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1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custDataLst>
    <p:tags r:id="rId12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8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17C9B-6ABA-4B91-8457-E4FE7F03DBF7}" type="datetimeFigureOut">
              <a:rPr lang="vi-VN" smtClean="0"/>
              <a:t>14/11/2017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30669-A241-4498-B06E-BB3D27F8B8F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9326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1AACF-693D-4FBF-9F8B-933EDE5F766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96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503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812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64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AD02209-2501-492B-BA54-9752DA58A98A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928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2338E8-F326-466E-9244-30340A1F090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698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43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887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183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932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7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91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42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74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0E30B-0326-443A-A936-5DBEDF7953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9AC9A-80A8-4D9C-8CA4-A295022A6B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73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6418" y="421196"/>
            <a:ext cx="8382000" cy="28928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3962400"/>
            <a:ext cx="71287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GIÁO VIÊN: VŨ THỊ HƯƠNG GIANG</a:t>
            </a:r>
          </a:p>
          <a:p>
            <a:pPr algn="ctr"/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LỚP 3E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TRƯỜNG TIỂU HỌC ĐỨC GIANG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0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09586" y="1657276"/>
            <a:ext cx="7405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814910" y="2192020"/>
            <a:ext cx="51387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a)  3 m 5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= 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….  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814910" y="2852936"/>
            <a:ext cx="4833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b)  5 m 18 cm = 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….  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495890" y="3376156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kèn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kèn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kèn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            </a:t>
            </a:r>
          </a:p>
        </p:txBody>
      </p:sp>
      <p:sp>
        <p:nvSpPr>
          <p:cNvPr id="14" name="AutoShape 2"/>
          <p:cNvSpPr>
            <a:spLocks noChangeArrowheads="1"/>
          </p:cNvSpPr>
          <p:nvPr/>
        </p:nvSpPr>
        <p:spPr bwMode="auto">
          <a:xfrm>
            <a:off x="1905000" y="499872"/>
            <a:ext cx="5029200" cy="914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36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3600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47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/>
      <p:bldP spid="4105" grpId="0"/>
      <p:bldP spid="4120" grpId="0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rgb-on-white-0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78819"/>
            <a:ext cx="1905000" cy="1428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79834" y="188640"/>
            <a:ext cx="8136731" cy="315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lnSpc>
                <a:spcPct val="125000"/>
              </a:lnSpc>
            </a:pPr>
            <a:endParaRPr lang="en-US" sz="2400" b="1" i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125000"/>
              </a:lnSpc>
            </a:pPr>
            <a:r>
              <a:rPr lang="en-US" sz="2400" b="1" i="1" u="sng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toán</a:t>
            </a:r>
            <a:r>
              <a:rPr lang="en-US" sz="2400" b="1" i="1" u="sng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1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trên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3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kèn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dưới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nhiều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hơn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trên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 2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kèn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Hỏi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: </a:t>
            </a:r>
          </a:p>
          <a:p>
            <a:pPr marL="342900" indent="-342900">
              <a:lnSpc>
                <a:spcPct val="125000"/>
              </a:lnSpc>
              <a:buFontTx/>
              <a:buAutoNum type="alphaLcPeriod"/>
            </a:pP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dưới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mấy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kèn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?</a:t>
            </a:r>
          </a:p>
          <a:p>
            <a:pPr marL="342900" indent="-342900">
              <a:lnSpc>
                <a:spcPct val="125000"/>
              </a:lnSpc>
              <a:buFontTx/>
              <a:buAutoNum type="alphaLcPeriod"/>
            </a:pP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Cả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hai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mấy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kèn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?</a:t>
            </a:r>
          </a:p>
          <a:p>
            <a:pPr marL="342900" indent="-342900"/>
            <a:endParaRPr lang="en-US" sz="2400" b="1" dirty="0">
              <a:solidFill>
                <a:srgbClr val="EEECE1">
                  <a:lumMod val="10000"/>
                </a:srgbClr>
              </a:solidFill>
              <a:latin typeface="Times New Roman" pitchFamily="18" charset="0"/>
            </a:endParaRPr>
          </a:p>
          <a:p>
            <a:pPr marL="342900" indent="-342900" algn="just">
              <a:spcBef>
                <a:spcPct val="5000"/>
              </a:spcBef>
            </a:pPr>
            <a:endParaRPr lang="en-US" sz="24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12322" name="Group 34"/>
          <p:cNvGrpSpPr>
            <a:grpSpLocks/>
          </p:cNvGrpSpPr>
          <p:nvPr/>
        </p:nvGrpSpPr>
        <p:grpSpPr bwMode="auto">
          <a:xfrm>
            <a:off x="2981201" y="4395192"/>
            <a:ext cx="1374775" cy="762000"/>
            <a:chOff x="1630" y="2400"/>
            <a:chExt cx="914" cy="528"/>
          </a:xfrm>
        </p:grpSpPr>
        <p:pic>
          <p:nvPicPr>
            <p:cNvPr id="12303" name="Picture 15" descr="music_clipart_trumpe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3" y="2400"/>
              <a:ext cx="431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2306" name="Picture 18" descr="music_clipart_trumpe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0" y="2448"/>
              <a:ext cx="4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320" name="Group 32"/>
          <p:cNvGrpSpPr>
            <a:grpSpLocks/>
          </p:cNvGrpSpPr>
          <p:nvPr/>
        </p:nvGrpSpPr>
        <p:grpSpPr bwMode="auto">
          <a:xfrm>
            <a:off x="623342" y="3212976"/>
            <a:ext cx="2076450" cy="685800"/>
            <a:chOff x="192" y="1632"/>
            <a:chExt cx="1308" cy="480"/>
          </a:xfrm>
        </p:grpSpPr>
        <p:pic>
          <p:nvPicPr>
            <p:cNvPr id="12297" name="Picture 9" descr="music_clipart_trumpe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" y="1632"/>
              <a:ext cx="4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2300" name="Picture 12" descr="music_clipart_trumpe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632"/>
              <a:ext cx="389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2310" name="Picture 22" descr="music_clipart_trumpe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" y="1632"/>
              <a:ext cx="4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321" name="Group 33"/>
          <p:cNvGrpSpPr>
            <a:grpSpLocks/>
          </p:cNvGrpSpPr>
          <p:nvPr/>
        </p:nvGrpSpPr>
        <p:grpSpPr bwMode="auto">
          <a:xfrm>
            <a:off x="626070" y="4437112"/>
            <a:ext cx="2217738" cy="685800"/>
            <a:chOff x="192" y="2448"/>
            <a:chExt cx="1397" cy="528"/>
          </a:xfrm>
        </p:grpSpPr>
        <p:pic>
          <p:nvPicPr>
            <p:cNvPr id="12307" name="Picture 19" descr="music_clipart_trumpe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6" y="2448"/>
              <a:ext cx="452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08" name="Picture 20" descr="music_clipart_trumpe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" y="2448"/>
              <a:ext cx="452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09" name="Picture 21" descr="music_clipart_trumpe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2448"/>
              <a:ext cx="452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1" name="Line 23"/>
            <p:cNvSpPr>
              <a:spLocks noChangeShapeType="1"/>
            </p:cNvSpPr>
            <p:nvPr/>
          </p:nvSpPr>
          <p:spPr bwMode="auto">
            <a:xfrm>
              <a:off x="192" y="244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>
              <a:off x="192" y="2976"/>
              <a:ext cx="13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13" name="Line 25"/>
            <p:cNvSpPr>
              <a:spLocks noChangeShapeType="1"/>
            </p:cNvSpPr>
            <p:nvPr/>
          </p:nvSpPr>
          <p:spPr bwMode="auto">
            <a:xfrm>
              <a:off x="192" y="2448"/>
              <a:ext cx="13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14" name="Line 26"/>
            <p:cNvSpPr>
              <a:spLocks noChangeShapeType="1"/>
            </p:cNvSpPr>
            <p:nvPr/>
          </p:nvSpPr>
          <p:spPr bwMode="auto">
            <a:xfrm>
              <a:off x="1589" y="244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2209800" y="7239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2819400" y="7543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3352800" y="74676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2286000" y="73914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2438400" y="7315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3200400" y="74676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2057400" y="75438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1981200" y="7467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52" name="Text Box 64"/>
          <p:cNvSpPr txBox="1">
            <a:spLocks noChangeArrowheads="1"/>
          </p:cNvSpPr>
          <p:nvPr/>
        </p:nvSpPr>
        <p:spPr bwMode="auto">
          <a:xfrm>
            <a:off x="2743200" y="731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54" name="Text Box 66"/>
          <p:cNvSpPr txBox="1">
            <a:spLocks noChangeArrowheads="1"/>
          </p:cNvSpPr>
          <p:nvPr/>
        </p:nvSpPr>
        <p:spPr bwMode="auto">
          <a:xfrm>
            <a:off x="1219200" y="7543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57" name="Text Box 69"/>
          <p:cNvSpPr txBox="1">
            <a:spLocks noChangeArrowheads="1"/>
          </p:cNvSpPr>
          <p:nvPr/>
        </p:nvSpPr>
        <p:spPr bwMode="auto">
          <a:xfrm>
            <a:off x="4919663" y="2209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358" name="Text Box 70"/>
          <p:cNvSpPr txBox="1">
            <a:spLocks noChangeArrowheads="1"/>
          </p:cNvSpPr>
          <p:nvPr/>
        </p:nvSpPr>
        <p:spPr bwMode="auto">
          <a:xfrm>
            <a:off x="4648200" y="3505200"/>
            <a:ext cx="354806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Hàng trên: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Hàng dưới:  </a:t>
            </a:r>
          </a:p>
        </p:txBody>
      </p:sp>
      <p:grpSp>
        <p:nvGrpSpPr>
          <p:cNvPr id="12359" name="Group 71"/>
          <p:cNvGrpSpPr>
            <a:grpSpLocks/>
          </p:cNvGrpSpPr>
          <p:nvPr/>
        </p:nvGrpSpPr>
        <p:grpSpPr bwMode="auto">
          <a:xfrm>
            <a:off x="6172200" y="3733800"/>
            <a:ext cx="1084263" cy="152400"/>
            <a:chOff x="1148" y="2688"/>
            <a:chExt cx="683" cy="96"/>
          </a:xfrm>
        </p:grpSpPr>
        <p:grpSp>
          <p:nvGrpSpPr>
            <p:cNvPr id="12360" name="Group 72"/>
            <p:cNvGrpSpPr>
              <a:grpSpLocks/>
            </p:cNvGrpSpPr>
            <p:nvPr/>
          </p:nvGrpSpPr>
          <p:grpSpPr bwMode="auto">
            <a:xfrm>
              <a:off x="1148" y="2688"/>
              <a:ext cx="228" cy="96"/>
              <a:chOff x="1008" y="2352"/>
              <a:chExt cx="240" cy="96"/>
            </a:xfrm>
          </p:grpSpPr>
          <p:sp>
            <p:nvSpPr>
              <p:cNvPr id="12361" name="Line 73"/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362" name="Line 74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363" name="Line 75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364" name="Line 76"/>
            <p:cNvSpPr>
              <a:spLocks noChangeShapeType="1"/>
            </p:cNvSpPr>
            <p:nvPr/>
          </p:nvSpPr>
          <p:spPr bwMode="auto">
            <a:xfrm>
              <a:off x="1376" y="2736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65" name="Line 77"/>
            <p:cNvSpPr>
              <a:spLocks noChangeShapeType="1"/>
            </p:cNvSpPr>
            <p:nvPr/>
          </p:nvSpPr>
          <p:spPr bwMode="auto">
            <a:xfrm>
              <a:off x="1603" y="26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66" name="Line 78"/>
            <p:cNvSpPr>
              <a:spLocks noChangeShapeType="1"/>
            </p:cNvSpPr>
            <p:nvPr/>
          </p:nvSpPr>
          <p:spPr bwMode="auto">
            <a:xfrm>
              <a:off x="1603" y="2736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67" name="Line 79"/>
            <p:cNvSpPr>
              <a:spLocks noChangeShapeType="1"/>
            </p:cNvSpPr>
            <p:nvPr/>
          </p:nvSpPr>
          <p:spPr bwMode="auto">
            <a:xfrm>
              <a:off x="1831" y="26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2369" name="Group 81"/>
          <p:cNvGrpSpPr>
            <a:grpSpLocks/>
          </p:cNvGrpSpPr>
          <p:nvPr/>
        </p:nvGrpSpPr>
        <p:grpSpPr bwMode="auto">
          <a:xfrm>
            <a:off x="6172200" y="4800600"/>
            <a:ext cx="1806575" cy="152400"/>
            <a:chOff x="1148" y="3024"/>
            <a:chExt cx="1138" cy="96"/>
          </a:xfrm>
        </p:grpSpPr>
        <p:grpSp>
          <p:nvGrpSpPr>
            <p:cNvPr id="12370" name="Group 82"/>
            <p:cNvGrpSpPr>
              <a:grpSpLocks/>
            </p:cNvGrpSpPr>
            <p:nvPr/>
          </p:nvGrpSpPr>
          <p:grpSpPr bwMode="auto">
            <a:xfrm>
              <a:off x="1831" y="3024"/>
              <a:ext cx="227" cy="96"/>
              <a:chOff x="1008" y="2352"/>
              <a:chExt cx="240" cy="96"/>
            </a:xfrm>
          </p:grpSpPr>
          <p:sp>
            <p:nvSpPr>
              <p:cNvPr id="12371" name="Line 83"/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372" name="Line 84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373" name="Line 85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374" name="Line 86"/>
            <p:cNvSpPr>
              <a:spLocks noChangeShapeType="1"/>
            </p:cNvSpPr>
            <p:nvPr/>
          </p:nvSpPr>
          <p:spPr bwMode="auto">
            <a:xfrm>
              <a:off x="2058" y="3072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75" name="Line 87"/>
            <p:cNvSpPr>
              <a:spLocks noChangeShapeType="1"/>
            </p:cNvSpPr>
            <p:nvPr/>
          </p:nvSpPr>
          <p:spPr bwMode="auto">
            <a:xfrm>
              <a:off x="2286" y="30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12376" name="Group 88"/>
            <p:cNvGrpSpPr>
              <a:grpSpLocks/>
            </p:cNvGrpSpPr>
            <p:nvPr/>
          </p:nvGrpSpPr>
          <p:grpSpPr bwMode="auto">
            <a:xfrm>
              <a:off x="1148" y="3024"/>
              <a:ext cx="228" cy="96"/>
              <a:chOff x="1008" y="2352"/>
              <a:chExt cx="240" cy="96"/>
            </a:xfrm>
          </p:grpSpPr>
          <p:sp>
            <p:nvSpPr>
              <p:cNvPr id="12377" name="Line 89"/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378" name="Line 90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379" name="Line 91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380" name="Line 92"/>
            <p:cNvSpPr>
              <a:spLocks noChangeShapeType="1"/>
            </p:cNvSpPr>
            <p:nvPr/>
          </p:nvSpPr>
          <p:spPr bwMode="auto">
            <a:xfrm>
              <a:off x="1376" y="3072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81" name="Line 93"/>
            <p:cNvSpPr>
              <a:spLocks noChangeShapeType="1"/>
            </p:cNvSpPr>
            <p:nvPr/>
          </p:nvSpPr>
          <p:spPr bwMode="auto">
            <a:xfrm>
              <a:off x="1603" y="30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82" name="Line 94"/>
            <p:cNvSpPr>
              <a:spLocks noChangeShapeType="1"/>
            </p:cNvSpPr>
            <p:nvPr/>
          </p:nvSpPr>
          <p:spPr bwMode="auto">
            <a:xfrm>
              <a:off x="1603" y="3072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2383" name="Line 95"/>
          <p:cNvSpPr>
            <a:spLocks noChangeShapeType="1"/>
          </p:cNvSpPr>
          <p:nvPr/>
        </p:nvSpPr>
        <p:spPr bwMode="auto">
          <a:xfrm flipH="1">
            <a:off x="6172200" y="3810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385" name="Arc 97"/>
          <p:cNvSpPr>
            <a:spLocks/>
          </p:cNvSpPr>
          <p:nvPr/>
        </p:nvSpPr>
        <p:spPr bwMode="auto">
          <a:xfrm rot="-22713995">
            <a:off x="7281863" y="4724400"/>
            <a:ext cx="739775" cy="609600"/>
          </a:xfrm>
          <a:custGeom>
            <a:avLst/>
            <a:gdLst>
              <a:gd name="G0" fmla="+- 3426 0 0"/>
              <a:gd name="G1" fmla="+- 21600 0 0"/>
              <a:gd name="G2" fmla="+- 21600 0 0"/>
              <a:gd name="T0" fmla="*/ 0 w 20904"/>
              <a:gd name="T1" fmla="*/ 273 h 21600"/>
              <a:gd name="T2" fmla="*/ 20904 w 20904"/>
              <a:gd name="T3" fmla="*/ 8908 h 21600"/>
              <a:gd name="T4" fmla="*/ 3426 w 2090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0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10342" y="0"/>
                  <a:pt x="16840" y="3311"/>
                  <a:pt x="20903" y="8908"/>
                </a:cubicBezTo>
              </a:path>
              <a:path w="2090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10342" y="0"/>
                  <a:pt x="16840" y="3311"/>
                  <a:pt x="20903" y="8908"/>
                </a:cubicBezTo>
                <a:lnTo>
                  <a:pt x="3426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386" name="Text Box 98"/>
          <p:cNvSpPr txBox="1">
            <a:spLocks noChangeArrowheads="1"/>
          </p:cNvSpPr>
          <p:nvPr/>
        </p:nvSpPr>
        <p:spPr bwMode="auto">
          <a:xfrm>
            <a:off x="7205663" y="4343400"/>
            <a:ext cx="1011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2 kèn</a:t>
            </a:r>
          </a:p>
        </p:txBody>
      </p:sp>
      <p:sp>
        <p:nvSpPr>
          <p:cNvPr id="12387" name="Arc 99"/>
          <p:cNvSpPr>
            <a:spLocks/>
          </p:cNvSpPr>
          <p:nvPr/>
        </p:nvSpPr>
        <p:spPr bwMode="auto">
          <a:xfrm rot="12202991" flipH="1">
            <a:off x="6519863" y="3429000"/>
            <a:ext cx="1647825" cy="1905000"/>
          </a:xfrm>
          <a:custGeom>
            <a:avLst/>
            <a:gdLst>
              <a:gd name="G0" fmla="+- 668 0 0"/>
              <a:gd name="G1" fmla="+- 21600 0 0"/>
              <a:gd name="G2" fmla="+- 21600 0 0"/>
              <a:gd name="T0" fmla="*/ 0 w 17986"/>
              <a:gd name="T1" fmla="*/ 10 h 21600"/>
              <a:gd name="T2" fmla="*/ 17986 w 17986"/>
              <a:gd name="T3" fmla="*/ 8691 h 21600"/>
              <a:gd name="T4" fmla="*/ 668 w 1798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986" h="21600" fill="none" extrusionOk="0">
                <a:moveTo>
                  <a:pt x="0" y="10"/>
                </a:moveTo>
                <a:cubicBezTo>
                  <a:pt x="222" y="3"/>
                  <a:pt x="445" y="-1"/>
                  <a:pt x="668" y="0"/>
                </a:cubicBezTo>
                <a:cubicBezTo>
                  <a:pt x="7489" y="0"/>
                  <a:pt x="13909" y="3221"/>
                  <a:pt x="17986" y="8690"/>
                </a:cubicBezTo>
              </a:path>
              <a:path w="17986" h="21600" stroke="0" extrusionOk="0">
                <a:moveTo>
                  <a:pt x="0" y="10"/>
                </a:moveTo>
                <a:cubicBezTo>
                  <a:pt x="222" y="3"/>
                  <a:pt x="445" y="-1"/>
                  <a:pt x="668" y="0"/>
                </a:cubicBezTo>
                <a:cubicBezTo>
                  <a:pt x="7489" y="0"/>
                  <a:pt x="13909" y="3221"/>
                  <a:pt x="17986" y="8690"/>
                </a:cubicBezTo>
                <a:lnTo>
                  <a:pt x="668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388" name="Text Box 100"/>
          <p:cNvSpPr txBox="1">
            <a:spLocks noChangeArrowheads="1"/>
          </p:cNvSpPr>
          <p:nvPr/>
        </p:nvSpPr>
        <p:spPr bwMode="auto">
          <a:xfrm>
            <a:off x="6519863" y="5181600"/>
            <a:ext cx="1155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? kèn</a:t>
            </a:r>
          </a:p>
        </p:txBody>
      </p:sp>
      <p:sp>
        <p:nvSpPr>
          <p:cNvPr id="12389" name="Text Box 101"/>
          <p:cNvSpPr txBox="1">
            <a:spLocks noChangeArrowheads="1"/>
          </p:cNvSpPr>
          <p:nvPr/>
        </p:nvSpPr>
        <p:spPr bwMode="auto">
          <a:xfrm>
            <a:off x="8043863" y="4038600"/>
            <a:ext cx="1100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? kèn</a:t>
            </a:r>
          </a:p>
        </p:txBody>
      </p:sp>
      <p:sp>
        <p:nvSpPr>
          <p:cNvPr id="12390" name="AutoShape 102"/>
          <p:cNvSpPr>
            <a:spLocks/>
          </p:cNvSpPr>
          <p:nvPr/>
        </p:nvSpPr>
        <p:spPr bwMode="auto">
          <a:xfrm>
            <a:off x="8001000" y="3657600"/>
            <a:ext cx="111125" cy="1219200"/>
          </a:xfrm>
          <a:prstGeom prst="rightBrace">
            <a:avLst>
              <a:gd name="adj1" fmla="val 91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394" name="Line 106"/>
          <p:cNvSpPr>
            <a:spLocks noChangeShapeType="1"/>
          </p:cNvSpPr>
          <p:nvPr/>
        </p:nvSpPr>
        <p:spPr bwMode="auto">
          <a:xfrm>
            <a:off x="7239000" y="3810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6248400" y="3276600"/>
            <a:ext cx="868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3 kèn</a:t>
            </a:r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6172200" y="2667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Times New Roman" pitchFamily="18" charset="0"/>
              </a:rPr>
              <a:t>Tóm tắt</a:t>
            </a:r>
          </a:p>
        </p:txBody>
      </p:sp>
    </p:spTree>
    <p:extLst>
      <p:ext uri="{BB962C8B-B14F-4D97-AF65-F5344CB8AC3E}">
        <p14:creationId xmlns:p14="http://schemas.microsoft.com/office/powerpoint/2010/main" val="1028719109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2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10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12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2000"/>
                                        <p:tgtEl>
                                          <p:spTgt spid="12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8" dur="2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2" dur="20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20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20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20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20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20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9" dur="20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83" grpId="0" animBg="1"/>
      <p:bldP spid="12385" grpId="0" animBg="1"/>
      <p:bldP spid="12386" grpId="0"/>
      <p:bldP spid="12387" grpId="0" animBg="1"/>
      <p:bldP spid="12388" grpId="0"/>
      <p:bldP spid="12389" grpId="0"/>
      <p:bldP spid="12390" grpId="0" animBg="1"/>
      <p:bldP spid="12394" grpId="0" animBg="1"/>
      <p:bldP spid="12395" grpId="0"/>
      <p:bldP spid="123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-9160" y="86749"/>
            <a:ext cx="8915400" cy="3951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             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</a:rPr>
              <a:t>              </a:t>
            </a: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sz="2400" b="1" i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 i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1</a:t>
            </a:r>
            <a:r>
              <a:rPr lang="en-US" sz="2400" b="1" i="1" dirty="0" smtClean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r>
              <a:rPr lang="en-US" sz="2400" b="1" dirty="0" smtClean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trên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3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kèn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dưới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nhiều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hơn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endParaRPr lang="en-US" sz="2400" b="1" dirty="0" smtClean="0">
              <a:solidFill>
                <a:srgbClr val="EEECE1">
                  <a:lumMod val="10000"/>
                </a:srgbClr>
              </a:solidFill>
              <a:latin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                    </a:t>
            </a:r>
            <a:r>
              <a:rPr lang="en-US" sz="2400" b="1" dirty="0" err="1" smtClean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2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kèn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Hỏi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: </a:t>
            </a:r>
          </a:p>
          <a:p>
            <a:pPr lvl="4" algn="just">
              <a:spcBef>
                <a:spcPct val="5000"/>
              </a:spcBef>
              <a:buFontTx/>
              <a:buAutoNum type="alphaLcPeriod"/>
            </a:pP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dưới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mấy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kèn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?</a:t>
            </a:r>
          </a:p>
          <a:p>
            <a:pPr lvl="4" algn="just">
              <a:spcBef>
                <a:spcPct val="5000"/>
              </a:spcBef>
              <a:buFontTx/>
              <a:buAutoNum type="alphaLcPeriod"/>
            </a:pP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Cả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hai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hàng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mấy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kèn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?</a:t>
            </a:r>
          </a:p>
          <a:p>
            <a:pPr algn="just">
              <a:spcBef>
                <a:spcPct val="5000"/>
              </a:spcBef>
            </a:pPr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>
              <a:spcBef>
                <a:spcPct val="5000"/>
              </a:spcBef>
            </a:pPr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  <a:p>
            <a:pPr lvl="2" algn="just">
              <a:spcBef>
                <a:spcPct val="5000"/>
              </a:spcBef>
            </a:pPr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  <a:p>
            <a:pPr lvl="2" algn="just">
              <a:spcBef>
                <a:spcPct val="5000"/>
              </a:spcBef>
            </a:pPr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09600" y="3200400"/>
            <a:ext cx="830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4724400" y="2971800"/>
            <a:ext cx="44196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                 </a:t>
            </a:r>
            <a:r>
              <a:rPr lang="en-US" sz="2400" b="1" i="1">
                <a:solidFill>
                  <a:srgbClr val="0000FF"/>
                </a:solidFill>
                <a:latin typeface="Times New Roman" pitchFamily="18" charset="0"/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a. Số kèn ở hàng dưới là: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            3 + 2 = 5 (cái)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b. Số kèn ở cả hai hàng là: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            3 + 5 = 8 (cái)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                   Đáp số:  a. 5 cái kèn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                                 b. 8 cái kèn</a:t>
            </a:r>
          </a:p>
        </p:txBody>
      </p:sp>
      <p:grpSp>
        <p:nvGrpSpPr>
          <p:cNvPr id="7277" name="Group 109"/>
          <p:cNvGrpSpPr>
            <a:grpSpLocks/>
          </p:cNvGrpSpPr>
          <p:nvPr/>
        </p:nvGrpSpPr>
        <p:grpSpPr bwMode="auto">
          <a:xfrm>
            <a:off x="152400" y="2971800"/>
            <a:ext cx="4681538" cy="2590800"/>
            <a:chOff x="96" y="1872"/>
            <a:chExt cx="2949" cy="1632"/>
          </a:xfrm>
        </p:grpSpPr>
        <p:sp>
          <p:nvSpPr>
            <p:cNvPr id="7181" name="Text Box 13"/>
            <p:cNvSpPr txBox="1">
              <a:spLocks noChangeArrowheads="1"/>
            </p:cNvSpPr>
            <p:nvPr/>
          </p:nvSpPr>
          <p:spPr bwMode="auto">
            <a:xfrm>
              <a:off x="192" y="2016"/>
              <a:ext cx="17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189" name="Text Box 21"/>
            <p:cNvSpPr txBox="1">
              <a:spLocks noChangeArrowheads="1"/>
            </p:cNvSpPr>
            <p:nvPr/>
          </p:nvSpPr>
          <p:spPr bwMode="auto">
            <a:xfrm>
              <a:off x="96" y="1872"/>
              <a:ext cx="2235" cy="1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</a:rPr>
                <a:t>              </a:t>
              </a:r>
              <a:r>
                <a:rPr lang="en-US" sz="2400" b="1" i="1">
                  <a:solidFill>
                    <a:srgbClr val="0000FF"/>
                  </a:solidFill>
                  <a:latin typeface="Times New Roman" pitchFamily="18" charset="0"/>
                </a:rPr>
                <a:t>Tóm tắt</a:t>
              </a:r>
            </a:p>
            <a:p>
              <a:pPr>
                <a:spcBef>
                  <a:spcPct val="50000"/>
                </a:spcBef>
              </a:pPr>
              <a:endParaRPr lang="en-US" sz="2400">
                <a:solidFill>
                  <a:srgbClr val="0000FF"/>
                </a:solidFill>
                <a:latin typeface="Times New Roman" pitchFamily="18" charset="0"/>
              </a:endParaRPr>
            </a:p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Hàng trên:</a:t>
              </a:r>
            </a:p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Hàng dưới:  </a:t>
              </a:r>
            </a:p>
          </p:txBody>
        </p:sp>
        <p:grpSp>
          <p:nvGrpSpPr>
            <p:cNvPr id="7256" name="Group 88"/>
            <p:cNvGrpSpPr>
              <a:grpSpLocks/>
            </p:cNvGrpSpPr>
            <p:nvPr/>
          </p:nvGrpSpPr>
          <p:grpSpPr bwMode="auto">
            <a:xfrm>
              <a:off x="1148" y="2688"/>
              <a:ext cx="683" cy="96"/>
              <a:chOff x="1148" y="2688"/>
              <a:chExt cx="683" cy="96"/>
            </a:xfrm>
          </p:grpSpPr>
          <p:grpSp>
            <p:nvGrpSpPr>
              <p:cNvPr id="7195" name="Group 27"/>
              <p:cNvGrpSpPr>
                <a:grpSpLocks/>
              </p:cNvGrpSpPr>
              <p:nvPr/>
            </p:nvGrpSpPr>
            <p:grpSpPr bwMode="auto">
              <a:xfrm>
                <a:off x="1148" y="2688"/>
                <a:ext cx="228" cy="96"/>
                <a:chOff x="1008" y="2352"/>
                <a:chExt cx="240" cy="96"/>
              </a:xfrm>
            </p:grpSpPr>
            <p:sp>
              <p:nvSpPr>
                <p:cNvPr id="7191" name="Line 23"/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2" name="Line 24"/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4" name="Line 26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7197" name="Line 29"/>
              <p:cNvSpPr>
                <a:spLocks noChangeShapeType="1"/>
              </p:cNvSpPr>
              <p:nvPr/>
            </p:nvSpPr>
            <p:spPr bwMode="auto">
              <a:xfrm>
                <a:off x="1376" y="2736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199" name="Line 31"/>
              <p:cNvSpPr>
                <a:spLocks noChangeShapeType="1"/>
              </p:cNvSpPr>
              <p:nvPr/>
            </p:nvSpPr>
            <p:spPr bwMode="auto">
              <a:xfrm>
                <a:off x="1603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207" name="Line 39"/>
              <p:cNvSpPr>
                <a:spLocks noChangeShapeType="1"/>
              </p:cNvSpPr>
              <p:nvPr/>
            </p:nvSpPr>
            <p:spPr bwMode="auto">
              <a:xfrm>
                <a:off x="1603" y="2736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209" name="Line 41"/>
              <p:cNvSpPr>
                <a:spLocks noChangeShapeType="1"/>
              </p:cNvSpPr>
              <p:nvPr/>
            </p:nvSpPr>
            <p:spPr bwMode="auto">
              <a:xfrm>
                <a:off x="1831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246" name="Text Box 78"/>
            <p:cNvSpPr txBox="1">
              <a:spLocks noChangeArrowheads="1"/>
            </p:cNvSpPr>
            <p:nvPr/>
          </p:nvSpPr>
          <p:spPr bwMode="auto">
            <a:xfrm>
              <a:off x="1193" y="2400"/>
              <a:ext cx="5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3 kèn</a:t>
              </a:r>
            </a:p>
          </p:txBody>
        </p:sp>
        <p:sp>
          <p:nvSpPr>
            <p:cNvPr id="7247" name="Line 79"/>
            <p:cNvSpPr>
              <a:spLocks noChangeShapeType="1"/>
            </p:cNvSpPr>
            <p:nvPr/>
          </p:nvSpPr>
          <p:spPr bwMode="auto">
            <a:xfrm>
              <a:off x="1831" y="278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7276" name="Group 108"/>
            <p:cNvGrpSpPr>
              <a:grpSpLocks/>
            </p:cNvGrpSpPr>
            <p:nvPr/>
          </p:nvGrpSpPr>
          <p:grpSpPr bwMode="auto">
            <a:xfrm>
              <a:off x="1148" y="3024"/>
              <a:ext cx="1138" cy="96"/>
              <a:chOff x="1148" y="3024"/>
              <a:chExt cx="1138" cy="96"/>
            </a:xfrm>
          </p:grpSpPr>
          <p:grpSp>
            <p:nvGrpSpPr>
              <p:cNvPr id="7210" name="Group 42"/>
              <p:cNvGrpSpPr>
                <a:grpSpLocks/>
              </p:cNvGrpSpPr>
              <p:nvPr/>
            </p:nvGrpSpPr>
            <p:grpSpPr bwMode="auto">
              <a:xfrm>
                <a:off x="1831" y="3024"/>
                <a:ext cx="227" cy="96"/>
                <a:chOff x="1008" y="2352"/>
                <a:chExt cx="240" cy="96"/>
              </a:xfrm>
            </p:grpSpPr>
            <p:sp>
              <p:nvSpPr>
                <p:cNvPr id="7211" name="Line 43"/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2" name="Line 44"/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3" name="Line 45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7215" name="Line 47"/>
              <p:cNvSpPr>
                <a:spLocks noChangeShapeType="1"/>
              </p:cNvSpPr>
              <p:nvPr/>
            </p:nvSpPr>
            <p:spPr bwMode="auto">
              <a:xfrm>
                <a:off x="2058" y="3072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217" name="Line 49"/>
              <p:cNvSpPr>
                <a:spLocks noChangeShapeType="1"/>
              </p:cNvSpPr>
              <p:nvPr/>
            </p:nvSpPr>
            <p:spPr bwMode="auto">
              <a:xfrm>
                <a:off x="2286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7234" name="Group 66"/>
              <p:cNvGrpSpPr>
                <a:grpSpLocks/>
              </p:cNvGrpSpPr>
              <p:nvPr/>
            </p:nvGrpSpPr>
            <p:grpSpPr bwMode="auto">
              <a:xfrm>
                <a:off x="1148" y="3024"/>
                <a:ext cx="228" cy="96"/>
                <a:chOff x="1008" y="2352"/>
                <a:chExt cx="240" cy="96"/>
              </a:xfrm>
            </p:grpSpPr>
            <p:sp>
              <p:nvSpPr>
                <p:cNvPr id="7235" name="Line 67"/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6" name="Line 68"/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7" name="Line 69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7238" name="Line 70"/>
              <p:cNvSpPr>
                <a:spLocks noChangeShapeType="1"/>
              </p:cNvSpPr>
              <p:nvPr/>
            </p:nvSpPr>
            <p:spPr bwMode="auto">
              <a:xfrm>
                <a:off x="1376" y="3072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240" name="Line 72"/>
              <p:cNvSpPr>
                <a:spLocks noChangeShapeType="1"/>
              </p:cNvSpPr>
              <p:nvPr/>
            </p:nvSpPr>
            <p:spPr bwMode="auto">
              <a:xfrm>
                <a:off x="1603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242" name="Line 74"/>
              <p:cNvSpPr>
                <a:spLocks noChangeShapeType="1"/>
              </p:cNvSpPr>
              <p:nvPr/>
            </p:nvSpPr>
            <p:spPr bwMode="auto">
              <a:xfrm>
                <a:off x="1603" y="3072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248" name="Arc 80"/>
            <p:cNvSpPr>
              <a:spLocks/>
            </p:cNvSpPr>
            <p:nvPr/>
          </p:nvSpPr>
          <p:spPr bwMode="auto">
            <a:xfrm rot="-22713995">
              <a:off x="1872" y="2979"/>
              <a:ext cx="466" cy="384"/>
            </a:xfrm>
            <a:custGeom>
              <a:avLst/>
              <a:gdLst>
                <a:gd name="G0" fmla="+- 3426 0 0"/>
                <a:gd name="G1" fmla="+- 21600 0 0"/>
                <a:gd name="G2" fmla="+- 21600 0 0"/>
                <a:gd name="T0" fmla="*/ 0 w 20904"/>
                <a:gd name="T1" fmla="*/ 273 h 21600"/>
                <a:gd name="T2" fmla="*/ 20904 w 20904"/>
                <a:gd name="T3" fmla="*/ 8908 h 21600"/>
                <a:gd name="T4" fmla="*/ 3426 w 2090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04" h="21600" fill="none" extrusionOk="0">
                  <a:moveTo>
                    <a:pt x="0" y="273"/>
                  </a:moveTo>
                  <a:cubicBezTo>
                    <a:pt x="1132" y="91"/>
                    <a:pt x="2278" y="-1"/>
                    <a:pt x="3426" y="0"/>
                  </a:cubicBezTo>
                  <a:cubicBezTo>
                    <a:pt x="10342" y="0"/>
                    <a:pt x="16840" y="3311"/>
                    <a:pt x="20903" y="8908"/>
                  </a:cubicBezTo>
                </a:path>
                <a:path w="20904" h="21600" stroke="0" extrusionOk="0">
                  <a:moveTo>
                    <a:pt x="0" y="273"/>
                  </a:moveTo>
                  <a:cubicBezTo>
                    <a:pt x="1132" y="91"/>
                    <a:pt x="2278" y="-1"/>
                    <a:pt x="3426" y="0"/>
                  </a:cubicBezTo>
                  <a:cubicBezTo>
                    <a:pt x="10342" y="0"/>
                    <a:pt x="16840" y="3311"/>
                    <a:pt x="20903" y="8908"/>
                  </a:cubicBezTo>
                  <a:lnTo>
                    <a:pt x="3426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49" name="Text Box 81"/>
            <p:cNvSpPr txBox="1">
              <a:spLocks noChangeArrowheads="1"/>
            </p:cNvSpPr>
            <p:nvPr/>
          </p:nvSpPr>
          <p:spPr bwMode="auto">
            <a:xfrm>
              <a:off x="1824" y="2736"/>
              <a:ext cx="6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2 kèn</a:t>
              </a:r>
            </a:p>
          </p:txBody>
        </p:sp>
        <p:sp>
          <p:nvSpPr>
            <p:cNvPr id="7250" name="Arc 82"/>
            <p:cNvSpPr>
              <a:spLocks/>
            </p:cNvSpPr>
            <p:nvPr/>
          </p:nvSpPr>
          <p:spPr bwMode="auto">
            <a:xfrm rot="12202991" flipH="1">
              <a:off x="1344" y="2160"/>
              <a:ext cx="1038" cy="1200"/>
            </a:xfrm>
            <a:custGeom>
              <a:avLst/>
              <a:gdLst>
                <a:gd name="G0" fmla="+- 668 0 0"/>
                <a:gd name="G1" fmla="+- 21600 0 0"/>
                <a:gd name="G2" fmla="+- 21600 0 0"/>
                <a:gd name="T0" fmla="*/ 0 w 17986"/>
                <a:gd name="T1" fmla="*/ 10 h 21600"/>
                <a:gd name="T2" fmla="*/ 17986 w 17986"/>
                <a:gd name="T3" fmla="*/ 8691 h 21600"/>
                <a:gd name="T4" fmla="*/ 668 w 1798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986" h="21600" fill="none" extrusionOk="0">
                  <a:moveTo>
                    <a:pt x="0" y="10"/>
                  </a:moveTo>
                  <a:cubicBezTo>
                    <a:pt x="222" y="3"/>
                    <a:pt x="445" y="-1"/>
                    <a:pt x="668" y="0"/>
                  </a:cubicBezTo>
                  <a:cubicBezTo>
                    <a:pt x="7489" y="0"/>
                    <a:pt x="13909" y="3221"/>
                    <a:pt x="17986" y="8690"/>
                  </a:cubicBezTo>
                </a:path>
                <a:path w="17986" h="21600" stroke="0" extrusionOk="0">
                  <a:moveTo>
                    <a:pt x="0" y="10"/>
                  </a:moveTo>
                  <a:cubicBezTo>
                    <a:pt x="222" y="3"/>
                    <a:pt x="445" y="-1"/>
                    <a:pt x="668" y="0"/>
                  </a:cubicBezTo>
                  <a:cubicBezTo>
                    <a:pt x="7489" y="0"/>
                    <a:pt x="13909" y="3221"/>
                    <a:pt x="17986" y="8690"/>
                  </a:cubicBezTo>
                  <a:lnTo>
                    <a:pt x="66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51" name="Text Box 83"/>
            <p:cNvSpPr txBox="1">
              <a:spLocks noChangeArrowheads="1"/>
            </p:cNvSpPr>
            <p:nvPr/>
          </p:nvSpPr>
          <p:spPr bwMode="auto">
            <a:xfrm>
              <a:off x="1392" y="3216"/>
              <a:ext cx="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? kèn</a:t>
              </a:r>
            </a:p>
          </p:txBody>
        </p:sp>
        <p:sp>
          <p:nvSpPr>
            <p:cNvPr id="7252" name="AutoShape 84"/>
            <p:cNvSpPr>
              <a:spLocks/>
            </p:cNvSpPr>
            <p:nvPr/>
          </p:nvSpPr>
          <p:spPr bwMode="auto">
            <a:xfrm>
              <a:off x="2304" y="2640"/>
              <a:ext cx="91" cy="480"/>
            </a:xfrm>
            <a:prstGeom prst="rightBrace">
              <a:avLst>
                <a:gd name="adj1" fmla="val 4395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53" name="Text Box 85"/>
            <p:cNvSpPr txBox="1">
              <a:spLocks noChangeArrowheads="1"/>
            </p:cNvSpPr>
            <p:nvPr/>
          </p:nvSpPr>
          <p:spPr bwMode="auto">
            <a:xfrm>
              <a:off x="2352" y="2688"/>
              <a:ext cx="6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? kèn</a:t>
              </a:r>
            </a:p>
          </p:txBody>
        </p:sp>
        <p:sp>
          <p:nvSpPr>
            <p:cNvPr id="7258" name="Line 90"/>
            <p:cNvSpPr>
              <a:spLocks noChangeShapeType="1"/>
            </p:cNvSpPr>
            <p:nvPr/>
          </p:nvSpPr>
          <p:spPr bwMode="auto">
            <a:xfrm>
              <a:off x="1152" y="273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7262" name="Text Box 94"/>
          <p:cNvSpPr txBox="1">
            <a:spLocks noChangeArrowheads="1"/>
          </p:cNvSpPr>
          <p:nvPr/>
        </p:nvSpPr>
        <p:spPr bwMode="auto">
          <a:xfrm>
            <a:off x="1295400" y="74676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272" name="Text Box 104"/>
          <p:cNvSpPr txBox="1">
            <a:spLocks noChangeArrowheads="1"/>
          </p:cNvSpPr>
          <p:nvPr/>
        </p:nvSpPr>
        <p:spPr bwMode="auto">
          <a:xfrm>
            <a:off x="1828800" y="74676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409035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7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7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9" name="Picture 3" descr="rgb-on-white-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42900" y="404664"/>
            <a:ext cx="8305800" cy="113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2: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Bể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thứ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nhất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4 con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bể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thứ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hai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nhiều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hơn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bể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 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thứ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nhất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3 con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Hỏi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cả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hai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bể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bao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nhiêu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cá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295400" y="2132856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00FF"/>
                </a:solidFill>
                <a:latin typeface="Times New Roman" pitchFamily="18" charset="0"/>
              </a:rPr>
              <a:t>Tóm</a:t>
            </a:r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Times New Roman" pitchFamily="18" charset="0"/>
              </a:rPr>
              <a:t>tắt</a:t>
            </a:r>
            <a:endParaRPr lang="en-US" sz="24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28600" y="2894856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Bể thứ nhất: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28600" y="365685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Bể thứ hai:</a:t>
            </a:r>
          </a:p>
        </p:txBody>
      </p:sp>
      <p:grpSp>
        <p:nvGrpSpPr>
          <p:cNvPr id="19500" name="Group 44"/>
          <p:cNvGrpSpPr>
            <a:grpSpLocks/>
          </p:cNvGrpSpPr>
          <p:nvPr/>
        </p:nvGrpSpPr>
        <p:grpSpPr bwMode="auto">
          <a:xfrm>
            <a:off x="1905000" y="3885456"/>
            <a:ext cx="1828800" cy="152400"/>
            <a:chOff x="1200" y="2928"/>
            <a:chExt cx="1152" cy="96"/>
          </a:xfrm>
        </p:grpSpPr>
        <p:sp>
          <p:nvSpPr>
            <p:cNvPr id="19476" name="Line 20"/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77" name="Line 21"/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78" name="Line 22"/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79" name="Line 23"/>
            <p:cNvSpPr>
              <a:spLocks noChangeShapeType="1"/>
            </p:cNvSpPr>
            <p:nvPr/>
          </p:nvSpPr>
          <p:spPr bwMode="auto">
            <a:xfrm>
              <a:off x="235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80" name="Line 24"/>
            <p:cNvSpPr>
              <a:spLocks noChangeShapeType="1"/>
            </p:cNvSpPr>
            <p:nvPr/>
          </p:nvSpPr>
          <p:spPr bwMode="auto">
            <a:xfrm>
              <a:off x="1872" y="2976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1905000" y="3212976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2971800" y="3212976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83" name="AutoShape 27"/>
          <p:cNvSpPr>
            <a:spLocks/>
          </p:cNvSpPr>
          <p:nvPr/>
        </p:nvSpPr>
        <p:spPr bwMode="auto">
          <a:xfrm rot="16200000">
            <a:off x="3238500" y="3450332"/>
            <a:ext cx="228600" cy="762000"/>
          </a:xfrm>
          <a:prstGeom prst="rightBrace">
            <a:avLst>
              <a:gd name="adj1" fmla="val 27778"/>
              <a:gd name="adj2" fmla="val 4999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2895600" y="3352056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3 con cá</a:t>
            </a:r>
          </a:p>
        </p:txBody>
      </p:sp>
      <p:sp>
        <p:nvSpPr>
          <p:cNvPr id="19485" name="AutoShape 29"/>
          <p:cNvSpPr>
            <a:spLocks/>
          </p:cNvSpPr>
          <p:nvPr/>
        </p:nvSpPr>
        <p:spPr bwMode="auto">
          <a:xfrm>
            <a:off x="3991744" y="2852936"/>
            <a:ext cx="76200" cy="1143000"/>
          </a:xfrm>
          <a:prstGeom prst="rightBrace">
            <a:avLst>
              <a:gd name="adj1" fmla="val 125000"/>
              <a:gd name="adj2" fmla="val 50000"/>
            </a:avLst>
          </a:prstGeom>
          <a:noFill/>
          <a:ln w="2857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3962400" y="3352056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? con cá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1905000" y="2742456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4 con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cá</a:t>
            </a:r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5257800" y="2135981"/>
            <a:ext cx="36576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</a:rPr>
              <a:t>          </a:t>
            </a:r>
            <a:r>
              <a:rPr lang="en-US" sz="2400" b="1" i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endParaRPr lang="en-US" sz="2400" b="1" i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cá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bể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4 + 3 = 7 (con)</a:t>
            </a:r>
          </a:p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cá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bể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4 + 7 = 11 (con)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   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Đáp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: 11 con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cá</a:t>
            </a:r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19496" name="Group 40"/>
          <p:cNvGrpSpPr>
            <a:grpSpLocks/>
          </p:cNvGrpSpPr>
          <p:nvPr/>
        </p:nvGrpSpPr>
        <p:grpSpPr bwMode="auto">
          <a:xfrm>
            <a:off x="1905000" y="3123456"/>
            <a:ext cx="1066800" cy="152400"/>
            <a:chOff x="1200" y="2928"/>
            <a:chExt cx="672" cy="96"/>
          </a:xfrm>
        </p:grpSpPr>
        <p:sp>
          <p:nvSpPr>
            <p:cNvPr id="19497" name="Line 41"/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98" name="Line 42"/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99" name="Line 43"/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1600200" y="7086600"/>
            <a:ext cx="289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2057400" y="7239000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2667000" y="73914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1295400" y="7162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9514" name="Text Box 58"/>
          <p:cNvSpPr txBox="1">
            <a:spLocks noChangeArrowheads="1"/>
          </p:cNvSpPr>
          <p:nvPr/>
        </p:nvSpPr>
        <p:spPr bwMode="auto">
          <a:xfrm>
            <a:off x="2514600" y="73152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pic>
        <p:nvPicPr>
          <p:cNvPr id="19516" name="Picture 6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5768830"/>
            <a:ext cx="9144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517" name="Text Box 61"/>
          <p:cNvSpPr txBox="1">
            <a:spLocks noChangeArrowheads="1"/>
          </p:cNvSpPr>
          <p:nvPr/>
        </p:nvSpPr>
        <p:spPr bwMode="auto">
          <a:xfrm>
            <a:off x="2590800" y="74676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pic>
        <p:nvPicPr>
          <p:cNvPr id="19519" name="Picture 6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108575"/>
            <a:ext cx="2895600" cy="174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078201"/>
      </p:ext>
    </p:extLst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10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1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2000"/>
                                        <p:tgtEl>
                                          <p:spTgt spid="19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3" dur="2000"/>
                                        <p:tgtEl>
                                          <p:spTgt spid="19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2000"/>
                                        <p:tgtEl>
                                          <p:spTgt spid="19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2000"/>
                                        <p:tgtEl>
                                          <p:spTgt spid="19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2000"/>
                                        <p:tgtEl>
                                          <p:spTgt spid="19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/>
      <p:bldP spid="19475" grpId="0"/>
      <p:bldP spid="19481" grpId="0" animBg="1"/>
      <p:bldP spid="19482" grpId="0" animBg="1"/>
      <p:bldP spid="19483" grpId="0" animBg="1"/>
      <p:bldP spid="19484" grpId="0"/>
      <p:bldP spid="19485" grpId="0" animBg="1"/>
      <p:bldP spid="19486" grpId="0"/>
      <p:bldP spid="194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08" name="Rectangle 7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5" name="Picture 3" descr="rgb-on-white-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mpd="sng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55167" y="764704"/>
            <a:ext cx="838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tập</a:t>
            </a:r>
            <a:r>
              <a:rPr lang="en-US" sz="2400" b="1" i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1: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Anh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15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tấm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bưu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ảnh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ít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hơn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anh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7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tấm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bưu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ảnh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Hỏi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cả</a:t>
            </a:r>
            <a:r>
              <a:rPr lang="en-US" b="1" dirty="0">
                <a:solidFill>
                  <a:srgbClr val="EEECE1">
                    <a:lumMod val="10000"/>
                  </a:srgbClr>
                </a:solidFill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hai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anh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bao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nhiêu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tấm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bưu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ảnh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? </a:t>
            </a:r>
          </a:p>
        </p:txBody>
      </p:sp>
      <p:grpSp>
        <p:nvGrpSpPr>
          <p:cNvPr id="18511" name="Group 79"/>
          <p:cNvGrpSpPr>
            <a:grpSpLocks/>
          </p:cNvGrpSpPr>
          <p:nvPr/>
        </p:nvGrpSpPr>
        <p:grpSpPr bwMode="auto">
          <a:xfrm>
            <a:off x="144016" y="1916833"/>
            <a:ext cx="4572000" cy="2455863"/>
            <a:chOff x="0" y="1680"/>
            <a:chExt cx="2880" cy="1547"/>
          </a:xfrm>
        </p:grpSpPr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0" y="1680"/>
              <a:ext cx="1899" cy="1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80000"/>
                </a:lnSpc>
                <a:spcBef>
                  <a:spcPct val="50000"/>
                </a:spcBef>
              </a:pPr>
              <a:r>
                <a:rPr lang="en-US" sz="2400" i="1" dirty="0">
                  <a:solidFill>
                    <a:srgbClr val="0000FF"/>
                  </a:solidFill>
                  <a:latin typeface="Times New Roman" pitchFamily="18" charset="0"/>
                </a:rPr>
                <a:t>              </a:t>
              </a:r>
              <a:r>
                <a:rPr lang="en-US" sz="2400" b="1" i="1" dirty="0" err="1">
                  <a:solidFill>
                    <a:srgbClr val="0000FF"/>
                  </a:solidFill>
                  <a:latin typeface="Times New Roman" pitchFamily="18" charset="0"/>
                </a:rPr>
                <a:t>Tóm</a:t>
              </a:r>
              <a:r>
                <a:rPr lang="en-US" sz="2400" b="1" i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0000FF"/>
                  </a:solidFill>
                  <a:latin typeface="Times New Roman" pitchFamily="18" charset="0"/>
                </a:rPr>
                <a:t>tắt</a:t>
              </a:r>
              <a:endParaRPr lang="en-US" sz="2400" b="1" i="1" dirty="0">
                <a:solidFill>
                  <a:srgbClr val="0000FF"/>
                </a:solidFill>
                <a:latin typeface="Times New Roman" pitchFamily="18" charset="0"/>
              </a:endParaRPr>
            </a:p>
            <a:p>
              <a:pPr>
                <a:lnSpc>
                  <a:spcPct val="180000"/>
                </a:lnSpc>
                <a:spcBef>
                  <a:spcPct val="50000"/>
                </a:spcBef>
              </a:pP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</a:rPr>
                <a:t>Anh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400" dirty="0" smtClean="0">
                  <a:solidFill>
                    <a:srgbClr val="0000FF"/>
                  </a:solidFill>
                  <a:latin typeface="Times New Roman" pitchFamily="18" charset="0"/>
                </a:rPr>
                <a:t>: </a:t>
              </a:r>
              <a:endParaRPr lang="en-US" sz="2400" dirty="0">
                <a:solidFill>
                  <a:srgbClr val="0000FF"/>
                </a:solidFill>
                <a:latin typeface="Times New Roman" pitchFamily="18" charset="0"/>
              </a:endParaRPr>
            </a:p>
            <a:p>
              <a:pPr>
                <a:lnSpc>
                  <a:spcPct val="180000"/>
                </a:lnSpc>
                <a:spcBef>
                  <a:spcPct val="50000"/>
                </a:spcBef>
              </a:pP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</a:rPr>
                <a:t>Em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400" dirty="0" smtClean="0">
                  <a:solidFill>
                    <a:srgbClr val="0000FF"/>
                  </a:solidFill>
                  <a:latin typeface="Times New Roman" pitchFamily="18" charset="0"/>
                </a:rPr>
                <a:t>: </a:t>
              </a:r>
              <a:endParaRPr lang="en-US" sz="2400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grpSp>
          <p:nvGrpSpPr>
            <p:cNvPr id="18460" name="Group 28"/>
            <p:cNvGrpSpPr>
              <a:grpSpLocks/>
            </p:cNvGrpSpPr>
            <p:nvPr/>
          </p:nvGrpSpPr>
          <p:grpSpPr bwMode="auto">
            <a:xfrm>
              <a:off x="672" y="3024"/>
              <a:ext cx="995" cy="96"/>
              <a:chOff x="1152" y="2352"/>
              <a:chExt cx="1056" cy="96"/>
            </a:xfrm>
          </p:grpSpPr>
          <p:sp>
            <p:nvSpPr>
              <p:cNvPr id="18438" name="Line 6"/>
              <p:cNvSpPr>
                <a:spLocks noChangeShapeType="1"/>
              </p:cNvSpPr>
              <p:nvPr/>
            </p:nvSpPr>
            <p:spPr bwMode="auto">
              <a:xfrm>
                <a:off x="1152" y="2400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440" name="Line 8"/>
              <p:cNvSpPr>
                <a:spLocks noChangeShapeType="1"/>
              </p:cNvSpPr>
              <p:nvPr/>
            </p:nvSpPr>
            <p:spPr bwMode="auto">
              <a:xfrm>
                <a:off x="1152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441" name="Line 9"/>
              <p:cNvSpPr>
                <a:spLocks noChangeShapeType="1"/>
              </p:cNvSpPr>
              <p:nvPr/>
            </p:nvSpPr>
            <p:spPr bwMode="auto">
              <a:xfrm>
                <a:off x="22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8459" name="Group 27"/>
            <p:cNvGrpSpPr>
              <a:grpSpLocks/>
            </p:cNvGrpSpPr>
            <p:nvPr/>
          </p:nvGrpSpPr>
          <p:grpSpPr bwMode="auto">
            <a:xfrm>
              <a:off x="672" y="2496"/>
              <a:ext cx="1447" cy="96"/>
              <a:chOff x="1152" y="2640"/>
              <a:chExt cx="1536" cy="96"/>
            </a:xfrm>
          </p:grpSpPr>
          <p:sp>
            <p:nvSpPr>
              <p:cNvPr id="18453" name="Line 2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454" name="Line 22"/>
              <p:cNvSpPr>
                <a:spLocks noChangeShapeType="1"/>
              </p:cNvSpPr>
              <p:nvPr/>
            </p:nvSpPr>
            <p:spPr bwMode="auto">
              <a:xfrm>
                <a:off x="1152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455" name="Line 23"/>
              <p:cNvSpPr>
                <a:spLocks noChangeShapeType="1"/>
              </p:cNvSpPr>
              <p:nvPr/>
            </p:nvSpPr>
            <p:spPr bwMode="auto">
              <a:xfrm>
                <a:off x="2208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456" name="Line 24"/>
              <p:cNvSpPr>
                <a:spLocks noChangeShapeType="1"/>
              </p:cNvSpPr>
              <p:nvPr/>
            </p:nvSpPr>
            <p:spPr bwMode="auto">
              <a:xfrm>
                <a:off x="2688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458" name="Line 26"/>
              <p:cNvSpPr>
                <a:spLocks noChangeShapeType="1"/>
              </p:cNvSpPr>
              <p:nvPr/>
            </p:nvSpPr>
            <p:spPr bwMode="auto">
              <a:xfrm>
                <a:off x="2208" y="2688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8462" name="Line 30"/>
            <p:cNvSpPr>
              <a:spLocks noChangeShapeType="1"/>
            </p:cNvSpPr>
            <p:nvPr/>
          </p:nvSpPr>
          <p:spPr bwMode="auto">
            <a:xfrm>
              <a:off x="678" y="254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463" name="Line 31"/>
            <p:cNvSpPr>
              <a:spLocks noChangeShapeType="1"/>
            </p:cNvSpPr>
            <p:nvPr/>
          </p:nvSpPr>
          <p:spPr bwMode="auto">
            <a:xfrm>
              <a:off x="1673" y="2592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464" name="AutoShape 32"/>
            <p:cNvSpPr>
              <a:spLocks/>
            </p:cNvSpPr>
            <p:nvPr/>
          </p:nvSpPr>
          <p:spPr bwMode="auto">
            <a:xfrm rot="16200000">
              <a:off x="1848" y="2376"/>
              <a:ext cx="96" cy="432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466" name="Text Box 34"/>
            <p:cNvSpPr txBox="1">
              <a:spLocks noChangeArrowheads="1"/>
            </p:cNvSpPr>
            <p:nvPr/>
          </p:nvSpPr>
          <p:spPr bwMode="auto">
            <a:xfrm>
              <a:off x="1584" y="2544"/>
              <a:ext cx="58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7 bưu       ảnh</a:t>
              </a:r>
            </a:p>
          </p:txBody>
        </p:sp>
        <p:sp>
          <p:nvSpPr>
            <p:cNvPr id="18467" name="AutoShape 35"/>
            <p:cNvSpPr>
              <a:spLocks/>
            </p:cNvSpPr>
            <p:nvPr/>
          </p:nvSpPr>
          <p:spPr bwMode="auto">
            <a:xfrm rot="5400000">
              <a:off x="1300" y="1724"/>
              <a:ext cx="192" cy="1447"/>
            </a:xfrm>
            <a:prstGeom prst="leftBrace">
              <a:avLst>
                <a:gd name="adj1" fmla="val 628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468" name="Text Box 36"/>
            <p:cNvSpPr txBox="1">
              <a:spLocks noChangeArrowheads="1"/>
            </p:cNvSpPr>
            <p:nvPr/>
          </p:nvSpPr>
          <p:spPr bwMode="auto">
            <a:xfrm>
              <a:off x="960" y="2112"/>
              <a:ext cx="13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15 bưu ảnh</a:t>
              </a:r>
            </a:p>
          </p:txBody>
        </p:sp>
        <p:sp>
          <p:nvSpPr>
            <p:cNvPr id="18469" name="AutoShape 37"/>
            <p:cNvSpPr>
              <a:spLocks/>
            </p:cNvSpPr>
            <p:nvPr/>
          </p:nvSpPr>
          <p:spPr bwMode="auto">
            <a:xfrm>
              <a:off x="2261" y="2448"/>
              <a:ext cx="45" cy="672"/>
            </a:xfrm>
            <a:prstGeom prst="rightBrace">
              <a:avLst>
                <a:gd name="adj1" fmla="val 124444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470" name="Text Box 38"/>
            <p:cNvSpPr txBox="1">
              <a:spLocks noChangeArrowheads="1"/>
            </p:cNvSpPr>
            <p:nvPr/>
          </p:nvSpPr>
          <p:spPr bwMode="auto">
            <a:xfrm>
              <a:off x="2208" y="2544"/>
              <a:ext cx="67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? bưu ảnh</a:t>
              </a:r>
            </a:p>
          </p:txBody>
        </p:sp>
      </p:grp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4800600" y="2132856"/>
            <a:ext cx="41148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</a:rPr>
              <a:t>                  </a:t>
            </a:r>
            <a:r>
              <a:rPr lang="en-US" sz="2400" b="1" i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endParaRPr lang="en-US" sz="2400" b="1" i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bưu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ảnh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  15 – 7 = 8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tấm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anh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bưu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ảnh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   15 + 8 = 23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tấm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   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Đáp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: 23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tấm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bưu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ảnh</a:t>
            </a:r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1676400" y="7459663"/>
            <a:ext cx="1219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481" name="Text Box 49"/>
          <p:cNvSpPr txBox="1">
            <a:spLocks noChangeArrowheads="1"/>
          </p:cNvSpPr>
          <p:nvPr/>
        </p:nvSpPr>
        <p:spPr bwMode="auto">
          <a:xfrm>
            <a:off x="3048000" y="72390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484" name="Text Box 52"/>
          <p:cNvSpPr txBox="1">
            <a:spLocks noChangeArrowheads="1"/>
          </p:cNvSpPr>
          <p:nvPr/>
        </p:nvSpPr>
        <p:spPr bwMode="auto">
          <a:xfrm>
            <a:off x="2667000" y="7467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487" name="Text Box 55"/>
          <p:cNvSpPr txBox="1">
            <a:spLocks noChangeArrowheads="1"/>
          </p:cNvSpPr>
          <p:nvPr/>
        </p:nvSpPr>
        <p:spPr bwMode="auto">
          <a:xfrm>
            <a:off x="2514600" y="74676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490" name="Text Box 58"/>
          <p:cNvSpPr txBox="1">
            <a:spLocks noChangeArrowheads="1"/>
          </p:cNvSpPr>
          <p:nvPr/>
        </p:nvSpPr>
        <p:spPr bwMode="auto">
          <a:xfrm>
            <a:off x="2057400" y="73914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493" name="Text Box 61"/>
          <p:cNvSpPr txBox="1">
            <a:spLocks noChangeArrowheads="1"/>
          </p:cNvSpPr>
          <p:nvPr/>
        </p:nvSpPr>
        <p:spPr bwMode="auto">
          <a:xfrm>
            <a:off x="3200400" y="73914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503" name="Text Box 71"/>
          <p:cNvSpPr txBox="1">
            <a:spLocks noChangeArrowheads="1"/>
          </p:cNvSpPr>
          <p:nvPr/>
        </p:nvSpPr>
        <p:spPr bwMode="auto">
          <a:xfrm>
            <a:off x="3352800" y="7239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67027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8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8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18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18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8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04800" y="764704"/>
            <a:ext cx="85344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tập</a:t>
            </a:r>
            <a:r>
              <a:rPr lang="en-US" sz="2400" b="1" i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3: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Nêu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toán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theo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tóm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tắt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sau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rồi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giải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toán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đó</a:t>
            </a:r>
            <a:r>
              <a:rPr lang="en-US" sz="24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</a:rPr>
              <a:t>:</a:t>
            </a:r>
          </a:p>
          <a:p>
            <a:r>
              <a:rPr lang="en-US" b="1" dirty="0">
                <a:solidFill>
                  <a:srgbClr val="EEECE1">
                    <a:lumMod val="10000"/>
                  </a:srgbClr>
                </a:solidFill>
              </a:rPr>
              <a:t>                      </a:t>
            </a:r>
            <a:endParaRPr lang="en-US" sz="2400" b="1" dirty="0">
              <a:solidFill>
                <a:srgbClr val="EEECE1">
                  <a:lumMod val="10000"/>
                </a:srgbClr>
              </a:solidFill>
              <a:latin typeface="Times New Roman" pitchFamily="18" charset="0"/>
            </a:endParaRPr>
          </a:p>
          <a:p>
            <a:r>
              <a:rPr lang="en-US" sz="2400" b="1" dirty="0">
                <a:solidFill>
                  <a:srgbClr val="CC00FF"/>
                </a:solidFill>
                <a:latin typeface="Times New Roman" pitchFamily="18" charset="0"/>
              </a:rPr>
              <a:t>       </a:t>
            </a:r>
          </a:p>
        </p:txBody>
      </p:sp>
      <p:grpSp>
        <p:nvGrpSpPr>
          <p:cNvPr id="17434" name="Group 26"/>
          <p:cNvGrpSpPr>
            <a:grpSpLocks/>
          </p:cNvGrpSpPr>
          <p:nvPr/>
        </p:nvGrpSpPr>
        <p:grpSpPr bwMode="auto">
          <a:xfrm>
            <a:off x="228600" y="1988840"/>
            <a:ext cx="4343400" cy="1371600"/>
            <a:chOff x="1488" y="1152"/>
            <a:chExt cx="2736" cy="864"/>
          </a:xfrm>
        </p:grpSpPr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1488" y="1248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Bao gạo:</a:t>
              </a:r>
            </a:p>
          </p:txBody>
        </p:sp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1488" y="1728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Bao ngô: </a:t>
              </a:r>
            </a:p>
          </p:txBody>
        </p:sp>
        <p:sp>
          <p:nvSpPr>
            <p:cNvPr id="17416" name="Line 8"/>
            <p:cNvSpPr>
              <a:spLocks noChangeShapeType="1"/>
            </p:cNvSpPr>
            <p:nvPr/>
          </p:nvSpPr>
          <p:spPr bwMode="auto">
            <a:xfrm>
              <a:off x="2352" y="144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>
              <a:off x="2352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18" name="Line 10"/>
            <p:cNvSpPr>
              <a:spLocks noChangeShapeType="1"/>
            </p:cNvSpPr>
            <p:nvPr/>
          </p:nvSpPr>
          <p:spPr bwMode="auto">
            <a:xfrm>
              <a:off x="3408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>
              <a:off x="2352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20" name="Line 12"/>
            <p:cNvSpPr>
              <a:spLocks noChangeShapeType="1"/>
            </p:cNvSpPr>
            <p:nvPr/>
          </p:nvSpPr>
          <p:spPr bwMode="auto">
            <a:xfrm>
              <a:off x="2352" y="192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21" name="Line 13"/>
            <p:cNvSpPr>
              <a:spLocks noChangeShapeType="1"/>
            </p:cNvSpPr>
            <p:nvPr/>
          </p:nvSpPr>
          <p:spPr bwMode="auto">
            <a:xfrm>
              <a:off x="340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3408" y="192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>
              <a:off x="364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24" name="Line 16"/>
            <p:cNvSpPr>
              <a:spLocks noChangeShapeType="1"/>
            </p:cNvSpPr>
            <p:nvPr/>
          </p:nvSpPr>
          <p:spPr bwMode="auto">
            <a:xfrm>
              <a:off x="2352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25" name="Line 17"/>
            <p:cNvSpPr>
              <a:spLocks noChangeShapeType="1"/>
            </p:cNvSpPr>
            <p:nvPr/>
          </p:nvSpPr>
          <p:spPr bwMode="auto">
            <a:xfrm>
              <a:off x="3408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26" name="Arc 18"/>
            <p:cNvSpPr>
              <a:spLocks/>
            </p:cNvSpPr>
            <p:nvPr/>
          </p:nvSpPr>
          <p:spPr bwMode="auto">
            <a:xfrm rot="3226294" flipH="1">
              <a:off x="3460" y="1838"/>
              <a:ext cx="144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27" name="Text Box 19"/>
            <p:cNvSpPr txBox="1">
              <a:spLocks noChangeArrowheads="1"/>
            </p:cNvSpPr>
            <p:nvPr/>
          </p:nvSpPr>
          <p:spPr bwMode="auto">
            <a:xfrm>
              <a:off x="3360" y="163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5kg</a:t>
              </a:r>
            </a:p>
          </p:txBody>
        </p:sp>
        <p:sp>
          <p:nvSpPr>
            <p:cNvPr id="17428" name="Text Box 20"/>
            <p:cNvSpPr txBox="1">
              <a:spLocks noChangeArrowheads="1"/>
            </p:cNvSpPr>
            <p:nvPr/>
          </p:nvSpPr>
          <p:spPr bwMode="auto">
            <a:xfrm>
              <a:off x="2640" y="1152"/>
              <a:ext cx="7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27kg</a:t>
              </a:r>
            </a:p>
          </p:txBody>
        </p:sp>
        <p:sp>
          <p:nvSpPr>
            <p:cNvPr id="17429" name="AutoShape 21"/>
            <p:cNvSpPr>
              <a:spLocks/>
            </p:cNvSpPr>
            <p:nvPr/>
          </p:nvSpPr>
          <p:spPr bwMode="auto">
            <a:xfrm>
              <a:off x="3696" y="1392"/>
              <a:ext cx="48" cy="576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30" name="Text Box 22"/>
            <p:cNvSpPr txBox="1">
              <a:spLocks noChangeArrowheads="1"/>
            </p:cNvSpPr>
            <p:nvPr/>
          </p:nvSpPr>
          <p:spPr bwMode="auto">
            <a:xfrm>
              <a:off x="3744" y="1536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</a:rPr>
                <a:t>? kg</a:t>
              </a:r>
            </a:p>
          </p:txBody>
        </p:sp>
      </p:grp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4114800" y="1484784"/>
            <a:ext cx="5334000" cy="371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                  </a:t>
            </a:r>
            <a:r>
              <a:rPr lang="en-US" sz="2400" b="1" i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endParaRPr lang="en-US" sz="2400" b="1" i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27 + 5 = 32 (kg)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27 + 32 = 59 (kg)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59 kg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1219200" y="6096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pic>
        <p:nvPicPr>
          <p:cNvPr id="17482" name="Picture 74" descr="images[20]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900" y="3472656"/>
            <a:ext cx="1219200" cy="781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89" name="Rectangle 81"/>
          <p:cNvSpPr>
            <a:spLocks noChangeArrowheads="1"/>
          </p:cNvSpPr>
          <p:nvPr/>
        </p:nvSpPr>
        <p:spPr bwMode="auto">
          <a:xfrm>
            <a:off x="76200" y="3645024"/>
            <a:ext cx="3886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27kg,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5kg.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-gam ?</a:t>
            </a:r>
          </a:p>
        </p:txBody>
      </p:sp>
    </p:spTree>
    <p:extLst>
      <p:ext uri="{BB962C8B-B14F-4D97-AF65-F5344CB8AC3E}">
        <p14:creationId xmlns:p14="http://schemas.microsoft.com/office/powerpoint/2010/main" val="380815817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/>
      <p:bldP spid="174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457200" y="1988840"/>
            <a:ext cx="8001000" cy="34432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91837" y="764704"/>
            <a:ext cx="8465126" cy="519112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Muốn</a:t>
            </a:r>
            <a:r>
              <a:rPr lang="en-US" sz="28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giải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toán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bằng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ta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thế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755576" y="2204864"/>
            <a:ext cx="7620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Muốn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giải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toán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bằng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ta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phần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thứ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chưa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biết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2: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cả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phần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58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nimBg="1"/>
      <p:bldP spid="15366" grpId="0" animBg="1"/>
      <p:bldP spid="153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WordArt 3"/>
          <p:cNvSpPr>
            <a:spLocks noChangeArrowheads="1" noChangeShapeType="1" noTextEdit="1"/>
          </p:cNvSpPr>
          <p:nvPr/>
        </p:nvSpPr>
        <p:spPr bwMode="auto">
          <a:xfrm>
            <a:off x="723900" y="1752600"/>
            <a:ext cx="7848600" cy="2895600"/>
          </a:xfrm>
          <a:prstGeom prst="rect">
            <a:avLst/>
          </a:prstGeom>
        </p:spPr>
        <p:txBody>
          <a:bodyPr wrap="none" fromWordArt="1">
            <a:prstTxWarp prst="textChevron">
              <a:avLst/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CÁC EM VÀ HẸN GẶP LẠI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270000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8617" name="Picture 9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18" name="Picture 10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7150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19" name="Picture 11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7150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20" name="Picture 12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7150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21" name="Picture 13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150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54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7&quot;&gt;&lt;property id=&quot;20148&quot; value=&quot;5&quot;/&gt;&lt;property id=&quot;20300&quot; value=&quot;Slide 4&quot;/&gt;&lt;property id=&quot;20307&quot; value=&quot;261&quot;/&gt;&lt;/object&gt;&lt;object type=&quot;3&quot; unique_id=&quot;10008&quot;&gt;&lt;property id=&quot;20148&quot; value=&quot;5&quot;/&gt;&lt;property id=&quot;20300&quot; value=&quot;Slide 5&quot;/&gt;&lt;property id=&quot;20307&quot; value=&quot;262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64&quot;/&gt;&lt;/object&gt;&lt;object type=&quot;3&quot; unique_id=&quot;10011&quot;&gt;&lt;property id=&quot;20148&quot; value=&quot;5&quot;/&gt;&lt;property id=&quot;20300&quot; value=&quot;Slide 8&quot;/&gt;&lt;property id=&quot;20307&quot; value=&quot;265&quot;/&gt;&lt;/object&gt;&lt;object type=&quot;3&quot; unique_id=&quot;10012&quot;&gt;&lt;property id=&quot;20148&quot; value=&quot;5&quot;/&gt;&lt;property id=&quot;20300&quot; value=&quot;Slide 9&quot;/&gt;&lt;property id=&quot;20307&quot; value=&quot;266&quot;/&gt;&lt;/object&gt;&lt;/object&gt;&lt;object type=&quot;8&quot; unique_id=&quot;1002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593</Words>
  <Application>Microsoft Office PowerPoint</Application>
  <PresentationFormat>On-screen Show (4:3)</PresentationFormat>
  <Paragraphs>92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NonDt</dc:creator>
  <cp:lastModifiedBy>Mr.Thang</cp:lastModifiedBy>
  <cp:revision>3</cp:revision>
  <dcterms:created xsi:type="dcterms:W3CDTF">2016-01-16T14:50:36Z</dcterms:created>
  <dcterms:modified xsi:type="dcterms:W3CDTF">2017-11-14T16:38:33Z</dcterms:modified>
</cp:coreProperties>
</file>