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unknown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88" r:id="rId3"/>
    <p:sldId id="300" r:id="rId4"/>
    <p:sldId id="299" r:id="rId5"/>
    <p:sldId id="295" r:id="rId6"/>
    <p:sldId id="292" r:id="rId7"/>
    <p:sldId id="261" r:id="rId8"/>
    <p:sldId id="296" r:id="rId9"/>
    <p:sldId id="262" r:id="rId10"/>
    <p:sldId id="263" r:id="rId11"/>
    <p:sldId id="281" r:id="rId12"/>
    <p:sldId id="264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custDataLst>
    <p:tags r:id="rId20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698E49-9000-45BA-9E2F-5F5BDC99C225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D3EAB5-D724-4D4C-BFD8-E4D844BDA4A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0498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BF3635-9390-435B-BCA8-F458F559185C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29B548-BA24-489D-984B-8183A7F3760F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7E0E99-4B47-4F6E-A195-AC8D08F2389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489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FAD8-DF72-4121-AEF2-8B169820F60E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98FF-FC45-4E0C-9D70-8C234C5A482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1762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5E92-0141-4B34-91A1-0AA687C5AC94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D5BA-25D2-4370-9704-2B6663FBF31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600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A6D5-0DC0-4073-A58E-4927409F365C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039B-9CC4-4099-9C94-7A955EF1278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6441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1A0D1D-45B4-43C1-99A8-AC3345DE5953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B7EE3E-C850-498A-9EDD-5EDF8179DCE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87122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A4103A-31ED-4A08-ABD7-200DB62F58CC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F8739F-5B74-4175-9BA3-DF182339998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23155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B4EA0B-AEE5-495B-AD1A-A581817D400A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596722-7F9E-4972-A277-34B81B464D3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388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EC74F-1E63-4A99-A5B4-07119A4FB6D6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28FCA-9452-41EF-8600-55C527CF028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502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7F-2BDC-4DE8-8945-EEB3CFA74BC4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138C-D2B7-47D4-9A7A-110F3A86251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551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DB27B8-971D-4177-BD7B-7CA2C97DBCA2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1E18B-4ED9-4B0D-B694-B520D3E0EA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625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3B0794-63CF-4CA2-AB49-EEFC8C86CA24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6788E0-83C2-4A15-94D7-42FDD0B8CD3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276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1AA046-24E5-4100-A38B-FDD397F947EE}" type="datetimeFigureOut">
              <a:rPr lang="vi-VN"/>
              <a:pPr>
                <a:defRPr/>
              </a:pPr>
              <a:t>24/10/2017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D90F3870-E078-4AEC-9976-65780BD80A9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901" r:id="rId4"/>
    <p:sldLayoutId id="2147483902" r:id="rId5"/>
    <p:sldLayoutId id="2147483903" r:id="rId6"/>
    <p:sldLayoutId id="2147483896" r:id="rId7"/>
    <p:sldLayoutId id="2147483904" r:id="rId8"/>
    <p:sldLayoutId id="2147483905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Music\NGHE%20HG16\CAU%204.mp3" TargetMode="External"/><Relationship Id="rId13" Type="http://schemas.openxmlformats.org/officeDocument/2006/relationships/image" Target="../media/image6.png"/><Relationship Id="rId3" Type="http://schemas.openxmlformats.org/officeDocument/2006/relationships/audio" Target="file:///C:\Users\Administrator\Music\NGHE%20HG16\INVITE.mp3" TargetMode="External"/><Relationship Id="rId7" Type="http://schemas.openxmlformats.org/officeDocument/2006/relationships/audio" Target="file:///C:\Users\Administrator\Music\NGHE%20HG16\CAU%203.mp3" TargetMode="External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openxmlformats.org/officeDocument/2006/relationships/audio" Target="file:///C:\Users\Administrator\Music\NGHE%20HG16\SUNDAY.mp3" TargetMode="External"/><Relationship Id="rId16" Type="http://schemas.openxmlformats.org/officeDocument/2006/relationships/image" Target="../media/image9.png"/><Relationship Id="rId1" Type="http://schemas.openxmlformats.org/officeDocument/2006/relationships/audio" Target="file:///C:\Users\Administrator\Music\NGHE%20HG16\PARTY.mp3" TargetMode="External"/><Relationship Id="rId6" Type="http://schemas.openxmlformats.org/officeDocument/2006/relationships/audio" Target="file:///C:\Users\Administrator\Music\NGHE%20HG16\CAU%202.mp3" TargetMode="External"/><Relationship Id="rId11" Type="http://schemas.openxmlformats.org/officeDocument/2006/relationships/slide" Target="slide7.xml"/><Relationship Id="rId5" Type="http://schemas.openxmlformats.org/officeDocument/2006/relationships/audio" Target="file:///C:\Users\Administrator\Music\NGHE%20HG16\CAU%201.mp3" TargetMode="Externa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4" Type="http://schemas.openxmlformats.org/officeDocument/2006/relationships/audio" Target="file:///C:\Users\Administrator\Music\NGHE%20HG16\ENJOY.mp3" TargetMode="External"/><Relationship Id="rId9" Type="http://schemas.openxmlformats.org/officeDocument/2006/relationships/audio" Target="file:///D:\NEN1617\HOI%20GIANG1617\NGHE%20HG16\LOOK%20LISTEN.mp3" TargetMode="Externa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11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scrapbook.momsbreak.com/School/SchoolHouseFreamRedYellowRoof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hmem.vn/books/19/exercises/5822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Music\NGHE%20HG16\Chant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t="-13333" r="36363"/>
          <a:stretch>
            <a:fillRect/>
          </a:stretch>
        </p:blipFill>
        <p:spPr bwMode="auto">
          <a:xfrm>
            <a:off x="-36513" y="-26988"/>
            <a:ext cx="1600201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31863" y="836613"/>
            <a:ext cx="7743825" cy="39290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ALL THE TEACHERS </a:t>
            </a:r>
          </a:p>
        </p:txBody>
      </p:sp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685800" y="2924175"/>
            <a:ext cx="8001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70C0"/>
                </a:solidFill>
                <a:latin typeface=".VnBodoniH" panose="020B7200000000000000" pitchFamily="34" charset="0"/>
              </a:rPr>
              <a:t>TO CLASS </a:t>
            </a:r>
            <a:r>
              <a:rPr lang="en-US" altLang="en-US" sz="4400" b="1" dirty="0" smtClean="0">
                <a:solidFill>
                  <a:srgbClr val="0070C0"/>
                </a:solidFill>
                <a:latin typeface=".VnBodoniH" panose="020B7200000000000000" pitchFamily="34" charset="0"/>
              </a:rPr>
              <a:t>5G</a:t>
            </a:r>
            <a:endParaRPr lang="en-US" altLang="en-US" sz="4400" b="1" dirty="0">
              <a:solidFill>
                <a:srgbClr val="0070C0"/>
              </a:solidFill>
              <a:latin typeface=".VnBodoniH" panose="020B7200000000000000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Mai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6263" y="5529263"/>
            <a:ext cx="817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 GIANG PRIMARY SCHOOL</a:t>
            </a:r>
          </a:p>
        </p:txBody>
      </p:sp>
      <p:pic>
        <p:nvPicPr>
          <p:cNvPr id="10246" name="Picture 24" descr="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t="-13333" r="36363"/>
          <a:stretch>
            <a:fillRect/>
          </a:stretch>
        </p:blipFill>
        <p:spPr bwMode="auto">
          <a:xfrm>
            <a:off x="7548563" y="-11113"/>
            <a:ext cx="16002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1. When was Nam’s birthday party?</a:t>
            </a:r>
          </a:p>
          <a:p>
            <a:pPr marL="623888" indent="-51435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2. Who went to Nam’s birthday party?</a:t>
            </a:r>
          </a:p>
          <a:p>
            <a:pPr marL="623888" indent="-51435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3. What did Phong do at the party?</a:t>
            </a:r>
          </a:p>
          <a:p>
            <a:pPr marL="623888" indent="-51435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4. What did Linda do at the party?</a:t>
            </a:r>
            <a:endParaRPr lang="vi-VN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Questions:</a:t>
            </a:r>
            <a:endParaRPr lang="vi-VN" sz="4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* lucky colors:</a:t>
            </a:r>
            <a:endParaRPr lang="vi-VN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 bwMode="auto">
          <a:xfrm>
            <a:off x="2536825" y="2211388"/>
            <a:ext cx="1819275" cy="1722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 bwMode="auto">
          <a:xfrm>
            <a:off x="3090863" y="3716338"/>
            <a:ext cx="1768475" cy="167640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 bwMode="auto">
          <a:xfrm>
            <a:off x="4716463" y="3644900"/>
            <a:ext cx="1716087" cy="17287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 bwMode="auto">
          <a:xfrm>
            <a:off x="5076825" y="2065338"/>
            <a:ext cx="1751013" cy="1724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 bwMode="auto">
          <a:xfrm>
            <a:off x="3768725" y="1268413"/>
            <a:ext cx="1798638" cy="1728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 bwMode="auto">
          <a:xfrm>
            <a:off x="3852863" y="2636838"/>
            <a:ext cx="1655762" cy="15843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403350" y="333375"/>
            <a:ext cx="6264275" cy="57324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700338" y="2697163"/>
            <a:ext cx="439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It  was last Sunday.</a:t>
            </a:r>
            <a:endParaRPr lang="vi-VN" altLang="en-US" sz="360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47813" y="2773363"/>
            <a:ext cx="61198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When was Nam’s birthday party?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403350" y="476250"/>
            <a:ext cx="6264275" cy="5734050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.VnArabia" pitchFamily="34" charset="0"/>
              </a:rPr>
              <a:t>Lucky color</a:t>
            </a:r>
            <a:endParaRPr lang="vi-VN" sz="6000" dirty="0">
              <a:solidFill>
                <a:schemeClr val="bg1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403350" y="476250"/>
            <a:ext cx="6264275" cy="5734050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331913" y="2979738"/>
            <a:ext cx="68405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2. Who went to Nam’s birthday party?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484438" y="2996952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Some of his </a:t>
            </a:r>
            <a:r>
              <a:rPr lang="en-US" altLang="en-US" sz="3200" dirty="0" smtClean="0"/>
              <a:t>classmates</a:t>
            </a:r>
            <a:endParaRPr lang="vi-VN" altLang="en-US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116013" y="692150"/>
            <a:ext cx="6911975" cy="5616575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395413" y="2944813"/>
            <a:ext cx="6624637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3200" dirty="0">
                <a:solidFill>
                  <a:schemeClr val="bg2">
                    <a:lumMod val="90000"/>
                  </a:schemeClr>
                </a:solidFill>
              </a:rPr>
              <a:t>3. What did Phong do at the party?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411413" y="3022600"/>
            <a:ext cx="5472112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>
                <a:solidFill>
                  <a:schemeClr val="bg2">
                    <a:lumMod val="90000"/>
                  </a:schemeClr>
                </a:solidFill>
              </a:rPr>
              <a:t>He played the guitar.</a:t>
            </a:r>
            <a:endParaRPr lang="vi-VN" altLang="en-US" sz="4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116013" y="765175"/>
            <a:ext cx="6840537" cy="55435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600" dirty="0">
                <a:solidFill>
                  <a:srgbClr val="FF0000"/>
                </a:solidFill>
                <a:latin typeface=".VnArabia" pitchFamily="34" charset="0"/>
              </a:rPr>
              <a:t>Lucky color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187450" y="765175"/>
            <a:ext cx="6840538" cy="55435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66863" y="3244850"/>
            <a:ext cx="648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4. What did Linda do at the party?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195513" y="3141663"/>
            <a:ext cx="583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She played the piano.</a:t>
            </a:r>
            <a:endParaRPr lang="vi-V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781944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800" dirty="0">
                <a:solidFill>
                  <a:srgbClr val="FF0000"/>
                </a:solidFill>
              </a:rPr>
              <a:t>* Games: </a:t>
            </a:r>
            <a:r>
              <a:rPr lang="en-US" sz="8800" dirty="0" smtClean="0">
                <a:solidFill>
                  <a:srgbClr val="FF0000"/>
                </a:solidFill>
              </a:rPr>
              <a:t/>
            </a:r>
            <a:br>
              <a:rPr lang="en-US" sz="8800" dirty="0" smtClean="0">
                <a:solidFill>
                  <a:srgbClr val="FF0000"/>
                </a:solidFill>
              </a:rPr>
            </a:br>
            <a:r>
              <a:rPr lang="en-US" sz="7200" dirty="0" smtClean="0">
                <a:solidFill>
                  <a:srgbClr val="002060"/>
                </a:solidFill>
              </a:rPr>
              <a:t>Group the words</a:t>
            </a:r>
            <a:endParaRPr lang="vi-VN" sz="8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6600" dirty="0"/>
              <a:t>party        Sunday</a:t>
            </a:r>
          </a:p>
          <a:p>
            <a:pPr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6600" dirty="0"/>
              <a:t>enjoyed    invite</a:t>
            </a:r>
            <a:endParaRPr lang="vi-VN" alt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</a:rPr>
              <a:t>* Mark the word stress.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603750" y="1733550"/>
            <a:ext cx="215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6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403350" y="3349625"/>
            <a:ext cx="215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6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20688" y="1822450"/>
            <a:ext cx="2159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6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4163" y="3349625"/>
            <a:ext cx="215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6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335" y="201680"/>
            <a:ext cx="8131175" cy="6158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effectLst/>
                <a:hlinkClick r:id="rId11" action="ppaction://hlinksldjump"/>
              </a:rPr>
              <a:t>1. Listen </a:t>
            </a:r>
            <a:r>
              <a:rPr lang="en-US" sz="3600" dirty="0" smtClean="0">
                <a:solidFill>
                  <a:srgbClr val="C00000"/>
                </a:solidFill>
                <a:effectLst/>
                <a:hlinkClick r:id="rId11" action="ppaction://hlinksldjump"/>
              </a:rPr>
              <a:t>and repeat</a:t>
            </a:r>
            <a:r>
              <a:rPr lang="en-US" sz="3600" dirty="0" smtClean="0">
                <a:solidFill>
                  <a:srgbClr val="C00000"/>
                </a:solidFill>
                <a:effectLst/>
              </a:rPr>
              <a:t> </a:t>
            </a:r>
            <a:endParaRPr lang="vi-VN" sz="3600" dirty="0">
              <a:solidFill>
                <a:srgbClr val="C00000"/>
              </a:solidFill>
              <a:effectLst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-20638" y="1496839"/>
            <a:ext cx="154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Lucida Sans Unicode" panose="020B0602030504020204" pitchFamily="34" charset="0"/>
              </a:rPr>
              <a:t> ‘</a:t>
            </a:r>
            <a:r>
              <a:rPr lang="en-US" altLang="en-US" sz="3000" b="1" dirty="0">
                <a:solidFill>
                  <a:srgbClr val="0070C0"/>
                </a:solidFill>
                <a:latin typeface="Lucida Sans Unicode" panose="020B0602030504020204" pitchFamily="34" charset="0"/>
              </a:rPr>
              <a:t>party</a:t>
            </a:r>
            <a:endParaRPr lang="vi-VN" altLang="en-US" sz="3000" b="1" dirty="0">
              <a:solidFill>
                <a:srgbClr val="0070C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861200" y="1675606"/>
            <a:ext cx="6948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Lucida Sans Unicode" panose="020B0602030504020204" pitchFamily="34" charset="0"/>
              </a:rPr>
              <a:t>I went to Mai’s birthday party yesterday.</a:t>
            </a:r>
            <a:endParaRPr lang="vi-VN" altLang="en-US" sz="2600" dirty="0">
              <a:latin typeface="Lucida Sans Unicode" panose="020B0602030504020204" pitchFamily="34" charset="0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96838" y="2721881"/>
            <a:ext cx="1871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r>
              <a:rPr lang="en-US" altLang="en-US" sz="3000" b="1" dirty="0">
                <a:solidFill>
                  <a:srgbClr val="0070C0"/>
                </a:solidFill>
                <a:latin typeface="Lucida Sans Unicode" panose="020B0602030504020204" pitchFamily="34" charset="0"/>
              </a:rPr>
              <a:t>Sunday</a:t>
            </a:r>
            <a:endParaRPr lang="vi-VN" altLang="en-US" sz="3000" b="1" dirty="0">
              <a:solidFill>
                <a:srgbClr val="0070C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27000" y="4027488"/>
            <a:ext cx="2016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3000" b="1">
                <a:solidFill>
                  <a:srgbClr val="0070C0"/>
                </a:solidFill>
                <a:latin typeface="Lucida Sans Unicode" panose="020B0602030504020204" pitchFamily="34" charset="0"/>
              </a:rPr>
              <a:t>enjoyed</a:t>
            </a:r>
            <a:endParaRPr lang="vi-VN" altLang="en-US" sz="3000" b="1">
              <a:solidFill>
                <a:srgbClr val="0070C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41288" y="5091113"/>
            <a:ext cx="140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3000" b="1">
                <a:solidFill>
                  <a:srgbClr val="0070C0"/>
                </a:solidFill>
                <a:latin typeface="Lucida Sans Unicode" panose="020B0602030504020204" pitchFamily="34" charset="0"/>
              </a:rPr>
              <a:t>invite</a:t>
            </a:r>
            <a:endParaRPr lang="vi-VN" altLang="en-US" sz="3000" b="1">
              <a:solidFill>
                <a:srgbClr val="0070C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1853878" y="2904933"/>
            <a:ext cx="69484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Lucida Sans Unicode" panose="020B0602030504020204" pitchFamily="34" charset="0"/>
              </a:rPr>
              <a:t>They took part in the festival on Sunday.</a:t>
            </a:r>
            <a:endParaRPr lang="vi-VN" altLang="en-US" sz="2600" dirty="0">
              <a:latin typeface="Lucida Sans Unicode" panose="020B0602030504020204" pitchFamily="34" charset="0"/>
            </a:endParaRP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1882775" y="4076700"/>
            <a:ext cx="73199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>
                <a:latin typeface="Lucida Sans Unicode" panose="020B0602030504020204" pitchFamily="34" charset="0"/>
              </a:rPr>
              <a:t>We enjoyed the food and drink at the party.</a:t>
            </a:r>
            <a:endParaRPr lang="vi-VN" altLang="en-US" sz="2600">
              <a:latin typeface="Lucida Sans Unicode" panose="020B0602030504020204" pitchFamily="34" charset="0"/>
            </a:endParaRP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1544638" y="5278438"/>
            <a:ext cx="81399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 want to invite Tony and Phong to my birthday party.</a:t>
            </a:r>
            <a:endParaRPr lang="vi-VN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555625" y="5099050"/>
            <a:ext cx="215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630238" y="3933825"/>
            <a:ext cx="215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6948488" y="2794570"/>
            <a:ext cx="215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5621338" y="1642442"/>
            <a:ext cx="215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2916238" y="5140984"/>
            <a:ext cx="215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2700338" y="3948113"/>
            <a:ext cx="215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35" name="PAR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611560" y="980728"/>
            <a:ext cx="520824" cy="520824"/>
          </a:xfrm>
          <a:prstGeom prst="rect">
            <a:avLst/>
          </a:prstGeom>
        </p:spPr>
      </p:pic>
      <p:pic>
        <p:nvPicPr>
          <p:cNvPr id="36" name="SUND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594792" y="2204864"/>
            <a:ext cx="520824" cy="592832"/>
          </a:xfrm>
          <a:prstGeom prst="rect">
            <a:avLst/>
          </a:prstGeom>
        </p:spPr>
      </p:pic>
      <p:pic>
        <p:nvPicPr>
          <p:cNvPr id="37" name="INVIT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666800" y="4653136"/>
            <a:ext cx="576064" cy="576064"/>
          </a:xfrm>
          <a:prstGeom prst="rect">
            <a:avLst/>
          </a:prstGeom>
        </p:spPr>
      </p:pic>
      <p:pic>
        <p:nvPicPr>
          <p:cNvPr id="38" name="ENJOY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 cstate="print"/>
          <a:stretch>
            <a:fillRect/>
          </a:stretch>
        </p:blipFill>
        <p:spPr>
          <a:xfrm>
            <a:off x="611560" y="3429000"/>
            <a:ext cx="504056" cy="504056"/>
          </a:xfrm>
          <a:prstGeom prst="rect">
            <a:avLst/>
          </a:prstGeom>
        </p:spPr>
      </p:pic>
      <p:pic>
        <p:nvPicPr>
          <p:cNvPr id="39" name="CAU 1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8460432" y="1340768"/>
            <a:ext cx="628328" cy="504056"/>
          </a:xfrm>
          <a:prstGeom prst="rect">
            <a:avLst/>
          </a:prstGeom>
        </p:spPr>
      </p:pic>
      <p:pic>
        <p:nvPicPr>
          <p:cNvPr id="40" name="CAU 2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 cstate="print"/>
          <a:stretch>
            <a:fillRect/>
          </a:stretch>
        </p:blipFill>
        <p:spPr>
          <a:xfrm>
            <a:off x="8443664" y="2708920"/>
            <a:ext cx="520824" cy="520824"/>
          </a:xfrm>
          <a:prstGeom prst="rect">
            <a:avLst/>
          </a:prstGeom>
        </p:spPr>
      </p:pic>
      <p:pic>
        <p:nvPicPr>
          <p:cNvPr id="41" name="CAU 3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 cstate="print"/>
          <a:stretch>
            <a:fillRect/>
          </a:stretch>
        </p:blipFill>
        <p:spPr>
          <a:xfrm>
            <a:off x="8443664" y="4437112"/>
            <a:ext cx="432048" cy="504056"/>
          </a:xfrm>
          <a:prstGeom prst="rect">
            <a:avLst/>
          </a:prstGeom>
        </p:spPr>
      </p:pic>
      <p:pic>
        <p:nvPicPr>
          <p:cNvPr id="42" name="CAU 4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 cstate="print"/>
          <a:stretch>
            <a:fillRect/>
          </a:stretch>
        </p:blipFill>
        <p:spPr>
          <a:xfrm>
            <a:off x="8460432" y="5716488"/>
            <a:ext cx="448816" cy="448816"/>
          </a:xfrm>
          <a:prstGeom prst="rect">
            <a:avLst/>
          </a:prstGeom>
        </p:spPr>
      </p:pic>
      <p:pic>
        <p:nvPicPr>
          <p:cNvPr id="44" name="LOOK LISTEN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7" cstate="print"/>
          <a:stretch>
            <a:fillRect/>
          </a:stretch>
        </p:blipFill>
        <p:spPr>
          <a:xfrm>
            <a:off x="4788024" y="99864"/>
            <a:ext cx="664840" cy="6648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7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9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8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6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1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06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712201" cy="466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9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0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3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54692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water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party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enjoy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birthday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4692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invite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Monday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comics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picnic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4692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cartoon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Sunday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repeat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complete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Mark the word stress. Then say the words aloud.</a:t>
            </a:r>
            <a:endParaRPr lang="vi-VN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8" name="TextBox 5"/>
          <p:cNvSpPr txBox="1">
            <a:spLocks noChangeArrowheads="1"/>
          </p:cNvSpPr>
          <p:nvPr/>
        </p:nvSpPr>
        <p:spPr bwMode="auto">
          <a:xfrm>
            <a:off x="5335588" y="1824038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39" name="TextBox 6"/>
          <p:cNvSpPr txBox="1">
            <a:spLocks noChangeArrowheads="1"/>
          </p:cNvSpPr>
          <p:nvPr/>
        </p:nvSpPr>
        <p:spPr bwMode="auto">
          <a:xfrm>
            <a:off x="2619375" y="1835150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0" name="TextBox 7"/>
          <p:cNvSpPr txBox="1">
            <a:spLocks noChangeArrowheads="1"/>
          </p:cNvSpPr>
          <p:nvPr/>
        </p:nvSpPr>
        <p:spPr bwMode="auto">
          <a:xfrm>
            <a:off x="4953000" y="3386138"/>
            <a:ext cx="215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1" name="TextBox 8"/>
          <p:cNvSpPr txBox="1">
            <a:spLocks noChangeArrowheads="1"/>
          </p:cNvSpPr>
          <p:nvPr/>
        </p:nvSpPr>
        <p:spPr bwMode="auto">
          <a:xfrm>
            <a:off x="6924675" y="1755775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2" name="TextBox 9"/>
          <p:cNvSpPr txBox="1">
            <a:spLocks noChangeArrowheads="1"/>
          </p:cNvSpPr>
          <p:nvPr/>
        </p:nvSpPr>
        <p:spPr bwMode="auto">
          <a:xfrm>
            <a:off x="477838" y="1825625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3" name="TextBox 10"/>
          <p:cNvSpPr txBox="1">
            <a:spLocks noChangeArrowheads="1"/>
          </p:cNvSpPr>
          <p:nvPr/>
        </p:nvSpPr>
        <p:spPr bwMode="auto">
          <a:xfrm>
            <a:off x="2627313" y="3294063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4" name="TextBox 11"/>
          <p:cNvSpPr txBox="1">
            <a:spLocks noChangeArrowheads="1"/>
          </p:cNvSpPr>
          <p:nvPr/>
        </p:nvSpPr>
        <p:spPr bwMode="auto">
          <a:xfrm>
            <a:off x="2836863" y="4895850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5" name="TextBox 12"/>
          <p:cNvSpPr txBox="1">
            <a:spLocks noChangeArrowheads="1"/>
          </p:cNvSpPr>
          <p:nvPr/>
        </p:nvSpPr>
        <p:spPr bwMode="auto">
          <a:xfrm>
            <a:off x="846138" y="3368675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6" name="TextBox 13"/>
          <p:cNvSpPr txBox="1">
            <a:spLocks noChangeArrowheads="1"/>
          </p:cNvSpPr>
          <p:nvPr/>
        </p:nvSpPr>
        <p:spPr bwMode="auto">
          <a:xfrm>
            <a:off x="1042988" y="4897438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7" name="TextBox 14"/>
          <p:cNvSpPr txBox="1">
            <a:spLocks noChangeArrowheads="1"/>
          </p:cNvSpPr>
          <p:nvPr/>
        </p:nvSpPr>
        <p:spPr bwMode="auto">
          <a:xfrm>
            <a:off x="7848600" y="4910138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8" name="TextBox 15"/>
          <p:cNvSpPr txBox="1">
            <a:spLocks noChangeArrowheads="1"/>
          </p:cNvSpPr>
          <p:nvPr/>
        </p:nvSpPr>
        <p:spPr bwMode="auto">
          <a:xfrm>
            <a:off x="5468938" y="4924425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349" name="TextBox 16"/>
          <p:cNvSpPr txBox="1">
            <a:spLocks noChangeArrowheads="1"/>
          </p:cNvSpPr>
          <p:nvPr/>
        </p:nvSpPr>
        <p:spPr bwMode="auto">
          <a:xfrm>
            <a:off x="6948488" y="3387725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Lucida Sans Unicode" panose="020B0602030504020204" pitchFamily="34" charset="0"/>
              </a:rPr>
              <a:t>‘</a:t>
            </a:r>
            <a:endParaRPr lang="vi-VN" altLang="en-US" sz="4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2" name="birthday noun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6653212" y="1232011"/>
            <a:ext cx="487363" cy="487363"/>
          </a:xfrm>
          <a:prstGeom prst="rect">
            <a:avLst/>
          </a:prstGeom>
        </p:spPr>
      </p:pic>
      <p:pic>
        <p:nvPicPr>
          <p:cNvPr id="4" name="cartoon noun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67232" y="4319587"/>
            <a:ext cx="487363" cy="487363"/>
          </a:xfrm>
          <a:prstGeom prst="rect">
            <a:avLst/>
          </a:prstGeom>
        </p:spPr>
      </p:pic>
      <p:pic>
        <p:nvPicPr>
          <p:cNvPr id="6" name="complete adjective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6788943" y="4266520"/>
            <a:ext cx="487363" cy="487363"/>
          </a:xfrm>
          <a:prstGeom prst="rect">
            <a:avLst/>
          </a:prstGeom>
        </p:spPr>
      </p:pic>
      <p:pic>
        <p:nvPicPr>
          <p:cNvPr id="7" name="water noun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47404" y="1232011"/>
            <a:ext cx="487363" cy="487363"/>
          </a:xfrm>
          <a:prstGeom prst="rect">
            <a:avLst/>
          </a:prstGeom>
        </p:spPr>
      </p:pic>
      <p:pic>
        <p:nvPicPr>
          <p:cNvPr id="8" name="Monday noun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2406521" y="2708275"/>
            <a:ext cx="487363" cy="487363"/>
          </a:xfrm>
          <a:prstGeom prst="rect">
            <a:avLst/>
          </a:prstGeom>
        </p:spPr>
      </p:pic>
      <p:pic>
        <p:nvPicPr>
          <p:cNvPr id="9" name="enjoy verb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727931" y="1194593"/>
            <a:ext cx="487363" cy="487363"/>
          </a:xfrm>
          <a:prstGeom prst="rect">
            <a:avLst/>
          </a:prstGeom>
        </p:spPr>
      </p:pic>
      <p:pic>
        <p:nvPicPr>
          <p:cNvPr id="10" name="repeat verb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814888" y="4319587"/>
            <a:ext cx="487363" cy="487363"/>
          </a:xfrm>
          <a:prstGeom prst="rect">
            <a:avLst/>
          </a:prstGeom>
        </p:spPr>
      </p:pic>
      <p:pic>
        <p:nvPicPr>
          <p:cNvPr id="12" name="Comics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814887" y="2725737"/>
            <a:ext cx="487363" cy="487363"/>
          </a:xfrm>
          <a:prstGeom prst="rect">
            <a:avLst/>
          </a:prstGeom>
        </p:spPr>
      </p:pic>
      <p:pic>
        <p:nvPicPr>
          <p:cNvPr id="14" name="picnic noun - Definition, pictures, pronunciation and usage notes _ Oxford Advanced Learner_apos;s Dictionary at OxfordLearnersDictionaries.com_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6830704" y="2682081"/>
            <a:ext cx="487363" cy="487363"/>
          </a:xfrm>
          <a:prstGeom prst="rect">
            <a:avLst/>
          </a:prstGeom>
        </p:spPr>
      </p:pic>
      <p:pic>
        <p:nvPicPr>
          <p:cNvPr id="15" name="invite verb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07458" y="2803736"/>
            <a:ext cx="487363" cy="487363"/>
          </a:xfrm>
          <a:prstGeom prst="rect">
            <a:avLst/>
          </a:prstGeom>
        </p:spPr>
      </p:pic>
      <p:pic>
        <p:nvPicPr>
          <p:cNvPr id="16" name="party noun - Definition, pictures, pronunciation and usage notes _ Oxford Advanced Learner_apos;s Dictionary at OxfordLearnersDictionaries.com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2413730" y="1190512"/>
            <a:ext cx="487363" cy="487363"/>
          </a:xfrm>
          <a:prstGeom prst="rect">
            <a:avLst/>
          </a:prstGeom>
        </p:spPr>
      </p:pic>
      <p:pic>
        <p:nvPicPr>
          <p:cNvPr id="20" name="Sunday noun - Definition, pictures, pronunciation and usage notes _ Oxford Advanced Learner_apos;s Dictionary at OxfordLearnersDictionaries.com_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2415626" y="429312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9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9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9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9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338" grpId="0"/>
      <p:bldP spid="13339" grpId="0"/>
      <p:bldP spid="13340" grpId="0"/>
      <p:bldP spid="13341" grpId="1"/>
      <p:bldP spid="13342" grpId="0"/>
      <p:bldP spid="13343" grpId="0"/>
      <p:bldP spid="13344" grpId="0"/>
      <p:bldP spid="13345" grpId="0"/>
      <p:bldP spid="13346" grpId="0"/>
      <p:bldP spid="13347" grpId="0"/>
      <p:bldP spid="13348" grpId="0"/>
      <p:bldP spid="133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rapbook.momsbreak.com/School/SchoolHouseFreamRedYellowRoof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10009188" cy="6858000"/>
          </a:xfrm>
          <a:noFill/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331640" y="3225800"/>
            <a:ext cx="6697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 smtClean="0">
                <a:latin typeface=".VnTifani Heavy" pitchFamily="34" charset="0"/>
              </a:rPr>
              <a:t>Clap or touch</a:t>
            </a:r>
            <a:endParaRPr lang="vi-VN" altLang="en-US" sz="5400" b="1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059113" y="1693863"/>
            <a:ext cx="3673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b="1">
                <a:solidFill>
                  <a:srgbClr val="0A0399"/>
                </a:solidFill>
              </a:rPr>
              <a:t>*</a:t>
            </a:r>
            <a:r>
              <a:rPr lang="vi-VN" altLang="en-US" sz="6000" b="1">
                <a:solidFill>
                  <a:srgbClr val="0A0399"/>
                </a:solidFill>
              </a:rPr>
              <a:t> Game: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 descr="20161009_221646-1-1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28575"/>
            <a:ext cx="9051925" cy="6523038"/>
          </a:xfrm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825" y="107950"/>
            <a:ext cx="3511550" cy="6937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3. Let’s chant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75" y="3429000"/>
            <a:ext cx="9036050" cy="3429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2195513" y="3284538"/>
            <a:ext cx="5256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was your birthday?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/>
          <p:cNvSpPr>
            <a:spLocks noChangeArrowheads="1"/>
          </p:cNvSpPr>
          <p:nvPr/>
        </p:nvSpPr>
        <p:spPr bwMode="auto">
          <a:xfrm rot="10800000" flipV="1">
            <a:off x="755650" y="4268788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When was your birthday? </a:t>
            </a:r>
          </a:p>
        </p:txBody>
      </p:sp>
      <p:sp>
        <p:nvSpPr>
          <p:cNvPr id="3" name="Hình chữ nhật 2"/>
          <p:cNvSpPr>
            <a:spLocks noChangeArrowheads="1"/>
          </p:cNvSpPr>
          <p:nvPr/>
        </p:nvSpPr>
        <p:spPr bwMode="auto">
          <a:xfrm>
            <a:off x="5256213" y="4259263"/>
            <a:ext cx="291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What did you do?</a:t>
            </a: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5270500" y="4633913"/>
            <a:ext cx="3771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/>
              <a:t>We ate cakes and sweets.</a:t>
            </a:r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1476375" y="5221288"/>
            <a:ext cx="294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did you invite? </a:t>
            </a:r>
          </a:p>
        </p:txBody>
      </p:sp>
      <p:sp>
        <p:nvSpPr>
          <p:cNvPr id="10" name="Hình chữ nhật 9"/>
          <p:cNvSpPr>
            <a:spLocks noChangeArrowheads="1"/>
          </p:cNvSpPr>
          <p:nvPr/>
        </p:nvSpPr>
        <p:spPr bwMode="auto">
          <a:xfrm>
            <a:off x="5322888" y="5143500"/>
            <a:ext cx="246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/>
              <a:t>Did you enjoy it?</a:t>
            </a:r>
          </a:p>
        </p:txBody>
      </p:sp>
      <p:sp>
        <p:nvSpPr>
          <p:cNvPr id="12" name="Hình chữ nhật 11"/>
          <p:cNvSpPr>
            <a:spLocks noChangeArrowheads="1"/>
          </p:cNvSpPr>
          <p:nvPr/>
        </p:nvSpPr>
        <p:spPr bwMode="auto">
          <a:xfrm>
            <a:off x="755650" y="5711825"/>
            <a:ext cx="327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All my best friends. </a:t>
            </a:r>
          </a:p>
        </p:txBody>
      </p:sp>
      <p:sp>
        <p:nvSpPr>
          <p:cNvPr id="13" name="Hình chữ nhật 12"/>
          <p:cNvSpPr>
            <a:spLocks noChangeArrowheads="1"/>
          </p:cNvSpPr>
          <p:nvPr/>
        </p:nvSpPr>
        <p:spPr bwMode="auto">
          <a:xfrm>
            <a:off x="5292725" y="5619750"/>
            <a:ext cx="855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/>
              <a:t>Yes! </a:t>
            </a:r>
            <a:endParaRPr lang="vi-VN" altLang="en-US" sz="2400" dirty="0"/>
          </a:p>
        </p:txBody>
      </p:sp>
      <p:sp>
        <p:nvSpPr>
          <p:cNvPr id="14" name="Hộp Văn bản 13"/>
          <p:cNvSpPr txBox="1">
            <a:spLocks noChangeArrowheads="1"/>
          </p:cNvSpPr>
          <p:nvPr/>
        </p:nvSpPr>
        <p:spPr bwMode="auto">
          <a:xfrm>
            <a:off x="755650" y="4710113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It was last Sunday.</a:t>
            </a:r>
          </a:p>
        </p:txBody>
      </p:sp>
      <p:sp>
        <p:nvSpPr>
          <p:cNvPr id="15" name="Hộp Văn bản 14"/>
          <p:cNvSpPr txBox="1">
            <a:spLocks noChangeArrowheads="1"/>
          </p:cNvSpPr>
          <p:nvPr/>
        </p:nvSpPr>
        <p:spPr bwMode="auto">
          <a:xfrm>
            <a:off x="771525" y="5221288"/>
            <a:ext cx="893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Who</a:t>
            </a:r>
          </a:p>
        </p:txBody>
      </p:sp>
      <p:sp>
        <p:nvSpPr>
          <p:cNvPr id="16" name="Hình chữ nhật 15"/>
          <p:cNvSpPr>
            <a:spLocks noChangeArrowheads="1"/>
          </p:cNvSpPr>
          <p:nvPr/>
        </p:nvSpPr>
        <p:spPr bwMode="auto">
          <a:xfrm>
            <a:off x="5988050" y="5734050"/>
            <a:ext cx="186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It was great!</a:t>
            </a:r>
          </a:p>
        </p:txBody>
      </p:sp>
      <p:pic>
        <p:nvPicPr>
          <p:cNvPr id="18" name="Cha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63888" y="0"/>
            <a:ext cx="720080" cy="7647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6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26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36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38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160"/>
                            </p:stCondLst>
                            <p:childTnLst>
                              <p:par>
                                <p:cTn id="30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640"/>
                            </p:stCondLst>
                            <p:childTnLst>
                              <p:par>
                                <p:cTn id="35" presetID="16" presetClass="emph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160"/>
                            </p:stCondLst>
                            <p:childTnLst>
                              <p:par>
                                <p:cTn id="40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680"/>
                            </p:stCondLst>
                            <p:childTnLst>
                              <p:par>
                                <p:cTn id="45" presetID="16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300"/>
                            </p:stCondLst>
                            <p:childTnLst>
                              <p:par>
                                <p:cTn id="50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81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9000">
                <a:solidFill>
                  <a:srgbClr val="FF0000"/>
                </a:solidFill>
                <a:latin typeface=".VnAristote" pitchFamily="34" charset="0"/>
              </a:rPr>
              <a:t>Thanks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9000">
                <a:solidFill>
                  <a:srgbClr val="FF0000"/>
                </a:solidFill>
                <a:latin typeface=".VnAristote" pitchFamily="34" charset="0"/>
              </a:rPr>
              <a:t>          for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9000">
                <a:solidFill>
                  <a:srgbClr val="FF0000"/>
                </a:solidFill>
                <a:latin typeface=".VnAristote" pitchFamily="34" charset="0"/>
              </a:rPr>
              <a:t>      your listening!</a:t>
            </a:r>
            <a:endParaRPr lang="vi-VN" altLang="en-US" sz="9000">
              <a:solidFill>
                <a:srgbClr val="FF0000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Read and answer.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H SNH NH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8064895" cy="3456384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4159622"/>
            <a:ext cx="8229600" cy="2221706"/>
          </a:xfrm>
        </p:spPr>
        <p:txBody>
          <a:bodyPr/>
          <a:lstStyle/>
          <a:p>
            <a:pPr marL="0" indent="0" algn="just" eaLnBrk="1" hangingPunct="1"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My name is Nam. It was my birthday last Sunday. I invited some of my classmates to the party. They gave me presents like comics books, robots and a teddy bear. We ate cakes, sweets, fruit and ice cream. We drank fruit juice. We sang English and Vietnamese songs. We danced, too.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played the guitar and Linda played the piano. The party ended at 7 p.m. We enjoyed it very much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</a:pPr>
            <a:endParaRPr lang="vi-VN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9 - &amp;quot;4. Read and answer.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Questions: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 * lucky colors:&amp;quot;&quot;/&gt;&lt;property id=&quot;20307&quot; value=&quot;281&quot;/&gt;&lt;/object&gt;&lt;object type=&quot;3&quot; unique_id=&quot;10022&quot;&gt;&lt;property id=&quot;20148&quot; value=&quot;5&quot;/&gt;&lt;property id=&quot;20300&quot; value=&quot;Slide 12&quot;/&gt;&lt;property id=&quot;20307&quot; value=&quot;264&quot;/&gt;&lt;/object&gt;&lt;object type=&quot;3&quot; unique_id=&quot;10184&quot;&gt;&lt;property id=&quot;20148&quot; value=&quot;5&quot;/&gt;&lt;property id=&quot;20300&quot; value=&quot;Slide 13&quot;/&gt;&lt;property id=&quot;20307&quot; value=&quot;283&quot;/&gt;&lt;/object&gt;&lt;object type=&quot;3&quot; unique_id=&quot;10185&quot;&gt;&lt;property id=&quot;20148&quot; value=&quot;5&quot;/&gt;&lt;property id=&quot;20300&quot; value=&quot;Slide 14&quot;/&gt;&lt;property id=&quot;20307&quot; value=&quot;284&quot;/&gt;&lt;/object&gt;&lt;object type=&quot;3&quot; unique_id=&quot;10186&quot;&gt;&lt;property id=&quot;20148&quot; value=&quot;5&quot;/&gt;&lt;property id=&quot;20300&quot; value=&quot;Slide 15&quot;/&gt;&lt;property id=&quot;20307&quot; value=&quot;285&quot;/&gt;&lt;/object&gt;&lt;object type=&quot;3&quot; unique_id=&quot;10187&quot;&gt;&lt;property id=&quot;20148&quot; value=&quot;5&quot;/&gt;&lt;property id=&quot;20300&quot; value=&quot;Slide 16&quot;/&gt;&lt;property id=&quot;20307&quot; value=&quot;286&quot;/&gt;&lt;/object&gt;&lt;object type=&quot;3&quot; unique_id=&quot;10188&quot;&gt;&lt;property id=&quot;20148&quot; value=&quot;5&quot;/&gt;&lt;property id=&quot;20300&quot; value=&quot;Slide 17&quot;/&gt;&lt;property id=&quot;20307&quot; value=&quot;287&quot;/&gt;&lt;/object&gt;&lt;object type=&quot;3&quot; unique_id=&quot;10274&quot;&gt;&lt;property id=&quot;20148&quot; value=&quot;5&quot;/&gt;&lt;property id=&quot;20300&quot; value=&quot;Slide 2 - &amp;quot;* Games: &amp;#x0D;&amp;#x0A;Group the words&amp;quot;&quot;/&gt;&lt;property id=&quot;20307&quot; value=&quot;288&quot;/&gt;&lt;/object&gt;&lt;object type=&quot;3&quot; unique_id=&quot;10277&quot;&gt;&lt;property id=&quot;20148&quot; value=&quot;5&quot;/&gt;&lt;property id=&quot;20300&quot; value=&quot;Slide 6&quot;/&gt;&lt;property id=&quot;20307&quot; value=&quot;292&quot;/&gt;&lt;/object&gt;&lt;object type=&quot;3&quot; unique_id=&quot;10341&quot;&gt;&lt;property id=&quot;20148&quot; value=&quot;5&quot;/&gt;&lt;property id=&quot;20300&quot; value=&quot;Slide 5 - &amp;quot;2. Mark the word stress. Then say the words aloud.&amp;quot;&quot;/&gt;&lt;property id=&quot;20307&quot; value=&quot;295&quot;/&gt;&lt;/object&gt;&lt;object type=&quot;3&quot; unique_id=&quot;10420&quot;&gt;&lt;property id=&quot;20148&quot; value=&quot;5&quot;/&gt;&lt;property id=&quot;20300&quot; value=&quot;Slide 4 - &amp;quot;1. Listen and repeat &amp;quot;&quot;/&gt;&lt;property id=&quot;20307&quot; value=&quot;299&quot;/&gt;&lt;/object&gt;&lt;object type=&quot;3&quot; unique_id=&quot;10421&quot;&gt;&lt;property id=&quot;20148&quot; value=&quot;5&quot;/&gt;&lt;property id=&quot;20300&quot; value=&quot;Slide 8&quot;/&gt;&lt;property id=&quot;20307&quot; value=&quot;296&quot;/&gt;&lt;/object&gt;&lt;object type=&quot;3&quot; unique_id=&quot;10441&quot;&gt;&lt;property id=&quot;20148&quot; value=&quot;5&quot;/&gt;&lt;property id=&quot;20300&quot; value=&quot;Slide 3 - &amp;quot;* Mark the word stress.&amp;quot;&quot;/&gt;&lt;property id=&quot;20307&quot; value=&quot;30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1285</TotalTime>
  <Words>414</Words>
  <Application>Microsoft Office PowerPoint</Application>
  <PresentationFormat>On-screen Show (4:3)</PresentationFormat>
  <Paragraphs>88</Paragraphs>
  <Slides>17</Slides>
  <Notes>1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* Games:  Group the words</vt:lpstr>
      <vt:lpstr>* Mark the word stress.</vt:lpstr>
      <vt:lpstr>1. Listen and repeat </vt:lpstr>
      <vt:lpstr>2. Mark the word stress. Then say the words aloud.</vt:lpstr>
      <vt:lpstr>PowerPoint Presentation</vt:lpstr>
      <vt:lpstr>PowerPoint Presentation</vt:lpstr>
      <vt:lpstr>PowerPoint Presentation</vt:lpstr>
      <vt:lpstr>4. Read and answer.</vt:lpstr>
      <vt:lpstr>Questions:</vt:lpstr>
      <vt:lpstr> * lucky colors: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42</cp:revision>
  <dcterms:created xsi:type="dcterms:W3CDTF">2016-10-05T05:14:32Z</dcterms:created>
  <dcterms:modified xsi:type="dcterms:W3CDTF">2017-10-24T01:25:06Z</dcterms:modified>
</cp:coreProperties>
</file>