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2"/>
  </p:sldMasterIdLst>
  <p:notesMasterIdLst>
    <p:notesMasterId r:id="rId31"/>
  </p:notesMasterIdLst>
  <p:sldIdLst>
    <p:sldId id="281" r:id="rId3"/>
    <p:sldId id="261" r:id="rId4"/>
    <p:sldId id="257" r:id="rId5"/>
    <p:sldId id="258" r:id="rId6"/>
    <p:sldId id="277" r:id="rId7"/>
    <p:sldId id="282" r:id="rId8"/>
    <p:sldId id="256" r:id="rId9"/>
    <p:sldId id="292" r:id="rId10"/>
    <p:sldId id="295" r:id="rId11"/>
    <p:sldId id="260" r:id="rId12"/>
    <p:sldId id="290" r:id="rId13"/>
    <p:sldId id="293" r:id="rId14"/>
    <p:sldId id="294" r:id="rId15"/>
    <p:sldId id="266" r:id="rId16"/>
    <p:sldId id="289" r:id="rId17"/>
    <p:sldId id="284" r:id="rId18"/>
    <p:sldId id="265" r:id="rId19"/>
    <p:sldId id="267" r:id="rId20"/>
    <p:sldId id="285" r:id="rId21"/>
    <p:sldId id="286" r:id="rId22"/>
    <p:sldId id="268" r:id="rId23"/>
    <p:sldId id="287" r:id="rId24"/>
    <p:sldId id="270" r:id="rId25"/>
    <p:sldId id="288" r:id="rId26"/>
    <p:sldId id="278" r:id="rId27"/>
    <p:sldId id="298" r:id="rId28"/>
    <p:sldId id="297" r:id="rId29"/>
    <p:sldId id="279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23914"/>
  <ax:ocxPr ax:name="_cy" ax:value="17996"/>
  <ax:ocxPr ax:name="FlashVars" ax:value=""/>
  <ax:ocxPr ax:name="Movie" ax:value="tro choi 3.swf"/>
  <ax:ocxPr ax:name="Src" ax:value="tro choi 3.swf"/>
  <ax:ocxPr ax:name="WMode" ax:value="Transparent"/>
  <ax:ocxPr ax:name="Play" ax:value="0"/>
  <ax:ocxPr ax:name="Loop" ax:value="-1"/>
  <ax:ocxPr ax:name="Quality" ax:value="High"/>
  <ax:ocxPr ax:name="SAlign" ax:value=""/>
  <ax:ocxPr ax:name="Menu" ax:value="-1"/>
  <ax:ocxPr ax:name="Base" ax:value=""/>
  <ax:ocxPr ax:name="AllowScriptAccess" ax:value=""/>
  <ax:ocxPr ax:name="Scale" ax:value="ExactFit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12" Type="http://schemas.openxmlformats.org/officeDocument/2006/relationships/image" Target="../media/image25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11" Type="http://schemas.openxmlformats.org/officeDocument/2006/relationships/image" Target="../media/image24.wmf"/><Relationship Id="rId5" Type="http://schemas.openxmlformats.org/officeDocument/2006/relationships/image" Target="../media/image18.wmf"/><Relationship Id="rId10" Type="http://schemas.openxmlformats.org/officeDocument/2006/relationships/image" Target="../media/image23.wmf"/><Relationship Id="rId4" Type="http://schemas.openxmlformats.org/officeDocument/2006/relationships/image" Target="../media/image17.wmf"/><Relationship Id="rId9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F88AD0-415F-410A-8283-361E63C3C52B}" type="datetimeFigureOut">
              <a:rPr lang="en-US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AC4F770-F5C8-4F70-AA06-CD8CBA877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12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25372E-1F49-4EFF-A1C3-136CBFEA35B5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C4F770-F5C8-4F70-AA06-CD8CBA8776A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/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206E9D-7459-4FAB-82BB-C4B237349168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A44C0-B5F0-4364-A4A5-1A3CAA510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F1F32E-93F2-4FC7-8368-DB79252578DC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28458-8073-4927-94B2-7B12C2A014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D9296C-02DC-4295-BA4C-019AE03029D4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02B-F772-4C38-9076-6A89B344C6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3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86188"/>
            <a:ext cx="4038600" cy="233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F9EE0-641D-4017-B99E-192556B63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2D83E-7B0C-4884-A9E3-47F7A2A8067F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60F62-17ED-41AE-B56B-F6E53A4689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84F6AB-6B8A-40A2-A844-EFC461CE66C3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F323B-DD2C-448B-9E87-DB139D5B29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A38EBE-629A-470E-8AF9-F8B692D479E1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5D4A1-141A-469C-A5E9-33FEEC29D5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9FE36-909F-473C-9C9C-62B27425113C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548891-9E88-48D3-93C4-E89270690C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F9C13-6E9F-4377-9FA8-53F678932850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E01F7-CF61-4DFB-B70F-D410E2B25A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90F33-04E9-4787-BDFD-4BC0A8959372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5651C-3E11-4854-9002-3B93144F5F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97AEED-D617-44F5-A246-DBAB09739E91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8785A-2F3B-49F8-8DBF-8C3D02FB41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20D0CC-D590-4851-81CA-AD281698117E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6C4E6FEB-F8A5-40E9-AA49-A6CFCEBD38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22860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0" eaLnBrk="1" latinLnBrk="0" hangingPunct="1"/>
            <a:r>
              <a:rPr kumimoji="0" lang="en-US" dirty="0" smtClean="0"/>
              <a:t>Second level</a:t>
            </a:r>
          </a:p>
          <a:p>
            <a:pPr lvl="0" eaLnBrk="1" latinLnBrk="0" hangingPunct="1"/>
            <a:r>
              <a:rPr kumimoji="0" lang="en-US" dirty="0" smtClean="0"/>
              <a:t>Third level</a:t>
            </a:r>
          </a:p>
          <a:p>
            <a:pPr lvl="0" eaLnBrk="1" latinLnBrk="0" hangingPunct="1"/>
            <a:r>
              <a:rPr kumimoji="0" lang="en-US" dirty="0" smtClean="0"/>
              <a:t>Fourth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3ACF6C1-E6EE-4792-B990-7595EACC884A}" type="datetimeFigureOut">
              <a:rPr lang="en-US" smtClean="0"/>
              <a:pPr>
                <a:defRPr/>
              </a:pPr>
              <a:t>11/30/2010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CCB3CF4-A1C1-4587-B203-E2E3748815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0" kern="1200">
          <a:ln>
            <a:noFill/>
          </a:ln>
          <a:solidFill>
            <a:srgbClr val="002060"/>
          </a:solidFill>
          <a:effectLst/>
          <a:latin typeface="+mj-lt"/>
          <a:ea typeface="+mj-ea"/>
          <a:cs typeface="+mj-cs"/>
        </a:defRPr>
      </a:lvl1pPr>
    </p:titleStyle>
    <p:bodyStyle>
      <a:lvl1pPr marL="571500" indent="-571500" algn="l" rtl="0" eaLnBrk="1" latinLnBrk="0" hangingPunct="1">
        <a:spcBef>
          <a:spcPct val="20000"/>
        </a:spcBef>
        <a:buClr>
          <a:srgbClr val="002060"/>
        </a:buClr>
        <a:buSzPct val="95000"/>
        <a:buFont typeface="+mj-lt"/>
        <a:buAutoNum type="romanUcPeriod"/>
        <a:defRPr kumimoji="0"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2728" indent="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None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29.wmf"/><Relationship Id="rId26" Type="http://schemas.openxmlformats.org/officeDocument/2006/relationships/image" Target="../media/image37.wmf"/><Relationship Id="rId3" Type="http://schemas.openxmlformats.org/officeDocument/2006/relationships/control" Target="../activeX/activeX2.xml"/><Relationship Id="rId21" Type="http://schemas.openxmlformats.org/officeDocument/2006/relationships/image" Target="../media/image32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28.wmf"/><Relationship Id="rId25" Type="http://schemas.openxmlformats.org/officeDocument/2006/relationships/image" Target="../media/image36.wmf"/><Relationship Id="rId2" Type="http://schemas.openxmlformats.org/officeDocument/2006/relationships/control" Target="../activeX/activeX1.xml"/><Relationship Id="rId16" Type="http://schemas.openxmlformats.org/officeDocument/2006/relationships/image" Target="../media/image27.wmf"/><Relationship Id="rId20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35.wmf"/><Relationship Id="rId5" Type="http://schemas.openxmlformats.org/officeDocument/2006/relationships/control" Target="../activeX/activeX4.xml"/><Relationship Id="rId15" Type="http://schemas.openxmlformats.org/officeDocument/2006/relationships/image" Target="../media/image26.wmf"/><Relationship Id="rId23" Type="http://schemas.openxmlformats.org/officeDocument/2006/relationships/image" Target="../media/image34.wmf"/><Relationship Id="rId10" Type="http://schemas.openxmlformats.org/officeDocument/2006/relationships/control" Target="../activeX/activeX9.xml"/><Relationship Id="rId19" Type="http://schemas.openxmlformats.org/officeDocument/2006/relationships/image" Target="../media/image30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9.jpeg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-2008-2009\Thi%20GADT%20-%20NH%202008-2009\Nguyen-Thi-Tuoi-%20THCS-%20Doan-Thi-Diem\tia-nang-hat-mua.mp3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video1.wm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uan%20van%20tot%20nghiep\Bai%2004%20Lai%20hai%20cap%20tinh%20trang\Phim\Thi%20nghiem%202%20menden.wmv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 noEditPoints="1"/>
          </p:cNvSpPr>
          <p:nvPr/>
        </p:nvSpPr>
        <p:spPr bwMode="gray">
          <a:xfrm rot="20241944">
            <a:off x="885825" y="2335213"/>
            <a:ext cx="6853238" cy="2803525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9412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gray">
          <a:xfrm rot="20056323">
            <a:off x="4379913" y="2235200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gray">
          <a:xfrm rot="20056323">
            <a:off x="7199313" y="2540000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gray">
          <a:xfrm rot="20056323">
            <a:off x="2779713" y="5435600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gray">
          <a:xfrm rot="20056323">
            <a:off x="5387975" y="4678363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gray">
          <a:xfrm rot="19307195">
            <a:off x="2147888" y="3581400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gray">
          <a:xfrm>
            <a:off x="3617913" y="1703388"/>
            <a:ext cx="1284287" cy="1274762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gray">
          <a:xfrm>
            <a:off x="1355725" y="2878138"/>
            <a:ext cx="1284288" cy="12747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gray">
          <a:xfrm>
            <a:off x="1985963" y="4694238"/>
            <a:ext cx="1282700" cy="127476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gray">
          <a:xfrm>
            <a:off x="4956175" y="3835400"/>
            <a:ext cx="1284288" cy="1274763"/>
          </a:xfrm>
          <a:prstGeom prst="ellipse">
            <a:avLst/>
          </a:prstGeom>
          <a:gradFill rotWithShape="1">
            <a:gsLst>
              <a:gs pos="0">
                <a:srgbClr val="D476D6"/>
              </a:gs>
              <a:gs pos="100000">
                <a:srgbClr val="D476D6">
                  <a:gamma/>
                  <a:shade val="42353"/>
                  <a:invGamma/>
                </a:srgb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gray">
          <a:xfrm>
            <a:off x="6684963" y="1725613"/>
            <a:ext cx="1212850" cy="1274762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109" name="Picture 31" descr="465af33b3ec41"/>
          <p:cNvPicPr>
            <a:picLocks noChangeAspect="1" noChangeArrowheads="1" noCrop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789738" y="1144588"/>
            <a:ext cx="1033462" cy="1800225"/>
          </a:xfrm>
          <a:prstGeom prst="rect">
            <a:avLst/>
          </a:prstGeom>
          <a:extLst/>
        </p:spPr>
      </p:pic>
      <p:pic>
        <p:nvPicPr>
          <p:cNvPr id="33833" name="Picture 41" descr="465af2fcdcb5b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38350" y="2863056"/>
            <a:ext cx="876300" cy="1695450"/>
          </a:xfrm>
          <a:extLst/>
        </p:spPr>
      </p:pic>
      <p:pic>
        <p:nvPicPr>
          <p:cNvPr id="33826" name="Picture 34" descr="465af32f750af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825875" y="1322388"/>
            <a:ext cx="876300" cy="1622425"/>
          </a:xfrm>
          <a:extLst/>
        </p:spPr>
      </p:pic>
      <p:pic>
        <p:nvPicPr>
          <p:cNvPr id="33845" name="Picture 53" descr="465af30fc0274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219325" y="4030663"/>
            <a:ext cx="876300" cy="1695450"/>
          </a:xfrm>
          <a:extLst/>
        </p:spPr>
      </p:pic>
      <p:pic>
        <p:nvPicPr>
          <p:cNvPr id="4112" name="Picture 37" descr="465af31acd5ef"/>
          <p:cNvPicPr>
            <a:picLocks noChangeAspect="1" noChangeArrowheads="1" noCrop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1500188" y="2511425"/>
            <a:ext cx="1008062" cy="1657350"/>
          </a:xfrm>
          <a:prstGeom prst="rect">
            <a:avLst/>
          </a:prstGeom>
          <a:extLst/>
        </p:spPr>
      </p:pic>
      <p:grpSp>
        <p:nvGrpSpPr>
          <p:cNvPr id="33857" name="Group 65"/>
          <p:cNvGrpSpPr>
            <a:grpSpLocks/>
          </p:cNvGrpSpPr>
          <p:nvPr/>
        </p:nvGrpSpPr>
        <p:grpSpPr bwMode="auto">
          <a:xfrm rot="-1834154">
            <a:off x="669925" y="3449638"/>
            <a:ext cx="493713" cy="503237"/>
            <a:chOff x="3504" y="672"/>
            <a:chExt cx="1776" cy="1536"/>
          </a:xfrm>
        </p:grpSpPr>
        <p:grpSp>
          <p:nvGrpSpPr>
            <p:cNvPr id="4146" name="Group 66"/>
            <p:cNvGrpSpPr>
              <a:grpSpLocks/>
            </p:cNvGrpSpPr>
            <p:nvPr/>
          </p:nvGrpSpPr>
          <p:grpSpPr bwMode="auto">
            <a:xfrm>
              <a:off x="3504" y="672"/>
              <a:ext cx="1776" cy="1536"/>
              <a:chOff x="403" y="2880"/>
              <a:chExt cx="1663" cy="1712"/>
            </a:xfrm>
          </p:grpSpPr>
          <p:sp>
            <p:nvSpPr>
              <p:cNvPr id="33859" name="Freeform 67"/>
              <p:cNvSpPr>
                <a:spLocks/>
              </p:cNvSpPr>
              <p:nvPr/>
            </p:nvSpPr>
            <p:spPr bwMode="auto">
              <a:xfrm>
                <a:off x="402" y="3317"/>
                <a:ext cx="700" cy="8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5" y="375"/>
                  </a:cxn>
                  <a:cxn ang="0">
                    <a:pos x="317" y="461"/>
                  </a:cxn>
                  <a:cxn ang="0">
                    <a:pos x="701" y="898"/>
                  </a:cxn>
                </a:cxnLst>
                <a:rect l="0" t="0" r="r" b="b"/>
                <a:pathLst>
                  <a:path w="701" h="898">
                    <a:moveTo>
                      <a:pt x="0" y="0"/>
                    </a:moveTo>
                    <a:cubicBezTo>
                      <a:pt x="75" y="113"/>
                      <a:pt x="134" y="300"/>
                      <a:pt x="245" y="375"/>
                    </a:cubicBezTo>
                    <a:cubicBezTo>
                      <a:pt x="267" y="443"/>
                      <a:pt x="270" y="414"/>
                      <a:pt x="317" y="461"/>
                    </a:cubicBezTo>
                    <a:lnTo>
                      <a:pt x="701" y="898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0" name="Freeform 68"/>
              <p:cNvSpPr>
                <a:spLocks/>
              </p:cNvSpPr>
              <p:nvPr/>
            </p:nvSpPr>
            <p:spPr bwMode="auto">
              <a:xfrm>
                <a:off x="760" y="2868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1" name="Freeform 69"/>
              <p:cNvSpPr>
                <a:spLocks/>
              </p:cNvSpPr>
              <p:nvPr/>
            </p:nvSpPr>
            <p:spPr bwMode="auto">
              <a:xfrm rot="-5056700">
                <a:off x="420" y="3413"/>
                <a:ext cx="718" cy="706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2" name="Freeform 70"/>
              <p:cNvSpPr>
                <a:spLocks/>
              </p:cNvSpPr>
              <p:nvPr/>
            </p:nvSpPr>
            <p:spPr bwMode="auto">
              <a:xfrm rot="4858387">
                <a:off x="1330" y="3078"/>
                <a:ext cx="718" cy="706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3" name="Freeform 71"/>
              <p:cNvSpPr>
                <a:spLocks/>
              </p:cNvSpPr>
              <p:nvPr/>
            </p:nvSpPr>
            <p:spPr bwMode="auto">
              <a:xfrm rot="8396864">
                <a:off x="1347" y="3686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4" name="Freeform 72"/>
              <p:cNvSpPr>
                <a:spLocks/>
              </p:cNvSpPr>
              <p:nvPr/>
            </p:nvSpPr>
            <p:spPr bwMode="auto">
              <a:xfrm rot="13056079">
                <a:off x="807" y="3881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3865" name="Freeform 73"/>
            <p:cNvSpPr>
              <a:spLocks/>
            </p:cNvSpPr>
            <p:nvPr/>
          </p:nvSpPr>
          <p:spPr bwMode="auto">
            <a:xfrm>
              <a:off x="4224" y="1239"/>
              <a:ext cx="383" cy="334"/>
            </a:xfrm>
            <a:custGeom>
              <a:avLst/>
              <a:gdLst/>
              <a:ahLst/>
              <a:cxnLst>
                <a:cxn ang="0">
                  <a:pos x="216" y="44"/>
                </a:cxn>
                <a:cxn ang="0">
                  <a:pos x="86" y="44"/>
                </a:cxn>
                <a:cxn ang="0">
                  <a:pos x="43" y="59"/>
                </a:cxn>
                <a:cxn ang="0">
                  <a:pos x="0" y="145"/>
                </a:cxn>
                <a:cxn ang="0">
                  <a:pos x="201" y="361"/>
                </a:cxn>
                <a:cxn ang="0">
                  <a:pos x="331" y="275"/>
                </a:cxn>
                <a:cxn ang="0">
                  <a:pos x="316" y="102"/>
                </a:cxn>
                <a:cxn ang="0">
                  <a:pos x="216" y="44"/>
                </a:cxn>
              </a:cxnLst>
              <a:rect l="0" t="0" r="r" b="b"/>
              <a:pathLst>
                <a:path w="332" h="361">
                  <a:moveTo>
                    <a:pt x="216" y="44"/>
                  </a:moveTo>
                  <a:cubicBezTo>
                    <a:pt x="147" y="0"/>
                    <a:pt x="188" y="10"/>
                    <a:pt x="86" y="44"/>
                  </a:cubicBezTo>
                  <a:cubicBezTo>
                    <a:pt x="72" y="49"/>
                    <a:pt x="43" y="59"/>
                    <a:pt x="43" y="59"/>
                  </a:cubicBezTo>
                  <a:cubicBezTo>
                    <a:pt x="28" y="82"/>
                    <a:pt x="0" y="114"/>
                    <a:pt x="0" y="145"/>
                  </a:cubicBezTo>
                  <a:cubicBezTo>
                    <a:pt x="0" y="256"/>
                    <a:pt x="108" y="331"/>
                    <a:pt x="201" y="361"/>
                  </a:cubicBezTo>
                  <a:cubicBezTo>
                    <a:pt x="268" y="345"/>
                    <a:pt x="292" y="332"/>
                    <a:pt x="331" y="275"/>
                  </a:cubicBezTo>
                  <a:cubicBezTo>
                    <a:pt x="326" y="217"/>
                    <a:pt x="332" y="158"/>
                    <a:pt x="316" y="102"/>
                  </a:cubicBezTo>
                  <a:cubicBezTo>
                    <a:pt x="307" y="70"/>
                    <a:pt x="237" y="67"/>
                    <a:pt x="216" y="44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866" name="Group 74"/>
          <p:cNvGrpSpPr>
            <a:grpSpLocks/>
          </p:cNvGrpSpPr>
          <p:nvPr/>
        </p:nvGrpSpPr>
        <p:grpSpPr bwMode="auto">
          <a:xfrm>
            <a:off x="814388" y="1576388"/>
            <a:ext cx="538162" cy="476250"/>
            <a:chOff x="403" y="2880"/>
            <a:chExt cx="1663" cy="1712"/>
          </a:xfrm>
        </p:grpSpPr>
        <p:sp>
          <p:nvSpPr>
            <p:cNvPr id="33867" name="Freeform 75"/>
            <p:cNvSpPr>
              <a:spLocks/>
            </p:cNvSpPr>
            <p:nvPr/>
          </p:nvSpPr>
          <p:spPr bwMode="auto">
            <a:xfrm>
              <a:off x="403" y="3325"/>
              <a:ext cx="702" cy="9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5" y="375"/>
                </a:cxn>
                <a:cxn ang="0">
                  <a:pos x="317" y="461"/>
                </a:cxn>
                <a:cxn ang="0">
                  <a:pos x="701" y="898"/>
                </a:cxn>
              </a:cxnLst>
              <a:rect l="0" t="0" r="r" b="b"/>
              <a:pathLst>
                <a:path w="701" h="898">
                  <a:moveTo>
                    <a:pt x="0" y="0"/>
                  </a:moveTo>
                  <a:cubicBezTo>
                    <a:pt x="75" y="113"/>
                    <a:pt x="134" y="300"/>
                    <a:pt x="245" y="375"/>
                  </a:cubicBezTo>
                  <a:cubicBezTo>
                    <a:pt x="267" y="443"/>
                    <a:pt x="270" y="414"/>
                    <a:pt x="317" y="461"/>
                  </a:cubicBezTo>
                  <a:lnTo>
                    <a:pt x="701" y="898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68" name="Freeform 76"/>
            <p:cNvSpPr>
              <a:spLocks/>
            </p:cNvSpPr>
            <p:nvPr/>
          </p:nvSpPr>
          <p:spPr bwMode="auto">
            <a:xfrm>
              <a:off x="766" y="2880"/>
              <a:ext cx="726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69" name="Freeform 77"/>
            <p:cNvSpPr>
              <a:spLocks/>
            </p:cNvSpPr>
            <p:nvPr/>
          </p:nvSpPr>
          <p:spPr bwMode="auto">
            <a:xfrm rot="-5056700">
              <a:off x="424" y="3419"/>
              <a:ext cx="719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70" name="Freeform 78"/>
            <p:cNvSpPr>
              <a:spLocks/>
            </p:cNvSpPr>
            <p:nvPr/>
          </p:nvSpPr>
          <p:spPr bwMode="auto">
            <a:xfrm rot="4858387">
              <a:off x="1336" y="3083"/>
              <a:ext cx="719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71" name="Freeform 79"/>
            <p:cNvSpPr>
              <a:spLocks/>
            </p:cNvSpPr>
            <p:nvPr/>
          </p:nvSpPr>
          <p:spPr bwMode="auto">
            <a:xfrm rot="8396864">
              <a:off x="1345" y="3696"/>
              <a:ext cx="721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72" name="Freeform 80"/>
            <p:cNvSpPr>
              <a:spLocks/>
            </p:cNvSpPr>
            <p:nvPr/>
          </p:nvSpPr>
          <p:spPr bwMode="auto">
            <a:xfrm rot="13056079">
              <a:off x="815" y="3890"/>
              <a:ext cx="721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882" name="Group 90"/>
          <p:cNvGrpSpPr>
            <a:grpSpLocks/>
          </p:cNvGrpSpPr>
          <p:nvPr/>
        </p:nvGrpSpPr>
        <p:grpSpPr bwMode="auto">
          <a:xfrm>
            <a:off x="2940050" y="3481388"/>
            <a:ext cx="431800" cy="404812"/>
            <a:chOff x="403" y="2880"/>
            <a:chExt cx="1663" cy="1712"/>
          </a:xfrm>
        </p:grpSpPr>
        <p:sp>
          <p:nvSpPr>
            <p:cNvPr id="33883" name="Freeform 91"/>
            <p:cNvSpPr>
              <a:spLocks/>
            </p:cNvSpPr>
            <p:nvPr/>
          </p:nvSpPr>
          <p:spPr bwMode="auto">
            <a:xfrm>
              <a:off x="403" y="3323"/>
              <a:ext cx="703" cy="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5" y="375"/>
                </a:cxn>
                <a:cxn ang="0">
                  <a:pos x="317" y="461"/>
                </a:cxn>
                <a:cxn ang="0">
                  <a:pos x="701" y="898"/>
                </a:cxn>
              </a:cxnLst>
              <a:rect l="0" t="0" r="r" b="b"/>
              <a:pathLst>
                <a:path w="701" h="898">
                  <a:moveTo>
                    <a:pt x="0" y="0"/>
                  </a:moveTo>
                  <a:cubicBezTo>
                    <a:pt x="75" y="113"/>
                    <a:pt x="134" y="300"/>
                    <a:pt x="245" y="375"/>
                  </a:cubicBezTo>
                  <a:cubicBezTo>
                    <a:pt x="267" y="443"/>
                    <a:pt x="270" y="414"/>
                    <a:pt x="317" y="461"/>
                  </a:cubicBezTo>
                  <a:lnTo>
                    <a:pt x="701" y="898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4" name="Freeform 92"/>
            <p:cNvSpPr>
              <a:spLocks/>
            </p:cNvSpPr>
            <p:nvPr/>
          </p:nvSpPr>
          <p:spPr bwMode="auto">
            <a:xfrm>
              <a:off x="770" y="2880"/>
              <a:ext cx="721" cy="705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5" name="Freeform 93"/>
            <p:cNvSpPr>
              <a:spLocks/>
            </p:cNvSpPr>
            <p:nvPr/>
          </p:nvSpPr>
          <p:spPr bwMode="auto">
            <a:xfrm rot="-5056700">
              <a:off x="426" y="3418"/>
              <a:ext cx="718" cy="703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6" name="Freeform 94"/>
            <p:cNvSpPr>
              <a:spLocks/>
            </p:cNvSpPr>
            <p:nvPr/>
          </p:nvSpPr>
          <p:spPr bwMode="auto">
            <a:xfrm rot="4858387">
              <a:off x="1337" y="3082"/>
              <a:ext cx="718" cy="703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7" name="Freeform 95"/>
            <p:cNvSpPr>
              <a:spLocks/>
            </p:cNvSpPr>
            <p:nvPr/>
          </p:nvSpPr>
          <p:spPr bwMode="auto">
            <a:xfrm rot="8396864">
              <a:off x="1345" y="3699"/>
              <a:ext cx="721" cy="698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8" name="Freeform 96"/>
            <p:cNvSpPr>
              <a:spLocks/>
            </p:cNvSpPr>
            <p:nvPr/>
          </p:nvSpPr>
          <p:spPr bwMode="auto">
            <a:xfrm rot="13056079">
              <a:off x="813" y="3887"/>
              <a:ext cx="721" cy="705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889" name="Group 97"/>
          <p:cNvGrpSpPr>
            <a:grpSpLocks/>
          </p:cNvGrpSpPr>
          <p:nvPr/>
        </p:nvGrpSpPr>
        <p:grpSpPr bwMode="auto">
          <a:xfrm>
            <a:off x="4846638" y="3449638"/>
            <a:ext cx="431800" cy="404812"/>
            <a:chOff x="403" y="2880"/>
            <a:chExt cx="1663" cy="1712"/>
          </a:xfrm>
        </p:grpSpPr>
        <p:sp>
          <p:nvSpPr>
            <p:cNvPr id="33890" name="Freeform 98"/>
            <p:cNvSpPr>
              <a:spLocks/>
            </p:cNvSpPr>
            <p:nvPr/>
          </p:nvSpPr>
          <p:spPr bwMode="auto">
            <a:xfrm>
              <a:off x="403" y="3323"/>
              <a:ext cx="703" cy="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5" y="375"/>
                </a:cxn>
                <a:cxn ang="0">
                  <a:pos x="317" y="461"/>
                </a:cxn>
                <a:cxn ang="0">
                  <a:pos x="701" y="898"/>
                </a:cxn>
              </a:cxnLst>
              <a:rect l="0" t="0" r="r" b="b"/>
              <a:pathLst>
                <a:path w="701" h="898">
                  <a:moveTo>
                    <a:pt x="0" y="0"/>
                  </a:moveTo>
                  <a:cubicBezTo>
                    <a:pt x="75" y="113"/>
                    <a:pt x="134" y="300"/>
                    <a:pt x="245" y="375"/>
                  </a:cubicBezTo>
                  <a:cubicBezTo>
                    <a:pt x="267" y="443"/>
                    <a:pt x="270" y="414"/>
                    <a:pt x="317" y="461"/>
                  </a:cubicBezTo>
                  <a:lnTo>
                    <a:pt x="701" y="898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1" name="Freeform 99"/>
            <p:cNvSpPr>
              <a:spLocks/>
            </p:cNvSpPr>
            <p:nvPr/>
          </p:nvSpPr>
          <p:spPr bwMode="auto">
            <a:xfrm>
              <a:off x="770" y="2880"/>
              <a:ext cx="721" cy="705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2" name="Freeform 100"/>
            <p:cNvSpPr>
              <a:spLocks/>
            </p:cNvSpPr>
            <p:nvPr/>
          </p:nvSpPr>
          <p:spPr bwMode="auto">
            <a:xfrm rot="-5056700">
              <a:off x="426" y="3418"/>
              <a:ext cx="718" cy="703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3" name="Freeform 101"/>
            <p:cNvSpPr>
              <a:spLocks/>
            </p:cNvSpPr>
            <p:nvPr/>
          </p:nvSpPr>
          <p:spPr bwMode="auto">
            <a:xfrm rot="4858387">
              <a:off x="1337" y="3082"/>
              <a:ext cx="718" cy="703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4" name="Freeform 102"/>
            <p:cNvSpPr>
              <a:spLocks/>
            </p:cNvSpPr>
            <p:nvPr/>
          </p:nvSpPr>
          <p:spPr bwMode="auto">
            <a:xfrm rot="8396864">
              <a:off x="1345" y="3699"/>
              <a:ext cx="721" cy="698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5" name="Freeform 103"/>
            <p:cNvSpPr>
              <a:spLocks/>
            </p:cNvSpPr>
            <p:nvPr/>
          </p:nvSpPr>
          <p:spPr bwMode="auto">
            <a:xfrm rot="13056079">
              <a:off x="813" y="3887"/>
              <a:ext cx="721" cy="705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909" name="Group 117"/>
          <p:cNvGrpSpPr>
            <a:grpSpLocks/>
          </p:cNvGrpSpPr>
          <p:nvPr/>
        </p:nvGrpSpPr>
        <p:grpSpPr bwMode="auto">
          <a:xfrm rot="-1834154">
            <a:off x="4125913" y="5537200"/>
            <a:ext cx="493712" cy="503238"/>
            <a:chOff x="3504" y="672"/>
            <a:chExt cx="1776" cy="1536"/>
          </a:xfrm>
        </p:grpSpPr>
        <p:grpSp>
          <p:nvGrpSpPr>
            <p:cNvPr id="4120" name="Group 118"/>
            <p:cNvGrpSpPr>
              <a:grpSpLocks/>
            </p:cNvGrpSpPr>
            <p:nvPr/>
          </p:nvGrpSpPr>
          <p:grpSpPr bwMode="auto">
            <a:xfrm>
              <a:off x="3504" y="672"/>
              <a:ext cx="1776" cy="1536"/>
              <a:chOff x="403" y="2880"/>
              <a:chExt cx="1663" cy="1712"/>
            </a:xfrm>
          </p:grpSpPr>
          <p:sp>
            <p:nvSpPr>
              <p:cNvPr id="33911" name="Freeform 119"/>
              <p:cNvSpPr>
                <a:spLocks/>
              </p:cNvSpPr>
              <p:nvPr/>
            </p:nvSpPr>
            <p:spPr bwMode="auto">
              <a:xfrm>
                <a:off x="402" y="3317"/>
                <a:ext cx="700" cy="8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5" y="375"/>
                  </a:cxn>
                  <a:cxn ang="0">
                    <a:pos x="317" y="461"/>
                  </a:cxn>
                  <a:cxn ang="0">
                    <a:pos x="701" y="898"/>
                  </a:cxn>
                </a:cxnLst>
                <a:rect l="0" t="0" r="r" b="b"/>
                <a:pathLst>
                  <a:path w="701" h="898">
                    <a:moveTo>
                      <a:pt x="0" y="0"/>
                    </a:moveTo>
                    <a:cubicBezTo>
                      <a:pt x="75" y="113"/>
                      <a:pt x="134" y="300"/>
                      <a:pt x="245" y="375"/>
                    </a:cubicBezTo>
                    <a:cubicBezTo>
                      <a:pt x="267" y="443"/>
                      <a:pt x="270" y="414"/>
                      <a:pt x="317" y="461"/>
                    </a:cubicBezTo>
                    <a:lnTo>
                      <a:pt x="701" y="898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2" name="Freeform 120"/>
              <p:cNvSpPr>
                <a:spLocks/>
              </p:cNvSpPr>
              <p:nvPr/>
            </p:nvSpPr>
            <p:spPr bwMode="auto">
              <a:xfrm>
                <a:off x="760" y="2868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3" name="Freeform 121"/>
              <p:cNvSpPr>
                <a:spLocks/>
              </p:cNvSpPr>
              <p:nvPr/>
            </p:nvSpPr>
            <p:spPr bwMode="auto">
              <a:xfrm rot="-5056700">
                <a:off x="420" y="3413"/>
                <a:ext cx="718" cy="706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4" name="Freeform 122"/>
              <p:cNvSpPr>
                <a:spLocks/>
              </p:cNvSpPr>
              <p:nvPr/>
            </p:nvSpPr>
            <p:spPr bwMode="auto">
              <a:xfrm rot="4858387">
                <a:off x="1330" y="3078"/>
                <a:ext cx="718" cy="706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5" name="Freeform 123"/>
              <p:cNvSpPr>
                <a:spLocks/>
              </p:cNvSpPr>
              <p:nvPr/>
            </p:nvSpPr>
            <p:spPr bwMode="auto">
              <a:xfrm rot="8396864">
                <a:off x="1347" y="3686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6" name="Freeform 124"/>
              <p:cNvSpPr>
                <a:spLocks/>
              </p:cNvSpPr>
              <p:nvPr/>
            </p:nvSpPr>
            <p:spPr bwMode="auto">
              <a:xfrm rot="13056079">
                <a:off x="807" y="3881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3917" name="Freeform 125"/>
            <p:cNvSpPr>
              <a:spLocks/>
            </p:cNvSpPr>
            <p:nvPr/>
          </p:nvSpPr>
          <p:spPr bwMode="auto">
            <a:xfrm>
              <a:off x="4224" y="1239"/>
              <a:ext cx="383" cy="334"/>
            </a:xfrm>
            <a:custGeom>
              <a:avLst/>
              <a:gdLst/>
              <a:ahLst/>
              <a:cxnLst>
                <a:cxn ang="0">
                  <a:pos x="216" y="44"/>
                </a:cxn>
                <a:cxn ang="0">
                  <a:pos x="86" y="44"/>
                </a:cxn>
                <a:cxn ang="0">
                  <a:pos x="43" y="59"/>
                </a:cxn>
                <a:cxn ang="0">
                  <a:pos x="0" y="145"/>
                </a:cxn>
                <a:cxn ang="0">
                  <a:pos x="201" y="361"/>
                </a:cxn>
                <a:cxn ang="0">
                  <a:pos x="331" y="275"/>
                </a:cxn>
                <a:cxn ang="0">
                  <a:pos x="316" y="102"/>
                </a:cxn>
                <a:cxn ang="0">
                  <a:pos x="216" y="44"/>
                </a:cxn>
              </a:cxnLst>
              <a:rect l="0" t="0" r="r" b="b"/>
              <a:pathLst>
                <a:path w="332" h="361">
                  <a:moveTo>
                    <a:pt x="216" y="44"/>
                  </a:moveTo>
                  <a:cubicBezTo>
                    <a:pt x="147" y="0"/>
                    <a:pt x="188" y="10"/>
                    <a:pt x="86" y="44"/>
                  </a:cubicBezTo>
                  <a:cubicBezTo>
                    <a:pt x="72" y="49"/>
                    <a:pt x="43" y="59"/>
                    <a:pt x="43" y="59"/>
                  </a:cubicBezTo>
                  <a:cubicBezTo>
                    <a:pt x="28" y="82"/>
                    <a:pt x="0" y="114"/>
                    <a:pt x="0" y="145"/>
                  </a:cubicBezTo>
                  <a:cubicBezTo>
                    <a:pt x="0" y="256"/>
                    <a:pt x="108" y="331"/>
                    <a:pt x="201" y="361"/>
                  </a:cubicBezTo>
                  <a:cubicBezTo>
                    <a:pt x="268" y="345"/>
                    <a:pt x="292" y="332"/>
                    <a:pt x="331" y="275"/>
                  </a:cubicBezTo>
                  <a:cubicBezTo>
                    <a:pt x="326" y="217"/>
                    <a:pt x="332" y="158"/>
                    <a:pt x="316" y="102"/>
                  </a:cubicBezTo>
                  <a:cubicBezTo>
                    <a:pt x="307" y="70"/>
                    <a:pt x="237" y="67"/>
                    <a:pt x="216" y="44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19" name="TextBox 1"/>
          <p:cNvSpPr txBox="1">
            <a:spLocks noChangeArrowheads="1"/>
          </p:cNvSpPr>
          <p:nvPr/>
        </p:nvSpPr>
        <p:spPr bwMode="auto">
          <a:xfrm>
            <a:off x="0" y="0"/>
            <a:ext cx="8858279" cy="175432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</a:rPr>
              <a:t>NHIỆT LIỆT CHÀO MỪNG CÁC THẦY CÔ VÀ CÁC EM HỌC SINH ĐÃ ĐẾN THAM DỰ GIỜ HỌC</a:t>
            </a:r>
            <a:endParaRPr lang="en-US" sz="36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3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3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3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3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3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3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3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3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38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3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39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9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990600"/>
            <a:ext cx="6477000" cy="4419600"/>
          </a:xfrm>
        </p:spPr>
        <p:txBody>
          <a:bodyPr>
            <a:noAutofit/>
          </a:bodyPr>
          <a:lstStyle/>
          <a:p>
            <a:pPr marL="457200" indent="-457200" eaLnBrk="1" hangingPunct="1">
              <a:lnSpc>
                <a:spcPct val="200000"/>
              </a:lnSpc>
              <a:buFont typeface="Wingdings" pitchFamily="2" charset="2"/>
              <a:buAutoNum type="arabicPeriod"/>
            </a:pPr>
            <a:r>
              <a:rPr lang="en-US" sz="2800" b="1" dirty="0" err="1" smtClean="0"/>
              <a:t>Cách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hành</a:t>
            </a:r>
            <a:r>
              <a:rPr lang="en-US" sz="2800" b="1" dirty="0" smtClean="0"/>
              <a:t>:</a:t>
            </a:r>
          </a:p>
          <a:p>
            <a:pPr lvl="1" indent="-342900" eaLnBrk="1" hangingPunct="1">
              <a:lnSpc>
                <a:spcPct val="200000"/>
              </a:lnSpc>
              <a:buFontTx/>
              <a:buChar char="-"/>
            </a:pPr>
            <a:r>
              <a:rPr lang="en-US" sz="2800" b="1" dirty="0" smtClean="0">
                <a:solidFill>
                  <a:srgbClr val="000099"/>
                </a:solidFill>
              </a:rPr>
              <a:t>P</a:t>
            </a:r>
            <a:r>
              <a:rPr lang="en-US" sz="2800" b="1" baseline="-25000" dirty="0" smtClean="0">
                <a:solidFill>
                  <a:srgbClr val="000099"/>
                </a:solidFill>
              </a:rPr>
              <a:t>TC</a:t>
            </a:r>
            <a:r>
              <a:rPr lang="en-US" sz="2800" b="1" dirty="0" smtClean="0">
                <a:solidFill>
                  <a:srgbClr val="000099"/>
                </a:solidFill>
              </a:rPr>
              <a:t>:  </a:t>
            </a:r>
            <a:r>
              <a:rPr lang="en-US" sz="2800" b="1" dirty="0" err="1" smtClean="0">
                <a:solidFill>
                  <a:srgbClr val="000099"/>
                </a:solidFill>
              </a:rPr>
              <a:t>Vàng</a:t>
            </a:r>
            <a:r>
              <a:rPr lang="en-US" sz="2800" b="1" dirty="0" smtClean="0">
                <a:solidFill>
                  <a:srgbClr val="000099"/>
                </a:solidFill>
              </a:rPr>
              <a:t>–</a:t>
            </a:r>
            <a:r>
              <a:rPr lang="en-US" sz="2800" b="1" dirty="0" err="1" smtClean="0">
                <a:solidFill>
                  <a:srgbClr val="000099"/>
                </a:solidFill>
              </a:rPr>
              <a:t>Trơn</a:t>
            </a:r>
            <a:r>
              <a:rPr lang="en-US" sz="2800" b="1" dirty="0" smtClean="0">
                <a:solidFill>
                  <a:srgbClr val="000099"/>
                </a:solidFill>
              </a:rPr>
              <a:t>  x  </a:t>
            </a:r>
            <a:r>
              <a:rPr lang="en-US" sz="2800" b="1" dirty="0" err="1" smtClean="0">
                <a:solidFill>
                  <a:srgbClr val="000099"/>
                </a:solidFill>
              </a:rPr>
              <a:t>Xanh</a:t>
            </a:r>
            <a:r>
              <a:rPr lang="en-US" sz="2800" b="1" dirty="0" smtClean="0">
                <a:solidFill>
                  <a:srgbClr val="000099"/>
                </a:solidFill>
              </a:rPr>
              <a:t> – </a:t>
            </a:r>
            <a:r>
              <a:rPr lang="en-US" sz="2800" b="1" dirty="0" err="1" smtClean="0">
                <a:solidFill>
                  <a:srgbClr val="000099"/>
                </a:solidFill>
              </a:rPr>
              <a:t>Nhăn</a:t>
            </a:r>
            <a:r>
              <a:rPr lang="en-US" sz="2800" b="1" dirty="0" smtClean="0">
                <a:solidFill>
                  <a:srgbClr val="000099"/>
                </a:solidFill>
              </a:rPr>
              <a:t>.</a:t>
            </a:r>
          </a:p>
          <a:p>
            <a:pPr lvl="1" indent="-342900" eaLnBrk="1" hangingPunct="1">
              <a:lnSpc>
                <a:spcPct val="200000"/>
              </a:lnSpc>
              <a:buFontTx/>
              <a:buChar char="-"/>
            </a:pPr>
            <a:r>
              <a:rPr lang="en-US" sz="2800" b="1" dirty="0" smtClean="0">
                <a:solidFill>
                  <a:srgbClr val="000099"/>
                </a:solidFill>
              </a:rPr>
              <a:t>Thu F</a:t>
            </a:r>
            <a:r>
              <a:rPr lang="en-US" sz="2800" b="1" baseline="-25000" dirty="0" smtClean="0">
                <a:solidFill>
                  <a:srgbClr val="000099"/>
                </a:solidFill>
              </a:rPr>
              <a:t>1</a:t>
            </a:r>
            <a:r>
              <a:rPr lang="en-US" sz="2800" b="1" dirty="0" smtClean="0">
                <a:solidFill>
                  <a:srgbClr val="000099"/>
                </a:solidFill>
              </a:rPr>
              <a:t>:  </a:t>
            </a:r>
            <a:r>
              <a:rPr lang="en-US" sz="2800" b="1" dirty="0" err="1" smtClean="0">
                <a:solidFill>
                  <a:srgbClr val="000099"/>
                </a:solidFill>
              </a:rPr>
              <a:t>Toàn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Vàng</a:t>
            </a:r>
            <a:r>
              <a:rPr lang="en-US" sz="2800" b="1" dirty="0" smtClean="0">
                <a:solidFill>
                  <a:srgbClr val="000099"/>
                </a:solidFill>
              </a:rPr>
              <a:t> – </a:t>
            </a:r>
            <a:r>
              <a:rPr lang="en-US" sz="2800" b="1" dirty="0" err="1" smtClean="0">
                <a:solidFill>
                  <a:srgbClr val="000099"/>
                </a:solidFill>
              </a:rPr>
              <a:t>Trơn</a:t>
            </a:r>
            <a:endParaRPr lang="en-US" sz="2800" b="1" dirty="0" smtClean="0">
              <a:solidFill>
                <a:srgbClr val="000099"/>
              </a:solidFill>
            </a:endParaRPr>
          </a:p>
          <a:p>
            <a:pPr lvl="1" indent="-342900" eaLnBrk="1" hangingPunct="1">
              <a:lnSpc>
                <a:spcPct val="200000"/>
              </a:lnSpc>
              <a:buFontTx/>
              <a:buChar char="-"/>
            </a:pPr>
            <a:r>
              <a:rPr lang="en-US" sz="2800" b="1" dirty="0" smtClean="0">
                <a:solidFill>
                  <a:srgbClr val="000099"/>
                </a:solidFill>
              </a:rPr>
              <a:t>ChoF</a:t>
            </a:r>
            <a:r>
              <a:rPr lang="en-US" sz="2800" b="1" baseline="-25000" dirty="0" smtClean="0">
                <a:solidFill>
                  <a:srgbClr val="000099"/>
                </a:solidFill>
              </a:rPr>
              <a:t>1 </a:t>
            </a:r>
            <a:r>
              <a:rPr lang="en-US" sz="2800" b="1" dirty="0" smtClean="0">
                <a:solidFill>
                  <a:srgbClr val="000099"/>
                </a:solidFill>
              </a:rPr>
              <a:t>x F</a:t>
            </a:r>
            <a:r>
              <a:rPr lang="en-US" sz="2800" b="1" baseline="-25000" dirty="0" smtClean="0">
                <a:solidFill>
                  <a:srgbClr val="000099"/>
                </a:solidFill>
              </a:rPr>
              <a:t>1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</a:p>
          <a:p>
            <a:pPr lvl="1" indent="-342900" eaLnBrk="1" hangingPunct="1">
              <a:lnSpc>
                <a:spcPct val="200000"/>
              </a:lnSpc>
              <a:buFontTx/>
              <a:buChar char="-"/>
            </a:pPr>
            <a:r>
              <a:rPr lang="en-US" sz="2800" b="1" dirty="0" smtClean="0">
                <a:solidFill>
                  <a:srgbClr val="000099"/>
                </a:solidFill>
              </a:rPr>
              <a:t> Thu F2: </a:t>
            </a:r>
            <a:r>
              <a:rPr lang="en-US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kiểu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hình</a:t>
            </a:r>
            <a:endParaRPr lang="en-US" sz="2800" b="1" dirty="0" smtClean="0">
              <a:solidFill>
                <a:srgbClr val="000099"/>
              </a:solidFill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endParaRPr lang="en-US" sz="28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9" name="Straight Connector 8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</a:t>
            </a:r>
            <a:r>
              <a:rPr lang="en-US" smtClean="0"/>
              <a:t>NGHIỆM: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mtClean="0"/>
              <a:t>II. BIẾN DỊ TỔ HỢP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2514600" y="838200"/>
            <a:ext cx="51054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Menđen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2133600"/>
          <a:ext cx="8686800" cy="328646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Kiểu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hình</a:t>
                      </a:r>
                      <a:r>
                        <a:rPr lang="en-US" sz="2400" baseline="0" dirty="0" smtClean="0"/>
                        <a:t> F2</a:t>
                      </a:r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hạt</a:t>
                      </a:r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Tỉ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lệ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kiểu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hình</a:t>
                      </a:r>
                      <a:r>
                        <a:rPr lang="en-US" sz="2400" baseline="0" dirty="0" smtClean="0"/>
                        <a:t> F2</a:t>
                      </a:r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Tỉ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lệ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từng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cặp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tính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trạng</a:t>
                      </a:r>
                      <a:r>
                        <a:rPr lang="en-US" sz="2400" baseline="0" dirty="0" smtClean="0"/>
                        <a:t> ở F2</a:t>
                      </a:r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41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Vàng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trơn</a:t>
                      </a:r>
                      <a:endParaRPr lang="en-US" sz="2800" dirty="0" smtClean="0"/>
                    </a:p>
                    <a:p>
                      <a:r>
                        <a:rPr lang="en-US" sz="2800" dirty="0" err="1" smtClean="0"/>
                        <a:t>Vàng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nhăn</a:t>
                      </a:r>
                      <a:endParaRPr lang="en-US" sz="2800" dirty="0" smtClean="0"/>
                    </a:p>
                    <a:p>
                      <a:r>
                        <a:rPr lang="en-US" sz="2800" dirty="0" err="1" smtClean="0"/>
                        <a:t>Xanh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trơn</a:t>
                      </a:r>
                      <a:endParaRPr lang="en-US" sz="2800" dirty="0" smtClean="0"/>
                    </a:p>
                    <a:p>
                      <a:r>
                        <a:rPr lang="en-US" sz="2800" dirty="0" err="1" smtClean="0"/>
                        <a:t>Xanh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nhăn</a:t>
                      </a:r>
                      <a:endParaRPr lang="en-US" sz="28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62000" y="1066800"/>
            <a:ext cx="7543800" cy="762000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Phân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tích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kết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quả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thí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nghiệm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Menđen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9" name="Straight Connector 8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0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066800"/>
          <a:ext cx="8686800" cy="361815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71700"/>
                <a:gridCol w="1409700"/>
                <a:gridCol w="1600200"/>
                <a:gridCol w="3505200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Kiểu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hình</a:t>
                      </a:r>
                      <a:r>
                        <a:rPr lang="en-US" sz="2400" baseline="0" dirty="0" smtClean="0"/>
                        <a:t> F2</a:t>
                      </a:r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hạt</a:t>
                      </a:r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Tỉ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lệ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kiểu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hình</a:t>
                      </a:r>
                      <a:r>
                        <a:rPr lang="en-US" sz="2400" baseline="0" dirty="0" smtClean="0"/>
                        <a:t> F2</a:t>
                      </a:r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Tỉ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lệ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từng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cặp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tính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trạng</a:t>
                      </a:r>
                      <a:r>
                        <a:rPr lang="en-US" sz="2400" baseline="0" dirty="0" smtClean="0"/>
                        <a:t> ở F2</a:t>
                      </a:r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28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Vàng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trơn</a:t>
                      </a:r>
                      <a:endParaRPr lang="en-US" sz="2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315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Xanh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trơn</a:t>
                      </a:r>
                      <a:endParaRPr lang="en-US" sz="2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Vàng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nhăn</a:t>
                      </a:r>
                      <a:endParaRPr lang="en-US" sz="2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Xanh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nhăn</a:t>
                      </a:r>
                      <a:endParaRPr lang="en-US" sz="2800" dirty="0" smtClean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5562600" y="2133600"/>
            <a:ext cx="3429364" cy="981075"/>
            <a:chOff x="5638800" y="2819400"/>
            <a:chExt cx="3429364" cy="981075"/>
          </a:xfrm>
        </p:grpSpPr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5638800" y="2824160"/>
              <a:ext cx="1211263" cy="822324"/>
              <a:chOff x="1882" y="3203"/>
              <a:chExt cx="589" cy="518"/>
            </a:xfrm>
          </p:grpSpPr>
          <p:sp>
            <p:nvSpPr>
              <p:cNvPr id="6" name="Text Box 22"/>
              <p:cNvSpPr txBox="1">
                <a:spLocks noChangeArrowheads="1"/>
              </p:cNvSpPr>
              <p:nvPr/>
            </p:nvSpPr>
            <p:spPr bwMode="auto">
              <a:xfrm>
                <a:off x="1882" y="3203"/>
                <a:ext cx="589" cy="291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 smtClean="0">
                    <a:latin typeface="+mn-lt"/>
                  </a:rPr>
                  <a:t>Vàng</a:t>
                </a:r>
                <a:endParaRPr lang="en-US" sz="2400" b="1" dirty="0">
                  <a:latin typeface="+mn-lt"/>
                </a:endParaRPr>
              </a:p>
            </p:txBody>
          </p:sp>
          <p:sp>
            <p:nvSpPr>
              <p:cNvPr id="7" name="Text Box 23"/>
              <p:cNvSpPr txBox="1">
                <a:spLocks noChangeArrowheads="1"/>
              </p:cNvSpPr>
              <p:nvPr/>
            </p:nvSpPr>
            <p:spPr bwMode="auto">
              <a:xfrm>
                <a:off x="1882" y="3430"/>
                <a:ext cx="589" cy="291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atin typeface="+mn-lt"/>
                  </a:rPr>
                  <a:t>Xanh</a:t>
                </a:r>
                <a:endParaRPr lang="en-US" sz="2400" b="1" dirty="0">
                  <a:latin typeface="+mn-lt"/>
                </a:endParaRPr>
              </a:p>
            </p:txBody>
          </p:sp>
          <p:sp>
            <p:nvSpPr>
              <p:cNvPr id="8" name="Line 24"/>
              <p:cNvSpPr>
                <a:spLocks noChangeShapeType="1"/>
              </p:cNvSpPr>
              <p:nvPr/>
            </p:nvSpPr>
            <p:spPr bwMode="auto">
              <a:xfrm>
                <a:off x="1927" y="3475"/>
                <a:ext cx="45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b="1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6589948" y="2819400"/>
              <a:ext cx="1829083" cy="981075"/>
              <a:chOff x="5185" y="1374"/>
              <a:chExt cx="1302" cy="618"/>
            </a:xfrm>
          </p:grpSpPr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5311" y="1374"/>
                <a:ext cx="1176" cy="618"/>
                <a:chOff x="5003" y="1365"/>
                <a:chExt cx="1176" cy="618"/>
              </a:xfrm>
            </p:grpSpPr>
            <p:sp>
              <p:nvSpPr>
                <p:cNvPr id="1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047" y="1365"/>
                  <a:ext cx="1132" cy="291"/>
                </a:xfrm>
                <a:prstGeom prst="rect">
                  <a:avLst/>
                </a:prstGeom>
                <a:extLst/>
              </p:spPr>
              <p:txBody>
                <a:bodyPr wrap="square">
                  <a:spAutoFit/>
                </a:bodyPr>
                <a:lstStyle/>
                <a:p>
                  <a:pPr algn="just">
                    <a:defRPr/>
                  </a:pP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315+101</a:t>
                  </a:r>
                  <a:endParaRPr lang="en-US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5003" y="1653"/>
                  <a:ext cx="1013" cy="330"/>
                </a:xfrm>
                <a:prstGeom prst="rect">
                  <a:avLst/>
                </a:prstGeom>
                <a:ex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108+32</a:t>
                  </a:r>
                  <a:endParaRPr lang="en-US" sz="28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Line 39"/>
                <p:cNvSpPr>
                  <a:spLocks noChangeShapeType="1"/>
                </p:cNvSpPr>
                <p:nvPr/>
              </p:nvSpPr>
              <p:spPr bwMode="auto">
                <a:xfrm>
                  <a:off x="5102" y="1643"/>
                  <a:ext cx="914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800" b="1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1" name="Text Box 41"/>
              <p:cNvSpPr txBox="1">
                <a:spLocks noChangeArrowheads="1"/>
              </p:cNvSpPr>
              <p:nvPr/>
            </p:nvSpPr>
            <p:spPr bwMode="auto">
              <a:xfrm>
                <a:off x="5185" y="1464"/>
                <a:ext cx="227" cy="330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latin typeface="VNI-Times" pitchFamily="2" charset="0"/>
                  </a:rPr>
                  <a:t>=</a:t>
                </a:r>
                <a:endParaRPr lang="en-US" sz="2800" b="1" dirty="0">
                  <a:latin typeface="Arial" pitchFamily="34" charset="0"/>
                </a:endParaRPr>
              </a:p>
            </p:txBody>
          </p:sp>
        </p:grpSp>
        <p:grpSp>
          <p:nvGrpSpPr>
            <p:cNvPr id="15" name="Group 31"/>
            <p:cNvGrpSpPr>
              <a:grpSpLocks/>
            </p:cNvGrpSpPr>
            <p:nvPr/>
          </p:nvGrpSpPr>
          <p:grpSpPr bwMode="auto">
            <a:xfrm>
              <a:off x="8190148" y="2819400"/>
              <a:ext cx="878016" cy="981075"/>
              <a:chOff x="5185" y="1374"/>
              <a:chExt cx="625" cy="618"/>
            </a:xfrm>
          </p:grpSpPr>
          <p:grpSp>
            <p:nvGrpSpPr>
              <p:cNvPr id="16" name="Group 36"/>
              <p:cNvGrpSpPr>
                <a:grpSpLocks/>
              </p:cNvGrpSpPr>
              <p:nvPr/>
            </p:nvGrpSpPr>
            <p:grpSpPr bwMode="auto">
              <a:xfrm>
                <a:off x="5311" y="1374"/>
                <a:ext cx="499" cy="618"/>
                <a:chOff x="5003" y="1365"/>
                <a:chExt cx="499" cy="618"/>
              </a:xfrm>
            </p:grpSpPr>
            <p:sp>
              <p:nvSpPr>
                <p:cNvPr id="1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047" y="1365"/>
                  <a:ext cx="328" cy="291"/>
                </a:xfrm>
                <a:prstGeom prst="rect">
                  <a:avLst/>
                </a:prstGeom>
                <a:extLst/>
              </p:spPr>
              <p:txBody>
                <a:bodyPr>
                  <a:spAutoFit/>
                </a:bodyPr>
                <a:lstStyle/>
                <a:p>
                  <a:pPr algn="just">
                    <a:defRPr/>
                  </a:pP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endParaRPr lang="en-US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5003" y="1653"/>
                  <a:ext cx="499" cy="330"/>
                </a:xfrm>
                <a:prstGeom prst="rect">
                  <a:avLst/>
                </a:prstGeom>
                <a:ex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endParaRPr lang="en-US" sz="28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" name="Line 39"/>
                <p:cNvSpPr>
                  <a:spLocks noChangeShapeType="1"/>
                </p:cNvSpPr>
                <p:nvPr/>
              </p:nvSpPr>
              <p:spPr bwMode="auto">
                <a:xfrm>
                  <a:off x="5102" y="1643"/>
                  <a:ext cx="273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800" b="1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7" name="Text Box 41"/>
              <p:cNvSpPr txBox="1">
                <a:spLocks noChangeArrowheads="1"/>
              </p:cNvSpPr>
              <p:nvPr/>
            </p:nvSpPr>
            <p:spPr bwMode="auto">
              <a:xfrm>
                <a:off x="5185" y="1464"/>
                <a:ext cx="227" cy="330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latin typeface="VNI-Times" pitchFamily="2" charset="0"/>
                  </a:rPr>
                  <a:t>=</a:t>
                </a:r>
                <a:endParaRPr lang="en-US" sz="2800" b="1" dirty="0">
                  <a:latin typeface="Arial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638436" y="3505200"/>
            <a:ext cx="3429364" cy="981075"/>
            <a:chOff x="5638800" y="2819400"/>
            <a:chExt cx="3429364" cy="981075"/>
          </a:xfrm>
        </p:grpSpPr>
        <p:grpSp>
          <p:nvGrpSpPr>
            <p:cNvPr id="23" name="Group 21"/>
            <p:cNvGrpSpPr>
              <a:grpSpLocks/>
            </p:cNvGrpSpPr>
            <p:nvPr/>
          </p:nvGrpSpPr>
          <p:grpSpPr bwMode="auto">
            <a:xfrm>
              <a:off x="5638800" y="2824160"/>
              <a:ext cx="1211263" cy="822324"/>
              <a:chOff x="1882" y="3203"/>
              <a:chExt cx="589" cy="518"/>
            </a:xfrm>
          </p:grpSpPr>
          <p:sp>
            <p:nvSpPr>
              <p:cNvPr id="36" name="Text Box 22"/>
              <p:cNvSpPr txBox="1">
                <a:spLocks noChangeArrowheads="1"/>
              </p:cNvSpPr>
              <p:nvPr/>
            </p:nvSpPr>
            <p:spPr bwMode="auto">
              <a:xfrm>
                <a:off x="1882" y="3203"/>
                <a:ext cx="589" cy="291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 smtClean="0">
                    <a:latin typeface="+mn-lt"/>
                  </a:rPr>
                  <a:t>Trơn</a:t>
                </a:r>
                <a:endParaRPr lang="en-US" sz="2400" b="1" dirty="0">
                  <a:latin typeface="+mn-lt"/>
                </a:endParaRPr>
              </a:p>
            </p:txBody>
          </p:sp>
          <p:sp>
            <p:nvSpPr>
              <p:cNvPr id="37" name="Text Box 23"/>
              <p:cNvSpPr txBox="1">
                <a:spLocks noChangeArrowheads="1"/>
              </p:cNvSpPr>
              <p:nvPr/>
            </p:nvSpPr>
            <p:spPr bwMode="auto">
              <a:xfrm>
                <a:off x="1882" y="3430"/>
                <a:ext cx="589" cy="291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 smtClean="0">
                    <a:latin typeface="+mn-lt"/>
                  </a:rPr>
                  <a:t>Nhăn</a:t>
                </a:r>
                <a:endParaRPr lang="en-US" sz="2400" b="1" dirty="0">
                  <a:latin typeface="+mn-lt"/>
                </a:endParaRPr>
              </a:p>
            </p:txBody>
          </p:sp>
          <p:sp>
            <p:nvSpPr>
              <p:cNvPr id="38" name="Line 24"/>
              <p:cNvSpPr>
                <a:spLocks noChangeShapeType="1"/>
              </p:cNvSpPr>
              <p:nvPr/>
            </p:nvSpPr>
            <p:spPr bwMode="auto">
              <a:xfrm>
                <a:off x="1927" y="3475"/>
                <a:ext cx="45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b="1">
                  <a:latin typeface="+mn-lt"/>
                  <a:cs typeface="+mn-cs"/>
                </a:endParaRPr>
              </a:p>
            </p:txBody>
          </p:sp>
        </p:grpSp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6589948" y="2819400"/>
              <a:ext cx="1829083" cy="981075"/>
              <a:chOff x="5185" y="1374"/>
              <a:chExt cx="1302" cy="618"/>
            </a:xfrm>
          </p:grpSpPr>
          <p:grpSp>
            <p:nvGrpSpPr>
              <p:cNvPr id="31" name="Group 36"/>
              <p:cNvGrpSpPr>
                <a:grpSpLocks/>
              </p:cNvGrpSpPr>
              <p:nvPr/>
            </p:nvGrpSpPr>
            <p:grpSpPr bwMode="auto">
              <a:xfrm>
                <a:off x="5311" y="1374"/>
                <a:ext cx="1176" cy="618"/>
                <a:chOff x="5003" y="1365"/>
                <a:chExt cx="1176" cy="618"/>
              </a:xfrm>
            </p:grpSpPr>
            <p:sp>
              <p:nvSpPr>
                <p:cNvPr id="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047" y="1365"/>
                  <a:ext cx="1132" cy="291"/>
                </a:xfrm>
                <a:prstGeom prst="rect">
                  <a:avLst/>
                </a:prstGeom>
                <a:extLst/>
              </p:spPr>
              <p:txBody>
                <a:bodyPr wrap="square">
                  <a:spAutoFit/>
                </a:bodyPr>
                <a:lstStyle/>
                <a:p>
                  <a:pPr algn="just">
                    <a:defRPr/>
                  </a:pP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315+108</a:t>
                  </a:r>
                  <a:endParaRPr lang="en-US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5003" y="1653"/>
                  <a:ext cx="1013" cy="330"/>
                </a:xfrm>
                <a:prstGeom prst="rect">
                  <a:avLst/>
                </a:prstGeom>
                <a:ex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101+32</a:t>
                  </a:r>
                  <a:endParaRPr lang="en-US" sz="28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Line 39"/>
                <p:cNvSpPr>
                  <a:spLocks noChangeShapeType="1"/>
                </p:cNvSpPr>
                <p:nvPr/>
              </p:nvSpPr>
              <p:spPr bwMode="auto">
                <a:xfrm>
                  <a:off x="5102" y="1643"/>
                  <a:ext cx="914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800" b="1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2" name="Text Box 41"/>
              <p:cNvSpPr txBox="1">
                <a:spLocks noChangeArrowheads="1"/>
              </p:cNvSpPr>
              <p:nvPr/>
            </p:nvSpPr>
            <p:spPr bwMode="auto">
              <a:xfrm>
                <a:off x="5185" y="1464"/>
                <a:ext cx="227" cy="330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latin typeface="VNI-Times" pitchFamily="2" charset="0"/>
                  </a:rPr>
                  <a:t>=</a:t>
                </a:r>
                <a:endParaRPr lang="en-US" sz="2800" b="1" dirty="0">
                  <a:latin typeface="Arial" pitchFamily="34" charset="0"/>
                </a:endParaRPr>
              </a:p>
            </p:txBody>
          </p:sp>
        </p:grpSp>
        <p:grpSp>
          <p:nvGrpSpPr>
            <p:cNvPr id="25" name="Group 31"/>
            <p:cNvGrpSpPr>
              <a:grpSpLocks/>
            </p:cNvGrpSpPr>
            <p:nvPr/>
          </p:nvGrpSpPr>
          <p:grpSpPr bwMode="auto">
            <a:xfrm>
              <a:off x="8190148" y="2819400"/>
              <a:ext cx="878016" cy="981075"/>
              <a:chOff x="5185" y="1374"/>
              <a:chExt cx="625" cy="618"/>
            </a:xfrm>
          </p:grpSpPr>
          <p:grpSp>
            <p:nvGrpSpPr>
              <p:cNvPr id="26" name="Group 36"/>
              <p:cNvGrpSpPr>
                <a:grpSpLocks/>
              </p:cNvGrpSpPr>
              <p:nvPr/>
            </p:nvGrpSpPr>
            <p:grpSpPr bwMode="auto">
              <a:xfrm>
                <a:off x="5311" y="1374"/>
                <a:ext cx="499" cy="618"/>
                <a:chOff x="5003" y="1365"/>
                <a:chExt cx="499" cy="618"/>
              </a:xfrm>
            </p:grpSpPr>
            <p:sp>
              <p:nvSpPr>
                <p:cNvPr id="2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047" y="1365"/>
                  <a:ext cx="328" cy="291"/>
                </a:xfrm>
                <a:prstGeom prst="rect">
                  <a:avLst/>
                </a:prstGeom>
                <a:extLst/>
              </p:spPr>
              <p:txBody>
                <a:bodyPr>
                  <a:spAutoFit/>
                </a:bodyPr>
                <a:lstStyle/>
                <a:p>
                  <a:pPr algn="just">
                    <a:defRPr/>
                  </a:pP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endParaRPr lang="en-US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5003" y="1653"/>
                  <a:ext cx="499" cy="330"/>
                </a:xfrm>
                <a:prstGeom prst="rect">
                  <a:avLst/>
                </a:prstGeom>
                <a:ex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2800" b="1" dirty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endParaRPr lang="en-US" sz="28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Line 39"/>
                <p:cNvSpPr>
                  <a:spLocks noChangeShapeType="1"/>
                </p:cNvSpPr>
                <p:nvPr/>
              </p:nvSpPr>
              <p:spPr bwMode="auto">
                <a:xfrm>
                  <a:off x="5102" y="1643"/>
                  <a:ext cx="273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800" b="1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27" name="Text Box 41"/>
              <p:cNvSpPr txBox="1">
                <a:spLocks noChangeArrowheads="1"/>
              </p:cNvSpPr>
              <p:nvPr/>
            </p:nvSpPr>
            <p:spPr bwMode="auto">
              <a:xfrm>
                <a:off x="5185" y="1464"/>
                <a:ext cx="227" cy="330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latin typeface="VNI-Times" pitchFamily="2" charset="0"/>
                  </a:rPr>
                  <a:t>=</a:t>
                </a:r>
                <a:endParaRPr lang="en-US" sz="2800" b="1" dirty="0">
                  <a:latin typeface="Arial" pitchFamily="34" charset="0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381000" y="5105400"/>
            <a:ext cx="8534400" cy="13181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Nêu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tỉ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lệ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kiểu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hình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ở F2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tỉ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lệ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từng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cặp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tính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trạng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ở F2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thế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+mn-lt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?</a:t>
            </a:r>
            <a:endParaRPr lang="en-US" sz="2800" b="1" i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41" name="Straight Connector 40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4114800"/>
            <a:ext cx="9144000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" y="4572000"/>
            <a:ext cx="1371600" cy="808038"/>
            <a:chOff x="0" y="2400"/>
            <a:chExt cx="864" cy="509"/>
          </a:xfrm>
        </p:grpSpPr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0" y="2448"/>
              <a:ext cx="192" cy="327"/>
            </a:xfrm>
            <a:prstGeom prst="rect">
              <a:avLst/>
            </a:prstGeom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Pts val="2800"/>
                <a:buFont typeface="Wingdings 2" pitchFamily="18" charset="2"/>
                <a:buChar char="­"/>
                <a:tabLst/>
              </a:pPr>
              <a:r>
                <a:rPr kumimoji="0" lang="en-US" sz="2800" b="1" i="0" u="sng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92" y="2400"/>
              <a:ext cx="672" cy="509"/>
              <a:chOff x="480" y="2448"/>
              <a:chExt cx="672" cy="509"/>
            </a:xfrm>
          </p:grpSpPr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480" y="2448"/>
                <a:ext cx="672" cy="269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sng" strike="noStrike" cap="none" normalizeH="0" baseline="0" smtClean="0">
                    <a:ln>
                      <a:noFill/>
                    </a:ln>
                    <a:solidFill>
                      <a:srgbClr val="FF9900"/>
                    </a:solidFill>
                    <a:effectLst/>
                    <a:latin typeface="Arial" pitchFamily="34" charset="0"/>
                    <a:cs typeface="Arial" pitchFamily="34" charset="0"/>
                  </a:rPr>
                  <a:t>Vàng</a:t>
                </a: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480" y="2688"/>
                <a:ext cx="672" cy="269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Xanh</a:t>
                </a: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447800" y="4572000"/>
            <a:ext cx="1143000" cy="808038"/>
            <a:chOff x="2016" y="768"/>
            <a:chExt cx="720" cy="509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208" y="768"/>
              <a:ext cx="528" cy="269"/>
            </a:xfrm>
            <a:prstGeom prst="rect">
              <a:avLst/>
            </a:prstGeom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sng" strike="noStrike" cap="none" normalizeH="0" baseline="0" dirty="0" smtClean="0">
                  <a:ln>
                    <a:noFill/>
                  </a:ln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208" y="1008"/>
              <a:ext cx="288" cy="269"/>
            </a:xfrm>
            <a:prstGeom prst="rect">
              <a:avLst/>
            </a:prstGeom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016" y="864"/>
              <a:ext cx="221" cy="288"/>
            </a:xfrm>
            <a:prstGeom prst="rect">
              <a:avLst/>
            </a:prstGeom>
            <a:ex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≈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447800" y="5486400"/>
            <a:ext cx="1143000" cy="808038"/>
            <a:chOff x="2016" y="768"/>
            <a:chExt cx="720" cy="509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208" y="768"/>
              <a:ext cx="528" cy="269"/>
            </a:xfrm>
            <a:prstGeom prst="rect">
              <a:avLst/>
            </a:prstGeom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sng" strike="noStrike" cap="none" normalizeH="0" baseline="0" smtClean="0">
                  <a:ln>
                    <a:noFill/>
                  </a:ln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208" y="1008"/>
              <a:ext cx="288" cy="269"/>
            </a:xfrm>
            <a:prstGeom prst="rect">
              <a:avLst/>
            </a:prstGeom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016" y="864"/>
              <a:ext cx="221" cy="288"/>
            </a:xfrm>
            <a:prstGeom prst="rect">
              <a:avLst/>
            </a:prstGeom>
            <a:ex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≈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304800" y="5486400"/>
            <a:ext cx="1219200" cy="808038"/>
            <a:chOff x="0" y="3312"/>
            <a:chExt cx="768" cy="509"/>
          </a:xfrm>
        </p:grpSpPr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192" y="3312"/>
              <a:ext cx="576" cy="269"/>
            </a:xfrm>
            <a:prstGeom prst="rect">
              <a:avLst/>
            </a:prstGeom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sng" strike="noStrike" cap="none" normalizeH="0" baseline="0" smtClean="0">
                  <a:ln>
                    <a:noFill/>
                  </a:ln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Trơn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192" y="3552"/>
              <a:ext cx="576" cy="269"/>
            </a:xfrm>
            <a:prstGeom prst="rect">
              <a:avLst/>
            </a:prstGeom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err="1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Nhăn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0" y="3312"/>
              <a:ext cx="240" cy="327"/>
            </a:xfrm>
            <a:prstGeom prst="rect">
              <a:avLst/>
            </a:prstGeom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Pts val="2800"/>
                <a:buFont typeface="Wingdings 2" pitchFamily="18" charset="2"/>
                <a:buChar char="­"/>
                <a:tabLst/>
              </a:pPr>
              <a:r>
                <a:rPr kumimoji="0" lang="en-US" sz="28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AutoShape 19"/>
          <p:cNvSpPr>
            <a:spLocks/>
          </p:cNvSpPr>
          <p:nvPr/>
        </p:nvSpPr>
        <p:spPr bwMode="auto">
          <a:xfrm>
            <a:off x="1905000" y="4495800"/>
            <a:ext cx="381000" cy="1905000"/>
          </a:xfrm>
          <a:prstGeom prst="rightBrace">
            <a:avLst>
              <a:gd name="adj1" fmla="val 41667"/>
              <a:gd name="adj2" fmla="val 50000"/>
            </a:avLst>
          </a:prstGeom>
          <a:ln w="28575">
            <a:solidFill>
              <a:srgbClr val="0000FF"/>
            </a:solidFill>
            <a:round/>
            <a:headEnd/>
            <a:tailEnd/>
          </a:ln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362200" y="5105400"/>
            <a:ext cx="15240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E5276B"/>
                </a:solidFill>
                <a:effectLst/>
                <a:latin typeface="Arial" pitchFamily="34" charset="0"/>
                <a:cs typeface="Arial" pitchFamily="34" charset="0"/>
              </a:rPr>
              <a:t>(3V : 1X)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657600" y="5105400"/>
            <a:ext cx="16002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Arial" pitchFamily="34" charset="0"/>
                <a:cs typeface="Arial" pitchFamily="34" charset="0"/>
              </a:rPr>
              <a:t>(3T : 1N)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029200" y="5105400"/>
            <a:ext cx="4572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cs typeface="Arial" pitchFamily="34" charset="0"/>
              </a:rPr>
              <a:t>═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410200" y="5105400"/>
            <a:ext cx="9144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E5276B"/>
                </a:solidFill>
                <a:effectLst/>
                <a:latin typeface="Arial" pitchFamily="34" charset="0"/>
                <a:cs typeface="Arial" pitchFamily="34" charset="0"/>
              </a:rPr>
              <a:t>(9V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2667000" y="4838700"/>
            <a:ext cx="1295400" cy="342900"/>
          </a:xfrm>
          <a:custGeom>
            <a:avLst/>
            <a:gdLst/>
            <a:ahLst/>
            <a:cxnLst>
              <a:cxn ang="0">
                <a:pos x="0" y="168"/>
              </a:cxn>
              <a:cxn ang="0">
                <a:pos x="240" y="24"/>
              </a:cxn>
              <a:cxn ang="0">
                <a:pos x="576" y="24"/>
              </a:cxn>
              <a:cxn ang="0">
                <a:pos x="816" y="168"/>
              </a:cxn>
            </a:cxnLst>
            <a:rect l="0" t="0" r="r" b="b"/>
            <a:pathLst>
              <a:path w="816" h="168">
                <a:moveTo>
                  <a:pt x="0" y="168"/>
                </a:moveTo>
                <a:cubicBezTo>
                  <a:pt x="72" y="108"/>
                  <a:pt x="144" y="48"/>
                  <a:pt x="240" y="24"/>
                </a:cubicBezTo>
                <a:cubicBezTo>
                  <a:pt x="336" y="0"/>
                  <a:pt x="480" y="0"/>
                  <a:pt x="576" y="24"/>
                </a:cubicBezTo>
                <a:cubicBezTo>
                  <a:pt x="672" y="48"/>
                  <a:pt x="744" y="108"/>
                  <a:pt x="816" y="168"/>
                </a:cubicBezTo>
              </a:path>
            </a:pathLst>
          </a:custGeom>
          <a:ln w="38100" cmpd="sng">
            <a:solidFill>
              <a:srgbClr val="339933"/>
            </a:solidFill>
            <a:round/>
            <a:headEnd type="none" w="med" len="med"/>
            <a:tailEnd type="arrow" w="med" len="med"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6172200" y="5105400"/>
            <a:ext cx="9906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E5276B"/>
                </a:solidFill>
                <a:effectLst/>
                <a:latin typeface="Arial" pitchFamily="34" charset="0"/>
                <a:cs typeface="Arial" pitchFamily="34" charset="0"/>
              </a:rPr>
              <a:t>3V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7162800" y="5105400"/>
            <a:ext cx="1143000" cy="461665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E5276B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001000" y="5105400"/>
            <a:ext cx="11430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E5276B"/>
                </a:solidFill>
                <a:effectLst/>
                <a:latin typeface="Arial" pitchFamily="34" charset="0"/>
                <a:cs typeface="Arial" pitchFamily="34" charset="0"/>
              </a:rPr>
              <a:t>1X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E5276B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2590800" y="4508500"/>
            <a:ext cx="1981200" cy="596900"/>
          </a:xfrm>
          <a:custGeom>
            <a:avLst/>
            <a:gdLst/>
            <a:ahLst/>
            <a:cxnLst>
              <a:cxn ang="0">
                <a:pos x="0" y="376"/>
              </a:cxn>
              <a:cxn ang="0">
                <a:pos x="240" y="136"/>
              </a:cxn>
              <a:cxn ang="0">
                <a:pos x="672" y="40"/>
              </a:cxn>
              <a:cxn ang="0">
                <a:pos x="1248" y="376"/>
              </a:cxn>
            </a:cxnLst>
            <a:rect l="0" t="0" r="r" b="b"/>
            <a:pathLst>
              <a:path w="1248" h="376">
                <a:moveTo>
                  <a:pt x="0" y="376"/>
                </a:moveTo>
                <a:cubicBezTo>
                  <a:pt x="64" y="284"/>
                  <a:pt x="128" y="192"/>
                  <a:pt x="240" y="136"/>
                </a:cubicBezTo>
                <a:cubicBezTo>
                  <a:pt x="352" y="80"/>
                  <a:pt x="504" y="0"/>
                  <a:pt x="672" y="40"/>
                </a:cubicBezTo>
                <a:cubicBezTo>
                  <a:pt x="840" y="80"/>
                  <a:pt x="1044" y="228"/>
                  <a:pt x="1248" y="376"/>
                </a:cubicBezTo>
              </a:path>
            </a:pathLst>
          </a:custGeom>
          <a:ln w="38100" cmpd="sng">
            <a:solidFill>
              <a:srgbClr val="E5276B"/>
            </a:solidFill>
            <a:round/>
            <a:headEnd type="none" w="med" len="med"/>
            <a:tailEnd type="arrow" w="med" len="med"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29" name="Freeform 29"/>
          <p:cNvSpPr>
            <a:spLocks/>
          </p:cNvSpPr>
          <p:nvPr/>
        </p:nvSpPr>
        <p:spPr bwMode="auto">
          <a:xfrm>
            <a:off x="3352800" y="5486400"/>
            <a:ext cx="609600" cy="26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144"/>
              </a:cxn>
              <a:cxn ang="0">
                <a:pos x="240" y="144"/>
              </a:cxn>
              <a:cxn ang="0">
                <a:pos x="384" y="0"/>
              </a:cxn>
            </a:cxnLst>
            <a:rect l="0" t="0" r="r" b="b"/>
            <a:pathLst>
              <a:path w="384" h="168">
                <a:moveTo>
                  <a:pt x="0" y="0"/>
                </a:moveTo>
                <a:cubicBezTo>
                  <a:pt x="28" y="60"/>
                  <a:pt x="56" y="120"/>
                  <a:pt x="96" y="144"/>
                </a:cubicBezTo>
                <a:cubicBezTo>
                  <a:pt x="136" y="168"/>
                  <a:pt x="192" y="168"/>
                  <a:pt x="240" y="144"/>
                </a:cubicBezTo>
                <a:cubicBezTo>
                  <a:pt x="288" y="120"/>
                  <a:pt x="336" y="60"/>
                  <a:pt x="384" y="0"/>
                </a:cubicBezTo>
              </a:path>
            </a:pathLst>
          </a:custGeom>
          <a:ln w="38100" cmpd="sng">
            <a:solidFill>
              <a:srgbClr val="9933FF"/>
            </a:solidFill>
            <a:round/>
            <a:headEnd type="none" w="med" len="med"/>
            <a:tailEnd type="arrow" w="med" len="med"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3238500" y="5486400"/>
            <a:ext cx="1409700" cy="520700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72" y="240"/>
              </a:cxn>
              <a:cxn ang="0">
                <a:pos x="456" y="288"/>
              </a:cxn>
              <a:cxn ang="0">
                <a:pos x="888" y="0"/>
              </a:cxn>
            </a:cxnLst>
            <a:rect l="0" t="0" r="r" b="b"/>
            <a:pathLst>
              <a:path w="888" h="328">
                <a:moveTo>
                  <a:pt x="24" y="0"/>
                </a:moveTo>
                <a:cubicBezTo>
                  <a:pt x="12" y="96"/>
                  <a:pt x="0" y="192"/>
                  <a:pt x="72" y="240"/>
                </a:cubicBezTo>
                <a:cubicBezTo>
                  <a:pt x="144" y="288"/>
                  <a:pt x="320" y="328"/>
                  <a:pt x="456" y="288"/>
                </a:cubicBezTo>
                <a:cubicBezTo>
                  <a:pt x="592" y="248"/>
                  <a:pt x="740" y="124"/>
                  <a:pt x="888" y="0"/>
                </a:cubicBezTo>
              </a:path>
            </a:pathLst>
          </a:custGeom>
          <a:ln w="38100" cmpd="sng">
            <a:solidFill>
              <a:srgbClr val="FF9900"/>
            </a:solidFill>
            <a:round/>
            <a:headEnd type="none" w="med" len="med"/>
            <a:tailEnd type="arrow" w="med" len="med"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grpSp>
        <p:nvGrpSpPr>
          <p:cNvPr id="33" name="Group 21"/>
          <p:cNvGrpSpPr>
            <a:grpSpLocks/>
          </p:cNvGrpSpPr>
          <p:nvPr/>
        </p:nvGrpSpPr>
        <p:grpSpPr bwMode="auto">
          <a:xfrm>
            <a:off x="5277069" y="2209800"/>
            <a:ext cx="1211263" cy="822324"/>
            <a:chOff x="1882" y="3203"/>
            <a:chExt cx="589" cy="518"/>
          </a:xfrm>
        </p:grpSpPr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1882" y="3203"/>
              <a:ext cx="589" cy="291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 err="1" smtClean="0">
                  <a:solidFill>
                    <a:srgbClr val="000099"/>
                  </a:solidFill>
                  <a:latin typeface="+mn-lt"/>
                </a:rPr>
                <a:t>Vàng</a:t>
              </a:r>
              <a:endParaRPr lang="en-US" sz="2400" b="1" dirty="0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1882" y="3430"/>
              <a:ext cx="589" cy="291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000099"/>
                  </a:solidFill>
                  <a:latin typeface="+mn-lt"/>
                </a:rPr>
                <a:t>Xanh</a:t>
              </a:r>
              <a:endParaRPr lang="en-US" sz="2400" b="1" dirty="0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>
              <a:off x="1927" y="3475"/>
              <a:ext cx="454" cy="0"/>
            </a:xfrm>
            <a:prstGeom prst="line">
              <a:avLst/>
            </a:prstGeom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solidFill>
                  <a:srgbClr val="000099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37" name="Group 31"/>
          <p:cNvGrpSpPr>
            <a:grpSpLocks/>
          </p:cNvGrpSpPr>
          <p:nvPr/>
        </p:nvGrpSpPr>
        <p:grpSpPr bwMode="auto">
          <a:xfrm>
            <a:off x="6228217" y="2209800"/>
            <a:ext cx="878016" cy="981075"/>
            <a:chOff x="5185" y="1374"/>
            <a:chExt cx="625" cy="618"/>
          </a:xfrm>
        </p:grpSpPr>
        <p:grpSp>
          <p:nvGrpSpPr>
            <p:cNvPr id="38" name="Group 36"/>
            <p:cNvGrpSpPr>
              <a:grpSpLocks/>
            </p:cNvGrpSpPr>
            <p:nvPr/>
          </p:nvGrpSpPr>
          <p:grpSpPr bwMode="auto">
            <a:xfrm>
              <a:off x="5311" y="1374"/>
              <a:ext cx="499" cy="618"/>
              <a:chOff x="5003" y="1365"/>
              <a:chExt cx="499" cy="618"/>
            </a:xfrm>
          </p:grpSpPr>
          <p:sp>
            <p:nvSpPr>
              <p:cNvPr id="40" name="Text Box 37"/>
              <p:cNvSpPr txBox="1">
                <a:spLocks noChangeArrowheads="1"/>
              </p:cNvSpPr>
              <p:nvPr/>
            </p:nvSpPr>
            <p:spPr bwMode="auto">
              <a:xfrm>
                <a:off x="5047" y="1365"/>
                <a:ext cx="328" cy="291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n-US" sz="2400" b="1" dirty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24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 Box 38"/>
              <p:cNvSpPr txBox="1">
                <a:spLocks noChangeArrowheads="1"/>
              </p:cNvSpPr>
              <p:nvPr/>
            </p:nvSpPr>
            <p:spPr bwMode="auto">
              <a:xfrm>
                <a:off x="5003" y="1653"/>
                <a:ext cx="499" cy="330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400" b="1" dirty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28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5102" y="1643"/>
                <a:ext cx="273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b="1">
                  <a:solidFill>
                    <a:srgbClr val="000099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39" name="Text Box 41"/>
            <p:cNvSpPr txBox="1">
              <a:spLocks noChangeArrowheads="1"/>
            </p:cNvSpPr>
            <p:nvPr/>
          </p:nvSpPr>
          <p:spPr bwMode="auto">
            <a:xfrm>
              <a:off x="5185" y="1464"/>
              <a:ext cx="227" cy="330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000099"/>
                  </a:solidFill>
                  <a:latin typeface="VNI-Times" pitchFamily="2" charset="0"/>
                </a:rPr>
                <a:t>=</a:t>
              </a:r>
              <a:endParaRPr lang="en-US" sz="2800" b="1" dirty="0">
                <a:solidFill>
                  <a:srgbClr val="000099"/>
                </a:solidFill>
                <a:latin typeface="Arial" pitchFamily="34" charset="0"/>
              </a:endParaRPr>
            </a:p>
          </p:txBody>
        </p:sp>
      </p:grpSp>
      <p:grpSp>
        <p:nvGrpSpPr>
          <p:cNvPr id="43" name="Group 21"/>
          <p:cNvGrpSpPr>
            <a:grpSpLocks/>
          </p:cNvGrpSpPr>
          <p:nvPr/>
        </p:nvGrpSpPr>
        <p:grpSpPr bwMode="auto">
          <a:xfrm>
            <a:off x="7391400" y="2209800"/>
            <a:ext cx="1316038" cy="912811"/>
            <a:chOff x="1855" y="3146"/>
            <a:chExt cx="685" cy="575"/>
          </a:xfrm>
        </p:grpSpPr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1855" y="3146"/>
              <a:ext cx="589" cy="291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000099"/>
                  </a:solidFill>
                  <a:latin typeface="+mn-lt"/>
                </a:rPr>
                <a:t>Trơn</a:t>
              </a:r>
              <a:endParaRPr lang="en-US" sz="2400" b="1" dirty="0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45" name="Text Box 23"/>
            <p:cNvSpPr txBox="1">
              <a:spLocks noChangeArrowheads="1"/>
            </p:cNvSpPr>
            <p:nvPr/>
          </p:nvSpPr>
          <p:spPr bwMode="auto">
            <a:xfrm>
              <a:off x="1855" y="3430"/>
              <a:ext cx="685" cy="291"/>
            </a:xfrm>
            <a:prstGeom prst="rect">
              <a:avLst/>
            </a:prstGeom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000099"/>
                  </a:solidFill>
                  <a:latin typeface="+mn-lt"/>
                </a:rPr>
                <a:t>Nhăn</a:t>
              </a:r>
              <a:endParaRPr lang="en-US" sz="2400" b="1" dirty="0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46" name="Line 24"/>
            <p:cNvSpPr>
              <a:spLocks noChangeShapeType="1"/>
            </p:cNvSpPr>
            <p:nvPr/>
          </p:nvSpPr>
          <p:spPr bwMode="auto">
            <a:xfrm>
              <a:off x="1927" y="3475"/>
              <a:ext cx="454" cy="0"/>
            </a:xfrm>
            <a:prstGeom prst="line">
              <a:avLst/>
            </a:prstGeom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solidFill>
                  <a:srgbClr val="000099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7" name="Group 31"/>
          <p:cNvGrpSpPr>
            <a:grpSpLocks/>
          </p:cNvGrpSpPr>
          <p:nvPr/>
        </p:nvGrpSpPr>
        <p:grpSpPr bwMode="auto">
          <a:xfrm>
            <a:off x="8325983" y="2209800"/>
            <a:ext cx="761414" cy="919163"/>
            <a:chOff x="5193" y="1320"/>
            <a:chExt cx="542" cy="579"/>
          </a:xfrm>
        </p:grpSpPr>
        <p:grpSp>
          <p:nvGrpSpPr>
            <p:cNvPr id="48" name="Group 36"/>
            <p:cNvGrpSpPr>
              <a:grpSpLocks/>
            </p:cNvGrpSpPr>
            <p:nvPr/>
          </p:nvGrpSpPr>
          <p:grpSpPr bwMode="auto">
            <a:xfrm>
              <a:off x="5407" y="1320"/>
              <a:ext cx="328" cy="579"/>
              <a:chOff x="5099" y="1311"/>
              <a:chExt cx="328" cy="579"/>
            </a:xfrm>
          </p:grpSpPr>
          <p:sp>
            <p:nvSpPr>
              <p:cNvPr id="50" name="Text Box 37"/>
              <p:cNvSpPr txBox="1">
                <a:spLocks noChangeArrowheads="1"/>
              </p:cNvSpPr>
              <p:nvPr/>
            </p:nvSpPr>
            <p:spPr bwMode="auto">
              <a:xfrm>
                <a:off x="5099" y="1311"/>
                <a:ext cx="328" cy="291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n-US" sz="2400" b="1" dirty="0">
                    <a:solidFill>
                      <a:srgbClr val="000099"/>
                    </a:solidFill>
                    <a:latin typeface="+mn-lt"/>
                  </a:rPr>
                  <a:t> </a:t>
                </a:r>
                <a:r>
                  <a:rPr lang="en-US" sz="2400" b="1" dirty="0" smtClean="0">
                    <a:solidFill>
                      <a:srgbClr val="000099"/>
                    </a:solidFill>
                    <a:latin typeface="+mn-lt"/>
                  </a:rPr>
                  <a:t>3</a:t>
                </a:r>
                <a:endParaRPr lang="en-US" sz="2400" b="1" dirty="0">
                  <a:solidFill>
                    <a:srgbClr val="000099"/>
                  </a:solidFill>
                  <a:latin typeface="+mn-lt"/>
                </a:endParaRPr>
              </a:p>
            </p:txBody>
          </p:sp>
          <p:sp>
            <p:nvSpPr>
              <p:cNvPr id="51" name="Text Box 38"/>
              <p:cNvSpPr txBox="1">
                <a:spLocks noChangeArrowheads="1"/>
              </p:cNvSpPr>
              <p:nvPr/>
            </p:nvSpPr>
            <p:spPr bwMode="auto">
              <a:xfrm>
                <a:off x="5102" y="1599"/>
                <a:ext cx="325" cy="291"/>
              </a:xfrm>
              <a:prstGeom prst="rect">
                <a:avLst/>
              </a:prstGeom>
              <a:ex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24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Line 39"/>
              <p:cNvSpPr>
                <a:spLocks noChangeShapeType="1"/>
              </p:cNvSpPr>
              <p:nvPr/>
            </p:nvSpPr>
            <p:spPr bwMode="auto">
              <a:xfrm>
                <a:off x="5102" y="1643"/>
                <a:ext cx="273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b="1">
                  <a:solidFill>
                    <a:srgbClr val="000099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49" name="Text Box 41"/>
            <p:cNvSpPr txBox="1">
              <a:spLocks noChangeArrowheads="1"/>
            </p:cNvSpPr>
            <p:nvPr/>
          </p:nvSpPr>
          <p:spPr bwMode="auto">
            <a:xfrm>
              <a:off x="5193" y="1464"/>
              <a:ext cx="227" cy="330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000099"/>
                  </a:solidFill>
                  <a:latin typeface="VNI-Times" pitchFamily="2" charset="0"/>
                </a:rPr>
                <a:t>=</a:t>
              </a:r>
              <a:endParaRPr lang="en-US" sz="2800" b="1" dirty="0">
                <a:solidFill>
                  <a:srgbClr val="000099"/>
                </a:solidFill>
                <a:latin typeface="Arial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85800" y="1447800"/>
            <a:ext cx="175721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</a:rPr>
              <a:t>2. </a:t>
            </a:r>
            <a:r>
              <a:rPr lang="en-US" sz="2400" b="1" dirty="0" err="1" smtClean="0">
                <a:latin typeface="Arial" pitchFamily="34" charset="0"/>
              </a:rPr>
              <a:t>Kết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quả</a:t>
            </a:r>
            <a:r>
              <a:rPr lang="en-US" sz="2400" b="1" dirty="0" smtClean="0">
                <a:latin typeface="Arial" pitchFamily="34" charset="0"/>
              </a:rPr>
              <a:t>:</a:t>
            </a:r>
            <a:endParaRPr lang="en-US" sz="2400" b="1" dirty="0">
              <a:latin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9600" y="2433935"/>
            <a:ext cx="474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Tỉ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lệ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từng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cặp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tính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trạng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ở F2:</a:t>
            </a:r>
            <a:endParaRPr lang="en-US" sz="24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9600" y="3276600"/>
            <a:ext cx="634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Tỉ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lệ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kiểu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itchFamily="34" charset="0"/>
              </a:rPr>
              <a:t>hình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 ở F2: 9VT: 3VN: 3XT: 1XN:</a:t>
            </a:r>
            <a:endParaRPr lang="en-US" sz="24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86600" y="243840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;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60" name="TextBox 19"/>
          <p:cNvSpPr txBox="1"/>
          <p:nvPr/>
        </p:nvSpPr>
        <p:spPr>
          <a:xfrm>
            <a:off x="152400" y="838200"/>
            <a:ext cx="51054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Menđen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9" grpId="0" animBg="1"/>
      <p:bldP spid="20" grpId="0"/>
      <p:bldP spid="21" grpId="0"/>
      <p:bldP spid="22" grpId="0"/>
      <p:bldP spid="23" grpId="0"/>
      <p:bldP spid="24" grpId="0" animBg="1"/>
      <p:bldP spid="24" grpId="1" animBg="1"/>
      <p:bldP spid="25" grpId="0"/>
      <p:bldP spid="26" grpId="0"/>
      <p:bldP spid="27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651500" y="3119438"/>
            <a:ext cx="3492500" cy="3019425"/>
          </a:xfrm>
          <a:prstGeom prst="rect">
            <a:avLst/>
          </a:prstGeom>
          <a:extLst/>
        </p:spPr>
        <p:txBody>
          <a:bodyPr/>
          <a:lstStyle/>
          <a:p>
            <a:pPr>
              <a:defRPr/>
            </a:pPr>
            <a:endParaRPr lang="en-US" sz="2400">
              <a:latin typeface="VNI-Times" pitchFamily="2" charset="0"/>
            </a:endParaRPr>
          </a:p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771775" y="3119438"/>
            <a:ext cx="2879725" cy="3019425"/>
          </a:xfrm>
          <a:prstGeom prst="rect">
            <a:avLst/>
          </a:prstGeom>
          <a:ex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63713" y="3119438"/>
            <a:ext cx="1008062" cy="3019425"/>
          </a:xfrm>
          <a:prstGeom prst="rect">
            <a:avLst/>
          </a:prstGeom>
          <a:ex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69850" y="2590800"/>
            <a:ext cx="9074150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69850" y="3124200"/>
            <a:ext cx="9074150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69850" y="6138863"/>
            <a:ext cx="9074150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69850" y="2590800"/>
            <a:ext cx="0" cy="3548063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667000" y="2590800"/>
            <a:ext cx="0" cy="3548063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5651500" y="2590800"/>
            <a:ext cx="0" cy="3548063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9144000" y="2590800"/>
            <a:ext cx="0" cy="3548063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527300" y="3111500"/>
            <a:ext cx="184150" cy="519113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7412" name="TextBox 145"/>
          <p:cNvSpPr txBox="1">
            <a:spLocks noChangeArrowheads="1"/>
          </p:cNvSpPr>
          <p:nvPr/>
        </p:nvSpPr>
        <p:spPr bwMode="auto">
          <a:xfrm>
            <a:off x="533400" y="1524000"/>
            <a:ext cx="8458200" cy="1015663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000" b="1" dirty="0" smtClean="0"/>
              <a:t>   </a:t>
            </a:r>
            <a:r>
              <a:rPr lang="en-US" sz="2000" b="1" dirty="0" smtClean="0">
                <a:latin typeface="Microsoft PhagsPa" pitchFamily="34" charset="0"/>
              </a:rPr>
              <a:t>                             </a:t>
            </a:r>
            <a:r>
              <a:rPr lang="en-US" sz="2000" b="1" dirty="0" err="1" smtClean="0">
                <a:latin typeface="Microsoft PhagsPa" pitchFamily="34" charset="0"/>
              </a:rPr>
              <a:t>Dựa</a:t>
            </a:r>
            <a:r>
              <a:rPr lang="en-US" sz="2000" b="1" dirty="0" smtClean="0">
                <a:latin typeface="Microsoft PhagsPa" pitchFamily="34" charset="0"/>
              </a:rPr>
              <a:t> </a:t>
            </a:r>
            <a:r>
              <a:rPr lang="en-US" sz="2000" b="1" dirty="0" err="1">
                <a:latin typeface="Microsoft PhagsPa" pitchFamily="34" charset="0"/>
              </a:rPr>
              <a:t>vào</a:t>
            </a:r>
            <a:r>
              <a:rPr lang="en-US" sz="2000" b="1" dirty="0">
                <a:latin typeface="Microsoft PhagsPa" pitchFamily="34" charset="0"/>
              </a:rPr>
              <a:t> </a:t>
            </a:r>
            <a:r>
              <a:rPr lang="en-US" sz="2000" b="1" dirty="0" err="1" smtClean="0">
                <a:latin typeface="Microsoft PhagsPa" pitchFamily="34" charset="0"/>
              </a:rPr>
              <a:t>kết</a:t>
            </a:r>
            <a:r>
              <a:rPr lang="en-US" sz="2000" b="1" dirty="0" smtClean="0">
                <a:latin typeface="Microsoft PhagsPa" pitchFamily="34" charset="0"/>
              </a:rPr>
              <a:t> </a:t>
            </a:r>
            <a:r>
              <a:rPr lang="en-US" sz="2000" b="1" dirty="0" err="1" smtClean="0">
                <a:latin typeface="Microsoft PhagsPa" pitchFamily="34" charset="0"/>
              </a:rPr>
              <a:t>quả</a:t>
            </a:r>
            <a:r>
              <a:rPr lang="en-US" sz="2000" b="1" dirty="0" smtClean="0">
                <a:latin typeface="Microsoft PhagsPa" pitchFamily="34" charset="0"/>
              </a:rPr>
              <a:t> </a:t>
            </a:r>
            <a:r>
              <a:rPr lang="en-US" sz="2000" b="1" dirty="0" err="1" smtClean="0">
                <a:latin typeface="Microsoft PhagsPa" pitchFamily="34" charset="0"/>
              </a:rPr>
              <a:t>thí</a:t>
            </a:r>
            <a:r>
              <a:rPr lang="en-US" sz="2000" b="1" dirty="0" smtClean="0">
                <a:latin typeface="Microsoft PhagsPa" pitchFamily="34" charset="0"/>
              </a:rPr>
              <a:t> </a:t>
            </a:r>
            <a:r>
              <a:rPr lang="en-US" sz="2000" b="1" dirty="0" err="1" smtClean="0">
                <a:latin typeface="Microsoft PhagsPa" pitchFamily="34" charset="0"/>
              </a:rPr>
              <a:t>nghiệm</a:t>
            </a:r>
            <a:r>
              <a:rPr lang="en-US" sz="2000" b="1" dirty="0" smtClean="0">
                <a:latin typeface="Microsoft PhagsPa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 b="1" dirty="0" err="1" smtClean="0">
                <a:solidFill>
                  <a:srgbClr val="FF0000"/>
                </a:solidFill>
                <a:latin typeface="Microsoft PhagsPa" pitchFamily="34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xác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định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tính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trạng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trội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lặn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tỉ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lệ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từng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Microsoft PhagsPa" pitchFamily="34" charset="0"/>
              </a:rPr>
              <a:t>tính</a:t>
            </a:r>
            <a:r>
              <a:rPr lang="en-US" sz="2000" b="1" dirty="0">
                <a:solidFill>
                  <a:srgbClr val="FF0000"/>
                </a:solidFill>
                <a:latin typeface="Microsoft PhagsPa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Microsoft PhagsPa" pitchFamily="34" charset="0"/>
              </a:rPr>
              <a:t>trạng</a:t>
            </a:r>
            <a:r>
              <a:rPr lang="en-US" sz="2000" b="1" dirty="0" smtClean="0">
                <a:solidFill>
                  <a:srgbClr val="FF0000"/>
                </a:solidFill>
                <a:latin typeface="Microsoft PhagsPa" pitchFamily="34" charset="0"/>
              </a:rPr>
              <a:t> ?</a:t>
            </a:r>
            <a:endParaRPr lang="en-US" sz="2000" b="1" dirty="0">
              <a:solidFill>
                <a:srgbClr val="FF0000"/>
              </a:solidFill>
              <a:latin typeface="Microsoft PhagsPa" pitchFamily="34" charset="0"/>
            </a:endParaRPr>
          </a:p>
        </p:txBody>
      </p:sp>
      <p:sp>
        <p:nvSpPr>
          <p:cNvPr id="72" name="Text Box 63"/>
          <p:cNvSpPr txBox="1">
            <a:spLocks noChangeArrowheads="1"/>
          </p:cNvSpPr>
          <p:nvPr/>
        </p:nvSpPr>
        <p:spPr bwMode="auto">
          <a:xfrm>
            <a:off x="3200400" y="3474572"/>
            <a:ext cx="1938338" cy="523220"/>
          </a:xfrm>
          <a:prstGeom prst="rect">
            <a:avLst/>
          </a:prstGeom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3/4: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Box 63"/>
          <p:cNvSpPr txBox="1">
            <a:spLocks noChangeArrowheads="1"/>
          </p:cNvSpPr>
          <p:nvPr/>
        </p:nvSpPr>
        <p:spPr bwMode="auto">
          <a:xfrm>
            <a:off x="3276600" y="4922372"/>
            <a:ext cx="2057400" cy="523220"/>
          </a:xfrm>
          <a:prstGeom prst="rect">
            <a:avLst/>
          </a:prstGeom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3/4: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Trơn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415" name="Group 21"/>
          <p:cNvGrpSpPr>
            <a:grpSpLocks/>
          </p:cNvGrpSpPr>
          <p:nvPr/>
        </p:nvGrpSpPr>
        <p:grpSpPr bwMode="auto">
          <a:xfrm>
            <a:off x="304800" y="3443284"/>
            <a:ext cx="1211263" cy="822324"/>
            <a:chOff x="1882" y="3203"/>
            <a:chExt cx="589" cy="518"/>
          </a:xfrm>
        </p:grpSpPr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1882" y="3203"/>
              <a:ext cx="589" cy="291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 err="1" smtClean="0">
                  <a:latin typeface="+mn-lt"/>
                </a:rPr>
                <a:t>Vàng</a:t>
              </a:r>
              <a:endParaRPr lang="en-US" sz="2400" b="1" dirty="0">
                <a:latin typeface="+mn-lt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/>
          </p:nvSpPr>
          <p:spPr bwMode="auto">
            <a:xfrm>
              <a:off x="1882" y="3430"/>
              <a:ext cx="589" cy="291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latin typeface="+mn-lt"/>
                </a:rPr>
                <a:t>Xanh</a:t>
              </a:r>
              <a:endParaRPr lang="en-US" sz="2400" b="1" dirty="0">
                <a:latin typeface="+mn-lt"/>
              </a:endParaRPr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>
              <a:off x="1927" y="3475"/>
              <a:ext cx="454" cy="0"/>
            </a:xfrm>
            <a:prstGeom prst="line">
              <a:avLst/>
            </a:prstGeom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latin typeface="+mn-lt"/>
                <a:cs typeface="+mn-cs"/>
              </a:endParaRPr>
            </a:p>
          </p:txBody>
        </p:sp>
      </p:grpSp>
      <p:grpSp>
        <p:nvGrpSpPr>
          <p:cNvPr id="17416" name="Group 31"/>
          <p:cNvGrpSpPr>
            <a:grpSpLocks/>
          </p:cNvGrpSpPr>
          <p:nvPr/>
        </p:nvGrpSpPr>
        <p:grpSpPr bwMode="auto">
          <a:xfrm>
            <a:off x="1255948" y="3438524"/>
            <a:ext cx="878016" cy="981075"/>
            <a:chOff x="5185" y="1374"/>
            <a:chExt cx="625" cy="618"/>
          </a:xfrm>
        </p:grpSpPr>
        <p:grpSp>
          <p:nvGrpSpPr>
            <p:cNvPr id="17430" name="Group 36"/>
            <p:cNvGrpSpPr>
              <a:grpSpLocks/>
            </p:cNvGrpSpPr>
            <p:nvPr/>
          </p:nvGrpSpPr>
          <p:grpSpPr bwMode="auto">
            <a:xfrm>
              <a:off x="5311" y="1374"/>
              <a:ext cx="499" cy="618"/>
              <a:chOff x="5003" y="1365"/>
              <a:chExt cx="499" cy="618"/>
            </a:xfrm>
          </p:grpSpPr>
          <p:sp>
            <p:nvSpPr>
              <p:cNvPr id="45" name="Text Box 37"/>
              <p:cNvSpPr txBox="1">
                <a:spLocks noChangeArrowheads="1"/>
              </p:cNvSpPr>
              <p:nvPr/>
            </p:nvSpPr>
            <p:spPr bwMode="auto">
              <a:xfrm>
                <a:off x="5047" y="1365"/>
                <a:ext cx="328" cy="291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Text Box 38"/>
              <p:cNvSpPr txBox="1">
                <a:spLocks noChangeArrowheads="1"/>
              </p:cNvSpPr>
              <p:nvPr/>
            </p:nvSpPr>
            <p:spPr bwMode="auto">
              <a:xfrm>
                <a:off x="5003" y="1653"/>
                <a:ext cx="499" cy="330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Line 39"/>
              <p:cNvSpPr>
                <a:spLocks noChangeShapeType="1"/>
              </p:cNvSpPr>
              <p:nvPr/>
            </p:nvSpPr>
            <p:spPr bwMode="auto">
              <a:xfrm>
                <a:off x="5102" y="1643"/>
                <a:ext cx="273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b="1">
                  <a:latin typeface="+mn-lt"/>
                  <a:cs typeface="+mn-cs"/>
                </a:endParaRPr>
              </a:p>
            </p:txBody>
          </p:sp>
        </p:grpSp>
        <p:sp>
          <p:nvSpPr>
            <p:cNvPr id="44" name="Text Box 41"/>
            <p:cNvSpPr txBox="1">
              <a:spLocks noChangeArrowheads="1"/>
            </p:cNvSpPr>
            <p:nvPr/>
          </p:nvSpPr>
          <p:spPr bwMode="auto">
            <a:xfrm>
              <a:off x="5185" y="1464"/>
              <a:ext cx="227" cy="330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latin typeface="VNI-Times" pitchFamily="2" charset="0"/>
                </a:rPr>
                <a:t>=</a:t>
              </a:r>
              <a:endParaRPr lang="en-US" sz="2800" b="1" dirty="0">
                <a:latin typeface="Arial" pitchFamily="34" charset="0"/>
              </a:endParaRPr>
            </a:p>
          </p:txBody>
        </p:sp>
      </p:grpSp>
      <p:grpSp>
        <p:nvGrpSpPr>
          <p:cNvPr id="17417" name="Group 21"/>
          <p:cNvGrpSpPr>
            <a:grpSpLocks/>
          </p:cNvGrpSpPr>
          <p:nvPr/>
        </p:nvGrpSpPr>
        <p:grpSpPr bwMode="auto">
          <a:xfrm>
            <a:off x="284964" y="4800595"/>
            <a:ext cx="1316038" cy="912811"/>
            <a:chOff x="1855" y="3146"/>
            <a:chExt cx="685" cy="575"/>
          </a:xfrm>
        </p:grpSpPr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1855" y="3146"/>
              <a:ext cx="589" cy="291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latin typeface="+mn-lt"/>
                </a:rPr>
                <a:t>Trơn</a:t>
              </a:r>
              <a:endParaRPr lang="en-US" sz="2400" b="1" dirty="0">
                <a:latin typeface="+mn-lt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1855" y="3430"/>
              <a:ext cx="685" cy="291"/>
            </a:xfrm>
            <a:prstGeom prst="rect">
              <a:avLst/>
            </a:prstGeom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latin typeface="+mn-lt"/>
                </a:rPr>
                <a:t>Nhăn</a:t>
              </a:r>
              <a:endParaRPr lang="en-US" sz="2400" b="1" dirty="0">
                <a:latin typeface="+mn-lt"/>
              </a:endParaRPr>
            </a:p>
          </p:txBody>
        </p:sp>
        <p:sp>
          <p:nvSpPr>
            <p:cNvPr id="54" name="Line 24"/>
            <p:cNvSpPr>
              <a:spLocks noChangeShapeType="1"/>
            </p:cNvSpPr>
            <p:nvPr/>
          </p:nvSpPr>
          <p:spPr bwMode="auto">
            <a:xfrm>
              <a:off x="1927" y="3475"/>
              <a:ext cx="454" cy="0"/>
            </a:xfrm>
            <a:prstGeom prst="line">
              <a:avLst/>
            </a:prstGeom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latin typeface="+mn-lt"/>
                <a:cs typeface="+mn-cs"/>
              </a:endParaRPr>
            </a:p>
          </p:txBody>
        </p:sp>
      </p:grpSp>
      <p:grpSp>
        <p:nvGrpSpPr>
          <p:cNvPr id="17418" name="Group 31"/>
          <p:cNvGrpSpPr>
            <a:grpSpLocks/>
          </p:cNvGrpSpPr>
          <p:nvPr/>
        </p:nvGrpSpPr>
        <p:grpSpPr bwMode="auto">
          <a:xfrm>
            <a:off x="1219547" y="4800600"/>
            <a:ext cx="761414" cy="919163"/>
            <a:chOff x="5193" y="1320"/>
            <a:chExt cx="542" cy="579"/>
          </a:xfrm>
        </p:grpSpPr>
        <p:grpSp>
          <p:nvGrpSpPr>
            <p:cNvPr id="17422" name="Group 36"/>
            <p:cNvGrpSpPr>
              <a:grpSpLocks/>
            </p:cNvGrpSpPr>
            <p:nvPr/>
          </p:nvGrpSpPr>
          <p:grpSpPr bwMode="auto">
            <a:xfrm>
              <a:off x="5407" y="1320"/>
              <a:ext cx="328" cy="579"/>
              <a:chOff x="5099" y="1311"/>
              <a:chExt cx="328" cy="579"/>
            </a:xfrm>
          </p:grpSpPr>
          <p:sp>
            <p:nvSpPr>
              <p:cNvPr id="58" name="Text Box 37"/>
              <p:cNvSpPr txBox="1">
                <a:spLocks noChangeArrowheads="1"/>
              </p:cNvSpPr>
              <p:nvPr/>
            </p:nvSpPr>
            <p:spPr bwMode="auto">
              <a:xfrm>
                <a:off x="5099" y="1311"/>
                <a:ext cx="328" cy="291"/>
              </a:xfrm>
              <a:prstGeom prst="rect">
                <a:avLst/>
              </a:prstGeom>
              <a:extLst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n-US" sz="2400" b="1" dirty="0">
                    <a:latin typeface="+mn-lt"/>
                  </a:rPr>
                  <a:t> </a:t>
                </a:r>
                <a:r>
                  <a:rPr lang="en-US" sz="2400" b="1" dirty="0" smtClean="0">
                    <a:latin typeface="+mn-lt"/>
                  </a:rPr>
                  <a:t>3</a:t>
                </a:r>
                <a:endParaRPr lang="en-US" sz="2400" b="1" dirty="0">
                  <a:latin typeface="+mn-lt"/>
                </a:endParaRPr>
              </a:p>
            </p:txBody>
          </p:sp>
          <p:sp>
            <p:nvSpPr>
              <p:cNvPr id="59" name="Text Box 38"/>
              <p:cNvSpPr txBox="1">
                <a:spLocks noChangeArrowheads="1"/>
              </p:cNvSpPr>
              <p:nvPr/>
            </p:nvSpPr>
            <p:spPr bwMode="auto">
              <a:xfrm>
                <a:off x="5102" y="1599"/>
                <a:ext cx="325" cy="291"/>
              </a:xfrm>
              <a:prstGeom prst="rect">
                <a:avLst/>
              </a:prstGeom>
              <a:ex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Line 39"/>
              <p:cNvSpPr>
                <a:spLocks noChangeShapeType="1"/>
              </p:cNvSpPr>
              <p:nvPr/>
            </p:nvSpPr>
            <p:spPr bwMode="auto">
              <a:xfrm>
                <a:off x="5102" y="1643"/>
                <a:ext cx="273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b="1">
                  <a:latin typeface="+mn-lt"/>
                  <a:cs typeface="+mn-cs"/>
                </a:endParaRPr>
              </a:p>
            </p:txBody>
          </p:sp>
        </p:grpSp>
        <p:sp>
          <p:nvSpPr>
            <p:cNvPr id="57" name="Text Box 41"/>
            <p:cNvSpPr txBox="1">
              <a:spLocks noChangeArrowheads="1"/>
            </p:cNvSpPr>
            <p:nvPr/>
          </p:nvSpPr>
          <p:spPr bwMode="auto">
            <a:xfrm>
              <a:off x="5193" y="1464"/>
              <a:ext cx="227" cy="330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latin typeface="VNI-Times" pitchFamily="2" charset="0"/>
                </a:rPr>
                <a:t>=</a:t>
              </a:r>
              <a:endParaRPr lang="en-US" sz="2800" b="1" dirty="0">
                <a:latin typeface="Arial" pitchFamily="34" charset="0"/>
              </a:endParaRPr>
            </a:p>
          </p:txBody>
        </p:sp>
      </p:grpSp>
      <p:sp>
        <p:nvSpPr>
          <p:cNvPr id="61" name="Text Box 63"/>
          <p:cNvSpPr txBox="1">
            <a:spLocks noChangeArrowheads="1"/>
          </p:cNvSpPr>
          <p:nvPr/>
        </p:nvSpPr>
        <p:spPr bwMode="auto">
          <a:xfrm>
            <a:off x="6553200" y="3398372"/>
            <a:ext cx="1905000" cy="523220"/>
          </a:xfrm>
          <a:prstGeom prst="rect">
            <a:avLst/>
          </a:prstGeom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1/4 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63"/>
          <p:cNvSpPr txBox="1">
            <a:spLocks noChangeArrowheads="1"/>
          </p:cNvSpPr>
          <p:nvPr/>
        </p:nvSpPr>
        <p:spPr bwMode="auto">
          <a:xfrm>
            <a:off x="6553200" y="4922372"/>
            <a:ext cx="1981200" cy="523220"/>
          </a:xfrm>
          <a:prstGeom prst="rect">
            <a:avLst/>
          </a:prstGeom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1/4: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Nhăn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590800" y="685800"/>
            <a:ext cx="3962400" cy="9144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 smtClean="0">
                <a:latin typeface="+mn-lt"/>
              </a:rPr>
              <a:t>Phiếu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học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tập</a:t>
            </a:r>
            <a:r>
              <a:rPr lang="en-US" sz="3600" dirty="0" smtClean="0">
                <a:latin typeface="+mn-lt"/>
              </a:rPr>
              <a:t> 1</a:t>
            </a:r>
            <a:endParaRPr lang="en-US" sz="3600" dirty="0">
              <a:latin typeface="+mn-lt"/>
            </a:endParaRPr>
          </a:p>
        </p:txBody>
      </p:sp>
      <p:sp>
        <p:nvSpPr>
          <p:cNvPr id="17452" name="Text Box 44"/>
          <p:cNvSpPr txBox="1">
            <a:spLocks noChangeArrowheads="1"/>
          </p:cNvSpPr>
          <p:nvPr/>
        </p:nvSpPr>
        <p:spPr bwMode="auto">
          <a:xfrm>
            <a:off x="0" y="2667000"/>
            <a:ext cx="2895600" cy="38472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r>
              <a:rPr lang="en-US" sz="1900" b="1" dirty="0" smtClean="0">
                <a:latin typeface="+mn-lt"/>
              </a:rPr>
              <a:t>  </a:t>
            </a:r>
            <a:r>
              <a:rPr lang="en-US" sz="1900" b="1" dirty="0" err="1" smtClean="0">
                <a:latin typeface="+mn-lt"/>
              </a:rPr>
              <a:t>Tỉ</a:t>
            </a:r>
            <a:r>
              <a:rPr lang="en-US" sz="1900" b="1" dirty="0" smtClean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lệ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từng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cặp</a:t>
            </a:r>
            <a:r>
              <a:rPr lang="en-US" sz="1900" b="1" dirty="0">
                <a:latin typeface="+mn-lt"/>
              </a:rPr>
              <a:t> TT ở F</a:t>
            </a:r>
            <a:r>
              <a:rPr lang="en-US" sz="1900" b="1" baseline="-25000" dirty="0">
                <a:latin typeface="+mn-lt"/>
              </a:rPr>
              <a:t>2</a:t>
            </a:r>
            <a:endParaRPr lang="en-US" sz="1900" b="1" dirty="0">
              <a:latin typeface="+mn-lt"/>
            </a:endParaRPr>
          </a:p>
        </p:txBody>
      </p:sp>
      <p:sp>
        <p:nvSpPr>
          <p:cNvPr id="17453" name="Text Box 45"/>
          <p:cNvSpPr txBox="1">
            <a:spLocks noChangeArrowheads="1"/>
          </p:cNvSpPr>
          <p:nvPr/>
        </p:nvSpPr>
        <p:spPr bwMode="auto">
          <a:xfrm>
            <a:off x="2971799" y="2667000"/>
            <a:ext cx="2561595" cy="38472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r>
              <a:rPr lang="en-US" sz="1900" b="1" dirty="0" err="1">
                <a:latin typeface="+mn-lt"/>
              </a:rPr>
              <a:t>Tỉ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lệ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tính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trạng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trội</a:t>
            </a:r>
            <a:endParaRPr lang="en-US" sz="1900" b="1" dirty="0">
              <a:latin typeface="+mn-lt"/>
            </a:endParaRPr>
          </a:p>
        </p:txBody>
      </p:sp>
      <p:sp>
        <p:nvSpPr>
          <p:cNvPr id="17454" name="Text Box 46"/>
          <p:cNvSpPr txBox="1">
            <a:spLocks noChangeArrowheads="1"/>
          </p:cNvSpPr>
          <p:nvPr/>
        </p:nvSpPr>
        <p:spPr bwMode="auto">
          <a:xfrm>
            <a:off x="6477000" y="2667000"/>
            <a:ext cx="2502074" cy="38472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r>
              <a:rPr lang="en-US" sz="1900" b="1" dirty="0" err="1">
                <a:latin typeface="+mn-lt"/>
              </a:rPr>
              <a:t>Tỉ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lệ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tính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trạng</a:t>
            </a:r>
            <a:r>
              <a:rPr lang="en-US" sz="1900" b="1" dirty="0">
                <a:latin typeface="+mn-lt"/>
              </a:rPr>
              <a:t> </a:t>
            </a:r>
            <a:r>
              <a:rPr lang="en-US" sz="1900" b="1" dirty="0" err="1">
                <a:latin typeface="+mn-lt"/>
              </a:rPr>
              <a:t>lặn</a:t>
            </a:r>
            <a:endParaRPr lang="en-US" sz="1900" b="1" dirty="0">
              <a:latin typeface="+mn-lt"/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Bài</a:t>
            </a:r>
            <a:r>
              <a:rPr lang="en-US" b="1" dirty="0" smtClean="0"/>
              <a:t>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0" y="571500"/>
            <a:ext cx="510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0" y="1371600"/>
          <a:ext cx="91440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42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Kiểu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F2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Các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tính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trạng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có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mối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tương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quan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Tích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các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tính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trạng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78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err="1" smtClean="0"/>
                        <a:t>Vàng</a:t>
                      </a:r>
                      <a:r>
                        <a:rPr lang="en-US" sz="2400" b="1" baseline="0" dirty="0" smtClean="0"/>
                        <a:t> - </a:t>
                      </a:r>
                      <a:r>
                        <a:rPr lang="en-US" sz="2400" b="1" baseline="0" dirty="0" err="1" smtClean="0"/>
                        <a:t>Trơn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78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err="1" smtClean="0"/>
                        <a:t>Vàng</a:t>
                      </a:r>
                      <a:r>
                        <a:rPr lang="en-US" sz="2400" b="1" dirty="0" smtClean="0"/>
                        <a:t>- </a:t>
                      </a:r>
                      <a:r>
                        <a:rPr lang="en-US" sz="2400" b="1" dirty="0" err="1" smtClean="0"/>
                        <a:t>Nhăn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78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err="1" smtClean="0"/>
                        <a:t>Xanh</a:t>
                      </a:r>
                      <a:r>
                        <a:rPr lang="en-US" sz="2400" b="1" dirty="0" smtClean="0"/>
                        <a:t> - </a:t>
                      </a:r>
                      <a:r>
                        <a:rPr lang="en-US" sz="2400" b="1" dirty="0" err="1" smtClean="0"/>
                        <a:t>Trơn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78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err="1" smtClean="0"/>
                        <a:t>Xanh-Nhăn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84859" y="2286000"/>
            <a:ext cx="2658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</a:rPr>
              <a:t>¾ </a:t>
            </a:r>
            <a:r>
              <a:rPr lang="en-US" sz="2400" b="1" dirty="0" err="1" smtClean="0">
                <a:latin typeface="Arial" pitchFamily="34" charset="0"/>
              </a:rPr>
              <a:t>Vàng</a:t>
            </a:r>
            <a:r>
              <a:rPr lang="en-US" sz="2400" b="1" dirty="0" smtClean="0">
                <a:latin typeface="Arial" pitchFamily="34" charset="0"/>
              </a:rPr>
              <a:t> x ¾ </a:t>
            </a:r>
            <a:r>
              <a:rPr lang="en-US" sz="2400" b="1" dirty="0" err="1" smtClean="0">
                <a:latin typeface="Arial" pitchFamily="34" charset="0"/>
              </a:rPr>
              <a:t>Trơn</a:t>
            </a:r>
            <a:endParaRPr lang="en-US" sz="2400" b="1" dirty="0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3011" y="22860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9/16</a:t>
            </a:r>
            <a:endParaRPr lang="en-US" sz="24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22860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</a:rPr>
              <a:t>9/16</a:t>
            </a:r>
            <a:endParaRPr lang="en-US" sz="24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3195935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733800" y="3238773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</a:rPr>
              <a:t>Vàng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2071" y="3238773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</a:rPr>
              <a:t>Nhăn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1529" y="4148162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755729" y="419100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</a:rPr>
              <a:t>Xanh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4191000"/>
            <a:ext cx="766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</a:rPr>
              <a:t>Trơn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41529" y="5062562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55729" y="510540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</a:rPr>
              <a:t>Xanh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5105400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</a:rPr>
              <a:t>Nhăn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14600" y="0"/>
            <a:ext cx="3962400" cy="6096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Bodoni MT Condensed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err="1" smtClean="0">
                <a:latin typeface="+mn-lt"/>
              </a:rPr>
              <a:t>Phiếu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học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tập</a:t>
            </a:r>
            <a:r>
              <a:rPr lang="en-US" sz="3200" dirty="0" smtClean="0">
                <a:latin typeface="+mn-lt"/>
              </a:rPr>
              <a:t> 2</a:t>
            </a:r>
            <a:endParaRPr lang="en-US" sz="32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533400"/>
            <a:ext cx="762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</a:rPr>
              <a:t>Tính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tỉ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lệ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các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tính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trạng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có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mối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tương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quan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với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tỉ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lệ</a:t>
            </a:r>
            <a:endParaRPr lang="en-US" sz="2400" b="1" dirty="0" smtClean="0">
              <a:latin typeface="Arial" pitchFamily="34" charset="0"/>
            </a:endParaRPr>
          </a:p>
          <a:p>
            <a:pPr algn="ctr"/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kiểu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</a:rPr>
              <a:t>hình</a:t>
            </a:r>
            <a:r>
              <a:rPr lang="en-US" sz="2400" b="1" dirty="0" smtClean="0">
                <a:latin typeface="Arial" pitchFamily="34" charset="0"/>
              </a:rPr>
              <a:t> ở F</a:t>
            </a:r>
            <a:r>
              <a:rPr lang="en-US" sz="2400" b="1" baseline="-25000" dirty="0" smtClean="0">
                <a:latin typeface="Arial" pitchFamily="34" charset="0"/>
              </a:rPr>
              <a:t>2</a:t>
            </a:r>
            <a:endParaRPr lang="en-US" sz="2400" b="1" baseline="-25000" dirty="0">
              <a:latin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5715000"/>
            <a:ext cx="86106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nhận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xét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mối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tương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quan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giữa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các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trạng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với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tỉ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lệ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kiểu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hình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ở F</a:t>
            </a:r>
            <a:r>
              <a:rPr lang="en-US" sz="24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.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30" name="TextBox1" r:id="rId2" imgW="685800" imgH="533520"/>
        </mc:Choice>
        <mc:Fallback>
          <p:control name="TextBox1" r:id="rId2" imgW="685800" imgH="53352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4200" y="32004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1" name="TextBox2" r:id="rId3" imgW="685800" imgH="533520"/>
        </mc:Choice>
        <mc:Fallback>
          <p:control name="TextBox2" r:id="rId3" imgW="685800" imgH="53352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32004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2" name="TextBox3" r:id="rId4" imgW="685800" imgH="533520"/>
        </mc:Choice>
        <mc:Fallback>
          <p:control name="TextBox3" r:id="rId4" imgW="685800" imgH="53352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32004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3" name="TextBox4" r:id="rId5" imgW="685800" imgH="533520"/>
        </mc:Choice>
        <mc:Fallback>
          <p:control name="TextBox4" r:id="rId5" imgW="685800" imgH="533520">
            <p:pic>
              <p:nvPicPr>
                <p:cNvPr id="0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91400" y="32004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4" name="TextBox5" r:id="rId6" imgW="685800" imgH="533520"/>
        </mc:Choice>
        <mc:Fallback>
          <p:control name="TextBox5" r:id="rId6" imgW="685800" imgH="533520">
            <p:pic>
              <p:nvPicPr>
                <p:cNvPr id="0" name="Text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4200" y="41148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5" name="TextBox6" r:id="rId7" imgW="685800" imgH="533520"/>
        </mc:Choice>
        <mc:Fallback>
          <p:control name="TextBox6" r:id="rId7" imgW="685800" imgH="533520">
            <p:pic>
              <p:nvPicPr>
                <p:cNvPr id="0" name="Text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41148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6" name="TextBox7" r:id="rId8" imgW="685800" imgH="533520"/>
        </mc:Choice>
        <mc:Fallback>
          <p:control name="TextBox7" r:id="rId8" imgW="685800" imgH="533520">
            <p:pic>
              <p:nvPicPr>
                <p:cNvPr id="0" name="TextBox7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41148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7" name="TextBox8" r:id="rId9" imgW="685800" imgH="533520"/>
        </mc:Choice>
        <mc:Fallback>
          <p:control name="TextBox8" r:id="rId9" imgW="685800" imgH="533520">
            <p:pic>
              <p:nvPicPr>
                <p:cNvPr id="0" name="TextBox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91400" y="41148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8" name="TextBox9" r:id="rId10" imgW="685800" imgH="533520"/>
        </mc:Choice>
        <mc:Fallback>
          <p:control name="TextBox9" r:id="rId10" imgW="685800" imgH="533520">
            <p:pic>
              <p:nvPicPr>
                <p:cNvPr id="0" name="TextBox9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4200" y="50292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9" name="TextBox10" r:id="rId11" imgW="685800" imgH="533520"/>
        </mc:Choice>
        <mc:Fallback>
          <p:control name="TextBox10" r:id="rId11" imgW="685800" imgH="533520">
            <p:pic>
              <p:nvPicPr>
                <p:cNvPr id="0" name="TextBox10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50292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0" name="TextBox11" r:id="rId12" imgW="685800" imgH="533520"/>
        </mc:Choice>
        <mc:Fallback>
          <p:control name="TextBox11" r:id="rId12" imgW="685800" imgH="533520">
            <p:pic>
              <p:nvPicPr>
                <p:cNvPr id="0" name="TextBox1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50292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1" name="TextBox12" r:id="rId13" imgW="685800" imgH="533520"/>
        </mc:Choice>
        <mc:Fallback>
          <p:control name="TextBox12" r:id="rId13" imgW="685800" imgH="533520">
            <p:pic>
              <p:nvPicPr>
                <p:cNvPr id="0" name="TextBox1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91400" y="5029200"/>
                  <a:ext cx="6858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1837835"/>
            <a:ext cx="6629400" cy="11339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nhận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xét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mối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tương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quan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giữa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trạng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với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tỉ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lệ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kiểu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hình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ở F</a:t>
            </a:r>
            <a:r>
              <a:rPr lang="en-US" sz="24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.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066871"/>
            <a:ext cx="59436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 </a:t>
            </a:r>
            <a:r>
              <a:rPr lang="en-US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Tỉ lệ mỗi loại kiểu hình F2 chính bằng tỉ lệ của các tính trạng hợp thành nó.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4343400"/>
            <a:ext cx="6629400" cy="11339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Qua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đó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hãy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cho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thấy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sự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di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truyền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của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2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cặp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trạng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nói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trên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?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5638730"/>
            <a:ext cx="5943600" cy="1143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 </a:t>
            </a:r>
            <a:r>
              <a:rPr lang="en-US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Hai tính trạng đó di truyền độc lập với nhau.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mtClean="0"/>
              <a:t>II. BIẾN DỊ TỔ HỢP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743200" y="1066800"/>
            <a:ext cx="3886200" cy="9906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200000"/>
              </a:lnSpc>
              <a:buNone/>
            </a:pPr>
            <a:r>
              <a:rPr lang="en-US" sz="2400" b="1" dirty="0" smtClean="0"/>
              <a:t>2. </a:t>
            </a:r>
            <a:r>
              <a:rPr lang="en-US" sz="2400" b="1" dirty="0" err="1" smtClean="0"/>
              <a:t>Kết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nghiệm</a:t>
            </a:r>
            <a:r>
              <a:rPr lang="en-US" sz="2400" b="1" dirty="0" smtClean="0"/>
              <a:t>:</a:t>
            </a:r>
          </a:p>
        </p:txBody>
      </p:sp>
      <p:sp>
        <p:nvSpPr>
          <p:cNvPr id="22" name="TextBox 19"/>
          <p:cNvSpPr txBox="1"/>
          <p:nvPr/>
        </p:nvSpPr>
        <p:spPr>
          <a:xfrm>
            <a:off x="2514600" y="838200"/>
            <a:ext cx="51054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Menđen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057400"/>
            <a:ext cx="62484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Hãy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điền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cụm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từ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hợp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lí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vào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chỗ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trống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trong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câu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sau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đây</a:t>
            </a:r>
            <a:r>
              <a:rPr lang="en-US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</a:t>
            </a:r>
            <a:endParaRPr lang="en-US" sz="28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0483" name="Content Placeholder 2"/>
          <p:cNvSpPr txBox="1">
            <a:spLocks/>
          </p:cNvSpPr>
          <p:nvPr/>
        </p:nvSpPr>
        <p:spPr bwMode="auto">
          <a:xfrm>
            <a:off x="2438400" y="2667000"/>
            <a:ext cx="6705600" cy="33528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2800" b="1">
                <a:solidFill>
                  <a:srgbClr val="000099"/>
                </a:solidFill>
                <a:latin typeface="Century Schoolbook"/>
              </a:rPr>
              <a:t>Khi lai cặp bố mẹ khác nhau về hai cặp tính trạng thuần chủng tương phản di truyền độc lập với nhau, thì F</a:t>
            </a:r>
            <a:r>
              <a:rPr lang="en-US" sz="2800" b="1" baseline="-25000">
                <a:solidFill>
                  <a:srgbClr val="000099"/>
                </a:solidFill>
                <a:latin typeface="Century Schoolbook"/>
              </a:rPr>
              <a:t>2</a:t>
            </a:r>
            <a:r>
              <a:rPr lang="en-US" sz="2800" b="1">
                <a:solidFill>
                  <a:srgbClr val="000099"/>
                </a:solidFill>
                <a:latin typeface="Century Schoolbook"/>
              </a:rPr>
              <a:t> có tỉ lệ mỗi kiểu hình bằng…………….của các tính trạng hợp thành nó.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81400" y="5181600"/>
            <a:ext cx="1676400" cy="609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  <a:cs typeface="Arial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2800" b="1">
                <a:solidFill>
                  <a:srgbClr val="FF0000"/>
                </a:solidFill>
                <a:latin typeface="Century Schoolbook"/>
              </a:rPr>
              <a:t>tích tỉ lệ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0" name="Straight Connector 9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3"/>
          <p:cNvSpPr txBox="1">
            <a:spLocks/>
          </p:cNvSpPr>
          <p:nvPr/>
        </p:nvSpPr>
        <p:spPr>
          <a:xfrm>
            <a:off x="152400" y="0"/>
            <a:ext cx="6705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Tiết 4-Bài 4: Lai hai cặp tính trạng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mtClean="0"/>
              <a:t>II. BIẾN DỊ TỔ HỢP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743200" y="1066800"/>
            <a:ext cx="3886200" cy="9906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200000"/>
              </a:lnSpc>
              <a:buNone/>
            </a:pPr>
            <a:r>
              <a:rPr lang="en-US" sz="2400" b="1" dirty="0" smtClean="0"/>
              <a:t>2. </a:t>
            </a:r>
            <a:r>
              <a:rPr lang="en-US" sz="2400" b="1" dirty="0" err="1" smtClean="0"/>
              <a:t>Kết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nghiệm</a:t>
            </a:r>
            <a:r>
              <a:rPr lang="en-US" sz="2400" b="1" dirty="0" smtClean="0"/>
              <a:t>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14600" y="838200"/>
            <a:ext cx="51054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Menđen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90800" y="1371600"/>
            <a:ext cx="6438900" cy="5105400"/>
          </a:xfrm>
        </p:spPr>
        <p:txBody>
          <a:bodyPr>
            <a:normAutofit fontScale="92500" lnSpcReduction="10000"/>
          </a:bodyPr>
          <a:lstStyle/>
          <a:p>
            <a:pPr marL="0" indent="0" algn="just" eaLnBrk="1" hangingPunct="1">
              <a:lnSpc>
                <a:spcPct val="200000"/>
              </a:lnSpc>
              <a:buNone/>
            </a:pPr>
            <a:r>
              <a:rPr lang="en-US" sz="3600" b="1" dirty="0" err="1" smtClean="0"/>
              <a:t>Kết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luận</a:t>
            </a:r>
            <a:r>
              <a:rPr lang="en-US" sz="3600" b="1" dirty="0" smtClean="0"/>
              <a:t>:</a:t>
            </a:r>
          </a:p>
          <a:p>
            <a:pPr marL="400050" lvl="1" indent="0" algn="just" eaLnBrk="1" hangingPunct="1">
              <a:lnSpc>
                <a:spcPct val="200000"/>
              </a:lnSpc>
              <a:buFont typeface="Courier New" pitchFamily="49" charset="0"/>
              <a:buNone/>
            </a:pPr>
            <a:r>
              <a:rPr lang="en-US" sz="2800" b="1" dirty="0" err="1" smtClean="0"/>
              <a:t>Khi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cặp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cặp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tính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thuần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chủng</a:t>
            </a:r>
            <a:r>
              <a:rPr lang="en-US" sz="2800" b="1" dirty="0" smtClean="0"/>
              <a:t> di </a:t>
            </a:r>
            <a:r>
              <a:rPr lang="en-US" sz="2800" b="1" dirty="0" err="1" smtClean="0"/>
              <a:t>truyền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lập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với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thì</a:t>
            </a:r>
            <a:r>
              <a:rPr lang="en-US" sz="2800" b="1" dirty="0" smtClean="0"/>
              <a:t> F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tỉ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lệ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mỗi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kiểu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bằng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tích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tỉ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lệ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tính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hợp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nó</a:t>
            </a:r>
            <a:r>
              <a:rPr lang="en-US" sz="2800" b="1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8" name="Straight Connector 7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mtClean="0"/>
              <a:t>II. BIẾN DỊ TỔ HỢP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2590800" y="990600"/>
            <a:ext cx="51054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Menđen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y works\Bai_giang\Sinh THCS\Lai hai cap tinh trang\sh9tr014h0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4600" y="685800"/>
            <a:ext cx="6629400" cy="4972050"/>
          </a:xfrm>
          <a:prstGeom prst="rect">
            <a:avLst/>
          </a:prstGeom>
          <a:extLst/>
        </p:spPr>
      </p:pic>
      <p:sp>
        <p:nvSpPr>
          <p:cNvPr id="8" name="TextBox 7"/>
          <p:cNvSpPr txBox="1"/>
          <p:nvPr/>
        </p:nvSpPr>
        <p:spPr>
          <a:xfrm>
            <a:off x="2514600" y="5943600"/>
            <a:ext cx="6629400" cy="5792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Hãy tìm những kiểu hình ở F</a:t>
            </a:r>
            <a:r>
              <a:rPr lang="en-US" sz="2400" b="1" i="1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 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khác với bố mẹ?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My works\Bai_giang\Sinh THCS\Lai hai cap tinh trang\sh9tr014h01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31609" t="79438" r="29119"/>
          <a:stretch/>
        </p:blipFill>
        <p:spPr bwMode="auto">
          <a:xfrm>
            <a:off x="4610100" y="4635500"/>
            <a:ext cx="2603500" cy="1022350"/>
          </a:xfrm>
          <a:prstGeom prst="rect">
            <a:avLst/>
          </a:prstGeom>
          <a:extLst/>
        </p:spPr>
      </p:pic>
      <p:pic>
        <p:nvPicPr>
          <p:cNvPr id="10" name="Picture 2" descr="D:\My works\Bai_giang\Sinh THCS\Lai hai cap tinh trang\sh9tr014h01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31609" t="79438" r="29119"/>
          <a:stretch/>
        </p:blipFill>
        <p:spPr bwMode="auto">
          <a:xfrm>
            <a:off x="4610100" y="4635500"/>
            <a:ext cx="2603500" cy="1022350"/>
          </a:xfrm>
          <a:prstGeom prst="rect">
            <a:avLst/>
          </a:prstGeom>
          <a:extLst/>
        </p:spPr>
      </p:pic>
      <p:sp>
        <p:nvSpPr>
          <p:cNvPr id="2" name="Rectangle 1"/>
          <p:cNvSpPr/>
          <p:nvPr/>
        </p:nvSpPr>
        <p:spPr>
          <a:xfrm>
            <a:off x="4419600" y="4572000"/>
            <a:ext cx="2971800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mtClean="0"/>
              <a:t>II. BIẾN DỊ TỔ HỢP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581400" cy="6553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 smtClean="0"/>
              <a:t>Kiểm</a:t>
            </a:r>
            <a:r>
              <a:rPr lang="en-US" sz="4000" dirty="0" smtClean="0"/>
              <a:t> </a:t>
            </a:r>
            <a:r>
              <a:rPr lang="en-US" sz="4000" dirty="0" err="1" smtClean="0"/>
              <a:t>tra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cũ</a:t>
            </a:r>
            <a:endParaRPr lang="en-US" sz="4000" dirty="0"/>
          </a:p>
        </p:txBody>
      </p:sp>
      <p:pic>
        <p:nvPicPr>
          <p:cNvPr id="8195" name="Picture 2" descr="D:\My works\Bai_giang\Sinh THCS\Lai mot cap tinh trang\ca chua qua d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447800" y="1676400"/>
            <a:ext cx="3124200" cy="2219325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8196" name="Picture 3" descr="D:\My works\Bai_giang\Sinh THCS\Lai hai cap tinh trang\ca%20chua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447800" y="3886200"/>
            <a:ext cx="3048000" cy="2185988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8197" name="Picture 4" descr="D:\My works\Bai_giang\Sinh THCS\Lai hai cap tinh trang\snapdragon300x400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4495800" y="1676400"/>
            <a:ext cx="3305175" cy="440690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57400" y="838200"/>
            <a:ext cx="5181600" cy="655638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 err="1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Chọn</a:t>
            </a:r>
            <a:r>
              <a:rPr lang="en-US" sz="4000" dirty="0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 </a:t>
            </a:r>
            <a:r>
              <a:rPr lang="en-US" sz="4000" dirty="0" err="1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hình</a:t>
            </a:r>
            <a:r>
              <a:rPr lang="en-US" sz="4000" dirty="0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 </a:t>
            </a:r>
            <a:r>
              <a:rPr lang="en-US" sz="4000" dirty="0" err="1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ảnh</a:t>
            </a:r>
            <a:r>
              <a:rPr lang="en-US" sz="4000" dirty="0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 </a:t>
            </a:r>
            <a:r>
              <a:rPr lang="en-US" sz="4000" dirty="0" err="1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để</a:t>
            </a:r>
            <a:r>
              <a:rPr lang="en-US" sz="4000" dirty="0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 </a:t>
            </a:r>
            <a:r>
              <a:rPr lang="en-US" sz="4000" dirty="0" err="1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trả</a:t>
            </a:r>
            <a:r>
              <a:rPr lang="en-US" sz="4000" dirty="0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 </a:t>
            </a:r>
            <a:r>
              <a:rPr lang="en-US" sz="4000" dirty="0" err="1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lời</a:t>
            </a:r>
            <a:r>
              <a:rPr lang="en-US" sz="4000" dirty="0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 </a:t>
            </a:r>
            <a:r>
              <a:rPr lang="en-US" sz="4000" dirty="0" err="1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câu</a:t>
            </a:r>
            <a:r>
              <a:rPr lang="en-US" sz="4000" dirty="0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 </a:t>
            </a:r>
            <a:r>
              <a:rPr lang="en-US" sz="4000" dirty="0" err="1" smtClean="0">
                <a:ln w="13970" cmpd="sng">
                  <a:noFill/>
                  <a:prstDash val="solid"/>
                </a:ln>
                <a:solidFill>
                  <a:srgbClr val="000066"/>
                </a:solidFill>
              </a:rPr>
              <a:t>hỏi</a:t>
            </a:r>
            <a:endParaRPr lang="en-US" sz="4000" dirty="0">
              <a:ln w="13970" cmpd="sng">
                <a:noFill/>
                <a:prstDash val="solid"/>
              </a:ln>
              <a:solidFill>
                <a:srgbClr val="000066"/>
              </a:solidFill>
            </a:endParaRPr>
          </a:p>
        </p:txBody>
      </p:sp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7848600" y="6400800"/>
            <a:ext cx="12192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4600" y="4114800"/>
            <a:ext cx="6629400" cy="11339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Những kiểu hình trên gọi là biến dị tổ hợp. Thế nào là biến dị tổ hợp?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ia sh9\Bai 04 Lai hai cap tinh trang\Data\hat-vang-nhan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019800" y="2209800"/>
            <a:ext cx="1371600" cy="1381125"/>
          </a:xfrm>
          <a:prstGeom prst="rect">
            <a:avLst/>
          </a:prstGeom>
          <a:extLst/>
        </p:spPr>
      </p:pic>
      <p:pic>
        <p:nvPicPr>
          <p:cNvPr id="2051" name="Picture 3" descr="D:\dia sh9\Bai 04 Lai hai cap tinh trang\Data\hat-xanh-tron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190999" y="2209800"/>
            <a:ext cx="1409700" cy="1400175"/>
          </a:xfrm>
          <a:prstGeom prst="rect">
            <a:avLst/>
          </a:prstGeom>
          <a:extLst/>
        </p:spPr>
      </p:pic>
      <p:sp>
        <p:nvSpPr>
          <p:cNvPr id="8" name="Rectangle 7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mtClean="0"/>
              <a:t>II. BIẾN DỊ TỔ HỢP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514600" y="986135"/>
            <a:ext cx="51054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Menđen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86000"/>
            <a:ext cx="6096000" cy="196451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  <a:defRPr sz="28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defRPr>
            </a:pPr>
            <a:r>
              <a:rPr lang="en-US"/>
              <a:t>Là sự tổ hợp lại các tính trạng của </a:t>
            </a:r>
            <a:r>
              <a:rPr lang="en-US" smtClean="0"/>
              <a:t>bố mẹ </a:t>
            </a:r>
            <a:r>
              <a:rPr lang="en-US"/>
              <a:t>làm xuất hiện kiểu hình khác </a:t>
            </a:r>
            <a:r>
              <a:rPr lang="en-US" smtClean="0"/>
              <a:t> bố mẹ.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9" name="Straight Connector 8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II. BIẾN DỊ TỔ HỢP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2667000" y="1143000"/>
            <a:ext cx="26670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dị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4600" y="1699953"/>
            <a:ext cx="6629400" cy="11339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Biến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dị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tổ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hợp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xuất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hiện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ở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hình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thức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sinh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sản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nào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?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Nhờ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vào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đâu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?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071553"/>
            <a:ext cx="5943600" cy="5043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 Biến dị tổ hợp xuất hiện ở sinh sản hữu tính</a:t>
            </a:r>
            <a:r>
              <a:rPr lang="en-US" sz="2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n-US" sz="2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733800"/>
            <a:ext cx="5943600" cy="1429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 Nhờ vào sự phân li độc lập cả các cặp tính trạng đã đưa đến sự tổ hợp lại các tính trạng của  P làm xuất hiện kiểu hình khác P</a:t>
            </a:r>
            <a:r>
              <a:rPr lang="en-US" sz="2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n-US" sz="2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II. BIẾN DỊ TỔ HỢP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0" y="990600"/>
            <a:ext cx="26670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dị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07/7/7/main"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4191000" y="2819400"/>
                <a:ext cx="1066800" cy="1009315"/>
              </a:xfrm>
              <a:prstGeom prst="rect">
                <a:avLst/>
              </a:prstGeom>
              <a:ln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lvl1pPr algn="just">
                  <a:lnSpc>
                    <a:spcPct val="150000"/>
                  </a:lnSpc>
                  <a:defRPr>
                    <a:ln w="18415" cmpd="sng">
                      <a:solidFill>
                        <a:srgbClr val="FFFFFF" mc:Ignorable=""/>
                      </a:solidFill>
                      <a:prstDash val="solid"/>
                    </a:ln>
                    <a:solidFill>
                      <a:srgbClr val="FFFFFF" mc:Ignorable=""/>
                    </a:solidFill>
                    <a:effectLst>
                      <a:outerShdw blurRad="63500" dir="3600000" algn="tl" rotWithShape="0">
                        <a:srgbClr val="000000" mc:Ignorable="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en-US" sz="2000" dirty="0" smtClean="0"/>
                  <a:t>A</a:t>
                </a:r>
                <a:r>
                  <a:rPr lang="en-US" sz="28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/>
                      </m:fPr>
                      <m:num>
                        <m:r>
                          <a:rPr lang="x-none" sz="28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800" b="0" i="1" dirty="0" smtClean="0"/>
                          <m:t>16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000" y="2819400"/>
                <a:ext cx="1066800" cy="100931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63894" y="1410370"/>
            <a:ext cx="6580106" cy="9679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 sz="2000" b="1">
                <a:solidFill>
                  <a:srgbClr val="FF0000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smtClean="0"/>
              <a:t>Trong thí nhiệm của Menđen, biến dị tổ hợp chiếm tỉ lệ là bao nhiêu?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191000" y="2819400"/>
            <a:ext cx="10668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mc:AlternateContent xmlns:mc="http://schemas.openxmlformats.org/markup-compatibility/2006">
        <mc:Choice xmlns="" xmlns:a14="http://schemas.microsoft.com/office/drawing/2007/7/7/main" Requires="a14"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4191000" y="4020052"/>
                <a:ext cx="1066800" cy="932948"/>
              </a:xfrm>
              <a:prstGeom prst="rect">
                <a:avLst/>
              </a:prstGeom>
              <a:ln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lvl1pPr algn="just">
                  <a:lnSpc>
                    <a:spcPct val="150000"/>
                  </a:lnSpc>
                  <a:defRPr>
                    <a:ln w="18415" cmpd="sng">
                      <a:solidFill>
                        <a:srgbClr val="FFFFFF" mc:Ignorable=""/>
                      </a:solidFill>
                      <a:prstDash val="solid"/>
                    </a:ln>
                    <a:solidFill>
                      <a:srgbClr val="FFFFFF" mc:Ignorable=""/>
                    </a:solidFill>
                    <a:effectLst>
                      <a:outerShdw blurRad="63500" dir="3600000" algn="tl" rotWithShape="0">
                        <a:srgbClr val="000000" mc:Ignorable="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en-US" sz="2000" dirty="0" smtClean="0"/>
                  <a:t>C</a:t>
                </a:r>
                <a:r>
                  <a:rPr lang="en-US" sz="28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/>
                      </m:fPr>
                      <m:num>
                        <m:r>
                          <a:rPr lang="x-none" sz="2800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2800" b="0" i="1" dirty="0" smtClean="0"/>
                          <m:t>16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000" y="4020052"/>
                <a:ext cx="1066800" cy="932948"/>
              </a:xfrm>
              <a:prstGeom prst="rect">
                <a:avLst/>
              </a:prstGeom>
              <a:blipFill rotWithShape="1">
                <a:blip r:embed="rId3"/>
                <a:stretch>
                  <a:fillRect b="-9877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07/7/7/main" Requires="a14"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6248400" y="4020052"/>
                <a:ext cx="1066800" cy="932948"/>
              </a:xfrm>
              <a:prstGeom prst="rect">
                <a:avLst/>
              </a:prstGeom>
              <a:ln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lvl1pPr algn="just">
                  <a:lnSpc>
                    <a:spcPct val="150000"/>
                  </a:lnSpc>
                  <a:defRPr>
                    <a:ln w="18415" cmpd="sng">
                      <a:solidFill>
                        <a:srgbClr val="FFFFFF" mc:Ignorable=""/>
                      </a:solidFill>
                      <a:prstDash val="solid"/>
                    </a:ln>
                    <a:solidFill>
                      <a:srgbClr val="FFFFFF" mc:Ignorable=""/>
                    </a:solidFill>
                    <a:effectLst>
                      <a:outerShdw blurRad="63500" dir="3600000" algn="tl" rotWithShape="0">
                        <a:srgbClr val="000000" mc:Ignorable="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en-US" sz="2000" dirty="0" smtClean="0"/>
                  <a:t>D</a:t>
                </a:r>
                <a:r>
                  <a:rPr lang="en-US" sz="28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/>
                      </m:fPr>
                      <m:num>
                        <m:r>
                          <a:rPr lang="x-none" sz="2800" b="0" i="1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2800" b="0" i="1" dirty="0" smtClean="0"/>
                          <m:t>16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020052"/>
                <a:ext cx="1066800" cy="932948"/>
              </a:xfrm>
              <a:prstGeom prst="rect">
                <a:avLst/>
              </a:prstGeom>
              <a:blipFill rotWithShape="1">
                <a:blip r:embed="rId4"/>
                <a:stretch>
                  <a:fillRect b="-9877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07/7/7/main" Requires="a14"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6248400" y="2743200"/>
                <a:ext cx="1066800" cy="932948"/>
              </a:xfrm>
              <a:prstGeom prst="rect">
                <a:avLst/>
              </a:prstGeom>
              <a:ln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lvl1pPr algn="just">
                  <a:lnSpc>
                    <a:spcPct val="150000"/>
                  </a:lnSpc>
                  <a:defRPr>
                    <a:ln w="18415" cmpd="sng">
                      <a:solidFill>
                        <a:srgbClr val="FFFFFF" mc:Ignorable=""/>
                      </a:solidFill>
                      <a:prstDash val="solid"/>
                    </a:ln>
                    <a:solidFill>
                      <a:srgbClr val="FFFFFF" mc:Ignorable=""/>
                    </a:solidFill>
                    <a:effectLst>
                      <a:outerShdw blurRad="63500" dir="3600000" algn="tl" rotWithShape="0">
                        <a:srgbClr val="000000" mc:Ignorable="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en-US" sz="2000" smtClean="0"/>
                  <a:t>B</a:t>
                </a:r>
                <a:r>
                  <a:rPr lang="en-US" sz="280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/>
                      </m:fPr>
                      <m:num>
                        <m:r>
                          <a:rPr lang="x-none" sz="28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/>
                          <m:t>16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2743200"/>
                <a:ext cx="1066800" cy="932948"/>
              </a:xfrm>
              <a:prstGeom prst="rect">
                <a:avLst/>
              </a:prstGeom>
              <a:blipFill rotWithShape="1">
                <a:blip r:embed="rId5"/>
                <a:stretch>
                  <a:fillRect b="-9938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II. BIẾN DỊ TỔ HỢP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KIỂM TRA ĐÁNH GIÁ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0" grpId="1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2115235"/>
            <a:ext cx="6172200" cy="507831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algn="just">
              <a:lnSpc>
                <a:spcPct val="150000"/>
              </a:lnSpc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A. Tỉ lệ phân li mỗi cặp tính trạng là 3 trội : 1 lặn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67000" y="2967335"/>
            <a:ext cx="6172200" cy="923330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algn="just">
              <a:lnSpc>
                <a:spcPct val="150000"/>
              </a:lnSpc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B. Tỉ lệ của mỗi KH bằng tích tỉ lệ của các tính trạng hợp thành nó.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67000" y="4234934"/>
            <a:ext cx="6172200" cy="507831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algn="just">
              <a:lnSpc>
                <a:spcPct val="150000"/>
              </a:lnSpc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</a:t>
            </a:r>
            <a:r>
              <a:rPr lang="en-US" smtClean="0"/>
              <a:t>. 4 </a:t>
            </a:r>
            <a:r>
              <a:rPr lang="en-US"/>
              <a:t>kiểu hình khác nhau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66999" y="5087035"/>
            <a:ext cx="6172200" cy="507831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algn="just">
              <a:lnSpc>
                <a:spcPct val="150000"/>
              </a:lnSpc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D. </a:t>
            </a:r>
            <a:r>
              <a:rPr lang="en-US" smtClean="0"/>
              <a:t>Các </a:t>
            </a:r>
            <a:r>
              <a:rPr lang="en-US"/>
              <a:t>biến dị tổ hợp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63894" y="914400"/>
            <a:ext cx="658010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vi-VN" sz="2400" smtClean="0"/>
              <a:t>Thực </a:t>
            </a:r>
            <a:r>
              <a:rPr lang="vi-VN" sz="2400"/>
              <a:t>chất của sự DT độc lập các tính trạng  là nhất thiết F</a:t>
            </a:r>
            <a:r>
              <a:rPr lang="vi-VN" sz="2400" baseline="-25000"/>
              <a:t>2</a:t>
            </a:r>
            <a:r>
              <a:rPr lang="vi-VN" sz="2400"/>
              <a:t> phải có :</a:t>
            </a:r>
            <a:endParaRPr lang="en-US" sz="24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95600" y="5943600"/>
            <a:ext cx="4665447" cy="519113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VNI-Times" pitchFamily="2" charset="0"/>
              </a:rPr>
              <a:t>Haõy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choïn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caùc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ñaùp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aùn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ñuùng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2514600" y="2895600"/>
            <a:ext cx="64008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II. BIẾN DỊ TỔ HỢP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KIỂM TRA ĐÁNH GIÁ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43200" y="2514600"/>
            <a:ext cx="6042252" cy="923330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algn="just">
              <a:lnSpc>
                <a:spcPct val="150000"/>
              </a:lnSpc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vi-VN"/>
              <a:t>A. Do các cặp gen tương ứng phân li độc lập và tổ hợp tự do tạo ra sự đa dạng của các giao tử.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43200" y="3505200"/>
            <a:ext cx="6038851" cy="923330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algn="just">
              <a:lnSpc>
                <a:spcPct val="150000"/>
              </a:lnSpc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B. Do sự kết hợp ngẫu nhiên giữa các loại giao tử tạo ra nhiều tổ hợp về kiểu gen trong thụ tinh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43200" y="4495800"/>
            <a:ext cx="6019800" cy="923330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algn="just">
              <a:lnSpc>
                <a:spcPct val="150000"/>
              </a:lnSpc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vi-VN"/>
              <a:t>C. Do có những tác động vật lí, hóa học trong quá trình hình thành giao tử.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43200" y="5486400"/>
            <a:ext cx="6038850" cy="507831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algn="just">
              <a:lnSpc>
                <a:spcPct val="150000"/>
              </a:lnSpc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/>
              <a:t>D. Cả a và b.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90800" y="1676400"/>
            <a:ext cx="63246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n-US"/>
              <a:t>Tại sao trong sinh sản hữu tính lại xuất hiện các biến dị tổ hợp?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3"/>
          <p:cNvSpPr txBox="1">
            <a:spLocks/>
          </p:cNvSpPr>
          <p:nvPr/>
        </p:nvSpPr>
        <p:spPr>
          <a:xfrm>
            <a:off x="152400" y="0"/>
            <a:ext cx="6705600" cy="609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dirty="0"/>
              <a:t>1. CÁC TIẾN HÀNH: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II. BIẾN DỊ TỔ HỢP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KIỂM TRA ĐÁNH GIÁ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9906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2725056" y="5471886"/>
            <a:ext cx="6105525" cy="609600"/>
          </a:xfrm>
          <a:prstGeom prst="rect">
            <a:avLst/>
          </a:prstGeom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054" name="ShockwaveFlash1" r:id="rId2" imgW="8128110" imgH="6095238"/>
        </mc:Choice>
        <mc:Fallback>
          <p:control name="ShockwaveFlash1" r:id="rId2" imgW="8128110" imgH="609523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304800"/>
                  <a:ext cx="8610600" cy="6477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3" name="Straight Connector 2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 txBox="1">
            <a:spLocks/>
          </p:cNvSpPr>
          <p:nvPr/>
        </p:nvSpPr>
        <p:spPr>
          <a:xfrm>
            <a:off x="152400" y="0"/>
            <a:ext cx="6705600" cy="609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Tiết 4-Bài 4: Lai hai cặp tính trạng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NGHIỆM: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II. BIẾN DỊ TỔ HỢP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701428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dirty="0" smtClean="0">
                <a:solidFill>
                  <a:srgbClr val="000099"/>
                </a:solidFill>
              </a:rPr>
              <a:t>DẶN DÒ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7157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dirty="0" smtClean="0"/>
              <a:t>KIỂM TRA ĐÁNH GIÁ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1752600"/>
            <a:ext cx="601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SGK.</a:t>
            </a:r>
          </a:p>
          <a:p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5 “Lai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EJ1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/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71625" y="2571750"/>
            <a:ext cx="5786438" cy="1500188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pt-BR" sz="4000">
                <a:solidFill>
                  <a:srgbClr val="281472"/>
                </a:solidFill>
                <a:latin typeface="Verdana" pitchFamily="34" charset="0"/>
                <a:cs typeface="Arial" pitchFamily="34" charset="0"/>
              </a:rPr>
              <a:t>Chúc các em học giỏi</a:t>
            </a:r>
          </a:p>
        </p:txBody>
      </p:sp>
      <p:pic>
        <p:nvPicPr>
          <p:cNvPr id="41988" name="Picture 6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228850" y="2320925"/>
            <a:ext cx="666750" cy="590550"/>
          </a:xfrm>
          <a:prstGeom prst="rect">
            <a:avLst/>
          </a:prstGeom>
          <a:extLst/>
        </p:spPr>
      </p:pic>
      <p:pic>
        <p:nvPicPr>
          <p:cNvPr id="4198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85800" y="1219200"/>
            <a:ext cx="495300" cy="438150"/>
          </a:xfrm>
          <a:prstGeom prst="rect">
            <a:avLst/>
          </a:prstGeom>
          <a:extLst/>
        </p:spPr>
      </p:pic>
      <p:pic>
        <p:nvPicPr>
          <p:cNvPr id="4199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553200" y="5638800"/>
            <a:ext cx="495300" cy="438150"/>
          </a:xfrm>
          <a:prstGeom prst="rect">
            <a:avLst/>
          </a:prstGeom>
          <a:extLst/>
        </p:spPr>
      </p:pic>
      <p:pic>
        <p:nvPicPr>
          <p:cNvPr id="41991" name="Picture 10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895600" y="1422400"/>
            <a:ext cx="609600" cy="539750"/>
          </a:xfrm>
          <a:prstGeom prst="rect">
            <a:avLst/>
          </a:prstGeom>
          <a:extLst/>
        </p:spPr>
      </p:pic>
      <p:pic>
        <p:nvPicPr>
          <p:cNvPr id="41992" name="Picture 11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219200" y="2473325"/>
            <a:ext cx="666750" cy="590550"/>
          </a:xfrm>
          <a:prstGeom prst="rect">
            <a:avLst/>
          </a:prstGeom>
          <a:extLst/>
        </p:spPr>
      </p:pic>
      <p:pic>
        <p:nvPicPr>
          <p:cNvPr id="41993" name="Picture 12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410200" y="2625725"/>
            <a:ext cx="495300" cy="438150"/>
          </a:xfrm>
          <a:prstGeom prst="rect">
            <a:avLst/>
          </a:prstGeom>
          <a:extLst/>
        </p:spPr>
      </p:pic>
      <p:pic>
        <p:nvPicPr>
          <p:cNvPr id="41994" name="Picture 13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219200" y="4965700"/>
            <a:ext cx="495300" cy="438150"/>
          </a:xfrm>
          <a:prstGeom prst="rect">
            <a:avLst/>
          </a:prstGeom>
          <a:extLst/>
        </p:spPr>
      </p:pic>
      <p:pic>
        <p:nvPicPr>
          <p:cNvPr id="41995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410200" y="4965700"/>
            <a:ext cx="495300" cy="438150"/>
          </a:xfrm>
          <a:prstGeom prst="rect">
            <a:avLst/>
          </a:prstGeom>
          <a:extLst/>
        </p:spPr>
      </p:pic>
      <p:pic>
        <p:nvPicPr>
          <p:cNvPr id="41996" name="Picture 15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467600" y="5791200"/>
            <a:ext cx="609600" cy="539750"/>
          </a:xfrm>
          <a:prstGeom prst="rect">
            <a:avLst/>
          </a:prstGeom>
          <a:extLst/>
        </p:spPr>
      </p:pic>
      <p:pic>
        <p:nvPicPr>
          <p:cNvPr id="41997" name="Picture 16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638800" y="1524000"/>
            <a:ext cx="666750" cy="590550"/>
          </a:xfrm>
          <a:prstGeom prst="rect">
            <a:avLst/>
          </a:prstGeom>
          <a:extLst/>
        </p:spPr>
      </p:pic>
      <p:pic>
        <p:nvPicPr>
          <p:cNvPr id="41998" name="Picture 17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781800" y="2430463"/>
            <a:ext cx="762000" cy="674687"/>
          </a:xfrm>
          <a:prstGeom prst="rect">
            <a:avLst/>
          </a:prstGeom>
          <a:extLst/>
        </p:spPr>
      </p:pic>
      <p:pic>
        <p:nvPicPr>
          <p:cNvPr id="41999" name="Picture 18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590800" y="5006975"/>
            <a:ext cx="495300" cy="438150"/>
          </a:xfrm>
          <a:prstGeom prst="rect">
            <a:avLst/>
          </a:prstGeom>
          <a:extLst/>
        </p:spPr>
      </p:pic>
      <p:pic>
        <p:nvPicPr>
          <p:cNvPr id="42000" name="Picture 19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8077200" y="4648200"/>
            <a:ext cx="495300" cy="438150"/>
          </a:xfrm>
          <a:prstGeom prst="rect">
            <a:avLst/>
          </a:prstGeom>
          <a:extLst/>
        </p:spPr>
      </p:pic>
      <p:pic>
        <p:nvPicPr>
          <p:cNvPr id="42001" name="Picture 20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276600" y="1219200"/>
            <a:ext cx="609600" cy="539750"/>
          </a:xfrm>
          <a:prstGeom prst="rect">
            <a:avLst/>
          </a:prstGeom>
          <a:extLst/>
        </p:spPr>
      </p:pic>
      <p:pic>
        <p:nvPicPr>
          <p:cNvPr id="76822" name="tia-nang-hat-mu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25" fill="hold"/>
                                        <p:tgtEl>
                                          <p:spTgt spid="76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4" presetID="3" presetClass="emph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5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822"/>
                </p:tgtEl>
              </p:cMediaNode>
            </p:audio>
          </p:childTnLst>
        </p:cTn>
      </p:par>
    </p:tnLst>
    <p:bldLst>
      <p:bldP spid="76803" grpId="0" animBg="1"/>
      <p:bldP spid="7680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112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1: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Khi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cho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cà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chua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đỏ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thuần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chủng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lai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phân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tích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thu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được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?</a:t>
            </a:r>
            <a:endParaRPr lang="en-US" sz="2800" dirty="0">
              <a:ln w="13970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6858000" cy="2514600"/>
          </a:xfrm>
          <a:noFill/>
          <a:ln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Toàn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quả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đỏ</a:t>
            </a:r>
            <a:endParaRPr lang="en-US" sz="3600" b="1" dirty="0" smtClean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Tỉ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lệ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quả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đỏ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quả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vàng</a:t>
            </a:r>
            <a:endParaRPr lang="en-US" sz="3600" b="1" dirty="0" smtClean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Toàn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quả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vàng</a:t>
            </a:r>
            <a:endParaRPr lang="en-US" sz="3600" b="1" dirty="0" smtClean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Tỉ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lệ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quả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đỏ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quả</a:t>
            </a: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vàng</a:t>
            </a:r>
            <a:endParaRPr lang="en-US" sz="3600" b="1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33600" y="4572000"/>
            <a:ext cx="4800600" cy="2133600"/>
          </a:xfrm>
          <a:prstGeom prst="rect">
            <a:avLst/>
          </a:prstGeom>
          <a:noFill/>
          <a:ln w="2825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P:	AA		x	 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G:	 A		</a:t>
            </a:r>
            <a:r>
              <a:rPr lang="en-US" sz="32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↓</a:t>
            </a:r>
            <a:r>
              <a:rPr lang="en-US" sz="3200" b="1" dirty="0" smtClean="0">
                <a:solidFill>
                  <a:srgbClr val="C00000"/>
                </a:solidFill>
              </a:rPr>
              <a:t>	   a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F:		100%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endParaRPr 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25500" y="1892300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848600" y="6324600"/>
            <a:ext cx="10668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/>
              <a:t>Trở</a:t>
            </a:r>
            <a:r>
              <a:rPr lang="en-US" sz="2000" b="1" dirty="0"/>
              <a:t> </a:t>
            </a:r>
            <a:r>
              <a:rPr lang="en-US" sz="2000" b="1" dirty="0" err="1"/>
              <a:t>về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2563"/>
            <a:ext cx="8839200" cy="11112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2: Cho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cà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chua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quả</a:t>
            </a:r>
            <a:r>
              <a:rPr lang="en-US" sz="280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đỏ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lai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phân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tích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thu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được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50%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quả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đỏ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: 50%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quả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vàng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.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Xác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định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kết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quả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của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phép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lai</a:t>
            </a:r>
            <a:r>
              <a:rPr lang="en-US" sz="28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</a:rPr>
              <a:t>?</a:t>
            </a:r>
            <a:endParaRPr lang="en-US" sz="2800" dirty="0">
              <a:ln w="13970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029200" cy="2743200"/>
          </a:xfrm>
          <a:noFill/>
          <a:ln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AA	x	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aa</a:t>
            </a:r>
            <a:endParaRPr lang="en-US" sz="3600" b="1" dirty="0" smtClean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Aa</a:t>
            </a:r>
            <a:r>
              <a:rPr lang="en-US" sz="3600" b="1" dirty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x	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Aa</a:t>
            </a:r>
            <a:endParaRPr lang="en-US" sz="3600" b="1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Aa</a:t>
            </a:r>
            <a:r>
              <a:rPr lang="en-US" sz="3600" b="1" dirty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x	</a:t>
            </a:r>
            <a:r>
              <a:rPr lang="en-US" sz="3600" b="1" dirty="0" err="1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aa</a:t>
            </a:r>
            <a:endParaRPr lang="en-US" sz="3600" b="1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3600" b="1" dirty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AA	x	</a:t>
            </a:r>
            <a:r>
              <a:rPr lang="en-US" sz="36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Aa</a:t>
            </a:r>
            <a:endParaRPr lang="en-US" sz="3600" b="1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9600" y="2590800"/>
            <a:ext cx="4800600" cy="1905000"/>
          </a:xfrm>
          <a:prstGeom prst="rect">
            <a:avLst/>
          </a:prstGeom>
          <a:noFill/>
          <a:ln w="2825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P:	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r>
              <a:rPr lang="en-US" sz="3200" b="1" dirty="0" smtClean="0">
                <a:solidFill>
                  <a:srgbClr val="C00000"/>
                </a:solidFill>
              </a:rPr>
              <a:t>		x	 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G:	 A, a		</a:t>
            </a:r>
            <a:r>
              <a:rPr lang="en-US" sz="32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↓</a:t>
            </a:r>
            <a:r>
              <a:rPr lang="en-US" sz="3200" b="1" dirty="0" smtClean="0">
                <a:solidFill>
                  <a:srgbClr val="C00000"/>
                </a:solidFill>
              </a:rPr>
              <a:t>	   a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F:	 50%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r>
              <a:rPr lang="en-US" sz="3200" b="1" dirty="0" smtClean="0">
                <a:solidFill>
                  <a:srgbClr val="C00000"/>
                </a:solidFill>
              </a:rPr>
              <a:t>:</a:t>
            </a:r>
            <a:r>
              <a:rPr lang="en-US" sz="3200" b="1" dirty="0">
                <a:solidFill>
                  <a:srgbClr val="C00000"/>
                </a:solidFill>
              </a:rPr>
              <a:t> 50%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endParaRPr 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" y="3657600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7848600" y="6324600"/>
            <a:ext cx="10668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/>
              <a:t>Trở</a:t>
            </a:r>
            <a:r>
              <a:rPr lang="en-US" sz="2000" b="1" dirty="0"/>
              <a:t> </a:t>
            </a:r>
            <a:r>
              <a:rPr lang="en-US" sz="2000" b="1" dirty="0" err="1"/>
              <a:t>về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n>
                  <a:noFill/>
                </a:ln>
                <a:effectLst/>
              </a:rPr>
              <a:t> </a:t>
            </a: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228600" y="152400"/>
            <a:ext cx="8839200" cy="1111250"/>
          </a:xfrm>
          <a:prstGeom prst="rect">
            <a:avLst/>
          </a:prstGeom>
          <a:extLst/>
        </p:spPr>
        <p:txBody>
          <a:bodyPr anchor="ctr"/>
          <a:lstStyle/>
          <a:p>
            <a:pPr algn="just" fontAlgn="auto">
              <a:spcAft>
                <a:spcPts val="0"/>
              </a:spcAft>
              <a:defRPr/>
            </a:pP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Câu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3: Ở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hoa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mõm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chó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màu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đỏ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là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trội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không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hoàn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toàn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so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với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màu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trắng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en-US" sz="25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Cho </a:t>
            </a:r>
            <a:r>
              <a:rPr lang="en-US" sz="2500" dirty="0" err="1" smtClean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hoa</a:t>
            </a:r>
            <a:r>
              <a:rPr lang="en-US" sz="2500" dirty="0" smtClean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màu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đỏ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lai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với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hoa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màu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trắng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thu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được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kết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quả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ở F</a:t>
            </a:r>
            <a:r>
              <a:rPr lang="en-US" sz="2500" baseline="-250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en-US" sz="2500" dirty="0">
                <a:ln w="1397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3" name="Content Placeholder 2"/>
          <p:cNvPicPr>
            <a:picLocks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85800" y="1752600"/>
            <a:ext cx="7572375" cy="2962275"/>
          </a:xfrm>
          <a:prstGeom prst="rect">
            <a:avLst/>
          </a:prstGeom>
          <a:extLst/>
        </p:spPr>
      </p:pic>
      <p:sp>
        <p:nvSpPr>
          <p:cNvPr id="6" name="Oval 5"/>
          <p:cNvSpPr/>
          <p:nvPr/>
        </p:nvSpPr>
        <p:spPr>
          <a:xfrm>
            <a:off x="609600" y="2590800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7848600" y="6324600"/>
            <a:ext cx="10668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/>
              <a:t>Trở</a:t>
            </a:r>
            <a:r>
              <a:rPr lang="en-US" sz="2000" b="1" dirty="0"/>
              <a:t> </a:t>
            </a:r>
            <a:r>
              <a:rPr lang="en-US" sz="2000" b="1" dirty="0" err="1"/>
              <a:t>về</a:t>
            </a:r>
            <a:endParaRPr lang="en-US" sz="20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4495800"/>
            <a:ext cx="4800600" cy="1905000"/>
          </a:xfrm>
          <a:prstGeom prst="rect">
            <a:avLst/>
          </a:prstGeom>
          <a:noFill/>
          <a:ln w="2825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P:	AA		x	 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G:	 A		</a:t>
            </a:r>
            <a:r>
              <a:rPr lang="en-US" sz="32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↓</a:t>
            </a:r>
            <a:r>
              <a:rPr lang="en-US" sz="3200" b="1" dirty="0" smtClean="0">
                <a:solidFill>
                  <a:srgbClr val="C00000"/>
                </a:solidFill>
              </a:rPr>
              <a:t>	   a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F</a:t>
            </a:r>
            <a:r>
              <a:rPr lang="en-US" sz="3200" b="1" baseline="-25000" dirty="0" smtClean="0">
                <a:solidFill>
                  <a:srgbClr val="C00000"/>
                </a:solidFill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</a:rPr>
              <a:t>:	 100%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r>
              <a:rPr lang="en-US" sz="3200" b="1" dirty="0" smtClean="0">
                <a:solidFill>
                  <a:srgbClr val="C00000"/>
                </a:solidFill>
              </a:rPr>
              <a:t> (</a:t>
            </a:r>
            <a:r>
              <a:rPr lang="en-US" sz="3200" b="1" dirty="0" err="1" smtClean="0">
                <a:solidFill>
                  <a:srgbClr val="C00000"/>
                </a:solidFill>
              </a:rPr>
              <a:t>hồng</a:t>
            </a:r>
            <a:r>
              <a:rPr lang="en-US" sz="3200" b="1" dirty="0" smtClean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209800"/>
            <a:ext cx="6781800" cy="16879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Ngoài việc nghiên cứu sự di truyền một cặp tính trạng. Menđen còn nghiên cứu vế sự di truyền của hai cặp tính trạng.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/>
              <a:t>Tiết</a:t>
            </a:r>
            <a:r>
              <a:rPr lang="en-US" dirty="0" smtClean="0"/>
              <a:t> 4-Bài 4: Lai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cặp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trạng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3400" y="3429000"/>
            <a:ext cx="7854696" cy="1752600"/>
          </a:xfrm>
        </p:spPr>
        <p:txBody>
          <a:bodyPr/>
          <a:lstStyle/>
          <a:p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Hải</a:t>
            </a:r>
            <a:r>
              <a:rPr lang="en-US" dirty="0" smtClean="0"/>
              <a:t> </a:t>
            </a:r>
            <a:r>
              <a:rPr lang="en-US" dirty="0" err="1" smtClean="0"/>
              <a:t>Yến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:\My works\Bai_giang\Toan TH\Imager\giao vien.pn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57127" y="1478440"/>
            <a:ext cx="8786873" cy="5379560"/>
          </a:xfrm>
          <a:prstGeom prst="rect">
            <a:avLst/>
          </a:prstGeom>
          <a:extLst/>
        </p:spPr>
      </p:pic>
      <p:sp>
        <p:nvSpPr>
          <p:cNvPr id="13" name="Rectangle 12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</a:t>
            </a:r>
            <a:r>
              <a:rPr lang="en-US" smtClean="0"/>
              <a:t>NGHIỆM: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mtClean="0"/>
              <a:t>II. BIẾN DỊ TỔ HỢP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6072167" y="714356"/>
            <a:ext cx="2514600" cy="1066800"/>
          </a:xfrm>
          <a:prstGeom prst="cloudCallout">
            <a:avLst>
              <a:gd name="adj1" fmla="val -27903"/>
              <a:gd name="adj2" fmla="val 108931"/>
            </a:avLst>
          </a:prstGeom>
          <a:solidFill>
            <a:srgbClr val="FFFFE3"/>
          </a:solidFill>
          <a:ln w="9525">
            <a:solidFill>
              <a:srgbClr val="FF00FF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FF3300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Chú 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214647" y="5403851"/>
            <a:ext cx="571504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- Kí hiệu </a:t>
            </a:r>
            <a:r>
              <a:rPr kumimoji="0" lang="en-US" sz="3200" b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"/>
              </a:rPr>
              <a:t>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"/>
              </a:rPr>
              <a:t> 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là nội dung các em phải ghi vào vở (chữ màu xanh dương).</a:t>
            </a:r>
            <a:endParaRPr kumimoji="0" lang="en-US" b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214647" y="2143116"/>
            <a:ext cx="571504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- Kí hiệu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 3" pitchFamily="18" charset="2"/>
              </a:rPr>
              <a:t> 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là những lệnh hoạt động, quan sát, thảo luận hoặc câu hỏi các em phải trả lời (chữ màu đỏ).</a:t>
            </a:r>
            <a:endParaRPr kumimoji="0" lang="en-US" b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214647" y="3773483"/>
            <a:ext cx="5715040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- Kí hiệu </a:t>
            </a:r>
            <a:r>
              <a:rPr kumimoji="0" lang="en-US" sz="3200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"/>
              </a:rPr>
              <a:t>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"/>
              </a:rPr>
              <a:t> </a:t>
            </a:r>
            <a:r>
              <a:rPr kumimoji="0" lang="fr-FR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là nh</a:t>
            </a:r>
            <a:r>
              <a:rPr kumimoji="0" lang="vi-VN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ững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 thông tin hỗ trợ cho các em để giải quyết các yêu cầu đề ra (chữ màu xanh lá cây).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066800"/>
            <a:ext cx="3886200" cy="990600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200000"/>
              </a:lnSpc>
              <a:buFont typeface="Wingdings" pitchFamily="2" charset="2"/>
              <a:buAutoNum type="arabicPeriod"/>
            </a:pPr>
            <a:r>
              <a:rPr lang="en-US" sz="2400" b="1" dirty="0" err="1" smtClean="0"/>
              <a:t>Cách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tiến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hành</a:t>
            </a:r>
            <a:r>
              <a:rPr lang="en-US" sz="2400" b="1" dirty="0" smtClean="0"/>
              <a:t>:</a:t>
            </a:r>
          </a:p>
        </p:txBody>
      </p:sp>
      <p:pic>
        <p:nvPicPr>
          <p:cNvPr id="5" name="Thi nghiem 2 mende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F8B40766-3117-49D6-85D0-CBC5EB6F0422}">
                <pav:media xmlns="" xmlns:pav="http://schemas.microsoft.com/office/2007/6/19/audiovideo">
                  <pav:srcMedia r:embed="rId3">
                    <pav:bmkLst/>
                  </pav:srcMedia>
                </pav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1905000"/>
            <a:ext cx="64008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0028" y="-14043"/>
            <a:ext cx="6589372" cy="714357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0028" y="557457"/>
            <a:ext cx="65893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6705600" cy="609600"/>
          </a:xfrm>
        </p:spPr>
        <p:txBody>
          <a:bodyPr/>
          <a:lstStyle/>
          <a:p>
            <a:r>
              <a:rPr lang="en-US" b="1" dirty="0" err="1" smtClean="0"/>
              <a:t>Tiết</a:t>
            </a:r>
            <a:r>
              <a:rPr lang="en-US" b="1" dirty="0" smtClean="0"/>
              <a:t> 4-Bài 4: Lai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cặp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trạng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0" y="914400"/>
            <a:ext cx="23621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1880892"/>
            <a:ext cx="2057384" cy="9098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1. CÁC TIẾN HÀNH: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847384"/>
            <a:ext cx="20573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/>
              <a:t>2. KẾT QUẢ THÍ </a:t>
            </a:r>
            <a:r>
              <a:rPr lang="en-US" smtClean="0"/>
              <a:t>NGHIỆM: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3813876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 sz="1400" b="1" kern="120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mtClean="0"/>
              <a:t>II. BIẾN DỊ TỔ HỢP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780368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KIỂM TRA ĐÁNH GIÁ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746862"/>
            <a:ext cx="2362184" cy="909834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514600" y="838200"/>
            <a:ext cx="51054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Menđen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 - &amp;quot;Kiểm tra bài cũ&amp;quot;&quot;/&gt;&lt;property id=&quot;20307&quot; value=&quot;261&quot;/&gt;&lt;/object&gt;&lt;object type=&quot;3&quot; unique_id=&quot;10006&quot;&gt;&lt;property id=&quot;20148&quot; value=&quot;5&quot;/&gt;&lt;property id=&quot;20300&quot; value=&quot;Slide 3 - &amp;quot;Câu 1: Khi cho cây cà chua đỏ thuần chủng lai phân tích thu được?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âu 2: Cho cây cà chua đỏ lai phân tích thu được 50% quả đỏ: 50% quả vàng. Xác định kết quả của phép lai?&amp;quot;&quot;/&gt;&lt;property id=&quot;20307&quot; value=&quot;258&quot;/&gt;&lt;/object&gt;&lt;object type=&quot;3&quot; unique_id=&quot;10008&quot;&gt;&lt;property id=&quot;20148&quot; value=&quot;5&quot;/&gt;&lt;property id=&quot;20300&quot; value=&quot;Slide 5 - &amp;quot; &amp;quot;&quot;/&gt;&lt;property id=&quot;20307&quot; value=&quot;277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10 - &amp;quot;Tiết 4-Bài 4: Lai hai cặp tính trạng&amp;quot;&quot;/&gt;&lt;property id=&quot;20307&quot; value=&quot;260&quot;/&gt;&lt;/object&gt;&lt;object type=&quot;3&quot; unique_id=&quot;10014&quot;&gt;&lt;property id=&quot;20148&quot; value=&quot;5&quot;/&gt;&lt;property id=&quot;20300&quot; value=&quot;Slide 14&quot;/&gt;&lt;property id=&quot;20307&quot; value=&quot;266&quot;/&gt;&lt;/object&gt;&lt;object type=&quot;3&quot; unique_id=&quot;10017&quot;&gt;&lt;property id=&quot;20148&quot; value=&quot;5&quot;/&gt;&lt;property id=&quot;20300&quot; value=&quot;Slide 17 - &amp;quot;Hãy điền cụm từ hợp lí vào chỗ trống trong câu sau đây:&amp;quot;&quot;/&gt;&lt;property id=&quot;20307&quot; value=&quot;265&quot;/&gt;&lt;/object&gt;&lt;object type=&quot;3&quot; unique_id=&quot;10018&quot;&gt;&lt;property id=&quot;20148&quot; value=&quot;5&quot;/&gt;&lt;property id=&quot;20300&quot; value=&quot;Slide 18 - &amp;quot;Tiết 4-Bài 4: Lai hai cặp tính trạng&amp;quot;&quot;/&gt;&lt;property id=&quot;20307&quot; value=&quot;267&quot;/&gt;&lt;/object&gt;&lt;object type=&quot;3&quot; unique_id=&quot;10019&quot;&gt;&lt;property id=&quot;20148&quot; value=&quot;5&quot;/&gt;&lt;property id=&quot;20300&quot; value=&quot;Slide 21 - &amp;quot;Tiết 4-Bài 4: Lai hai cặp tính trạng&amp;quot;&quot;/&gt;&lt;property id=&quot;20307&quot; value=&quot;268&quot;/&gt;&lt;/object&gt;&lt;object type=&quot;3&quot; unique_id=&quot;10021&quot;&gt;&lt;property id=&quot;20148&quot; value=&quot;5&quot;/&gt;&lt;property id=&quot;20300&quot; value=&quot;Slide 23 - &amp;quot;Tiết 4-Bài 4: Lai hai cặp tính trạng&amp;quot;&quot;/&gt;&lt;property id=&quot;20307&quot; value=&quot;270&quot;/&gt;&lt;/object&gt;&lt;object type=&quot;3&quot; unique_id=&quot;10022&quot;&gt;&lt;property id=&quot;20148&quot; value=&quot;5&quot;/&gt;&lt;property id=&quot;20300&quot; value=&quot;Slide 25&quot;/&gt;&lt;property id=&quot;20307&quot; value=&quot;278&quot;/&gt;&lt;/object&gt;&lt;object type=&quot;3&quot; unique_id=&quot;10023&quot;&gt;&lt;property id=&quot;20148&quot; value=&quot;5&quot;/&gt;&lt;property id=&quot;20300&quot; value=&quot;Slide 26&quot;/&gt;&lt;property id=&quot;20307&quot; value=&quot;279&quot;/&gt;&lt;/object&gt;&lt;object type=&quot;3&quot; unique_id=&quot;10222&quot;&gt;&lt;property id=&quot;20148&quot; value=&quot;5&quot;/&gt;&lt;property id=&quot;20300&quot; value=&quot;Slide 1&quot;/&gt;&lt;property id=&quot;20307&quot; value=&quot;281&quot;/&gt;&lt;/object&gt;&lt;object type=&quot;3&quot; unique_id=&quot;10223&quot;&gt;&lt;property id=&quot;20148&quot; value=&quot;5&quot;/&gt;&lt;property id=&quot;20300&quot; value=&quot;Slide 6&quot;/&gt;&lt;property id=&quot;20307&quot; value=&quot;282&quot;/&gt;&lt;/object&gt;&lt;object type=&quot;3&quot; unique_id=&quot;10607&quot;&gt;&lt;property id=&quot;20148&quot; value=&quot;5&quot;/&gt;&lt;property id=&quot;20300&quot; value=&quot;Slide 16 - &amp;quot;Tiết 4-Bài 4: Lai hai cặp tính trạng&amp;quot;&quot;/&gt;&lt;property id=&quot;20307&quot; value=&quot;284&quot;/&gt;&lt;/object&gt;&lt;object type=&quot;3&quot; unique_id=&quot;10608&quot;&gt;&lt;property id=&quot;20148&quot; value=&quot;5&quot;/&gt;&lt;property id=&quot;20300&quot; value=&quot;Slide 19 - &amp;quot;Tiết 4-Bài 4: Lai hai cặp tính trạng&amp;quot;&quot;/&gt;&lt;property id=&quot;20307&quot; value=&quot;285&quot;/&gt;&lt;/object&gt;&lt;object type=&quot;3&quot; unique_id=&quot;10609&quot;&gt;&lt;property id=&quot;20148&quot; value=&quot;5&quot;/&gt;&lt;property id=&quot;20300&quot; value=&quot;Slide 20 - &amp;quot;Tiết 4-Bài 4: Lai hai cặp tính trạng&amp;quot;&quot;/&gt;&lt;property id=&quot;20307&quot; value=&quot;286&quot;/&gt;&lt;/object&gt;&lt;object type=&quot;3&quot; unique_id=&quot;10610&quot;&gt;&lt;property id=&quot;20148&quot; value=&quot;5&quot;/&gt;&lt;property id=&quot;20300&quot; value=&quot;Slide 22 - &amp;quot;Tiết 4-Bài 4: Lai hai cặp tính trạng&amp;quot;&quot;/&gt;&lt;property id=&quot;20307&quot; value=&quot;287&quot;/&gt;&lt;/object&gt;&lt;object type=&quot;3&quot; unique_id=&quot;10693&quot;&gt;&lt;property id=&quot;20148&quot; value=&quot;5&quot;/&gt;&lt;property id=&quot;20300&quot; value=&quot;Slide 24 - &amp;quot;Tiết 4-Bài 4: Lai hai cặp tính trạng&amp;quot;&quot;/&gt;&lt;property id=&quot;20307&quot; value=&quot;288&quot;/&gt;&lt;/object&gt;&lt;object type=&quot;3&quot; unique_id=&quot;10742&quot;&gt;&lt;property id=&quot;20148&quot; value=&quot;5&quot;/&gt;&lt;property id=&quot;20300&quot; value=&quot;Slide 8 - &amp;quot;Tiết 4-Bài 4: Lai hai cặp tính trạng&amp;quot;&quot;/&gt;&lt;property id=&quot;20307&quot; value=&quot;292&quot;/&gt;&lt;/object&gt;&lt;object type=&quot;3&quot; unique_id=&quot;10743&quot;&gt;&lt;property id=&quot;20148&quot; value=&quot;5&quot;/&gt;&lt;property id=&quot;20300&quot; value=&quot;Slide 11&quot;/&gt;&lt;property id=&quot;20307&quot; value=&quot;290&quot;/&gt;&lt;/object&gt;&lt;object type=&quot;3&quot; unique_id=&quot;10744&quot;&gt;&lt;property id=&quot;20148&quot; value=&quot;5&quot;/&gt;&lt;property id=&quot;20300&quot; value=&quot;Slide 12&quot;/&gt;&lt;property id=&quot;20307&quot; value=&quot;293&quot;/&gt;&lt;/object&gt;&lt;object type=&quot;3&quot; unique_id=&quot;10745&quot;&gt;&lt;property id=&quot;20148&quot; value=&quot;5&quot;/&gt;&lt;property id=&quot;20300&quot; value=&quot;Slide 13&quot;/&gt;&lt;property id=&quot;20307&quot; value=&quot;294&quot;/&gt;&lt;/object&gt;&lt;object type=&quot;3&quot; unique_id=&quot;10746&quot;&gt;&lt;property id=&quot;20148&quot; value=&quot;5&quot;/&gt;&lt;property id=&quot;20300&quot; value=&quot;Slide 15&quot;/&gt;&lt;property id=&quot;20307&quot; value=&quot;289&quot;/&gt;&lt;/object&gt;&lt;object type=&quot;3&quot; unique_id=&quot;10774&quot;&gt;&lt;property id=&quot;20148&quot; value=&quot;5&quot;/&gt;&lt;property id=&quot;20300&quot; value=&quot;Slide 9 - &amp;quot;Tiết 4-Bài 4: Lai hai cặp tính trạng&amp;quot;&quot;/&gt;&lt;property id=&quot;20307&quot; value=&quot;29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2010-10-27T02:47:18Z</outs:dateTime>
      <outs:isPinned>true</outs:isPinned>
    </outs:relatedDate>
    <outs:relatedDate>
      <outs:type>2</outs:type>
      <outs:displayName>Created</outs:displayName>
      <outs:dateTime>2010-05-19T08:12:41Z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vu yen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tct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B99407DE-D6BD-4380-BC74-B8113D9DEA38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1308</TotalTime>
  <Words>1842</Words>
  <Application>Microsoft Office PowerPoint</Application>
  <PresentationFormat>On-screen Show (4:3)</PresentationFormat>
  <Paragraphs>311</Paragraphs>
  <Slides>28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Flow</vt:lpstr>
      <vt:lpstr>PowerPoint Presentation</vt:lpstr>
      <vt:lpstr>Kiểm tra bài cũ</vt:lpstr>
      <vt:lpstr>Câu 1: Khi cho cây cà chua đỏ thuần chủng lai phân tích thu được?</vt:lpstr>
      <vt:lpstr>Câu 2: Cho cây cà chua quả đỏ lai phân tích thu được 50% quả đỏ: 50% quả vàng. Xác định kết quả của phép lai?</vt:lpstr>
      <vt:lpstr> </vt:lpstr>
      <vt:lpstr>PowerPoint Presentation</vt:lpstr>
      <vt:lpstr>PowerPoint Presentation</vt:lpstr>
      <vt:lpstr>Tiết 4-Bài 4: Lai hai cặp tính trạng</vt:lpstr>
      <vt:lpstr>Tiết 4-Bài 4: Lai hai cặp tính trạng</vt:lpstr>
      <vt:lpstr>Tiết 4-Bài 4: Lai hai cặp tính trạng</vt:lpstr>
      <vt:lpstr>Tiết 4-Bài 4: Lai hai cặp tính trạng</vt:lpstr>
      <vt:lpstr>Tiết 4-Bài 4: Lai hai cặp tính trạng</vt:lpstr>
      <vt:lpstr>Tiết 4-Bài 4: Lai hai cặp tính trạng</vt:lpstr>
      <vt:lpstr>PowerPoint Presentation</vt:lpstr>
      <vt:lpstr>PowerPoint Presentation</vt:lpstr>
      <vt:lpstr>Tiết 4-Bài 4: Lai hai cặp tính trạng</vt:lpstr>
      <vt:lpstr>Hãy điền cụm từ hợp lí vào chỗ trống trong câu sau đây:</vt:lpstr>
      <vt:lpstr>Tiết 4-Bài 4: Lai hai cặp tính trạng</vt:lpstr>
      <vt:lpstr>Tiết 4-Bài 4: Lai hai cặp tính trạng</vt:lpstr>
      <vt:lpstr>Tiết 4-Bài 4: Lai hai cặp tính trạng</vt:lpstr>
      <vt:lpstr>Tiết 4-Bài 4: Lai hai cặp tính trạng</vt:lpstr>
      <vt:lpstr>Tiết 4-Bài 4: Lai hai cặp tính trạng</vt:lpstr>
      <vt:lpstr>Tiết 4-Bài 4: Lai hai cặp tính trạng</vt:lpstr>
      <vt:lpstr>Tiết 4-Bài 4: Lai hai cặp tính trạng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4:</dc:title>
  <dc:creator>vu yen</dc:creator>
  <cp:lastModifiedBy>HaiYen</cp:lastModifiedBy>
  <cp:revision>137</cp:revision>
  <dcterms:created xsi:type="dcterms:W3CDTF">2010-05-19T08:12:41Z</dcterms:created>
  <dcterms:modified xsi:type="dcterms:W3CDTF">2010-11-30T13:09:33Z</dcterms:modified>
</cp:coreProperties>
</file>