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2"/>
  </p:sldMasterIdLst>
  <p:notesMasterIdLst>
    <p:notesMasterId r:id="rId31"/>
  </p:notesMasterIdLst>
  <p:sldIdLst>
    <p:sldId id="285" r:id="rId3"/>
    <p:sldId id="257" r:id="rId4"/>
    <p:sldId id="274" r:id="rId5"/>
    <p:sldId id="275" r:id="rId6"/>
    <p:sldId id="273" r:id="rId7"/>
    <p:sldId id="276" r:id="rId8"/>
    <p:sldId id="277" r:id="rId9"/>
    <p:sldId id="258" r:id="rId10"/>
    <p:sldId id="272" r:id="rId11"/>
    <p:sldId id="287" r:id="rId12"/>
    <p:sldId id="278" r:id="rId13"/>
    <p:sldId id="259" r:id="rId14"/>
    <p:sldId id="279" r:id="rId15"/>
    <p:sldId id="280" r:id="rId16"/>
    <p:sldId id="281" r:id="rId17"/>
    <p:sldId id="282" r:id="rId18"/>
    <p:sldId id="267" r:id="rId19"/>
    <p:sldId id="261" r:id="rId20"/>
    <p:sldId id="283" r:id="rId21"/>
    <p:sldId id="284" r:id="rId22"/>
    <p:sldId id="262" r:id="rId23"/>
    <p:sldId id="286" r:id="rId24"/>
    <p:sldId id="268" r:id="rId25"/>
    <p:sldId id="264" r:id="rId26"/>
    <p:sldId id="265" r:id="rId27"/>
    <p:sldId id="269" r:id="rId28"/>
    <p:sldId id="270" r:id="rId29"/>
    <p:sldId id="271" r:id="rId30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Schoolbook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Schoolbook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Schoolbook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Schoolbook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12" autoAdjust="0"/>
    <p:restoredTop sz="87544" autoAdjust="0"/>
  </p:normalViewPr>
  <p:slideViewPr>
    <p:cSldViewPr showGuides="1">
      <p:cViewPr>
        <p:scale>
          <a:sx n="66" d="100"/>
          <a:sy n="66" d="100"/>
        </p:scale>
        <p:origin x="-132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891D2-1C43-4660-8108-BB8A9925F469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AFEA8-16C0-4E98-9AA7-A436D4A32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78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AFEA8-16C0-4E98-9AA7-A436D4A32E33}" type="slidenum">
              <a:rPr lang="en-US" smtClean="0"/>
              <a:t>2</a:t>
            </a:fld>
            <a:endParaRPr lang="en-US"/>
          </a:p>
        </p:txBody>
      </p:sp>
    </p:spTree>
    <p:extLst/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AFEA8-16C0-4E98-9AA7-A436D4A32E33}" type="slidenum">
              <a:rPr lang="en-US" smtClean="0"/>
              <a:t>26</a:t>
            </a:fld>
            <a:endParaRPr lang="en-US"/>
          </a:p>
        </p:txBody>
      </p:sp>
    </p:spTree>
    <p:extLst/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1E65FB-D369-43F1-9A7E-3992357496DF}" type="datetimeFigureOut">
              <a:rPr lang="en-US" smtClean="0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0E4838-A970-4F2A-8466-BA5B280636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52083C-FF0A-4A2E-8F3A-1C38CCBB5526}" type="datetimeFigureOut">
              <a:rPr lang="en-US" smtClean="0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7A9D0-DC64-40DF-B7B6-D2D9562E2C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A2737A-DBF0-43E4-92E9-DFB061D48A0E}" type="datetimeFigureOut">
              <a:rPr lang="en-US" smtClean="0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05F8CC-37C2-4141-A4DE-F762C6AB54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4038600" cy="2338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86188"/>
            <a:ext cx="4038600" cy="2339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F9EE0-641D-4017-B99E-192556B63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777235-BA13-4656-9640-EF8AD20BAF7D}" type="datetimeFigureOut">
              <a:rPr lang="en-US" smtClean="0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14FB9-1AF9-4451-A55C-27FB1B2AF6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5D3B08-DDA0-4032-AB15-A0AA51C9F7A6}" type="datetimeFigureOut">
              <a:rPr lang="en-US" smtClean="0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BEB59B-3C00-4E91-B455-C7264CD118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21F54B-4441-45E5-8AB7-22533AFFE490}" type="datetimeFigureOut">
              <a:rPr lang="en-US" smtClean="0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891B9-861C-41DD-8F6D-CA88507E7C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3084BF-AD37-40B3-801B-92DFFAB07DEF}" type="datetimeFigureOut">
              <a:rPr lang="en-US" smtClean="0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341B17-E559-41EA-AC83-9466F2A55F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F8CF2F-32DE-45E9-8686-5FEAC6B8984C}" type="datetimeFigureOut">
              <a:rPr lang="en-US" smtClean="0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4BD660-B889-4BB1-96CC-563EC03978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1863FA-A432-4065-927C-923645303BFC}" type="datetimeFigureOut">
              <a:rPr lang="en-US" smtClean="0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37BCB-F063-44E0-B04D-45B8402119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334095-A835-4AB3-BB17-1195DA7ECD92}" type="datetimeFigureOut">
              <a:rPr lang="en-US" smtClean="0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5182F-4FCF-490C-A92C-7307CB7036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ED20DC-1C5C-4759-B223-98F8EE3338A8}" type="datetimeFigureOut">
              <a:rPr lang="en-US" smtClean="0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EB7144A2-B268-4E3B-84BB-A5E2AACE88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0" y="1600200"/>
            <a:ext cx="22860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0" eaLnBrk="1" latinLnBrk="0" hangingPunct="1"/>
            <a:r>
              <a:rPr kumimoji="0" lang="en-US" dirty="0" smtClean="0"/>
              <a:t>Second level</a:t>
            </a:r>
          </a:p>
          <a:p>
            <a:pPr lvl="0" eaLnBrk="1" latinLnBrk="0" hangingPunct="1"/>
            <a:r>
              <a:rPr kumimoji="0" lang="en-US" dirty="0" smtClean="0"/>
              <a:t>Third level</a:t>
            </a:r>
          </a:p>
          <a:p>
            <a:pPr lvl="0" eaLnBrk="1" latinLnBrk="0" hangingPunct="1"/>
            <a:r>
              <a:rPr kumimoji="0" lang="en-US" dirty="0" smtClean="0"/>
              <a:t>Fourth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E288569-5F10-4A00-A0BE-F4BA391B56BC}" type="datetimeFigureOut">
              <a:rPr lang="en-US" smtClean="0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0272953-93B9-4247-8684-4656DF3E28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0" kern="1200">
          <a:ln>
            <a:noFill/>
          </a:ln>
          <a:solidFill>
            <a:srgbClr val="002060"/>
          </a:solidFill>
          <a:effectLst/>
          <a:latin typeface="+mj-lt"/>
          <a:ea typeface="+mj-ea"/>
          <a:cs typeface="+mj-cs"/>
        </a:defRPr>
      </a:lvl1pPr>
    </p:titleStyle>
    <p:bodyStyle>
      <a:lvl1pPr marL="571500" indent="-571500" algn="l" rtl="0" eaLnBrk="1" latinLnBrk="0" hangingPunct="1">
        <a:spcBef>
          <a:spcPct val="20000"/>
        </a:spcBef>
        <a:buClr>
          <a:srgbClr val="002060"/>
        </a:buClr>
        <a:buSzPct val="95000"/>
        <a:buFont typeface="+mj-lt"/>
        <a:buAutoNum type="romanUcPeriod"/>
        <a:defRPr kumimoji="0" sz="20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52728" indent="0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None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NH-2008-2009\Thi%20GADT%20-%20NH%202008-2009\Nguyen-Thi-Tuoi-%20THCS-%20Doan-Thi-Diem\tia-nang-hat-mua.mp3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Freeform 3"/>
          <p:cNvSpPr>
            <a:spLocks noEditPoints="1"/>
          </p:cNvSpPr>
          <p:nvPr/>
        </p:nvSpPr>
        <p:spPr bwMode="gray">
          <a:xfrm rot="20241944">
            <a:off x="885825" y="2335213"/>
            <a:ext cx="6853238" cy="2803525"/>
          </a:xfrm>
          <a:custGeom>
            <a:avLst/>
            <a:gdLst/>
            <a:ahLst/>
            <a:cxnLst>
              <a:cxn ang="0">
                <a:pos x="1692" y="12"/>
              </a:cxn>
              <a:cxn ang="0">
                <a:pos x="1234" y="74"/>
              </a:cxn>
              <a:cxn ang="0">
                <a:pos x="828" y="182"/>
              </a:cxn>
              <a:cxn ang="0">
                <a:pos x="486" y="330"/>
              </a:cxn>
              <a:cxn ang="0">
                <a:pos x="226" y="510"/>
              </a:cxn>
              <a:cxn ang="0">
                <a:pos x="58" y="718"/>
              </a:cxn>
              <a:cxn ang="0">
                <a:pos x="0" y="944"/>
              </a:cxn>
              <a:cxn ang="0">
                <a:pos x="58" y="1170"/>
              </a:cxn>
              <a:cxn ang="0">
                <a:pos x="226" y="1378"/>
              </a:cxn>
              <a:cxn ang="0">
                <a:pos x="486" y="1558"/>
              </a:cxn>
              <a:cxn ang="0">
                <a:pos x="828" y="1706"/>
              </a:cxn>
              <a:cxn ang="0">
                <a:pos x="1234" y="1814"/>
              </a:cxn>
              <a:cxn ang="0">
                <a:pos x="1692" y="1876"/>
              </a:cxn>
              <a:cxn ang="0">
                <a:pos x="2186" y="1884"/>
              </a:cxn>
              <a:cxn ang="0">
                <a:pos x="2658" y="1840"/>
              </a:cxn>
              <a:cxn ang="0">
                <a:pos x="3084" y="1746"/>
              </a:cxn>
              <a:cxn ang="0">
                <a:pos x="3448" y="1612"/>
              </a:cxn>
              <a:cxn ang="0">
                <a:pos x="3738" y="1442"/>
              </a:cxn>
              <a:cxn ang="0">
                <a:pos x="3938" y="1242"/>
              </a:cxn>
              <a:cxn ang="0">
                <a:pos x="4034" y="1022"/>
              </a:cxn>
              <a:cxn ang="0">
                <a:pos x="4014" y="790"/>
              </a:cxn>
              <a:cxn ang="0">
                <a:pos x="3882" y="576"/>
              </a:cxn>
              <a:cxn ang="0">
                <a:pos x="3650" y="386"/>
              </a:cxn>
              <a:cxn ang="0">
                <a:pos x="3334" y="228"/>
              </a:cxn>
              <a:cxn ang="0">
                <a:pos x="2948" y="106"/>
              </a:cxn>
              <a:cxn ang="0">
                <a:pos x="2506" y="28"/>
              </a:cxn>
              <a:cxn ang="0">
                <a:pos x="2020" y="0"/>
              </a:cxn>
              <a:cxn ang="0">
                <a:pos x="1606" y="1736"/>
              </a:cxn>
              <a:cxn ang="0">
                <a:pos x="1164" y="1678"/>
              </a:cxn>
              <a:cxn ang="0">
                <a:pos x="776" y="1576"/>
              </a:cxn>
              <a:cxn ang="0">
                <a:pos x="458" y="1436"/>
              </a:cxn>
              <a:cxn ang="0">
                <a:pos x="224" y="1266"/>
              </a:cxn>
              <a:cxn ang="0">
                <a:pos x="88" y="1074"/>
              </a:cxn>
              <a:cxn ang="0">
                <a:pos x="68" y="864"/>
              </a:cxn>
              <a:cxn ang="0">
                <a:pos x="166" y="664"/>
              </a:cxn>
              <a:cxn ang="0">
                <a:pos x="370" y="486"/>
              </a:cxn>
              <a:cxn ang="0">
                <a:pos x="662" y="336"/>
              </a:cxn>
              <a:cxn ang="0">
                <a:pos x="1028" y="222"/>
              </a:cxn>
              <a:cxn ang="0">
                <a:pos x="1454" y="148"/>
              </a:cxn>
              <a:cxn ang="0">
                <a:pos x="1922" y="120"/>
              </a:cxn>
              <a:cxn ang="0">
                <a:pos x="2392" y="148"/>
              </a:cxn>
              <a:cxn ang="0">
                <a:pos x="2818" y="222"/>
              </a:cxn>
              <a:cxn ang="0">
                <a:pos x="3184" y="336"/>
              </a:cxn>
              <a:cxn ang="0">
                <a:pos x="3476" y="486"/>
              </a:cxn>
              <a:cxn ang="0">
                <a:pos x="3680" y="664"/>
              </a:cxn>
              <a:cxn ang="0">
                <a:pos x="3778" y="864"/>
              </a:cxn>
              <a:cxn ang="0">
                <a:pos x="3758" y="1074"/>
              </a:cxn>
              <a:cxn ang="0">
                <a:pos x="3622" y="1266"/>
              </a:cxn>
              <a:cxn ang="0">
                <a:pos x="3388" y="1436"/>
              </a:cxn>
              <a:cxn ang="0">
                <a:pos x="3070" y="1576"/>
              </a:cxn>
              <a:cxn ang="0">
                <a:pos x="2682" y="1678"/>
              </a:cxn>
              <a:cxn ang="0">
                <a:pos x="2240" y="1736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9412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3810" name="Oval 18"/>
          <p:cNvSpPr>
            <a:spLocks noChangeArrowheads="1"/>
          </p:cNvSpPr>
          <p:nvPr/>
        </p:nvSpPr>
        <p:spPr bwMode="gray">
          <a:xfrm rot="20056323">
            <a:off x="4379913" y="2235200"/>
            <a:ext cx="1066800" cy="304800"/>
          </a:xfrm>
          <a:prstGeom prst="ellipse">
            <a:avLst/>
          </a:prstGeom>
          <a:gradFill rotWithShape="1">
            <a:gsLst>
              <a:gs pos="0">
                <a:srgbClr val="020A53"/>
              </a:gs>
              <a:gs pos="100000">
                <a:srgbClr val="022589"/>
              </a:gs>
            </a:gsLst>
            <a:lin ang="0" scaled="1"/>
          </a:gradFill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811" name="Oval 19"/>
          <p:cNvSpPr>
            <a:spLocks noChangeArrowheads="1"/>
          </p:cNvSpPr>
          <p:nvPr/>
        </p:nvSpPr>
        <p:spPr bwMode="gray">
          <a:xfrm rot="20056323">
            <a:off x="7199313" y="2540000"/>
            <a:ext cx="1066800" cy="304800"/>
          </a:xfrm>
          <a:prstGeom prst="ellipse">
            <a:avLst/>
          </a:prstGeom>
          <a:gradFill rotWithShape="1">
            <a:gsLst>
              <a:gs pos="0">
                <a:srgbClr val="020A53"/>
              </a:gs>
              <a:gs pos="100000">
                <a:srgbClr val="022589"/>
              </a:gs>
            </a:gsLst>
            <a:lin ang="0" scaled="1"/>
          </a:gradFill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812" name="Oval 20"/>
          <p:cNvSpPr>
            <a:spLocks noChangeArrowheads="1"/>
          </p:cNvSpPr>
          <p:nvPr/>
        </p:nvSpPr>
        <p:spPr bwMode="gray">
          <a:xfrm rot="20056323">
            <a:off x="2779713" y="5435600"/>
            <a:ext cx="1066800" cy="304800"/>
          </a:xfrm>
          <a:prstGeom prst="ellipse">
            <a:avLst/>
          </a:prstGeom>
          <a:gradFill rotWithShape="1">
            <a:gsLst>
              <a:gs pos="0">
                <a:srgbClr val="020A53"/>
              </a:gs>
              <a:gs pos="100000">
                <a:srgbClr val="022589"/>
              </a:gs>
            </a:gsLst>
            <a:lin ang="0" scaled="1"/>
          </a:gradFill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813" name="Oval 21"/>
          <p:cNvSpPr>
            <a:spLocks noChangeArrowheads="1"/>
          </p:cNvSpPr>
          <p:nvPr/>
        </p:nvSpPr>
        <p:spPr bwMode="gray">
          <a:xfrm rot="20056323">
            <a:off x="5387975" y="4678363"/>
            <a:ext cx="1066800" cy="304800"/>
          </a:xfrm>
          <a:prstGeom prst="ellipse">
            <a:avLst/>
          </a:prstGeom>
          <a:gradFill rotWithShape="1">
            <a:gsLst>
              <a:gs pos="0">
                <a:srgbClr val="020A53"/>
              </a:gs>
              <a:gs pos="100000">
                <a:srgbClr val="022589"/>
              </a:gs>
            </a:gsLst>
            <a:lin ang="0" scaled="1"/>
          </a:gradFill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814" name="Oval 22"/>
          <p:cNvSpPr>
            <a:spLocks noChangeArrowheads="1"/>
          </p:cNvSpPr>
          <p:nvPr/>
        </p:nvSpPr>
        <p:spPr bwMode="gray">
          <a:xfrm rot="19307195">
            <a:off x="2147888" y="3581400"/>
            <a:ext cx="1066800" cy="304800"/>
          </a:xfrm>
          <a:prstGeom prst="ellipse">
            <a:avLst/>
          </a:prstGeom>
          <a:gradFill rotWithShape="1">
            <a:gsLst>
              <a:gs pos="0">
                <a:srgbClr val="020A53"/>
              </a:gs>
              <a:gs pos="100000">
                <a:srgbClr val="022589"/>
              </a:gs>
            </a:gsLst>
            <a:lin ang="0" scaled="1"/>
          </a:gradFill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796" name="Oval 4"/>
          <p:cNvSpPr>
            <a:spLocks noChangeArrowheads="1"/>
          </p:cNvSpPr>
          <p:nvPr/>
        </p:nvSpPr>
        <p:spPr bwMode="gray">
          <a:xfrm>
            <a:off x="3617913" y="1703388"/>
            <a:ext cx="1284287" cy="1274762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extLst/>
        </p:spPr>
        <p:txBody>
          <a:bodyPr wrap="none" anchor="ctr"/>
          <a:lstStyle/>
          <a:p>
            <a:pPr algn="ctr">
              <a:defRPr/>
            </a:pPr>
            <a:endParaRPr lang="en-US" sz="18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797" name="Oval 5"/>
          <p:cNvSpPr>
            <a:spLocks noChangeArrowheads="1"/>
          </p:cNvSpPr>
          <p:nvPr/>
        </p:nvSpPr>
        <p:spPr bwMode="gray">
          <a:xfrm>
            <a:off x="1355725" y="2878138"/>
            <a:ext cx="1284288" cy="1274762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1373"/>
                  <a:invGamma/>
                </a:schemeClr>
              </a:gs>
            </a:gsLst>
            <a:path path="shape">
              <a:fillToRect l="50000" t="50000" r="50000" b="50000"/>
            </a:path>
          </a:gradFill>
          <a:extLst/>
        </p:spPr>
        <p:txBody>
          <a:bodyPr wrap="none" anchor="ctr"/>
          <a:lstStyle/>
          <a:p>
            <a:pPr algn="ctr">
              <a:defRPr/>
            </a:pPr>
            <a:endParaRPr lang="en-US" sz="18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798" name="Oval 6"/>
          <p:cNvSpPr>
            <a:spLocks noChangeArrowheads="1"/>
          </p:cNvSpPr>
          <p:nvPr/>
        </p:nvSpPr>
        <p:spPr bwMode="gray">
          <a:xfrm>
            <a:off x="1985963" y="4694238"/>
            <a:ext cx="1282700" cy="12747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35686"/>
                  <a:invGamma/>
                </a:schemeClr>
              </a:gs>
            </a:gsLst>
            <a:path path="shape">
              <a:fillToRect l="50000" t="50000" r="50000" b="50000"/>
            </a:path>
          </a:gradFill>
          <a:extLst/>
        </p:spPr>
        <p:txBody>
          <a:bodyPr wrap="none" anchor="ctr"/>
          <a:lstStyle/>
          <a:p>
            <a:pPr algn="ctr">
              <a:defRPr/>
            </a:pPr>
            <a:endParaRPr lang="en-US" sz="18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799" name="Oval 7"/>
          <p:cNvSpPr>
            <a:spLocks noChangeArrowheads="1"/>
          </p:cNvSpPr>
          <p:nvPr/>
        </p:nvSpPr>
        <p:spPr bwMode="gray">
          <a:xfrm>
            <a:off x="4956175" y="3835400"/>
            <a:ext cx="1284288" cy="1274763"/>
          </a:xfrm>
          <a:prstGeom prst="ellipse">
            <a:avLst/>
          </a:prstGeom>
          <a:gradFill rotWithShape="1">
            <a:gsLst>
              <a:gs pos="0">
                <a:srgbClr val="D476D6"/>
              </a:gs>
              <a:gs pos="100000">
                <a:srgbClr val="D476D6">
                  <a:gamma/>
                  <a:shade val="42353"/>
                  <a:invGamma/>
                </a:srgbClr>
              </a:gs>
            </a:gsLst>
            <a:path path="shape">
              <a:fillToRect l="50000" t="50000" r="50000" b="50000"/>
            </a:path>
          </a:gradFill>
          <a:extLst/>
        </p:spPr>
        <p:txBody>
          <a:bodyPr wrap="none" anchor="ctr"/>
          <a:lstStyle/>
          <a:p>
            <a:pPr algn="ctr">
              <a:defRPr/>
            </a:pPr>
            <a:endParaRPr lang="en-US" sz="18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800" name="Oval 8"/>
          <p:cNvSpPr>
            <a:spLocks noChangeArrowheads="1"/>
          </p:cNvSpPr>
          <p:nvPr/>
        </p:nvSpPr>
        <p:spPr bwMode="gray">
          <a:xfrm>
            <a:off x="6684963" y="1725613"/>
            <a:ext cx="1212850" cy="1274762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extLst/>
        </p:spPr>
        <p:txBody>
          <a:bodyPr wrap="none" anchor="ctr"/>
          <a:lstStyle/>
          <a:p>
            <a:pPr algn="ctr">
              <a:defRPr/>
            </a:pPr>
            <a:endParaRPr lang="en-US" sz="1800" b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4109" name="Picture 31" descr="465af33b3ec41"/>
          <p:cNvPicPr>
            <a:picLocks noChangeAspect="1" noChangeArrowheads="1" noCrop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6789738" y="1144588"/>
            <a:ext cx="1033462" cy="1800225"/>
          </a:xfrm>
          <a:prstGeom prst="rect">
            <a:avLst/>
          </a:prstGeom>
          <a:extLst/>
        </p:spPr>
      </p:pic>
      <p:pic>
        <p:nvPicPr>
          <p:cNvPr id="33833" name="Picture 41" descr="465af2fcdcb5b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38350" y="2863056"/>
            <a:ext cx="876300" cy="1695450"/>
          </a:xfrm>
          <a:extLst/>
        </p:spPr>
      </p:pic>
      <p:pic>
        <p:nvPicPr>
          <p:cNvPr id="33826" name="Picture 34" descr="465af32f750af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3825875" y="1322388"/>
            <a:ext cx="876300" cy="1622425"/>
          </a:xfrm>
          <a:extLst/>
        </p:spPr>
      </p:pic>
      <p:pic>
        <p:nvPicPr>
          <p:cNvPr id="33845" name="Picture 53" descr="465af30fc0274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2219325" y="4030663"/>
            <a:ext cx="876300" cy="1695450"/>
          </a:xfrm>
          <a:extLst/>
        </p:spPr>
      </p:pic>
      <p:pic>
        <p:nvPicPr>
          <p:cNvPr id="4112" name="Picture 37" descr="465af31acd5ef"/>
          <p:cNvPicPr>
            <a:picLocks noChangeAspect="1" noChangeArrowheads="1" noCrop="1"/>
          </p:cNvPicPr>
          <p:nvPr/>
        </p:nvPicPr>
        <p:blipFill>
          <a:blip r:embed="rId6">
            <a:extLst/>
          </a:blip>
          <a:srcRect/>
          <a:stretch>
            <a:fillRect/>
          </a:stretch>
        </p:blipFill>
        <p:spPr bwMode="auto">
          <a:xfrm>
            <a:off x="1500188" y="2511425"/>
            <a:ext cx="1008062" cy="1657350"/>
          </a:xfrm>
          <a:prstGeom prst="rect">
            <a:avLst/>
          </a:prstGeom>
          <a:extLst/>
        </p:spPr>
      </p:pic>
      <p:grpSp>
        <p:nvGrpSpPr>
          <p:cNvPr id="33857" name="Group 65"/>
          <p:cNvGrpSpPr>
            <a:grpSpLocks/>
          </p:cNvGrpSpPr>
          <p:nvPr/>
        </p:nvGrpSpPr>
        <p:grpSpPr bwMode="auto">
          <a:xfrm rot="-1834154">
            <a:off x="669925" y="3449638"/>
            <a:ext cx="493713" cy="503237"/>
            <a:chOff x="3504" y="672"/>
            <a:chExt cx="1776" cy="1536"/>
          </a:xfrm>
        </p:grpSpPr>
        <p:grpSp>
          <p:nvGrpSpPr>
            <p:cNvPr id="4146" name="Group 66"/>
            <p:cNvGrpSpPr>
              <a:grpSpLocks/>
            </p:cNvGrpSpPr>
            <p:nvPr/>
          </p:nvGrpSpPr>
          <p:grpSpPr bwMode="auto">
            <a:xfrm>
              <a:off x="3504" y="672"/>
              <a:ext cx="1776" cy="1536"/>
              <a:chOff x="403" y="2880"/>
              <a:chExt cx="1663" cy="1712"/>
            </a:xfrm>
          </p:grpSpPr>
          <p:sp>
            <p:nvSpPr>
              <p:cNvPr id="33859" name="Freeform 67"/>
              <p:cNvSpPr>
                <a:spLocks/>
              </p:cNvSpPr>
              <p:nvPr/>
            </p:nvSpPr>
            <p:spPr bwMode="auto">
              <a:xfrm>
                <a:off x="402" y="3317"/>
                <a:ext cx="700" cy="8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5" y="375"/>
                  </a:cxn>
                  <a:cxn ang="0">
                    <a:pos x="317" y="461"/>
                  </a:cxn>
                  <a:cxn ang="0">
                    <a:pos x="701" y="898"/>
                  </a:cxn>
                </a:cxnLst>
                <a:rect l="0" t="0" r="r" b="b"/>
                <a:pathLst>
                  <a:path w="701" h="898">
                    <a:moveTo>
                      <a:pt x="0" y="0"/>
                    </a:moveTo>
                    <a:cubicBezTo>
                      <a:pt x="75" y="113"/>
                      <a:pt x="134" y="300"/>
                      <a:pt x="245" y="375"/>
                    </a:cubicBezTo>
                    <a:cubicBezTo>
                      <a:pt x="267" y="443"/>
                      <a:pt x="270" y="414"/>
                      <a:pt x="317" y="461"/>
                    </a:cubicBezTo>
                    <a:lnTo>
                      <a:pt x="701" y="898"/>
                    </a:lnTo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860" name="Freeform 68"/>
              <p:cNvSpPr>
                <a:spLocks/>
              </p:cNvSpPr>
              <p:nvPr/>
            </p:nvSpPr>
            <p:spPr bwMode="auto">
              <a:xfrm>
                <a:off x="760" y="2868"/>
                <a:ext cx="722" cy="702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rect l="0" t="0" r="r" b="b"/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861" name="Freeform 69"/>
              <p:cNvSpPr>
                <a:spLocks/>
              </p:cNvSpPr>
              <p:nvPr/>
            </p:nvSpPr>
            <p:spPr bwMode="auto">
              <a:xfrm rot="-5056700">
                <a:off x="420" y="3413"/>
                <a:ext cx="718" cy="706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rect l="0" t="0" r="r" b="b"/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862" name="Freeform 70"/>
              <p:cNvSpPr>
                <a:spLocks/>
              </p:cNvSpPr>
              <p:nvPr/>
            </p:nvSpPr>
            <p:spPr bwMode="auto">
              <a:xfrm rot="4858387">
                <a:off x="1330" y="3078"/>
                <a:ext cx="718" cy="706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rect l="0" t="0" r="r" b="b"/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863" name="Freeform 71"/>
              <p:cNvSpPr>
                <a:spLocks/>
              </p:cNvSpPr>
              <p:nvPr/>
            </p:nvSpPr>
            <p:spPr bwMode="auto">
              <a:xfrm rot="8396864">
                <a:off x="1347" y="3686"/>
                <a:ext cx="722" cy="702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rect l="0" t="0" r="r" b="b"/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864" name="Freeform 72"/>
              <p:cNvSpPr>
                <a:spLocks/>
              </p:cNvSpPr>
              <p:nvPr/>
            </p:nvSpPr>
            <p:spPr bwMode="auto">
              <a:xfrm rot="13056079">
                <a:off x="807" y="3881"/>
                <a:ext cx="722" cy="702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rect l="0" t="0" r="r" b="b"/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33865" name="Freeform 73"/>
            <p:cNvSpPr>
              <a:spLocks/>
            </p:cNvSpPr>
            <p:nvPr/>
          </p:nvSpPr>
          <p:spPr bwMode="auto">
            <a:xfrm>
              <a:off x="4224" y="1239"/>
              <a:ext cx="383" cy="334"/>
            </a:xfrm>
            <a:custGeom>
              <a:avLst/>
              <a:gdLst/>
              <a:ahLst/>
              <a:cxnLst>
                <a:cxn ang="0">
                  <a:pos x="216" y="44"/>
                </a:cxn>
                <a:cxn ang="0">
                  <a:pos x="86" y="44"/>
                </a:cxn>
                <a:cxn ang="0">
                  <a:pos x="43" y="59"/>
                </a:cxn>
                <a:cxn ang="0">
                  <a:pos x="0" y="145"/>
                </a:cxn>
                <a:cxn ang="0">
                  <a:pos x="201" y="361"/>
                </a:cxn>
                <a:cxn ang="0">
                  <a:pos x="331" y="275"/>
                </a:cxn>
                <a:cxn ang="0">
                  <a:pos x="316" y="102"/>
                </a:cxn>
                <a:cxn ang="0">
                  <a:pos x="216" y="44"/>
                </a:cxn>
              </a:cxnLst>
              <a:rect l="0" t="0" r="r" b="b"/>
              <a:pathLst>
                <a:path w="332" h="361">
                  <a:moveTo>
                    <a:pt x="216" y="44"/>
                  </a:moveTo>
                  <a:cubicBezTo>
                    <a:pt x="147" y="0"/>
                    <a:pt x="188" y="10"/>
                    <a:pt x="86" y="44"/>
                  </a:cubicBezTo>
                  <a:cubicBezTo>
                    <a:pt x="72" y="49"/>
                    <a:pt x="43" y="59"/>
                    <a:pt x="43" y="59"/>
                  </a:cubicBezTo>
                  <a:cubicBezTo>
                    <a:pt x="28" y="82"/>
                    <a:pt x="0" y="114"/>
                    <a:pt x="0" y="145"/>
                  </a:cubicBezTo>
                  <a:cubicBezTo>
                    <a:pt x="0" y="256"/>
                    <a:pt x="108" y="331"/>
                    <a:pt x="201" y="361"/>
                  </a:cubicBezTo>
                  <a:cubicBezTo>
                    <a:pt x="268" y="345"/>
                    <a:pt x="292" y="332"/>
                    <a:pt x="331" y="275"/>
                  </a:cubicBezTo>
                  <a:cubicBezTo>
                    <a:pt x="326" y="217"/>
                    <a:pt x="332" y="158"/>
                    <a:pt x="316" y="102"/>
                  </a:cubicBezTo>
                  <a:cubicBezTo>
                    <a:pt x="307" y="70"/>
                    <a:pt x="237" y="67"/>
                    <a:pt x="216" y="44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3866" name="Group 74"/>
          <p:cNvGrpSpPr>
            <a:grpSpLocks/>
          </p:cNvGrpSpPr>
          <p:nvPr/>
        </p:nvGrpSpPr>
        <p:grpSpPr bwMode="auto">
          <a:xfrm>
            <a:off x="814388" y="1576388"/>
            <a:ext cx="538162" cy="476250"/>
            <a:chOff x="403" y="2880"/>
            <a:chExt cx="1663" cy="1712"/>
          </a:xfrm>
        </p:grpSpPr>
        <p:sp>
          <p:nvSpPr>
            <p:cNvPr id="33867" name="Freeform 75"/>
            <p:cNvSpPr>
              <a:spLocks/>
            </p:cNvSpPr>
            <p:nvPr/>
          </p:nvSpPr>
          <p:spPr bwMode="auto">
            <a:xfrm>
              <a:off x="403" y="3325"/>
              <a:ext cx="702" cy="9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5" y="375"/>
                </a:cxn>
                <a:cxn ang="0">
                  <a:pos x="317" y="461"/>
                </a:cxn>
                <a:cxn ang="0">
                  <a:pos x="701" y="898"/>
                </a:cxn>
              </a:cxnLst>
              <a:rect l="0" t="0" r="r" b="b"/>
              <a:pathLst>
                <a:path w="701" h="898">
                  <a:moveTo>
                    <a:pt x="0" y="0"/>
                  </a:moveTo>
                  <a:cubicBezTo>
                    <a:pt x="75" y="113"/>
                    <a:pt x="134" y="300"/>
                    <a:pt x="245" y="375"/>
                  </a:cubicBezTo>
                  <a:cubicBezTo>
                    <a:pt x="267" y="443"/>
                    <a:pt x="270" y="414"/>
                    <a:pt x="317" y="461"/>
                  </a:cubicBezTo>
                  <a:lnTo>
                    <a:pt x="701" y="898"/>
                  </a:lnTo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868" name="Freeform 76"/>
            <p:cNvSpPr>
              <a:spLocks/>
            </p:cNvSpPr>
            <p:nvPr/>
          </p:nvSpPr>
          <p:spPr bwMode="auto">
            <a:xfrm>
              <a:off x="766" y="2880"/>
              <a:ext cx="726" cy="702"/>
            </a:xfrm>
            <a:custGeom>
              <a:avLst/>
              <a:gdLst/>
              <a:ahLst/>
              <a:cxnLst>
                <a:cxn ang="0">
                  <a:pos x="346" y="622"/>
                </a:cxn>
                <a:cxn ang="0">
                  <a:pos x="58" y="492"/>
                </a:cxn>
                <a:cxn ang="0">
                  <a:pos x="15" y="449"/>
                </a:cxn>
                <a:cxn ang="0">
                  <a:pos x="1" y="406"/>
                </a:cxn>
                <a:cxn ang="0">
                  <a:pos x="102" y="103"/>
                </a:cxn>
                <a:cxn ang="0">
                  <a:pos x="145" y="89"/>
                </a:cxn>
                <a:cxn ang="0">
                  <a:pos x="274" y="31"/>
                </a:cxn>
                <a:cxn ang="0">
                  <a:pos x="318" y="17"/>
                </a:cxn>
                <a:cxn ang="0">
                  <a:pos x="361" y="3"/>
                </a:cxn>
                <a:cxn ang="0">
                  <a:pos x="591" y="17"/>
                </a:cxn>
                <a:cxn ang="0">
                  <a:pos x="649" y="147"/>
                </a:cxn>
                <a:cxn ang="0">
                  <a:pos x="505" y="593"/>
                </a:cxn>
                <a:cxn ang="0">
                  <a:pos x="418" y="521"/>
                </a:cxn>
                <a:cxn ang="0">
                  <a:pos x="390" y="435"/>
                </a:cxn>
                <a:cxn ang="0">
                  <a:pos x="375" y="391"/>
                </a:cxn>
                <a:cxn ang="0">
                  <a:pos x="361" y="535"/>
                </a:cxn>
                <a:cxn ang="0">
                  <a:pos x="390" y="622"/>
                </a:cxn>
                <a:cxn ang="0">
                  <a:pos x="375" y="679"/>
                </a:cxn>
                <a:cxn ang="0">
                  <a:pos x="318" y="622"/>
                </a:cxn>
                <a:cxn ang="0">
                  <a:pos x="346" y="622"/>
                </a:cxn>
              </a:cxnLst>
              <a:rect l="0" t="0" r="r" b="b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869" name="Freeform 77"/>
            <p:cNvSpPr>
              <a:spLocks/>
            </p:cNvSpPr>
            <p:nvPr/>
          </p:nvSpPr>
          <p:spPr bwMode="auto">
            <a:xfrm rot="-5056700">
              <a:off x="424" y="3419"/>
              <a:ext cx="719" cy="702"/>
            </a:xfrm>
            <a:custGeom>
              <a:avLst/>
              <a:gdLst/>
              <a:ahLst/>
              <a:cxnLst>
                <a:cxn ang="0">
                  <a:pos x="346" y="622"/>
                </a:cxn>
                <a:cxn ang="0">
                  <a:pos x="58" y="492"/>
                </a:cxn>
                <a:cxn ang="0">
                  <a:pos x="15" y="449"/>
                </a:cxn>
                <a:cxn ang="0">
                  <a:pos x="1" y="406"/>
                </a:cxn>
                <a:cxn ang="0">
                  <a:pos x="102" y="103"/>
                </a:cxn>
                <a:cxn ang="0">
                  <a:pos x="145" y="89"/>
                </a:cxn>
                <a:cxn ang="0">
                  <a:pos x="274" y="31"/>
                </a:cxn>
                <a:cxn ang="0">
                  <a:pos x="318" y="17"/>
                </a:cxn>
                <a:cxn ang="0">
                  <a:pos x="361" y="3"/>
                </a:cxn>
                <a:cxn ang="0">
                  <a:pos x="591" y="17"/>
                </a:cxn>
                <a:cxn ang="0">
                  <a:pos x="649" y="147"/>
                </a:cxn>
                <a:cxn ang="0">
                  <a:pos x="505" y="593"/>
                </a:cxn>
                <a:cxn ang="0">
                  <a:pos x="418" y="521"/>
                </a:cxn>
                <a:cxn ang="0">
                  <a:pos x="390" y="435"/>
                </a:cxn>
                <a:cxn ang="0">
                  <a:pos x="375" y="391"/>
                </a:cxn>
                <a:cxn ang="0">
                  <a:pos x="361" y="535"/>
                </a:cxn>
                <a:cxn ang="0">
                  <a:pos x="390" y="622"/>
                </a:cxn>
                <a:cxn ang="0">
                  <a:pos x="375" y="679"/>
                </a:cxn>
                <a:cxn ang="0">
                  <a:pos x="318" y="622"/>
                </a:cxn>
                <a:cxn ang="0">
                  <a:pos x="346" y="622"/>
                </a:cxn>
              </a:cxnLst>
              <a:rect l="0" t="0" r="r" b="b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870" name="Freeform 78"/>
            <p:cNvSpPr>
              <a:spLocks/>
            </p:cNvSpPr>
            <p:nvPr/>
          </p:nvSpPr>
          <p:spPr bwMode="auto">
            <a:xfrm rot="4858387">
              <a:off x="1336" y="3083"/>
              <a:ext cx="719" cy="702"/>
            </a:xfrm>
            <a:custGeom>
              <a:avLst/>
              <a:gdLst/>
              <a:ahLst/>
              <a:cxnLst>
                <a:cxn ang="0">
                  <a:pos x="346" y="622"/>
                </a:cxn>
                <a:cxn ang="0">
                  <a:pos x="58" y="492"/>
                </a:cxn>
                <a:cxn ang="0">
                  <a:pos x="15" y="449"/>
                </a:cxn>
                <a:cxn ang="0">
                  <a:pos x="1" y="406"/>
                </a:cxn>
                <a:cxn ang="0">
                  <a:pos x="102" y="103"/>
                </a:cxn>
                <a:cxn ang="0">
                  <a:pos x="145" y="89"/>
                </a:cxn>
                <a:cxn ang="0">
                  <a:pos x="274" y="31"/>
                </a:cxn>
                <a:cxn ang="0">
                  <a:pos x="318" y="17"/>
                </a:cxn>
                <a:cxn ang="0">
                  <a:pos x="361" y="3"/>
                </a:cxn>
                <a:cxn ang="0">
                  <a:pos x="591" y="17"/>
                </a:cxn>
                <a:cxn ang="0">
                  <a:pos x="649" y="147"/>
                </a:cxn>
                <a:cxn ang="0">
                  <a:pos x="505" y="593"/>
                </a:cxn>
                <a:cxn ang="0">
                  <a:pos x="418" y="521"/>
                </a:cxn>
                <a:cxn ang="0">
                  <a:pos x="390" y="435"/>
                </a:cxn>
                <a:cxn ang="0">
                  <a:pos x="375" y="391"/>
                </a:cxn>
                <a:cxn ang="0">
                  <a:pos x="361" y="535"/>
                </a:cxn>
                <a:cxn ang="0">
                  <a:pos x="390" y="622"/>
                </a:cxn>
                <a:cxn ang="0">
                  <a:pos x="375" y="679"/>
                </a:cxn>
                <a:cxn ang="0">
                  <a:pos x="318" y="622"/>
                </a:cxn>
                <a:cxn ang="0">
                  <a:pos x="346" y="622"/>
                </a:cxn>
              </a:cxnLst>
              <a:rect l="0" t="0" r="r" b="b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871" name="Freeform 79"/>
            <p:cNvSpPr>
              <a:spLocks/>
            </p:cNvSpPr>
            <p:nvPr/>
          </p:nvSpPr>
          <p:spPr bwMode="auto">
            <a:xfrm rot="8396864">
              <a:off x="1345" y="3696"/>
              <a:ext cx="721" cy="702"/>
            </a:xfrm>
            <a:custGeom>
              <a:avLst/>
              <a:gdLst/>
              <a:ahLst/>
              <a:cxnLst>
                <a:cxn ang="0">
                  <a:pos x="346" y="622"/>
                </a:cxn>
                <a:cxn ang="0">
                  <a:pos x="58" y="492"/>
                </a:cxn>
                <a:cxn ang="0">
                  <a:pos x="15" y="449"/>
                </a:cxn>
                <a:cxn ang="0">
                  <a:pos x="1" y="406"/>
                </a:cxn>
                <a:cxn ang="0">
                  <a:pos x="102" y="103"/>
                </a:cxn>
                <a:cxn ang="0">
                  <a:pos x="145" y="89"/>
                </a:cxn>
                <a:cxn ang="0">
                  <a:pos x="274" y="31"/>
                </a:cxn>
                <a:cxn ang="0">
                  <a:pos x="318" y="17"/>
                </a:cxn>
                <a:cxn ang="0">
                  <a:pos x="361" y="3"/>
                </a:cxn>
                <a:cxn ang="0">
                  <a:pos x="591" y="17"/>
                </a:cxn>
                <a:cxn ang="0">
                  <a:pos x="649" y="147"/>
                </a:cxn>
                <a:cxn ang="0">
                  <a:pos x="505" y="593"/>
                </a:cxn>
                <a:cxn ang="0">
                  <a:pos x="418" y="521"/>
                </a:cxn>
                <a:cxn ang="0">
                  <a:pos x="390" y="435"/>
                </a:cxn>
                <a:cxn ang="0">
                  <a:pos x="375" y="391"/>
                </a:cxn>
                <a:cxn ang="0">
                  <a:pos x="361" y="535"/>
                </a:cxn>
                <a:cxn ang="0">
                  <a:pos x="390" y="622"/>
                </a:cxn>
                <a:cxn ang="0">
                  <a:pos x="375" y="679"/>
                </a:cxn>
                <a:cxn ang="0">
                  <a:pos x="318" y="622"/>
                </a:cxn>
                <a:cxn ang="0">
                  <a:pos x="346" y="622"/>
                </a:cxn>
              </a:cxnLst>
              <a:rect l="0" t="0" r="r" b="b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872" name="Freeform 80"/>
            <p:cNvSpPr>
              <a:spLocks/>
            </p:cNvSpPr>
            <p:nvPr/>
          </p:nvSpPr>
          <p:spPr bwMode="auto">
            <a:xfrm rot="13056079">
              <a:off x="815" y="3890"/>
              <a:ext cx="721" cy="702"/>
            </a:xfrm>
            <a:custGeom>
              <a:avLst/>
              <a:gdLst/>
              <a:ahLst/>
              <a:cxnLst>
                <a:cxn ang="0">
                  <a:pos x="346" y="622"/>
                </a:cxn>
                <a:cxn ang="0">
                  <a:pos x="58" y="492"/>
                </a:cxn>
                <a:cxn ang="0">
                  <a:pos x="15" y="449"/>
                </a:cxn>
                <a:cxn ang="0">
                  <a:pos x="1" y="406"/>
                </a:cxn>
                <a:cxn ang="0">
                  <a:pos x="102" y="103"/>
                </a:cxn>
                <a:cxn ang="0">
                  <a:pos x="145" y="89"/>
                </a:cxn>
                <a:cxn ang="0">
                  <a:pos x="274" y="31"/>
                </a:cxn>
                <a:cxn ang="0">
                  <a:pos x="318" y="17"/>
                </a:cxn>
                <a:cxn ang="0">
                  <a:pos x="361" y="3"/>
                </a:cxn>
                <a:cxn ang="0">
                  <a:pos x="591" y="17"/>
                </a:cxn>
                <a:cxn ang="0">
                  <a:pos x="649" y="147"/>
                </a:cxn>
                <a:cxn ang="0">
                  <a:pos x="505" y="593"/>
                </a:cxn>
                <a:cxn ang="0">
                  <a:pos x="418" y="521"/>
                </a:cxn>
                <a:cxn ang="0">
                  <a:pos x="390" y="435"/>
                </a:cxn>
                <a:cxn ang="0">
                  <a:pos x="375" y="391"/>
                </a:cxn>
                <a:cxn ang="0">
                  <a:pos x="361" y="535"/>
                </a:cxn>
                <a:cxn ang="0">
                  <a:pos x="390" y="622"/>
                </a:cxn>
                <a:cxn ang="0">
                  <a:pos x="375" y="679"/>
                </a:cxn>
                <a:cxn ang="0">
                  <a:pos x="318" y="622"/>
                </a:cxn>
                <a:cxn ang="0">
                  <a:pos x="346" y="622"/>
                </a:cxn>
              </a:cxnLst>
              <a:rect l="0" t="0" r="r" b="b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3882" name="Group 90"/>
          <p:cNvGrpSpPr>
            <a:grpSpLocks/>
          </p:cNvGrpSpPr>
          <p:nvPr/>
        </p:nvGrpSpPr>
        <p:grpSpPr bwMode="auto">
          <a:xfrm>
            <a:off x="2940050" y="3481388"/>
            <a:ext cx="431800" cy="404812"/>
            <a:chOff x="403" y="2880"/>
            <a:chExt cx="1663" cy="1712"/>
          </a:xfrm>
        </p:grpSpPr>
        <p:sp>
          <p:nvSpPr>
            <p:cNvPr id="33883" name="Freeform 91"/>
            <p:cNvSpPr>
              <a:spLocks/>
            </p:cNvSpPr>
            <p:nvPr/>
          </p:nvSpPr>
          <p:spPr bwMode="auto">
            <a:xfrm>
              <a:off x="403" y="3323"/>
              <a:ext cx="703" cy="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5" y="375"/>
                </a:cxn>
                <a:cxn ang="0">
                  <a:pos x="317" y="461"/>
                </a:cxn>
                <a:cxn ang="0">
                  <a:pos x="701" y="898"/>
                </a:cxn>
              </a:cxnLst>
              <a:rect l="0" t="0" r="r" b="b"/>
              <a:pathLst>
                <a:path w="701" h="898">
                  <a:moveTo>
                    <a:pt x="0" y="0"/>
                  </a:moveTo>
                  <a:cubicBezTo>
                    <a:pt x="75" y="113"/>
                    <a:pt x="134" y="300"/>
                    <a:pt x="245" y="375"/>
                  </a:cubicBezTo>
                  <a:cubicBezTo>
                    <a:pt x="267" y="443"/>
                    <a:pt x="270" y="414"/>
                    <a:pt x="317" y="461"/>
                  </a:cubicBezTo>
                  <a:lnTo>
                    <a:pt x="701" y="898"/>
                  </a:lnTo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884" name="Freeform 92"/>
            <p:cNvSpPr>
              <a:spLocks/>
            </p:cNvSpPr>
            <p:nvPr/>
          </p:nvSpPr>
          <p:spPr bwMode="auto">
            <a:xfrm>
              <a:off x="770" y="2880"/>
              <a:ext cx="721" cy="705"/>
            </a:xfrm>
            <a:custGeom>
              <a:avLst/>
              <a:gdLst/>
              <a:ahLst/>
              <a:cxnLst>
                <a:cxn ang="0">
                  <a:pos x="346" y="622"/>
                </a:cxn>
                <a:cxn ang="0">
                  <a:pos x="58" y="492"/>
                </a:cxn>
                <a:cxn ang="0">
                  <a:pos x="15" y="449"/>
                </a:cxn>
                <a:cxn ang="0">
                  <a:pos x="1" y="406"/>
                </a:cxn>
                <a:cxn ang="0">
                  <a:pos x="102" y="103"/>
                </a:cxn>
                <a:cxn ang="0">
                  <a:pos x="145" y="89"/>
                </a:cxn>
                <a:cxn ang="0">
                  <a:pos x="274" y="31"/>
                </a:cxn>
                <a:cxn ang="0">
                  <a:pos x="318" y="17"/>
                </a:cxn>
                <a:cxn ang="0">
                  <a:pos x="361" y="3"/>
                </a:cxn>
                <a:cxn ang="0">
                  <a:pos x="591" y="17"/>
                </a:cxn>
                <a:cxn ang="0">
                  <a:pos x="649" y="147"/>
                </a:cxn>
                <a:cxn ang="0">
                  <a:pos x="505" y="593"/>
                </a:cxn>
                <a:cxn ang="0">
                  <a:pos x="418" y="521"/>
                </a:cxn>
                <a:cxn ang="0">
                  <a:pos x="390" y="435"/>
                </a:cxn>
                <a:cxn ang="0">
                  <a:pos x="375" y="391"/>
                </a:cxn>
                <a:cxn ang="0">
                  <a:pos x="361" y="535"/>
                </a:cxn>
                <a:cxn ang="0">
                  <a:pos x="390" y="622"/>
                </a:cxn>
                <a:cxn ang="0">
                  <a:pos x="375" y="679"/>
                </a:cxn>
                <a:cxn ang="0">
                  <a:pos x="318" y="622"/>
                </a:cxn>
                <a:cxn ang="0">
                  <a:pos x="346" y="622"/>
                </a:cxn>
              </a:cxnLst>
              <a:rect l="0" t="0" r="r" b="b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885" name="Freeform 93"/>
            <p:cNvSpPr>
              <a:spLocks/>
            </p:cNvSpPr>
            <p:nvPr/>
          </p:nvSpPr>
          <p:spPr bwMode="auto">
            <a:xfrm rot="-5056700">
              <a:off x="426" y="3418"/>
              <a:ext cx="718" cy="703"/>
            </a:xfrm>
            <a:custGeom>
              <a:avLst/>
              <a:gdLst/>
              <a:ahLst/>
              <a:cxnLst>
                <a:cxn ang="0">
                  <a:pos x="346" y="622"/>
                </a:cxn>
                <a:cxn ang="0">
                  <a:pos x="58" y="492"/>
                </a:cxn>
                <a:cxn ang="0">
                  <a:pos x="15" y="449"/>
                </a:cxn>
                <a:cxn ang="0">
                  <a:pos x="1" y="406"/>
                </a:cxn>
                <a:cxn ang="0">
                  <a:pos x="102" y="103"/>
                </a:cxn>
                <a:cxn ang="0">
                  <a:pos x="145" y="89"/>
                </a:cxn>
                <a:cxn ang="0">
                  <a:pos x="274" y="31"/>
                </a:cxn>
                <a:cxn ang="0">
                  <a:pos x="318" y="17"/>
                </a:cxn>
                <a:cxn ang="0">
                  <a:pos x="361" y="3"/>
                </a:cxn>
                <a:cxn ang="0">
                  <a:pos x="591" y="17"/>
                </a:cxn>
                <a:cxn ang="0">
                  <a:pos x="649" y="147"/>
                </a:cxn>
                <a:cxn ang="0">
                  <a:pos x="505" y="593"/>
                </a:cxn>
                <a:cxn ang="0">
                  <a:pos x="418" y="521"/>
                </a:cxn>
                <a:cxn ang="0">
                  <a:pos x="390" y="435"/>
                </a:cxn>
                <a:cxn ang="0">
                  <a:pos x="375" y="391"/>
                </a:cxn>
                <a:cxn ang="0">
                  <a:pos x="361" y="535"/>
                </a:cxn>
                <a:cxn ang="0">
                  <a:pos x="390" y="622"/>
                </a:cxn>
                <a:cxn ang="0">
                  <a:pos x="375" y="679"/>
                </a:cxn>
                <a:cxn ang="0">
                  <a:pos x="318" y="622"/>
                </a:cxn>
                <a:cxn ang="0">
                  <a:pos x="346" y="622"/>
                </a:cxn>
              </a:cxnLst>
              <a:rect l="0" t="0" r="r" b="b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886" name="Freeform 94"/>
            <p:cNvSpPr>
              <a:spLocks/>
            </p:cNvSpPr>
            <p:nvPr/>
          </p:nvSpPr>
          <p:spPr bwMode="auto">
            <a:xfrm rot="4858387">
              <a:off x="1337" y="3082"/>
              <a:ext cx="718" cy="703"/>
            </a:xfrm>
            <a:custGeom>
              <a:avLst/>
              <a:gdLst/>
              <a:ahLst/>
              <a:cxnLst>
                <a:cxn ang="0">
                  <a:pos x="346" y="622"/>
                </a:cxn>
                <a:cxn ang="0">
                  <a:pos x="58" y="492"/>
                </a:cxn>
                <a:cxn ang="0">
                  <a:pos x="15" y="449"/>
                </a:cxn>
                <a:cxn ang="0">
                  <a:pos x="1" y="406"/>
                </a:cxn>
                <a:cxn ang="0">
                  <a:pos x="102" y="103"/>
                </a:cxn>
                <a:cxn ang="0">
                  <a:pos x="145" y="89"/>
                </a:cxn>
                <a:cxn ang="0">
                  <a:pos x="274" y="31"/>
                </a:cxn>
                <a:cxn ang="0">
                  <a:pos x="318" y="17"/>
                </a:cxn>
                <a:cxn ang="0">
                  <a:pos x="361" y="3"/>
                </a:cxn>
                <a:cxn ang="0">
                  <a:pos x="591" y="17"/>
                </a:cxn>
                <a:cxn ang="0">
                  <a:pos x="649" y="147"/>
                </a:cxn>
                <a:cxn ang="0">
                  <a:pos x="505" y="593"/>
                </a:cxn>
                <a:cxn ang="0">
                  <a:pos x="418" y="521"/>
                </a:cxn>
                <a:cxn ang="0">
                  <a:pos x="390" y="435"/>
                </a:cxn>
                <a:cxn ang="0">
                  <a:pos x="375" y="391"/>
                </a:cxn>
                <a:cxn ang="0">
                  <a:pos x="361" y="535"/>
                </a:cxn>
                <a:cxn ang="0">
                  <a:pos x="390" y="622"/>
                </a:cxn>
                <a:cxn ang="0">
                  <a:pos x="375" y="679"/>
                </a:cxn>
                <a:cxn ang="0">
                  <a:pos x="318" y="622"/>
                </a:cxn>
                <a:cxn ang="0">
                  <a:pos x="346" y="622"/>
                </a:cxn>
              </a:cxnLst>
              <a:rect l="0" t="0" r="r" b="b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887" name="Freeform 95"/>
            <p:cNvSpPr>
              <a:spLocks/>
            </p:cNvSpPr>
            <p:nvPr/>
          </p:nvSpPr>
          <p:spPr bwMode="auto">
            <a:xfrm rot="8396864">
              <a:off x="1345" y="3699"/>
              <a:ext cx="721" cy="698"/>
            </a:xfrm>
            <a:custGeom>
              <a:avLst/>
              <a:gdLst/>
              <a:ahLst/>
              <a:cxnLst>
                <a:cxn ang="0">
                  <a:pos x="346" y="622"/>
                </a:cxn>
                <a:cxn ang="0">
                  <a:pos x="58" y="492"/>
                </a:cxn>
                <a:cxn ang="0">
                  <a:pos x="15" y="449"/>
                </a:cxn>
                <a:cxn ang="0">
                  <a:pos x="1" y="406"/>
                </a:cxn>
                <a:cxn ang="0">
                  <a:pos x="102" y="103"/>
                </a:cxn>
                <a:cxn ang="0">
                  <a:pos x="145" y="89"/>
                </a:cxn>
                <a:cxn ang="0">
                  <a:pos x="274" y="31"/>
                </a:cxn>
                <a:cxn ang="0">
                  <a:pos x="318" y="17"/>
                </a:cxn>
                <a:cxn ang="0">
                  <a:pos x="361" y="3"/>
                </a:cxn>
                <a:cxn ang="0">
                  <a:pos x="591" y="17"/>
                </a:cxn>
                <a:cxn ang="0">
                  <a:pos x="649" y="147"/>
                </a:cxn>
                <a:cxn ang="0">
                  <a:pos x="505" y="593"/>
                </a:cxn>
                <a:cxn ang="0">
                  <a:pos x="418" y="521"/>
                </a:cxn>
                <a:cxn ang="0">
                  <a:pos x="390" y="435"/>
                </a:cxn>
                <a:cxn ang="0">
                  <a:pos x="375" y="391"/>
                </a:cxn>
                <a:cxn ang="0">
                  <a:pos x="361" y="535"/>
                </a:cxn>
                <a:cxn ang="0">
                  <a:pos x="390" y="622"/>
                </a:cxn>
                <a:cxn ang="0">
                  <a:pos x="375" y="679"/>
                </a:cxn>
                <a:cxn ang="0">
                  <a:pos x="318" y="622"/>
                </a:cxn>
                <a:cxn ang="0">
                  <a:pos x="346" y="622"/>
                </a:cxn>
              </a:cxnLst>
              <a:rect l="0" t="0" r="r" b="b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888" name="Freeform 96"/>
            <p:cNvSpPr>
              <a:spLocks/>
            </p:cNvSpPr>
            <p:nvPr/>
          </p:nvSpPr>
          <p:spPr bwMode="auto">
            <a:xfrm rot="13056079">
              <a:off x="813" y="3887"/>
              <a:ext cx="721" cy="705"/>
            </a:xfrm>
            <a:custGeom>
              <a:avLst/>
              <a:gdLst/>
              <a:ahLst/>
              <a:cxnLst>
                <a:cxn ang="0">
                  <a:pos x="346" y="622"/>
                </a:cxn>
                <a:cxn ang="0">
                  <a:pos x="58" y="492"/>
                </a:cxn>
                <a:cxn ang="0">
                  <a:pos x="15" y="449"/>
                </a:cxn>
                <a:cxn ang="0">
                  <a:pos x="1" y="406"/>
                </a:cxn>
                <a:cxn ang="0">
                  <a:pos x="102" y="103"/>
                </a:cxn>
                <a:cxn ang="0">
                  <a:pos x="145" y="89"/>
                </a:cxn>
                <a:cxn ang="0">
                  <a:pos x="274" y="31"/>
                </a:cxn>
                <a:cxn ang="0">
                  <a:pos x="318" y="17"/>
                </a:cxn>
                <a:cxn ang="0">
                  <a:pos x="361" y="3"/>
                </a:cxn>
                <a:cxn ang="0">
                  <a:pos x="591" y="17"/>
                </a:cxn>
                <a:cxn ang="0">
                  <a:pos x="649" y="147"/>
                </a:cxn>
                <a:cxn ang="0">
                  <a:pos x="505" y="593"/>
                </a:cxn>
                <a:cxn ang="0">
                  <a:pos x="418" y="521"/>
                </a:cxn>
                <a:cxn ang="0">
                  <a:pos x="390" y="435"/>
                </a:cxn>
                <a:cxn ang="0">
                  <a:pos x="375" y="391"/>
                </a:cxn>
                <a:cxn ang="0">
                  <a:pos x="361" y="535"/>
                </a:cxn>
                <a:cxn ang="0">
                  <a:pos x="390" y="622"/>
                </a:cxn>
                <a:cxn ang="0">
                  <a:pos x="375" y="679"/>
                </a:cxn>
                <a:cxn ang="0">
                  <a:pos x="318" y="622"/>
                </a:cxn>
                <a:cxn ang="0">
                  <a:pos x="346" y="622"/>
                </a:cxn>
              </a:cxnLst>
              <a:rect l="0" t="0" r="r" b="b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3889" name="Group 97"/>
          <p:cNvGrpSpPr>
            <a:grpSpLocks/>
          </p:cNvGrpSpPr>
          <p:nvPr/>
        </p:nvGrpSpPr>
        <p:grpSpPr bwMode="auto">
          <a:xfrm>
            <a:off x="4846638" y="3449638"/>
            <a:ext cx="431800" cy="404812"/>
            <a:chOff x="403" y="2880"/>
            <a:chExt cx="1663" cy="1712"/>
          </a:xfrm>
        </p:grpSpPr>
        <p:sp>
          <p:nvSpPr>
            <p:cNvPr id="33890" name="Freeform 98"/>
            <p:cNvSpPr>
              <a:spLocks/>
            </p:cNvSpPr>
            <p:nvPr/>
          </p:nvSpPr>
          <p:spPr bwMode="auto">
            <a:xfrm>
              <a:off x="403" y="3323"/>
              <a:ext cx="703" cy="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5" y="375"/>
                </a:cxn>
                <a:cxn ang="0">
                  <a:pos x="317" y="461"/>
                </a:cxn>
                <a:cxn ang="0">
                  <a:pos x="701" y="898"/>
                </a:cxn>
              </a:cxnLst>
              <a:rect l="0" t="0" r="r" b="b"/>
              <a:pathLst>
                <a:path w="701" h="898">
                  <a:moveTo>
                    <a:pt x="0" y="0"/>
                  </a:moveTo>
                  <a:cubicBezTo>
                    <a:pt x="75" y="113"/>
                    <a:pt x="134" y="300"/>
                    <a:pt x="245" y="375"/>
                  </a:cubicBezTo>
                  <a:cubicBezTo>
                    <a:pt x="267" y="443"/>
                    <a:pt x="270" y="414"/>
                    <a:pt x="317" y="461"/>
                  </a:cubicBezTo>
                  <a:lnTo>
                    <a:pt x="701" y="898"/>
                  </a:lnTo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891" name="Freeform 99"/>
            <p:cNvSpPr>
              <a:spLocks/>
            </p:cNvSpPr>
            <p:nvPr/>
          </p:nvSpPr>
          <p:spPr bwMode="auto">
            <a:xfrm>
              <a:off x="770" y="2880"/>
              <a:ext cx="721" cy="705"/>
            </a:xfrm>
            <a:custGeom>
              <a:avLst/>
              <a:gdLst/>
              <a:ahLst/>
              <a:cxnLst>
                <a:cxn ang="0">
                  <a:pos x="346" y="622"/>
                </a:cxn>
                <a:cxn ang="0">
                  <a:pos x="58" y="492"/>
                </a:cxn>
                <a:cxn ang="0">
                  <a:pos x="15" y="449"/>
                </a:cxn>
                <a:cxn ang="0">
                  <a:pos x="1" y="406"/>
                </a:cxn>
                <a:cxn ang="0">
                  <a:pos x="102" y="103"/>
                </a:cxn>
                <a:cxn ang="0">
                  <a:pos x="145" y="89"/>
                </a:cxn>
                <a:cxn ang="0">
                  <a:pos x="274" y="31"/>
                </a:cxn>
                <a:cxn ang="0">
                  <a:pos x="318" y="17"/>
                </a:cxn>
                <a:cxn ang="0">
                  <a:pos x="361" y="3"/>
                </a:cxn>
                <a:cxn ang="0">
                  <a:pos x="591" y="17"/>
                </a:cxn>
                <a:cxn ang="0">
                  <a:pos x="649" y="147"/>
                </a:cxn>
                <a:cxn ang="0">
                  <a:pos x="505" y="593"/>
                </a:cxn>
                <a:cxn ang="0">
                  <a:pos x="418" y="521"/>
                </a:cxn>
                <a:cxn ang="0">
                  <a:pos x="390" y="435"/>
                </a:cxn>
                <a:cxn ang="0">
                  <a:pos x="375" y="391"/>
                </a:cxn>
                <a:cxn ang="0">
                  <a:pos x="361" y="535"/>
                </a:cxn>
                <a:cxn ang="0">
                  <a:pos x="390" y="622"/>
                </a:cxn>
                <a:cxn ang="0">
                  <a:pos x="375" y="679"/>
                </a:cxn>
                <a:cxn ang="0">
                  <a:pos x="318" y="622"/>
                </a:cxn>
                <a:cxn ang="0">
                  <a:pos x="346" y="622"/>
                </a:cxn>
              </a:cxnLst>
              <a:rect l="0" t="0" r="r" b="b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892" name="Freeform 100"/>
            <p:cNvSpPr>
              <a:spLocks/>
            </p:cNvSpPr>
            <p:nvPr/>
          </p:nvSpPr>
          <p:spPr bwMode="auto">
            <a:xfrm rot="-5056700">
              <a:off x="426" y="3418"/>
              <a:ext cx="718" cy="703"/>
            </a:xfrm>
            <a:custGeom>
              <a:avLst/>
              <a:gdLst/>
              <a:ahLst/>
              <a:cxnLst>
                <a:cxn ang="0">
                  <a:pos x="346" y="622"/>
                </a:cxn>
                <a:cxn ang="0">
                  <a:pos x="58" y="492"/>
                </a:cxn>
                <a:cxn ang="0">
                  <a:pos x="15" y="449"/>
                </a:cxn>
                <a:cxn ang="0">
                  <a:pos x="1" y="406"/>
                </a:cxn>
                <a:cxn ang="0">
                  <a:pos x="102" y="103"/>
                </a:cxn>
                <a:cxn ang="0">
                  <a:pos x="145" y="89"/>
                </a:cxn>
                <a:cxn ang="0">
                  <a:pos x="274" y="31"/>
                </a:cxn>
                <a:cxn ang="0">
                  <a:pos x="318" y="17"/>
                </a:cxn>
                <a:cxn ang="0">
                  <a:pos x="361" y="3"/>
                </a:cxn>
                <a:cxn ang="0">
                  <a:pos x="591" y="17"/>
                </a:cxn>
                <a:cxn ang="0">
                  <a:pos x="649" y="147"/>
                </a:cxn>
                <a:cxn ang="0">
                  <a:pos x="505" y="593"/>
                </a:cxn>
                <a:cxn ang="0">
                  <a:pos x="418" y="521"/>
                </a:cxn>
                <a:cxn ang="0">
                  <a:pos x="390" y="435"/>
                </a:cxn>
                <a:cxn ang="0">
                  <a:pos x="375" y="391"/>
                </a:cxn>
                <a:cxn ang="0">
                  <a:pos x="361" y="535"/>
                </a:cxn>
                <a:cxn ang="0">
                  <a:pos x="390" y="622"/>
                </a:cxn>
                <a:cxn ang="0">
                  <a:pos x="375" y="679"/>
                </a:cxn>
                <a:cxn ang="0">
                  <a:pos x="318" y="622"/>
                </a:cxn>
                <a:cxn ang="0">
                  <a:pos x="346" y="622"/>
                </a:cxn>
              </a:cxnLst>
              <a:rect l="0" t="0" r="r" b="b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893" name="Freeform 101"/>
            <p:cNvSpPr>
              <a:spLocks/>
            </p:cNvSpPr>
            <p:nvPr/>
          </p:nvSpPr>
          <p:spPr bwMode="auto">
            <a:xfrm rot="4858387">
              <a:off x="1337" y="3082"/>
              <a:ext cx="718" cy="703"/>
            </a:xfrm>
            <a:custGeom>
              <a:avLst/>
              <a:gdLst/>
              <a:ahLst/>
              <a:cxnLst>
                <a:cxn ang="0">
                  <a:pos x="346" y="622"/>
                </a:cxn>
                <a:cxn ang="0">
                  <a:pos x="58" y="492"/>
                </a:cxn>
                <a:cxn ang="0">
                  <a:pos x="15" y="449"/>
                </a:cxn>
                <a:cxn ang="0">
                  <a:pos x="1" y="406"/>
                </a:cxn>
                <a:cxn ang="0">
                  <a:pos x="102" y="103"/>
                </a:cxn>
                <a:cxn ang="0">
                  <a:pos x="145" y="89"/>
                </a:cxn>
                <a:cxn ang="0">
                  <a:pos x="274" y="31"/>
                </a:cxn>
                <a:cxn ang="0">
                  <a:pos x="318" y="17"/>
                </a:cxn>
                <a:cxn ang="0">
                  <a:pos x="361" y="3"/>
                </a:cxn>
                <a:cxn ang="0">
                  <a:pos x="591" y="17"/>
                </a:cxn>
                <a:cxn ang="0">
                  <a:pos x="649" y="147"/>
                </a:cxn>
                <a:cxn ang="0">
                  <a:pos x="505" y="593"/>
                </a:cxn>
                <a:cxn ang="0">
                  <a:pos x="418" y="521"/>
                </a:cxn>
                <a:cxn ang="0">
                  <a:pos x="390" y="435"/>
                </a:cxn>
                <a:cxn ang="0">
                  <a:pos x="375" y="391"/>
                </a:cxn>
                <a:cxn ang="0">
                  <a:pos x="361" y="535"/>
                </a:cxn>
                <a:cxn ang="0">
                  <a:pos x="390" y="622"/>
                </a:cxn>
                <a:cxn ang="0">
                  <a:pos x="375" y="679"/>
                </a:cxn>
                <a:cxn ang="0">
                  <a:pos x="318" y="622"/>
                </a:cxn>
                <a:cxn ang="0">
                  <a:pos x="346" y="622"/>
                </a:cxn>
              </a:cxnLst>
              <a:rect l="0" t="0" r="r" b="b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894" name="Freeform 102"/>
            <p:cNvSpPr>
              <a:spLocks/>
            </p:cNvSpPr>
            <p:nvPr/>
          </p:nvSpPr>
          <p:spPr bwMode="auto">
            <a:xfrm rot="8396864">
              <a:off x="1345" y="3699"/>
              <a:ext cx="721" cy="698"/>
            </a:xfrm>
            <a:custGeom>
              <a:avLst/>
              <a:gdLst/>
              <a:ahLst/>
              <a:cxnLst>
                <a:cxn ang="0">
                  <a:pos x="346" y="622"/>
                </a:cxn>
                <a:cxn ang="0">
                  <a:pos x="58" y="492"/>
                </a:cxn>
                <a:cxn ang="0">
                  <a:pos x="15" y="449"/>
                </a:cxn>
                <a:cxn ang="0">
                  <a:pos x="1" y="406"/>
                </a:cxn>
                <a:cxn ang="0">
                  <a:pos x="102" y="103"/>
                </a:cxn>
                <a:cxn ang="0">
                  <a:pos x="145" y="89"/>
                </a:cxn>
                <a:cxn ang="0">
                  <a:pos x="274" y="31"/>
                </a:cxn>
                <a:cxn ang="0">
                  <a:pos x="318" y="17"/>
                </a:cxn>
                <a:cxn ang="0">
                  <a:pos x="361" y="3"/>
                </a:cxn>
                <a:cxn ang="0">
                  <a:pos x="591" y="17"/>
                </a:cxn>
                <a:cxn ang="0">
                  <a:pos x="649" y="147"/>
                </a:cxn>
                <a:cxn ang="0">
                  <a:pos x="505" y="593"/>
                </a:cxn>
                <a:cxn ang="0">
                  <a:pos x="418" y="521"/>
                </a:cxn>
                <a:cxn ang="0">
                  <a:pos x="390" y="435"/>
                </a:cxn>
                <a:cxn ang="0">
                  <a:pos x="375" y="391"/>
                </a:cxn>
                <a:cxn ang="0">
                  <a:pos x="361" y="535"/>
                </a:cxn>
                <a:cxn ang="0">
                  <a:pos x="390" y="622"/>
                </a:cxn>
                <a:cxn ang="0">
                  <a:pos x="375" y="679"/>
                </a:cxn>
                <a:cxn ang="0">
                  <a:pos x="318" y="622"/>
                </a:cxn>
                <a:cxn ang="0">
                  <a:pos x="346" y="622"/>
                </a:cxn>
              </a:cxnLst>
              <a:rect l="0" t="0" r="r" b="b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895" name="Freeform 103"/>
            <p:cNvSpPr>
              <a:spLocks/>
            </p:cNvSpPr>
            <p:nvPr/>
          </p:nvSpPr>
          <p:spPr bwMode="auto">
            <a:xfrm rot="13056079">
              <a:off x="813" y="3887"/>
              <a:ext cx="721" cy="705"/>
            </a:xfrm>
            <a:custGeom>
              <a:avLst/>
              <a:gdLst/>
              <a:ahLst/>
              <a:cxnLst>
                <a:cxn ang="0">
                  <a:pos x="346" y="622"/>
                </a:cxn>
                <a:cxn ang="0">
                  <a:pos x="58" y="492"/>
                </a:cxn>
                <a:cxn ang="0">
                  <a:pos x="15" y="449"/>
                </a:cxn>
                <a:cxn ang="0">
                  <a:pos x="1" y="406"/>
                </a:cxn>
                <a:cxn ang="0">
                  <a:pos x="102" y="103"/>
                </a:cxn>
                <a:cxn ang="0">
                  <a:pos x="145" y="89"/>
                </a:cxn>
                <a:cxn ang="0">
                  <a:pos x="274" y="31"/>
                </a:cxn>
                <a:cxn ang="0">
                  <a:pos x="318" y="17"/>
                </a:cxn>
                <a:cxn ang="0">
                  <a:pos x="361" y="3"/>
                </a:cxn>
                <a:cxn ang="0">
                  <a:pos x="591" y="17"/>
                </a:cxn>
                <a:cxn ang="0">
                  <a:pos x="649" y="147"/>
                </a:cxn>
                <a:cxn ang="0">
                  <a:pos x="505" y="593"/>
                </a:cxn>
                <a:cxn ang="0">
                  <a:pos x="418" y="521"/>
                </a:cxn>
                <a:cxn ang="0">
                  <a:pos x="390" y="435"/>
                </a:cxn>
                <a:cxn ang="0">
                  <a:pos x="375" y="391"/>
                </a:cxn>
                <a:cxn ang="0">
                  <a:pos x="361" y="535"/>
                </a:cxn>
                <a:cxn ang="0">
                  <a:pos x="390" y="622"/>
                </a:cxn>
                <a:cxn ang="0">
                  <a:pos x="375" y="679"/>
                </a:cxn>
                <a:cxn ang="0">
                  <a:pos x="318" y="622"/>
                </a:cxn>
                <a:cxn ang="0">
                  <a:pos x="346" y="622"/>
                </a:cxn>
              </a:cxnLst>
              <a:rect l="0" t="0" r="r" b="b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3909" name="Group 117"/>
          <p:cNvGrpSpPr>
            <a:grpSpLocks/>
          </p:cNvGrpSpPr>
          <p:nvPr/>
        </p:nvGrpSpPr>
        <p:grpSpPr bwMode="auto">
          <a:xfrm rot="-1834154">
            <a:off x="4125913" y="5537200"/>
            <a:ext cx="493712" cy="503238"/>
            <a:chOff x="3504" y="672"/>
            <a:chExt cx="1776" cy="1536"/>
          </a:xfrm>
        </p:grpSpPr>
        <p:grpSp>
          <p:nvGrpSpPr>
            <p:cNvPr id="4120" name="Group 118"/>
            <p:cNvGrpSpPr>
              <a:grpSpLocks/>
            </p:cNvGrpSpPr>
            <p:nvPr/>
          </p:nvGrpSpPr>
          <p:grpSpPr bwMode="auto">
            <a:xfrm>
              <a:off x="3504" y="672"/>
              <a:ext cx="1776" cy="1536"/>
              <a:chOff x="403" y="2880"/>
              <a:chExt cx="1663" cy="1712"/>
            </a:xfrm>
          </p:grpSpPr>
          <p:sp>
            <p:nvSpPr>
              <p:cNvPr id="33911" name="Freeform 119"/>
              <p:cNvSpPr>
                <a:spLocks/>
              </p:cNvSpPr>
              <p:nvPr/>
            </p:nvSpPr>
            <p:spPr bwMode="auto">
              <a:xfrm>
                <a:off x="402" y="3317"/>
                <a:ext cx="700" cy="8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5" y="375"/>
                  </a:cxn>
                  <a:cxn ang="0">
                    <a:pos x="317" y="461"/>
                  </a:cxn>
                  <a:cxn ang="0">
                    <a:pos x="701" y="898"/>
                  </a:cxn>
                </a:cxnLst>
                <a:rect l="0" t="0" r="r" b="b"/>
                <a:pathLst>
                  <a:path w="701" h="898">
                    <a:moveTo>
                      <a:pt x="0" y="0"/>
                    </a:moveTo>
                    <a:cubicBezTo>
                      <a:pt x="75" y="113"/>
                      <a:pt x="134" y="300"/>
                      <a:pt x="245" y="375"/>
                    </a:cubicBezTo>
                    <a:cubicBezTo>
                      <a:pt x="267" y="443"/>
                      <a:pt x="270" y="414"/>
                      <a:pt x="317" y="461"/>
                    </a:cubicBezTo>
                    <a:lnTo>
                      <a:pt x="701" y="898"/>
                    </a:lnTo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912" name="Freeform 120"/>
              <p:cNvSpPr>
                <a:spLocks/>
              </p:cNvSpPr>
              <p:nvPr/>
            </p:nvSpPr>
            <p:spPr bwMode="auto">
              <a:xfrm>
                <a:off x="760" y="2868"/>
                <a:ext cx="722" cy="702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rect l="0" t="0" r="r" b="b"/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913" name="Freeform 121"/>
              <p:cNvSpPr>
                <a:spLocks/>
              </p:cNvSpPr>
              <p:nvPr/>
            </p:nvSpPr>
            <p:spPr bwMode="auto">
              <a:xfrm rot="-5056700">
                <a:off x="420" y="3413"/>
                <a:ext cx="718" cy="706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rect l="0" t="0" r="r" b="b"/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914" name="Freeform 122"/>
              <p:cNvSpPr>
                <a:spLocks/>
              </p:cNvSpPr>
              <p:nvPr/>
            </p:nvSpPr>
            <p:spPr bwMode="auto">
              <a:xfrm rot="4858387">
                <a:off x="1330" y="3078"/>
                <a:ext cx="718" cy="706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rect l="0" t="0" r="r" b="b"/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915" name="Freeform 123"/>
              <p:cNvSpPr>
                <a:spLocks/>
              </p:cNvSpPr>
              <p:nvPr/>
            </p:nvSpPr>
            <p:spPr bwMode="auto">
              <a:xfrm rot="8396864">
                <a:off x="1347" y="3686"/>
                <a:ext cx="722" cy="702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rect l="0" t="0" r="r" b="b"/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916" name="Freeform 124"/>
              <p:cNvSpPr>
                <a:spLocks/>
              </p:cNvSpPr>
              <p:nvPr/>
            </p:nvSpPr>
            <p:spPr bwMode="auto">
              <a:xfrm rot="13056079">
                <a:off x="807" y="3881"/>
                <a:ext cx="722" cy="702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rect l="0" t="0" r="r" b="b"/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33917" name="Freeform 125"/>
            <p:cNvSpPr>
              <a:spLocks/>
            </p:cNvSpPr>
            <p:nvPr/>
          </p:nvSpPr>
          <p:spPr bwMode="auto">
            <a:xfrm>
              <a:off x="4224" y="1239"/>
              <a:ext cx="383" cy="334"/>
            </a:xfrm>
            <a:custGeom>
              <a:avLst/>
              <a:gdLst/>
              <a:ahLst/>
              <a:cxnLst>
                <a:cxn ang="0">
                  <a:pos x="216" y="44"/>
                </a:cxn>
                <a:cxn ang="0">
                  <a:pos x="86" y="44"/>
                </a:cxn>
                <a:cxn ang="0">
                  <a:pos x="43" y="59"/>
                </a:cxn>
                <a:cxn ang="0">
                  <a:pos x="0" y="145"/>
                </a:cxn>
                <a:cxn ang="0">
                  <a:pos x="201" y="361"/>
                </a:cxn>
                <a:cxn ang="0">
                  <a:pos x="331" y="275"/>
                </a:cxn>
                <a:cxn ang="0">
                  <a:pos x="316" y="102"/>
                </a:cxn>
                <a:cxn ang="0">
                  <a:pos x="216" y="44"/>
                </a:cxn>
              </a:cxnLst>
              <a:rect l="0" t="0" r="r" b="b"/>
              <a:pathLst>
                <a:path w="332" h="361">
                  <a:moveTo>
                    <a:pt x="216" y="44"/>
                  </a:moveTo>
                  <a:cubicBezTo>
                    <a:pt x="147" y="0"/>
                    <a:pt x="188" y="10"/>
                    <a:pt x="86" y="44"/>
                  </a:cubicBezTo>
                  <a:cubicBezTo>
                    <a:pt x="72" y="49"/>
                    <a:pt x="43" y="59"/>
                    <a:pt x="43" y="59"/>
                  </a:cubicBezTo>
                  <a:cubicBezTo>
                    <a:pt x="28" y="82"/>
                    <a:pt x="0" y="114"/>
                    <a:pt x="0" y="145"/>
                  </a:cubicBezTo>
                  <a:cubicBezTo>
                    <a:pt x="0" y="256"/>
                    <a:pt x="108" y="331"/>
                    <a:pt x="201" y="361"/>
                  </a:cubicBezTo>
                  <a:cubicBezTo>
                    <a:pt x="268" y="345"/>
                    <a:pt x="292" y="332"/>
                    <a:pt x="331" y="275"/>
                  </a:cubicBezTo>
                  <a:cubicBezTo>
                    <a:pt x="326" y="217"/>
                    <a:pt x="332" y="158"/>
                    <a:pt x="316" y="102"/>
                  </a:cubicBezTo>
                  <a:cubicBezTo>
                    <a:pt x="307" y="70"/>
                    <a:pt x="237" y="67"/>
                    <a:pt x="216" y="44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119" name="TextBox 1"/>
          <p:cNvSpPr txBox="1">
            <a:spLocks noChangeArrowheads="1"/>
          </p:cNvSpPr>
          <p:nvPr/>
        </p:nvSpPr>
        <p:spPr bwMode="auto">
          <a:xfrm>
            <a:off x="0" y="0"/>
            <a:ext cx="8858279" cy="1754326"/>
          </a:xfrm>
          <a:prstGeom prst="rect">
            <a:avLst/>
          </a:prstGeom>
          <a:extLst/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rgbClr val="FF3300"/>
                </a:solidFill>
                <a:latin typeface="VNI-Times" pitchFamily="2" charset="0"/>
              </a:defRPr>
            </a:lvl1pPr>
            <a:lvl2pPr marL="742950" indent="-285750" eaLnBrk="0" hangingPunct="0">
              <a:defRPr sz="2800" b="1">
                <a:solidFill>
                  <a:srgbClr val="FF3300"/>
                </a:solidFill>
                <a:latin typeface="VNI-Times" pitchFamily="2" charset="0"/>
              </a:defRPr>
            </a:lvl2pPr>
            <a:lvl3pPr marL="1143000" indent="-228600" eaLnBrk="0" hangingPunct="0">
              <a:defRPr sz="2800" b="1">
                <a:solidFill>
                  <a:srgbClr val="FF3300"/>
                </a:solidFill>
                <a:latin typeface="VNI-Times" pitchFamily="2" charset="0"/>
              </a:defRPr>
            </a:lvl3pPr>
            <a:lvl4pPr marL="1600200" indent="-228600" eaLnBrk="0" hangingPunct="0">
              <a:defRPr sz="2800" b="1">
                <a:solidFill>
                  <a:srgbClr val="FF3300"/>
                </a:solidFill>
                <a:latin typeface="VNI-Times" pitchFamily="2" charset="0"/>
              </a:defRPr>
            </a:lvl4pPr>
            <a:lvl5pPr marL="2057400" indent="-228600" eaLnBrk="0" hangingPunct="0">
              <a:defRPr sz="2800" b="1">
                <a:solidFill>
                  <a:srgbClr val="FF33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3600" dirty="0" smtClean="0">
                <a:ln>
                  <a:solidFill>
                    <a:srgbClr val="FFFF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NHIỆT LIỆT CHÀO MỪNG CÁC THẦY CÔ VÀ CÁC EM HỌC SINH ĐÃ ĐẾN THAM DỰ GIỜ HỌC</a:t>
            </a:r>
            <a:endParaRPr lang="en-US" sz="3600" dirty="0">
              <a:ln>
                <a:solidFill>
                  <a:srgbClr val="FFFF00"/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  <p:extLst/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38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38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3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3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3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3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3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3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3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3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38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33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3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3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38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33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39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39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3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3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667000" y="1739135"/>
            <a:ext cx="6324600" cy="11430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 smtClean="0">
                <a:solidFill>
                  <a:srgbClr val="FF0000"/>
                </a:solidFill>
                <a:sym typeface="Wingdings 3"/>
              </a:rPr>
              <a:t>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Làm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thế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nào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để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xác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định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được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kiểu</a:t>
            </a:r>
            <a:r>
              <a:rPr lang="en-US" sz="2400" b="1" i="1" dirty="0" smtClean="0">
                <a:solidFill>
                  <a:srgbClr val="FF0000"/>
                </a:solidFill>
              </a:rPr>
              <a:t> gen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của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cá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thể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mang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tính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trạng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trội</a:t>
            </a:r>
            <a:r>
              <a:rPr lang="en-US" sz="2400" b="1" i="1" dirty="0" smtClean="0">
                <a:solidFill>
                  <a:srgbClr val="FF0000"/>
                </a:solidFill>
              </a:rPr>
              <a:t>?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9400" y="3110805"/>
            <a:ext cx="6019800" cy="1384995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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Đem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cá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thể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mang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tính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trạng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trội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lai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cá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thể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mang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tính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trạng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lặn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.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43200" y="4876800"/>
            <a:ext cx="609600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 smtClean="0">
                <a:solidFill>
                  <a:srgbClr val="FF0000"/>
                </a:solidFill>
                <a:sym typeface="Wingdings 3"/>
              </a:rPr>
              <a:t>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Phép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lai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như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vậy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gọi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là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lai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phân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tích</a:t>
            </a:r>
            <a:r>
              <a:rPr lang="en-US" sz="2400" b="1" i="1" dirty="0" smtClean="0">
                <a:solidFill>
                  <a:srgbClr val="FF0000"/>
                </a:solidFill>
              </a:rPr>
              <a:t>.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Vậy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thế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nào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là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lai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phân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tích</a:t>
            </a:r>
            <a:r>
              <a:rPr lang="en-US" sz="2400" b="1" i="1" dirty="0" smtClean="0">
                <a:solidFill>
                  <a:srgbClr val="FF0000"/>
                </a:solidFill>
              </a:rPr>
              <a:t>?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732" y="47643"/>
            <a:ext cx="8750268" cy="714357"/>
          </a:xfrm>
          <a:prstGeom prst="rect">
            <a:avLst/>
          </a:prstGeom>
          <a:solidFill>
            <a:schemeClr val="accent1">
              <a:alpha val="42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/>
          </a:p>
        </p:txBody>
      </p:sp>
      <p:cxnSp>
        <p:nvCxnSpPr>
          <p:cNvPr id="10" name="Straight Connector 9"/>
          <p:cNvCxnSpPr/>
          <p:nvPr/>
        </p:nvCxnSpPr>
        <p:spPr>
          <a:xfrm>
            <a:off x="12732" y="619143"/>
            <a:ext cx="8750268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4514"/>
            <a:ext cx="9144000" cy="609600"/>
          </a:xfrm>
        </p:spPr>
        <p:txBody>
          <a:bodyPr/>
          <a:lstStyle/>
          <a:p>
            <a:r>
              <a:rPr lang="en-US" b="1" smtClean="0"/>
              <a:t>Bài 3: Lai một cặp tính trạng (tiếp theo)</a:t>
            </a:r>
            <a:endParaRPr lang="en-US" b="1"/>
          </a:p>
        </p:txBody>
      </p:sp>
      <p:sp>
        <p:nvSpPr>
          <p:cNvPr id="13" name="Rectangle 12"/>
          <p:cNvSpPr/>
          <p:nvPr/>
        </p:nvSpPr>
        <p:spPr>
          <a:xfrm>
            <a:off x="0" y="840660"/>
            <a:ext cx="2362184" cy="104526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just">
              <a:lnSpc>
                <a:spcPct val="150000"/>
              </a:lnSpc>
              <a:defRPr sz="1400" b="1" kern="120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mtClean="0"/>
              <a:t>III</a:t>
            </a:r>
            <a:r>
              <a:rPr lang="en-US"/>
              <a:t>. </a:t>
            </a:r>
            <a:r>
              <a:rPr lang="en-US" smtClean="0"/>
              <a:t>LAI PHÂN TÍCH</a:t>
            </a: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1912230"/>
            <a:ext cx="2362184" cy="1045260"/>
          </a:xfrm>
          <a:prstGeom prst="rect">
            <a:avLst/>
          </a:prstGeom>
          <a:solidFill>
            <a:schemeClr val="accent5">
              <a:lumMod val="75000"/>
              <a:alpha val="30000"/>
            </a:schemeClr>
          </a:solidFill>
          <a:ln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defRPr sz="14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pPr>
            <a:r>
              <a:rPr lang="en-US" smtClean="0"/>
              <a:t>IV. Ý NGHĨA TƯƠNG QUAN TRỘI - LẶN</a:t>
            </a: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2984713"/>
            <a:ext cx="2362184" cy="1045260"/>
          </a:xfrm>
          <a:prstGeom prst="rect">
            <a:avLst/>
          </a:prstGeom>
          <a:solidFill>
            <a:schemeClr val="accent5">
              <a:lumMod val="75000"/>
              <a:alpha val="30000"/>
            </a:schemeClr>
          </a:solidFill>
          <a:ln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4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V. TRỘI KHÔNG HOÀN TOÀN</a:t>
            </a:r>
            <a:endParaRPr lang="en-US" sz="14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732" y="4055370"/>
            <a:ext cx="2362184" cy="1045260"/>
          </a:xfrm>
          <a:prstGeom prst="rect">
            <a:avLst/>
          </a:prstGeom>
          <a:solidFill>
            <a:schemeClr val="accent5">
              <a:lumMod val="75000"/>
              <a:alpha val="30000"/>
            </a:schemeClr>
          </a:solidFill>
          <a:ln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just">
              <a:lnSpc>
                <a:spcPct val="150000"/>
              </a:lnSpc>
              <a:defRPr sz="1400" b="1" kern="1200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/>
              <a:t>KIỂM TRA ĐÁNH GIÁ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732" y="5126940"/>
            <a:ext cx="2362184" cy="1045260"/>
          </a:xfrm>
          <a:prstGeom prst="rect">
            <a:avLst/>
          </a:prstGeom>
          <a:solidFill>
            <a:schemeClr val="accent5">
              <a:lumMod val="75000"/>
              <a:alpha val="30000"/>
            </a:schemeClr>
          </a:solidFill>
          <a:ln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4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DẶN DÒ</a:t>
            </a:r>
            <a:endParaRPr lang="en-US" sz="14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9"/>
          <p:cNvSpPr txBox="1"/>
          <p:nvPr/>
        </p:nvSpPr>
        <p:spPr>
          <a:xfrm>
            <a:off x="2590800" y="914400"/>
            <a:ext cx="2895600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III. Lai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tích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57600" y="1752600"/>
            <a:ext cx="4572000" cy="55399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Bài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tập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: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Kéo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đáp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án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vào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chỗ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trống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.</a:t>
            </a:r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732" y="47643"/>
            <a:ext cx="8750268" cy="714357"/>
          </a:xfrm>
          <a:prstGeom prst="rect">
            <a:avLst/>
          </a:prstGeom>
          <a:solidFill>
            <a:schemeClr val="accent1">
              <a:alpha val="42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/>
          </a:p>
        </p:txBody>
      </p:sp>
      <p:cxnSp>
        <p:nvCxnSpPr>
          <p:cNvPr id="9" name="Straight Connector 8"/>
          <p:cNvCxnSpPr/>
          <p:nvPr/>
        </p:nvCxnSpPr>
        <p:spPr>
          <a:xfrm>
            <a:off x="12732" y="619143"/>
            <a:ext cx="8750268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52400" y="-14514"/>
            <a:ext cx="9144000" cy="609600"/>
          </a:xfrm>
        </p:spPr>
        <p:txBody>
          <a:bodyPr/>
          <a:lstStyle/>
          <a:p>
            <a:r>
              <a:rPr lang="en-US" b="1" smtClean="0"/>
              <a:t>Bài 3: Lai một cặp tính trạng (tiếp theo)</a:t>
            </a:r>
            <a:endParaRPr lang="en-US" b="1"/>
          </a:p>
        </p:txBody>
      </p:sp>
      <p:sp>
        <p:nvSpPr>
          <p:cNvPr id="15" name="Rectangle 14"/>
          <p:cNvSpPr/>
          <p:nvPr/>
        </p:nvSpPr>
        <p:spPr>
          <a:xfrm>
            <a:off x="0" y="840660"/>
            <a:ext cx="2362184" cy="104526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just">
              <a:lnSpc>
                <a:spcPct val="150000"/>
              </a:lnSpc>
              <a:defRPr sz="1400" b="1" kern="120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mtClean="0"/>
              <a:t>III</a:t>
            </a:r>
            <a:r>
              <a:rPr lang="en-US"/>
              <a:t>. </a:t>
            </a:r>
            <a:r>
              <a:rPr lang="en-US" smtClean="0"/>
              <a:t>LAI PHÂN TÍCH</a:t>
            </a: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1912230"/>
            <a:ext cx="2362184" cy="1045260"/>
          </a:xfrm>
          <a:prstGeom prst="rect">
            <a:avLst/>
          </a:prstGeom>
          <a:solidFill>
            <a:schemeClr val="accent5">
              <a:lumMod val="75000"/>
              <a:alpha val="30000"/>
            </a:schemeClr>
          </a:solidFill>
          <a:ln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defRPr sz="14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pPr>
            <a:r>
              <a:rPr lang="en-US" smtClean="0"/>
              <a:t>IV. Ý NGHĨA TƯƠNG QUAN TRỘI - LẶN</a:t>
            </a: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2984713"/>
            <a:ext cx="2362184" cy="1045260"/>
          </a:xfrm>
          <a:prstGeom prst="rect">
            <a:avLst/>
          </a:prstGeom>
          <a:solidFill>
            <a:schemeClr val="accent5">
              <a:lumMod val="75000"/>
              <a:alpha val="30000"/>
            </a:schemeClr>
          </a:solidFill>
          <a:ln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4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V. TRỘI KHÔNG HOÀN TOÀN</a:t>
            </a:r>
            <a:endParaRPr lang="en-US" sz="14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732" y="4055370"/>
            <a:ext cx="2362184" cy="1045260"/>
          </a:xfrm>
          <a:prstGeom prst="rect">
            <a:avLst/>
          </a:prstGeom>
          <a:solidFill>
            <a:schemeClr val="accent5">
              <a:lumMod val="75000"/>
              <a:alpha val="30000"/>
            </a:schemeClr>
          </a:solidFill>
          <a:ln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just">
              <a:lnSpc>
                <a:spcPct val="150000"/>
              </a:lnSpc>
              <a:defRPr sz="1400" b="1" kern="1200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/>
              <a:t>KIỂM TRA ĐÁNH GIÁ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732" y="5126940"/>
            <a:ext cx="2362184" cy="1045260"/>
          </a:xfrm>
          <a:prstGeom prst="rect">
            <a:avLst/>
          </a:prstGeom>
          <a:solidFill>
            <a:schemeClr val="accent5">
              <a:lumMod val="75000"/>
              <a:alpha val="30000"/>
            </a:schemeClr>
          </a:solidFill>
          <a:ln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4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DẶN DÒ</a:t>
            </a:r>
            <a:endParaRPr lang="en-US" sz="14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9"/>
          <p:cNvSpPr txBox="1"/>
          <p:nvPr/>
        </p:nvSpPr>
        <p:spPr>
          <a:xfrm>
            <a:off x="2590800" y="914400"/>
            <a:ext cx="2895600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III. Lai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tích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50" name="ShockwaveFlash2" r:id="rId2" imgW="6629413" imgH="5638720"/>
        </mc:Choice>
        <mc:Fallback>
          <p:control name="ShockwaveFlash2" r:id="rId2" imgW="6629413" imgH="5638720">
            <p:pic>
              <p:nvPicPr>
                <p:cNvPr id="0" name="ShockwaveFlash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38413" y="2286000"/>
                  <a:ext cx="6605587" cy="5105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0" y="1676400"/>
            <a:ext cx="1665841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1.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Nội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 dung</a:t>
            </a:r>
            <a:r>
              <a:rPr lang="en-US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0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2590800"/>
            <a:ext cx="6019800" cy="19538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/>
              <a:buChar char="@"/>
            </a:pPr>
            <a:r>
              <a:rPr lang="en-US" sz="28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Là phép lai giữa cá thể mang trạng trội cần xác định kiểu gen với cá thể mang tính trạng lặn.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732" y="47643"/>
            <a:ext cx="8750268" cy="714357"/>
          </a:xfrm>
          <a:prstGeom prst="rect">
            <a:avLst/>
          </a:prstGeom>
          <a:solidFill>
            <a:schemeClr val="accent1">
              <a:alpha val="42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2732" y="619143"/>
            <a:ext cx="8750268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52400" y="-14514"/>
            <a:ext cx="9144000" cy="609600"/>
          </a:xfrm>
        </p:spPr>
        <p:txBody>
          <a:bodyPr/>
          <a:lstStyle/>
          <a:p>
            <a:r>
              <a:rPr lang="en-US" b="1" smtClean="0"/>
              <a:t>Bài 3: Lai một cặp tính trạng (tiếp theo)</a:t>
            </a:r>
            <a:endParaRPr lang="en-US" b="1"/>
          </a:p>
        </p:txBody>
      </p:sp>
      <p:sp>
        <p:nvSpPr>
          <p:cNvPr id="18" name="Rectangle 17"/>
          <p:cNvSpPr/>
          <p:nvPr/>
        </p:nvSpPr>
        <p:spPr>
          <a:xfrm>
            <a:off x="0" y="840660"/>
            <a:ext cx="2362184" cy="104526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just">
              <a:lnSpc>
                <a:spcPct val="150000"/>
              </a:lnSpc>
              <a:defRPr sz="1400" b="1" kern="120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mtClean="0"/>
              <a:t>III</a:t>
            </a:r>
            <a:r>
              <a:rPr lang="en-US"/>
              <a:t>. </a:t>
            </a:r>
            <a:r>
              <a:rPr lang="en-US" smtClean="0"/>
              <a:t>LAI PHÂN TÍCH</a:t>
            </a: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1912230"/>
            <a:ext cx="2362184" cy="1045260"/>
          </a:xfrm>
          <a:prstGeom prst="rect">
            <a:avLst/>
          </a:prstGeom>
          <a:solidFill>
            <a:schemeClr val="accent5">
              <a:lumMod val="75000"/>
              <a:alpha val="30000"/>
            </a:schemeClr>
          </a:solidFill>
          <a:ln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defRPr sz="14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pPr>
            <a:r>
              <a:rPr lang="en-US" smtClean="0"/>
              <a:t>IV. Ý NGHĨA TƯƠNG QUAN TRỘI - LẶN</a:t>
            </a: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2984713"/>
            <a:ext cx="2362184" cy="1045260"/>
          </a:xfrm>
          <a:prstGeom prst="rect">
            <a:avLst/>
          </a:prstGeom>
          <a:solidFill>
            <a:schemeClr val="accent5">
              <a:lumMod val="75000"/>
              <a:alpha val="30000"/>
            </a:schemeClr>
          </a:solidFill>
          <a:ln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4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V. TRỘI KHÔNG HOÀN TOÀN</a:t>
            </a:r>
            <a:endParaRPr lang="en-US" sz="14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732" y="4055370"/>
            <a:ext cx="2362184" cy="1045260"/>
          </a:xfrm>
          <a:prstGeom prst="rect">
            <a:avLst/>
          </a:prstGeom>
          <a:solidFill>
            <a:schemeClr val="accent5">
              <a:lumMod val="75000"/>
              <a:alpha val="30000"/>
            </a:schemeClr>
          </a:solidFill>
          <a:ln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just">
              <a:lnSpc>
                <a:spcPct val="150000"/>
              </a:lnSpc>
              <a:defRPr sz="1400" b="1" kern="1200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/>
              <a:t>KIỂM TRA ĐÁNH GIÁ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732" y="5126940"/>
            <a:ext cx="2362184" cy="1045260"/>
          </a:xfrm>
          <a:prstGeom prst="rect">
            <a:avLst/>
          </a:prstGeom>
          <a:solidFill>
            <a:schemeClr val="accent5">
              <a:lumMod val="75000"/>
              <a:alpha val="30000"/>
            </a:schemeClr>
          </a:solidFill>
          <a:ln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4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DẶN DÒ</a:t>
            </a:r>
            <a:endParaRPr lang="en-US" sz="14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2590800" y="914400"/>
            <a:ext cx="2895600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III. Lai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tích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19400" y="1447800"/>
            <a:ext cx="173797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2. Ý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nghĩa</a:t>
            </a:r>
            <a:r>
              <a:rPr lang="en-US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2133600"/>
            <a:ext cx="6019800" cy="960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/>
              <a:buChar char="@"/>
            </a:pPr>
            <a:r>
              <a:rPr lang="en-US" sz="2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Xác định được kiểu gen của cơ thể mang tính trạng trội bằng cách dựa và kết quả phép lai.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43200" y="3302000"/>
            <a:ext cx="6019800" cy="960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/>
              <a:buChar char="@"/>
            </a:pPr>
            <a:r>
              <a:rPr lang="en-US" sz="2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Nếu kết quả phép lai đồng tính (100%) thì cá thể mang tính trạng trội có kiểu gen đồng hợp.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43200" y="4470400"/>
            <a:ext cx="6019800" cy="960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/>
              <a:buChar char="@"/>
            </a:pPr>
            <a:r>
              <a:rPr lang="en-US" sz="2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Nếu kết quả phép lai phân tích (</a:t>
            </a:r>
            <a:r>
              <a:rPr lang="en-US" sz="2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  <a:sym typeface="Symbol"/>
              </a:rPr>
              <a:t> </a:t>
            </a:r>
            <a:r>
              <a:rPr lang="en-US" sz="2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100%) thì cá thể mang tính trạng trội có kiểu gen dị hợp.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43200" y="5638800"/>
            <a:ext cx="6019800" cy="960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/>
              <a:buChar char="@"/>
            </a:pPr>
            <a:r>
              <a:rPr lang="en-US" sz="2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Trong chọn giống: phép lai phân tích kiểm tra được độ thuần chủng của giống.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732" y="47643"/>
            <a:ext cx="8750268" cy="714357"/>
          </a:xfrm>
          <a:prstGeom prst="rect">
            <a:avLst/>
          </a:prstGeom>
          <a:solidFill>
            <a:schemeClr val="accent1">
              <a:alpha val="42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32" y="619143"/>
            <a:ext cx="8750268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52400" y="-14514"/>
            <a:ext cx="9144000" cy="609600"/>
          </a:xfrm>
        </p:spPr>
        <p:txBody>
          <a:bodyPr/>
          <a:lstStyle/>
          <a:p>
            <a:r>
              <a:rPr lang="en-US" b="1" smtClean="0"/>
              <a:t>Bài 3: Lai một cặp tính trạng (tiếp theo)</a:t>
            </a:r>
            <a:endParaRPr lang="en-US" b="1"/>
          </a:p>
        </p:txBody>
      </p:sp>
      <p:sp>
        <p:nvSpPr>
          <p:cNvPr id="21" name="Rectangle 20"/>
          <p:cNvSpPr/>
          <p:nvPr/>
        </p:nvSpPr>
        <p:spPr>
          <a:xfrm>
            <a:off x="0" y="840660"/>
            <a:ext cx="2362184" cy="104526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just">
              <a:lnSpc>
                <a:spcPct val="150000"/>
              </a:lnSpc>
              <a:defRPr sz="1400" b="1" kern="120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mtClean="0"/>
              <a:t>III</a:t>
            </a:r>
            <a:r>
              <a:rPr lang="en-US"/>
              <a:t>. </a:t>
            </a:r>
            <a:r>
              <a:rPr lang="en-US" smtClean="0"/>
              <a:t>LAI PHÂN TÍCH</a:t>
            </a: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1912230"/>
            <a:ext cx="2362184" cy="1045260"/>
          </a:xfrm>
          <a:prstGeom prst="rect">
            <a:avLst/>
          </a:prstGeom>
          <a:solidFill>
            <a:schemeClr val="accent5">
              <a:lumMod val="75000"/>
              <a:alpha val="30000"/>
            </a:schemeClr>
          </a:solidFill>
          <a:ln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defRPr sz="14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pPr>
            <a:r>
              <a:rPr lang="en-US" smtClean="0"/>
              <a:t>IV. Ý NGHĨA TƯƠNG QUAN TRỘI - LẶN</a:t>
            </a: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0" y="2984713"/>
            <a:ext cx="2362184" cy="1045260"/>
          </a:xfrm>
          <a:prstGeom prst="rect">
            <a:avLst/>
          </a:prstGeom>
          <a:solidFill>
            <a:schemeClr val="accent5">
              <a:lumMod val="75000"/>
              <a:alpha val="30000"/>
            </a:schemeClr>
          </a:solidFill>
          <a:ln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4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V. TRỘI KHÔNG HOÀN TOÀN</a:t>
            </a:r>
            <a:endParaRPr lang="en-US" sz="14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32" y="4055370"/>
            <a:ext cx="2362184" cy="1045260"/>
          </a:xfrm>
          <a:prstGeom prst="rect">
            <a:avLst/>
          </a:prstGeom>
          <a:solidFill>
            <a:schemeClr val="accent5">
              <a:lumMod val="75000"/>
              <a:alpha val="30000"/>
            </a:schemeClr>
          </a:solidFill>
          <a:ln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just">
              <a:lnSpc>
                <a:spcPct val="150000"/>
              </a:lnSpc>
              <a:defRPr sz="1400" b="1" kern="1200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/>
              <a:t>KIỂM TRA ĐÁNH GIÁ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2732" y="5126940"/>
            <a:ext cx="2362184" cy="1045260"/>
          </a:xfrm>
          <a:prstGeom prst="rect">
            <a:avLst/>
          </a:prstGeom>
          <a:solidFill>
            <a:schemeClr val="accent5">
              <a:lumMod val="75000"/>
              <a:alpha val="30000"/>
            </a:schemeClr>
          </a:solidFill>
          <a:ln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4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DẶN DÒ</a:t>
            </a:r>
            <a:endParaRPr lang="en-US" sz="14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9"/>
          <p:cNvSpPr txBox="1"/>
          <p:nvPr/>
        </p:nvSpPr>
        <p:spPr>
          <a:xfrm>
            <a:off x="2590800" y="914400"/>
            <a:ext cx="2895600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III. Lai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tích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67000" y="1828800"/>
            <a:ext cx="6019800" cy="16879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/>
              <a:buChar char="@"/>
            </a:pPr>
            <a:r>
              <a:rPr lang="en-US" sz="2400" b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Phép lai phân tích khác phép lai trở lại (Lai trở lại: là lai cá thể con ngược trở lại với bố hoặc mẹ).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67000" y="3810000"/>
            <a:ext cx="6019800" cy="11339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/>
              <a:buChar char="@"/>
            </a:pPr>
            <a:r>
              <a:rPr lang="en-US" sz="2400" b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Lai phân tích và lai trở lại có thể có cùng kiểu gen hoặc có trường hợp khác nhau.</a:t>
            </a:r>
          </a:p>
        </p:txBody>
      </p:sp>
      <p:sp>
        <p:nvSpPr>
          <p:cNvPr id="8" name="Rectangle 7"/>
          <p:cNvSpPr/>
          <p:nvPr/>
        </p:nvSpPr>
        <p:spPr>
          <a:xfrm>
            <a:off x="12732" y="47643"/>
            <a:ext cx="8750268" cy="714357"/>
          </a:xfrm>
          <a:prstGeom prst="rect">
            <a:avLst/>
          </a:prstGeom>
          <a:solidFill>
            <a:schemeClr val="accent1">
              <a:alpha val="42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732" y="619143"/>
            <a:ext cx="8750268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52400" y="-14514"/>
            <a:ext cx="9144000" cy="609600"/>
          </a:xfrm>
        </p:spPr>
        <p:txBody>
          <a:bodyPr/>
          <a:lstStyle/>
          <a:p>
            <a:r>
              <a:rPr lang="en-US" b="1" smtClean="0"/>
              <a:t>Bài 3: Lai một cặp tính trạng (tiếp theo)</a:t>
            </a:r>
            <a:endParaRPr lang="en-US" b="1"/>
          </a:p>
        </p:txBody>
      </p:sp>
      <p:sp>
        <p:nvSpPr>
          <p:cNvPr id="18" name="Rectangle 17"/>
          <p:cNvSpPr/>
          <p:nvPr/>
        </p:nvSpPr>
        <p:spPr>
          <a:xfrm>
            <a:off x="0" y="840660"/>
            <a:ext cx="2362184" cy="104526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just">
              <a:lnSpc>
                <a:spcPct val="150000"/>
              </a:lnSpc>
              <a:defRPr sz="1400" b="1" kern="120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mtClean="0"/>
              <a:t>III</a:t>
            </a:r>
            <a:r>
              <a:rPr lang="en-US"/>
              <a:t>. </a:t>
            </a:r>
            <a:r>
              <a:rPr lang="en-US" smtClean="0"/>
              <a:t>LAI PHÂN TÍCH</a:t>
            </a: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1912230"/>
            <a:ext cx="2362184" cy="1045260"/>
          </a:xfrm>
          <a:prstGeom prst="rect">
            <a:avLst/>
          </a:prstGeom>
          <a:solidFill>
            <a:schemeClr val="accent5">
              <a:lumMod val="75000"/>
              <a:alpha val="30000"/>
            </a:schemeClr>
          </a:solidFill>
          <a:ln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defRPr sz="14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pPr>
            <a:r>
              <a:rPr lang="en-US" smtClean="0"/>
              <a:t>IV. Ý NGHĨA TƯƠNG QUAN TRỘI - LẶN</a:t>
            </a: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2984713"/>
            <a:ext cx="2362184" cy="1045260"/>
          </a:xfrm>
          <a:prstGeom prst="rect">
            <a:avLst/>
          </a:prstGeom>
          <a:solidFill>
            <a:schemeClr val="accent5">
              <a:lumMod val="75000"/>
              <a:alpha val="30000"/>
            </a:schemeClr>
          </a:solidFill>
          <a:ln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4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V. TRỘI KHÔNG HOÀN TOÀN</a:t>
            </a:r>
            <a:endParaRPr lang="en-US" sz="14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732" y="4055370"/>
            <a:ext cx="2362184" cy="1045260"/>
          </a:xfrm>
          <a:prstGeom prst="rect">
            <a:avLst/>
          </a:prstGeom>
          <a:solidFill>
            <a:schemeClr val="accent5">
              <a:lumMod val="75000"/>
              <a:alpha val="30000"/>
            </a:schemeClr>
          </a:solidFill>
          <a:ln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just">
              <a:lnSpc>
                <a:spcPct val="150000"/>
              </a:lnSpc>
              <a:defRPr sz="1400" b="1" kern="1200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/>
              <a:t>KIỂM TRA ĐÁNH GIÁ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732" y="5126940"/>
            <a:ext cx="2362184" cy="1045260"/>
          </a:xfrm>
          <a:prstGeom prst="rect">
            <a:avLst/>
          </a:prstGeom>
          <a:solidFill>
            <a:schemeClr val="accent5">
              <a:lumMod val="75000"/>
              <a:alpha val="30000"/>
            </a:schemeClr>
          </a:solidFill>
          <a:ln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4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DẶN DÒ</a:t>
            </a:r>
            <a:endParaRPr lang="en-US" sz="14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9"/>
          <p:cNvSpPr txBox="1"/>
          <p:nvPr/>
        </p:nvSpPr>
        <p:spPr>
          <a:xfrm>
            <a:off x="2590800" y="914400"/>
            <a:ext cx="2590800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III. Lai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tích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90800" y="2133600"/>
            <a:ext cx="6324600" cy="11430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smtClean="0">
                <a:solidFill>
                  <a:srgbClr val="FF0000"/>
                </a:solidFill>
                <a:sym typeface="Wingdings 3"/>
              </a:rPr>
              <a:t>  </a:t>
            </a:r>
            <a:r>
              <a:rPr lang="en-US" sz="2400" b="1" i="1" smtClean="0">
                <a:solidFill>
                  <a:srgbClr val="FF0000"/>
                </a:solidFill>
              </a:rPr>
              <a:t>Nêu mối tương quan trội và lặn trong tự nhiên?</a:t>
            </a:r>
            <a:endParaRPr lang="en-US" sz="2400" b="1" i="1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0800" y="3848065"/>
            <a:ext cx="6324600" cy="11430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smtClean="0">
                <a:solidFill>
                  <a:srgbClr val="FF0000"/>
                </a:solidFill>
                <a:sym typeface="Wingdings 3"/>
              </a:rPr>
              <a:t>  Xác định tính trạng trội nhằm mục đích gì</a:t>
            </a:r>
            <a:r>
              <a:rPr lang="en-US" sz="2400" b="1" i="1" smtClean="0">
                <a:solidFill>
                  <a:srgbClr val="FF0000"/>
                </a:solidFill>
              </a:rPr>
              <a:t>?</a:t>
            </a:r>
            <a:endParaRPr lang="en-US" sz="2400" b="1" i="1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732" y="47643"/>
            <a:ext cx="8750268" cy="714357"/>
          </a:xfrm>
          <a:prstGeom prst="rect">
            <a:avLst/>
          </a:prstGeom>
          <a:solidFill>
            <a:schemeClr val="accent1">
              <a:alpha val="42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/>
          </a:p>
        </p:txBody>
      </p:sp>
      <p:cxnSp>
        <p:nvCxnSpPr>
          <p:cNvPr id="20" name="Straight Connector 19"/>
          <p:cNvCxnSpPr/>
          <p:nvPr/>
        </p:nvCxnSpPr>
        <p:spPr>
          <a:xfrm>
            <a:off x="12732" y="619143"/>
            <a:ext cx="8750268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52400" y="-14514"/>
            <a:ext cx="9144000" cy="609600"/>
          </a:xfrm>
        </p:spPr>
        <p:txBody>
          <a:bodyPr/>
          <a:lstStyle/>
          <a:p>
            <a:r>
              <a:rPr lang="en-US" b="1" smtClean="0"/>
              <a:t>Bài 3: Lai một cặp tính trạng (tiếp theo)</a:t>
            </a:r>
            <a:endParaRPr lang="en-US" b="1"/>
          </a:p>
        </p:txBody>
      </p:sp>
      <p:sp>
        <p:nvSpPr>
          <p:cNvPr id="26" name="Rectangle 25"/>
          <p:cNvSpPr/>
          <p:nvPr/>
        </p:nvSpPr>
        <p:spPr>
          <a:xfrm>
            <a:off x="0" y="840660"/>
            <a:ext cx="2362184" cy="1045260"/>
          </a:xfrm>
          <a:prstGeom prst="rect">
            <a:avLst/>
          </a:prstGeom>
          <a:solidFill>
            <a:schemeClr val="accent5">
              <a:lumMod val="75000"/>
              <a:alpha val="30000"/>
            </a:schemeClr>
          </a:solidFill>
          <a:ln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just">
              <a:lnSpc>
                <a:spcPct val="150000"/>
              </a:lnSpc>
              <a:defRPr sz="1400" b="1" kern="1200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/>
              <a:t>III. LAI PHÂN TÍCH</a:t>
            </a:r>
          </a:p>
        </p:txBody>
      </p:sp>
      <p:sp>
        <p:nvSpPr>
          <p:cNvPr id="27" name="Rectangle 26"/>
          <p:cNvSpPr/>
          <p:nvPr/>
        </p:nvSpPr>
        <p:spPr>
          <a:xfrm>
            <a:off x="0" y="1912230"/>
            <a:ext cx="2362184" cy="104526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just">
              <a:lnSpc>
                <a:spcPct val="150000"/>
              </a:lnSpc>
              <a:defRPr sz="1400" b="1" kern="120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/>
              <a:t>IV. Ý NGHĨA TƯƠNG QUAN TRỘI - LẶN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0" y="2984713"/>
            <a:ext cx="2362184" cy="1045260"/>
          </a:xfrm>
          <a:prstGeom prst="rect">
            <a:avLst/>
          </a:prstGeom>
          <a:solidFill>
            <a:schemeClr val="accent5">
              <a:lumMod val="75000"/>
              <a:alpha val="30000"/>
            </a:schemeClr>
          </a:solidFill>
          <a:ln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4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V. TRỘI KHÔNG HOÀN TOÀN</a:t>
            </a:r>
            <a:endParaRPr lang="en-US" sz="14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732" y="4055370"/>
            <a:ext cx="2362184" cy="1045260"/>
          </a:xfrm>
          <a:prstGeom prst="rect">
            <a:avLst/>
          </a:prstGeom>
          <a:solidFill>
            <a:schemeClr val="accent5">
              <a:lumMod val="75000"/>
              <a:alpha val="30000"/>
            </a:schemeClr>
          </a:solidFill>
          <a:ln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just">
              <a:lnSpc>
                <a:spcPct val="150000"/>
              </a:lnSpc>
              <a:defRPr sz="1400" b="1" kern="1200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/>
              <a:t>KIỂM TRA ĐÁNH GIÁ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2732" y="5126940"/>
            <a:ext cx="2362184" cy="1045260"/>
          </a:xfrm>
          <a:prstGeom prst="rect">
            <a:avLst/>
          </a:prstGeom>
          <a:solidFill>
            <a:schemeClr val="accent5">
              <a:lumMod val="75000"/>
              <a:alpha val="30000"/>
            </a:schemeClr>
          </a:solidFill>
          <a:ln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4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DẶN DÒ</a:t>
            </a:r>
            <a:endParaRPr lang="en-US" sz="14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9"/>
          <p:cNvSpPr txBox="1"/>
          <p:nvPr/>
        </p:nvSpPr>
        <p:spPr>
          <a:xfrm>
            <a:off x="2590800" y="990600"/>
            <a:ext cx="5105400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IV. Ý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tương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trội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lặn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43200" y="1676400"/>
            <a:ext cx="6019800" cy="11339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/>
              <a:buChar char="@"/>
            </a:pPr>
            <a:r>
              <a:rPr lang="en-US" sz="2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Trong tự nhiên mối tương quan trội – lặn là phổ biến.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43200" y="3302000"/>
            <a:ext cx="6019800" cy="16879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/>
              <a:buChar char="@"/>
            </a:pPr>
            <a:r>
              <a:rPr lang="en-US" sz="2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Tính trạng trội thường là tính trạng tốt. Nên trong chọn giống cần tập trung nhiều gen quí vào một kiểu gen để tạo giống tốt.</a:t>
            </a:r>
          </a:p>
        </p:txBody>
      </p:sp>
      <p:sp>
        <p:nvSpPr>
          <p:cNvPr id="8" name="Rectangle 7"/>
          <p:cNvSpPr/>
          <p:nvPr/>
        </p:nvSpPr>
        <p:spPr>
          <a:xfrm>
            <a:off x="12732" y="47643"/>
            <a:ext cx="8750268" cy="714357"/>
          </a:xfrm>
          <a:prstGeom prst="rect">
            <a:avLst/>
          </a:prstGeom>
          <a:solidFill>
            <a:schemeClr val="accent1">
              <a:alpha val="42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2732" y="619143"/>
            <a:ext cx="8750268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52400" y="-14514"/>
            <a:ext cx="9144000" cy="609600"/>
          </a:xfrm>
        </p:spPr>
        <p:txBody>
          <a:bodyPr/>
          <a:lstStyle/>
          <a:p>
            <a:r>
              <a:rPr lang="en-US" b="1" smtClean="0"/>
              <a:t>Bài 3: Lai một cặp tính trạng (tiếp theo)</a:t>
            </a:r>
            <a:endParaRPr lang="en-US" b="1"/>
          </a:p>
        </p:txBody>
      </p:sp>
      <p:sp>
        <p:nvSpPr>
          <p:cNvPr id="18" name="Rectangle 17"/>
          <p:cNvSpPr/>
          <p:nvPr/>
        </p:nvSpPr>
        <p:spPr>
          <a:xfrm>
            <a:off x="0" y="840660"/>
            <a:ext cx="2362184" cy="1045260"/>
          </a:xfrm>
          <a:prstGeom prst="rect">
            <a:avLst/>
          </a:prstGeom>
          <a:solidFill>
            <a:schemeClr val="accent5">
              <a:lumMod val="75000"/>
              <a:alpha val="30000"/>
            </a:schemeClr>
          </a:solidFill>
          <a:ln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just">
              <a:lnSpc>
                <a:spcPct val="150000"/>
              </a:lnSpc>
              <a:defRPr sz="1400" b="1" kern="1200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/>
              <a:t>III. LAI PHÂN TÍCH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1912230"/>
            <a:ext cx="2362184" cy="104526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just">
              <a:lnSpc>
                <a:spcPct val="150000"/>
              </a:lnSpc>
              <a:defRPr sz="1400" b="1" kern="120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/>
              <a:t>IV. Ý NGHĨA TƯƠNG QUAN TRỘI - LẶN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2984713"/>
            <a:ext cx="2362184" cy="1045260"/>
          </a:xfrm>
          <a:prstGeom prst="rect">
            <a:avLst/>
          </a:prstGeom>
          <a:solidFill>
            <a:schemeClr val="accent5">
              <a:lumMod val="75000"/>
              <a:alpha val="30000"/>
            </a:schemeClr>
          </a:solidFill>
          <a:ln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4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V. TRỘI KHÔNG HOÀN TOÀN</a:t>
            </a:r>
            <a:endParaRPr lang="en-US" sz="14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732" y="4055370"/>
            <a:ext cx="2362184" cy="1045260"/>
          </a:xfrm>
          <a:prstGeom prst="rect">
            <a:avLst/>
          </a:prstGeom>
          <a:solidFill>
            <a:schemeClr val="accent5">
              <a:lumMod val="75000"/>
              <a:alpha val="30000"/>
            </a:schemeClr>
          </a:solidFill>
          <a:ln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just">
              <a:lnSpc>
                <a:spcPct val="150000"/>
              </a:lnSpc>
              <a:defRPr sz="1400" b="1" kern="1200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/>
              <a:t>KIỂM TRA ĐÁNH GIÁ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732" y="5126940"/>
            <a:ext cx="2362184" cy="1045260"/>
          </a:xfrm>
          <a:prstGeom prst="rect">
            <a:avLst/>
          </a:prstGeom>
          <a:solidFill>
            <a:schemeClr val="accent5">
              <a:lumMod val="75000"/>
              <a:alpha val="30000"/>
            </a:schemeClr>
          </a:solidFill>
          <a:ln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4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DẶN DÒ</a:t>
            </a:r>
            <a:endParaRPr lang="en-US" sz="14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9"/>
          <p:cNvSpPr txBox="1"/>
          <p:nvPr/>
        </p:nvSpPr>
        <p:spPr>
          <a:xfrm>
            <a:off x="2590800" y="990600"/>
            <a:ext cx="5105400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IV. Ý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tương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trội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lặn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y works\Bai_giang\Sinh THCS\Lai mot cap tinh trang\ca chua qua do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2895600" y="1611868"/>
            <a:ext cx="2747487" cy="2133600"/>
          </a:xfrm>
          <a:prstGeom prst="rect">
            <a:avLst/>
          </a:prstGeom>
          <a:extLst/>
        </p:spPr>
      </p:pic>
      <p:pic>
        <p:nvPicPr>
          <p:cNvPr id="1027" name="Picture 3" descr="D:\My works\Bai_giang\Sinh THCS\Lai mot cap tinh trang\ca chua vang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172200" y="1688068"/>
            <a:ext cx="2743200" cy="2057400"/>
          </a:xfrm>
          <a:prstGeom prst="rect">
            <a:avLst/>
          </a:prstGeom>
          <a:extLst/>
        </p:spPr>
      </p:pic>
      <p:pic>
        <p:nvPicPr>
          <p:cNvPr id="1028" name="Picture 4" descr="D:\My works\Bai_giang\Sinh THCS\Lai mot cap tinh trang\chuot lang trang.jpg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6172200" y="4419600"/>
            <a:ext cx="2743200" cy="2057400"/>
          </a:xfrm>
          <a:prstGeom prst="rect">
            <a:avLst/>
          </a:prstGeom>
          <a:extLst/>
        </p:spPr>
      </p:pic>
      <p:pic>
        <p:nvPicPr>
          <p:cNvPr id="1029" name="Picture 5" descr="D:\My works\Bai_giang\Sinh THCS\Lai mot cap tinh trang\chuot lang den.jpg"/>
          <p:cNvPicPr>
            <a:picLocks noChangeAspect="1" noChangeArrowheads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2895600" y="4343400"/>
            <a:ext cx="2743200" cy="2057400"/>
          </a:xfrm>
          <a:prstGeom prst="rect">
            <a:avLst/>
          </a:prstGeom>
          <a:extLst/>
        </p:spPr>
      </p:pic>
      <p:sp>
        <p:nvSpPr>
          <p:cNvPr id="3" name="TextBox 2"/>
          <p:cNvSpPr txBox="1"/>
          <p:nvPr/>
        </p:nvSpPr>
        <p:spPr>
          <a:xfrm>
            <a:off x="3200400" y="3886200"/>
            <a:ext cx="220980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/>
              <a:t>Tính</a:t>
            </a:r>
            <a:r>
              <a:rPr lang="en-US" b="1" dirty="0"/>
              <a:t> </a:t>
            </a:r>
            <a:r>
              <a:rPr lang="en-US" b="1" dirty="0" err="1"/>
              <a:t>trạng</a:t>
            </a:r>
            <a:r>
              <a:rPr lang="en-US" b="1" dirty="0"/>
              <a:t> </a:t>
            </a:r>
            <a:r>
              <a:rPr lang="en-US" b="1" dirty="0" err="1"/>
              <a:t>trội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477000" y="3886200"/>
            <a:ext cx="213360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/>
              <a:t>Tính</a:t>
            </a:r>
            <a:r>
              <a:rPr lang="en-US" b="1" dirty="0"/>
              <a:t> </a:t>
            </a:r>
            <a:r>
              <a:rPr lang="en-US" b="1" dirty="0" err="1"/>
              <a:t>trạng</a:t>
            </a:r>
            <a:r>
              <a:rPr lang="en-US" b="1" dirty="0"/>
              <a:t> </a:t>
            </a:r>
            <a:r>
              <a:rPr lang="en-US" b="1" dirty="0" err="1"/>
              <a:t>lặn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12732" y="47643"/>
            <a:ext cx="8750268" cy="714357"/>
          </a:xfrm>
          <a:prstGeom prst="rect">
            <a:avLst/>
          </a:prstGeom>
          <a:solidFill>
            <a:schemeClr val="accent1">
              <a:alpha val="42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32" y="619143"/>
            <a:ext cx="8750268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52400" y="-14514"/>
            <a:ext cx="9144000" cy="609600"/>
          </a:xfrm>
        </p:spPr>
        <p:txBody>
          <a:bodyPr/>
          <a:lstStyle/>
          <a:p>
            <a:r>
              <a:rPr lang="en-US" b="1" smtClean="0"/>
              <a:t>Bài 3: Lai một cặp tính trạng (tiếp theo)</a:t>
            </a:r>
            <a:endParaRPr lang="en-US" b="1"/>
          </a:p>
        </p:txBody>
      </p:sp>
      <p:sp>
        <p:nvSpPr>
          <p:cNvPr id="22" name="Rectangle 21"/>
          <p:cNvSpPr/>
          <p:nvPr/>
        </p:nvSpPr>
        <p:spPr>
          <a:xfrm>
            <a:off x="0" y="840660"/>
            <a:ext cx="2362184" cy="1045260"/>
          </a:xfrm>
          <a:prstGeom prst="rect">
            <a:avLst/>
          </a:prstGeom>
          <a:solidFill>
            <a:schemeClr val="accent5">
              <a:lumMod val="75000"/>
              <a:alpha val="30000"/>
            </a:schemeClr>
          </a:solidFill>
          <a:ln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just">
              <a:lnSpc>
                <a:spcPct val="150000"/>
              </a:lnSpc>
              <a:defRPr sz="1400" b="1" kern="1200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/>
              <a:t>III. LAI PHÂN TÍCH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1912230"/>
            <a:ext cx="2362184" cy="104526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just">
              <a:lnSpc>
                <a:spcPct val="150000"/>
              </a:lnSpc>
              <a:defRPr sz="1400" b="1" kern="120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/>
              <a:t>IV. Ý NGHĨA TƯƠNG QUAN TRỘI - LẶN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2984713"/>
            <a:ext cx="2362184" cy="1045260"/>
          </a:xfrm>
          <a:prstGeom prst="rect">
            <a:avLst/>
          </a:prstGeom>
          <a:solidFill>
            <a:schemeClr val="accent5">
              <a:lumMod val="75000"/>
              <a:alpha val="30000"/>
            </a:schemeClr>
          </a:solidFill>
          <a:ln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4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V. TRỘI KHÔNG HOÀN TOÀN</a:t>
            </a:r>
            <a:endParaRPr lang="en-US" sz="14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732" y="4055370"/>
            <a:ext cx="2362184" cy="1045260"/>
          </a:xfrm>
          <a:prstGeom prst="rect">
            <a:avLst/>
          </a:prstGeom>
          <a:solidFill>
            <a:schemeClr val="accent5">
              <a:lumMod val="75000"/>
              <a:alpha val="30000"/>
            </a:schemeClr>
          </a:solidFill>
          <a:ln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just">
              <a:lnSpc>
                <a:spcPct val="150000"/>
              </a:lnSpc>
              <a:defRPr sz="1400" b="1" kern="1200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/>
              <a:t>KIỂM TRA ĐÁNH GIÁ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2732" y="5126940"/>
            <a:ext cx="2362184" cy="1045260"/>
          </a:xfrm>
          <a:prstGeom prst="rect">
            <a:avLst/>
          </a:prstGeom>
          <a:solidFill>
            <a:schemeClr val="accent5">
              <a:lumMod val="75000"/>
              <a:alpha val="30000"/>
            </a:schemeClr>
          </a:solidFill>
          <a:ln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4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DẶN DÒ</a:t>
            </a:r>
            <a:endParaRPr lang="en-US" sz="14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9"/>
          <p:cNvSpPr txBox="1"/>
          <p:nvPr/>
        </p:nvSpPr>
        <p:spPr>
          <a:xfrm>
            <a:off x="2590800" y="990600"/>
            <a:ext cx="5105400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IV. Ý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tương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trội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lặn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590800" y="1676400"/>
            <a:ext cx="6400800" cy="838200"/>
          </a:xfrm>
          <a:prstGeom prst="rect">
            <a:avLst/>
          </a:prstGeom>
          <a:noFill/>
          <a:ln>
            <a:noFill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  <a:defRPr/>
            </a:pPr>
            <a:r>
              <a:rPr lang="en-US" b="1" spc="50" dirty="0" err="1" smtClean="0">
                <a:ln w="11430">
                  <a:noFill/>
                </a:ln>
                <a:solidFill>
                  <a:srgbClr val="0000FF"/>
                </a:solidFill>
              </a:rPr>
              <a:t>Trong</a:t>
            </a:r>
            <a:r>
              <a:rPr lang="en-US" b="1" spc="50" dirty="0" smtClean="0">
                <a:ln w="11430">
                  <a:noFill/>
                </a:ln>
                <a:solidFill>
                  <a:srgbClr val="0000FF"/>
                </a:solidFill>
              </a:rPr>
              <a:t> </a:t>
            </a:r>
            <a:r>
              <a:rPr lang="en-US" b="1" spc="50" dirty="0" err="1" smtClean="0">
                <a:ln w="11430">
                  <a:noFill/>
                </a:ln>
                <a:solidFill>
                  <a:srgbClr val="0000FF"/>
                </a:solidFill>
              </a:rPr>
              <a:t>tự</a:t>
            </a:r>
            <a:r>
              <a:rPr lang="en-US" b="1" spc="50" dirty="0" smtClean="0">
                <a:ln w="11430">
                  <a:noFill/>
                </a:ln>
                <a:solidFill>
                  <a:srgbClr val="0000FF"/>
                </a:solidFill>
              </a:rPr>
              <a:t> </a:t>
            </a:r>
            <a:r>
              <a:rPr lang="en-US" b="1" spc="50" dirty="0" err="1" smtClean="0">
                <a:ln w="11430">
                  <a:noFill/>
                </a:ln>
                <a:solidFill>
                  <a:srgbClr val="0000FF"/>
                </a:solidFill>
              </a:rPr>
              <a:t>nhiên</a:t>
            </a:r>
            <a:r>
              <a:rPr lang="en-US" b="1" spc="50" dirty="0" smtClean="0">
                <a:ln w="11430">
                  <a:noFill/>
                </a:ln>
                <a:solidFill>
                  <a:srgbClr val="0000FF"/>
                </a:solidFill>
              </a:rPr>
              <a:t> </a:t>
            </a:r>
            <a:r>
              <a:rPr lang="en-US" b="1" spc="50" dirty="0" err="1" smtClean="0">
                <a:ln w="11430">
                  <a:noFill/>
                </a:ln>
                <a:solidFill>
                  <a:srgbClr val="0000FF"/>
                </a:solidFill>
              </a:rPr>
              <a:t>mối</a:t>
            </a:r>
            <a:r>
              <a:rPr lang="en-US" b="1" spc="50" dirty="0" smtClean="0">
                <a:ln w="11430">
                  <a:noFill/>
                </a:ln>
                <a:solidFill>
                  <a:srgbClr val="0000FF"/>
                </a:solidFill>
              </a:rPr>
              <a:t> </a:t>
            </a:r>
            <a:r>
              <a:rPr lang="en-US" b="1" spc="50" dirty="0" err="1" smtClean="0">
                <a:ln w="11430">
                  <a:noFill/>
                </a:ln>
                <a:solidFill>
                  <a:srgbClr val="0000FF"/>
                </a:solidFill>
              </a:rPr>
              <a:t>tương</a:t>
            </a:r>
            <a:r>
              <a:rPr lang="en-US" b="1" spc="50" dirty="0" smtClean="0">
                <a:ln w="11430">
                  <a:noFill/>
                </a:ln>
                <a:solidFill>
                  <a:srgbClr val="0000FF"/>
                </a:solidFill>
              </a:rPr>
              <a:t> </a:t>
            </a:r>
            <a:r>
              <a:rPr lang="en-US" b="1" spc="50" dirty="0" err="1" smtClean="0">
                <a:ln w="11430">
                  <a:noFill/>
                </a:ln>
                <a:solidFill>
                  <a:srgbClr val="0000FF"/>
                </a:solidFill>
              </a:rPr>
              <a:t>quan</a:t>
            </a:r>
            <a:r>
              <a:rPr lang="en-US" b="1" spc="50" dirty="0" smtClean="0">
                <a:ln w="11430">
                  <a:noFill/>
                </a:ln>
                <a:solidFill>
                  <a:srgbClr val="0000FF"/>
                </a:solidFill>
              </a:rPr>
              <a:t> </a:t>
            </a:r>
            <a:r>
              <a:rPr lang="en-US" b="1" spc="50" dirty="0" err="1" smtClean="0">
                <a:ln w="11430">
                  <a:noFill/>
                </a:ln>
                <a:solidFill>
                  <a:srgbClr val="0000FF"/>
                </a:solidFill>
              </a:rPr>
              <a:t>trội</a:t>
            </a:r>
            <a:r>
              <a:rPr lang="en-US" b="1" spc="50" dirty="0" smtClean="0">
                <a:ln w="11430">
                  <a:noFill/>
                </a:ln>
                <a:solidFill>
                  <a:srgbClr val="0000FF"/>
                </a:solidFill>
              </a:rPr>
              <a:t> </a:t>
            </a:r>
            <a:r>
              <a:rPr lang="en-US" b="1" spc="50" dirty="0" err="1" smtClean="0">
                <a:ln w="11430">
                  <a:noFill/>
                </a:ln>
                <a:solidFill>
                  <a:srgbClr val="0000FF"/>
                </a:solidFill>
              </a:rPr>
              <a:t>lặn</a:t>
            </a:r>
            <a:r>
              <a:rPr lang="en-US" b="1" spc="50" dirty="0" smtClean="0">
                <a:ln w="11430">
                  <a:noFill/>
                </a:ln>
                <a:solidFill>
                  <a:srgbClr val="0000FF"/>
                </a:solidFill>
              </a:rPr>
              <a:t> </a:t>
            </a:r>
            <a:r>
              <a:rPr lang="en-US" b="1" spc="50" dirty="0" err="1" smtClean="0">
                <a:ln w="11430">
                  <a:noFill/>
                </a:ln>
                <a:solidFill>
                  <a:srgbClr val="0000FF"/>
                </a:solidFill>
              </a:rPr>
              <a:t>là</a:t>
            </a:r>
            <a:r>
              <a:rPr lang="en-US" b="1" spc="50" dirty="0" smtClean="0">
                <a:ln w="11430">
                  <a:noFill/>
                </a:ln>
                <a:solidFill>
                  <a:srgbClr val="0000FF"/>
                </a:solidFill>
              </a:rPr>
              <a:t> </a:t>
            </a:r>
            <a:r>
              <a:rPr lang="en-US" b="1" spc="50" dirty="0" err="1" smtClean="0">
                <a:ln w="11430">
                  <a:noFill/>
                </a:ln>
                <a:solidFill>
                  <a:srgbClr val="0000FF"/>
                </a:solidFill>
              </a:rPr>
              <a:t>chủ</a:t>
            </a:r>
            <a:r>
              <a:rPr lang="en-US" b="1" spc="50" dirty="0" smtClean="0">
                <a:ln w="11430">
                  <a:noFill/>
                </a:ln>
                <a:solidFill>
                  <a:srgbClr val="0000FF"/>
                </a:solidFill>
              </a:rPr>
              <a:t> </a:t>
            </a:r>
            <a:r>
              <a:rPr lang="en-US" b="1" spc="50" dirty="0" err="1" smtClean="0">
                <a:ln w="11430">
                  <a:noFill/>
                </a:ln>
                <a:solidFill>
                  <a:srgbClr val="0000FF"/>
                </a:solidFill>
              </a:rPr>
              <a:t>yếu</a:t>
            </a:r>
            <a:r>
              <a:rPr lang="en-US" b="1" spc="50" dirty="0" smtClean="0">
                <a:ln w="11430">
                  <a:noFill/>
                </a:ln>
                <a:solidFill>
                  <a:srgbClr val="0000FF"/>
                </a:solidFill>
              </a:rPr>
              <a:t>.</a:t>
            </a:r>
            <a:endParaRPr lang="en-US" b="1" spc="50" dirty="0">
              <a:ln w="11430">
                <a:noFill/>
              </a:ln>
              <a:solidFill>
                <a:srgbClr val="0000FF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90800" y="2717800"/>
            <a:ext cx="6400800" cy="838200"/>
          </a:xfrm>
          <a:prstGeom prst="rect">
            <a:avLst/>
          </a:prstGeom>
          <a:noFill/>
          <a:ln>
            <a:noFill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  <a:defRPr/>
            </a:pPr>
            <a:r>
              <a:rPr lang="en-US" b="1" spc="50" dirty="0" err="1" smtClean="0">
                <a:ln w="11430">
                  <a:noFill/>
                </a:ln>
                <a:solidFill>
                  <a:srgbClr val="0000FF"/>
                </a:solidFill>
              </a:rPr>
              <a:t>Trong</a:t>
            </a:r>
            <a:r>
              <a:rPr lang="en-US" b="1" spc="50" dirty="0" smtClean="0">
                <a:ln w="11430">
                  <a:noFill/>
                </a:ln>
                <a:solidFill>
                  <a:srgbClr val="0000FF"/>
                </a:solidFill>
              </a:rPr>
              <a:t> </a:t>
            </a:r>
            <a:r>
              <a:rPr lang="en-US" b="1" spc="50" dirty="0" err="1" smtClean="0">
                <a:ln w="11430">
                  <a:noFill/>
                </a:ln>
                <a:solidFill>
                  <a:srgbClr val="0000FF"/>
                </a:solidFill>
              </a:rPr>
              <a:t>đó</a:t>
            </a:r>
            <a:r>
              <a:rPr lang="en-US" b="1" spc="50" dirty="0" smtClean="0">
                <a:ln w="11430">
                  <a:noFill/>
                </a:ln>
                <a:solidFill>
                  <a:srgbClr val="0000FF"/>
                </a:solidFill>
              </a:rPr>
              <a:t> </a:t>
            </a:r>
            <a:r>
              <a:rPr lang="en-US" b="1" spc="50" dirty="0" err="1" smtClean="0">
                <a:ln w="11430">
                  <a:noFill/>
                </a:ln>
                <a:solidFill>
                  <a:srgbClr val="0000FF"/>
                </a:solidFill>
              </a:rPr>
              <a:t>tính</a:t>
            </a:r>
            <a:r>
              <a:rPr lang="en-US" b="1" spc="50" dirty="0" smtClean="0">
                <a:ln w="11430">
                  <a:noFill/>
                </a:ln>
                <a:solidFill>
                  <a:srgbClr val="0000FF"/>
                </a:solidFill>
              </a:rPr>
              <a:t> </a:t>
            </a:r>
            <a:r>
              <a:rPr lang="en-US" b="1" spc="50" dirty="0" err="1" smtClean="0">
                <a:ln w="11430">
                  <a:noFill/>
                </a:ln>
                <a:solidFill>
                  <a:srgbClr val="0000FF"/>
                </a:solidFill>
              </a:rPr>
              <a:t>trạng</a:t>
            </a:r>
            <a:r>
              <a:rPr lang="en-US" b="1" spc="50" dirty="0" smtClean="0">
                <a:ln w="11430">
                  <a:noFill/>
                </a:ln>
                <a:solidFill>
                  <a:srgbClr val="0000FF"/>
                </a:solidFill>
              </a:rPr>
              <a:t> </a:t>
            </a:r>
            <a:r>
              <a:rPr lang="en-US" b="1" spc="50" dirty="0" err="1" smtClean="0">
                <a:ln w="11430">
                  <a:noFill/>
                </a:ln>
                <a:solidFill>
                  <a:srgbClr val="0000FF"/>
                </a:solidFill>
              </a:rPr>
              <a:t>trội</a:t>
            </a:r>
            <a:r>
              <a:rPr lang="en-US" b="1" spc="50" dirty="0" smtClean="0">
                <a:ln w="11430">
                  <a:noFill/>
                </a:ln>
                <a:solidFill>
                  <a:srgbClr val="0000FF"/>
                </a:solidFill>
              </a:rPr>
              <a:t> </a:t>
            </a:r>
            <a:r>
              <a:rPr lang="en-US" b="1" spc="50" dirty="0" err="1" smtClean="0">
                <a:ln w="11430">
                  <a:noFill/>
                </a:ln>
                <a:solidFill>
                  <a:srgbClr val="0000FF"/>
                </a:solidFill>
              </a:rPr>
              <a:t>thường</a:t>
            </a:r>
            <a:r>
              <a:rPr lang="en-US" b="1" spc="50" dirty="0" smtClean="0">
                <a:ln w="11430">
                  <a:noFill/>
                </a:ln>
                <a:solidFill>
                  <a:srgbClr val="0000FF"/>
                </a:solidFill>
              </a:rPr>
              <a:t> </a:t>
            </a:r>
            <a:r>
              <a:rPr lang="en-US" b="1" spc="50" dirty="0" err="1" smtClean="0">
                <a:ln w="11430">
                  <a:noFill/>
                </a:ln>
                <a:solidFill>
                  <a:srgbClr val="0000FF"/>
                </a:solidFill>
              </a:rPr>
              <a:t>là</a:t>
            </a:r>
            <a:r>
              <a:rPr lang="en-US" b="1" spc="50" dirty="0" smtClean="0">
                <a:ln w="11430">
                  <a:noFill/>
                </a:ln>
                <a:solidFill>
                  <a:srgbClr val="0000FF"/>
                </a:solidFill>
              </a:rPr>
              <a:t> </a:t>
            </a:r>
            <a:r>
              <a:rPr lang="en-US" b="1" spc="50" dirty="0" err="1" smtClean="0">
                <a:ln w="11430">
                  <a:noFill/>
                </a:ln>
                <a:solidFill>
                  <a:srgbClr val="0000FF"/>
                </a:solidFill>
              </a:rPr>
              <a:t>tính</a:t>
            </a:r>
            <a:r>
              <a:rPr lang="en-US" b="1" spc="50" dirty="0" smtClean="0">
                <a:ln w="11430">
                  <a:noFill/>
                </a:ln>
                <a:solidFill>
                  <a:srgbClr val="0000FF"/>
                </a:solidFill>
              </a:rPr>
              <a:t> </a:t>
            </a:r>
            <a:r>
              <a:rPr lang="en-US" b="1" spc="50" dirty="0" err="1" smtClean="0">
                <a:ln w="11430">
                  <a:noFill/>
                </a:ln>
                <a:solidFill>
                  <a:srgbClr val="0000FF"/>
                </a:solidFill>
              </a:rPr>
              <a:t>trạng</a:t>
            </a:r>
            <a:r>
              <a:rPr lang="en-US" b="1" spc="50" dirty="0" smtClean="0">
                <a:ln w="11430">
                  <a:noFill/>
                </a:ln>
                <a:solidFill>
                  <a:srgbClr val="0000FF"/>
                </a:solidFill>
              </a:rPr>
              <a:t> </a:t>
            </a:r>
            <a:r>
              <a:rPr lang="en-US" b="1" spc="50" dirty="0" err="1" smtClean="0">
                <a:ln w="11430">
                  <a:noFill/>
                </a:ln>
                <a:solidFill>
                  <a:srgbClr val="0000FF"/>
                </a:solidFill>
              </a:rPr>
              <a:t>tốt</a:t>
            </a:r>
            <a:r>
              <a:rPr lang="en-US" b="1" spc="50" dirty="0" smtClean="0">
                <a:ln w="11430">
                  <a:noFill/>
                </a:ln>
                <a:solidFill>
                  <a:srgbClr val="0000FF"/>
                </a:solidFill>
              </a:rPr>
              <a:t>.</a:t>
            </a:r>
            <a:endParaRPr lang="en-US" b="1" spc="50" dirty="0">
              <a:ln w="11430">
                <a:noFill/>
              </a:ln>
              <a:solidFill>
                <a:srgbClr val="0000FF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590800" y="3759200"/>
            <a:ext cx="6400800" cy="1295400"/>
          </a:xfrm>
          <a:prstGeom prst="rect">
            <a:avLst/>
          </a:prstGeom>
          <a:noFill/>
          <a:ln>
            <a:noFill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  <a:defRPr/>
            </a:pPr>
            <a:r>
              <a:rPr lang="en-US" b="1" spc="50" dirty="0" err="1" smtClean="0">
                <a:ln w="11430">
                  <a:noFill/>
                </a:ln>
                <a:solidFill>
                  <a:srgbClr val="0000FF"/>
                </a:solidFill>
              </a:rPr>
              <a:t>Nên</a:t>
            </a:r>
            <a:r>
              <a:rPr lang="en-US" b="1" spc="50" dirty="0" smtClean="0">
                <a:ln w="11430">
                  <a:noFill/>
                </a:ln>
                <a:solidFill>
                  <a:srgbClr val="0000FF"/>
                </a:solidFill>
              </a:rPr>
              <a:t> </a:t>
            </a:r>
            <a:r>
              <a:rPr lang="en-US" b="1" spc="50" dirty="0" err="1" smtClean="0">
                <a:ln w="11430">
                  <a:noFill/>
                </a:ln>
                <a:solidFill>
                  <a:srgbClr val="0000FF"/>
                </a:solidFill>
              </a:rPr>
              <a:t>chọn</a:t>
            </a:r>
            <a:r>
              <a:rPr lang="en-US" b="1" spc="50" dirty="0" smtClean="0">
                <a:ln w="11430">
                  <a:noFill/>
                </a:ln>
                <a:solidFill>
                  <a:srgbClr val="0000FF"/>
                </a:solidFill>
              </a:rPr>
              <a:t> </a:t>
            </a:r>
            <a:r>
              <a:rPr lang="en-US" b="1" spc="50" dirty="0" err="1" smtClean="0">
                <a:ln w="11430">
                  <a:noFill/>
                </a:ln>
                <a:solidFill>
                  <a:srgbClr val="0000FF"/>
                </a:solidFill>
              </a:rPr>
              <a:t>giống</a:t>
            </a:r>
            <a:r>
              <a:rPr lang="en-US" b="1" spc="50" dirty="0" smtClean="0">
                <a:ln w="11430">
                  <a:noFill/>
                </a:ln>
                <a:solidFill>
                  <a:srgbClr val="0000FF"/>
                </a:solidFill>
              </a:rPr>
              <a:t> </a:t>
            </a:r>
            <a:r>
              <a:rPr lang="en-US" b="1" spc="50" dirty="0" err="1" smtClean="0">
                <a:ln w="11430">
                  <a:noFill/>
                </a:ln>
                <a:solidFill>
                  <a:srgbClr val="0000FF"/>
                </a:solidFill>
              </a:rPr>
              <a:t>cần</a:t>
            </a:r>
            <a:r>
              <a:rPr lang="en-US" b="1" spc="50" dirty="0" smtClean="0">
                <a:ln w="11430">
                  <a:noFill/>
                </a:ln>
                <a:solidFill>
                  <a:srgbClr val="0000FF"/>
                </a:solidFill>
              </a:rPr>
              <a:t> </a:t>
            </a:r>
            <a:r>
              <a:rPr lang="en-US" b="1" spc="50" dirty="0" err="1" smtClean="0">
                <a:ln w="11430">
                  <a:noFill/>
                </a:ln>
                <a:solidFill>
                  <a:srgbClr val="0000FF"/>
                </a:solidFill>
              </a:rPr>
              <a:t>tập</a:t>
            </a:r>
            <a:r>
              <a:rPr lang="en-US" b="1" spc="50" dirty="0" smtClean="0">
                <a:ln w="11430">
                  <a:noFill/>
                </a:ln>
                <a:solidFill>
                  <a:srgbClr val="0000FF"/>
                </a:solidFill>
              </a:rPr>
              <a:t> </a:t>
            </a:r>
            <a:r>
              <a:rPr lang="en-US" b="1" spc="50" dirty="0" err="1" smtClean="0">
                <a:ln w="11430">
                  <a:noFill/>
                </a:ln>
                <a:solidFill>
                  <a:srgbClr val="0000FF"/>
                </a:solidFill>
              </a:rPr>
              <a:t>trung</a:t>
            </a:r>
            <a:r>
              <a:rPr lang="en-US" b="1" spc="50" dirty="0" smtClean="0">
                <a:ln w="11430">
                  <a:noFill/>
                </a:ln>
                <a:solidFill>
                  <a:srgbClr val="0000FF"/>
                </a:solidFill>
              </a:rPr>
              <a:t> </a:t>
            </a:r>
            <a:r>
              <a:rPr lang="en-US" b="1" spc="50" dirty="0" err="1" smtClean="0">
                <a:ln w="11430">
                  <a:noFill/>
                </a:ln>
                <a:solidFill>
                  <a:srgbClr val="0000FF"/>
                </a:solidFill>
              </a:rPr>
              <a:t>nhiều</a:t>
            </a:r>
            <a:r>
              <a:rPr lang="en-US" b="1" spc="50" dirty="0" smtClean="0">
                <a:ln w="11430">
                  <a:noFill/>
                </a:ln>
                <a:solidFill>
                  <a:srgbClr val="0000FF"/>
                </a:solidFill>
              </a:rPr>
              <a:t> gen </a:t>
            </a:r>
            <a:r>
              <a:rPr lang="en-US" b="1" spc="50" dirty="0" err="1" smtClean="0">
                <a:ln w="11430">
                  <a:noFill/>
                </a:ln>
                <a:solidFill>
                  <a:srgbClr val="0000FF"/>
                </a:solidFill>
              </a:rPr>
              <a:t>trội</a:t>
            </a:r>
            <a:r>
              <a:rPr lang="en-US" b="1" spc="50" dirty="0" smtClean="0">
                <a:ln w="11430">
                  <a:noFill/>
                </a:ln>
                <a:solidFill>
                  <a:srgbClr val="0000FF"/>
                </a:solidFill>
              </a:rPr>
              <a:t> </a:t>
            </a:r>
            <a:r>
              <a:rPr lang="en-US" b="1" spc="50" dirty="0" err="1" smtClean="0">
                <a:ln w="11430">
                  <a:noFill/>
                </a:ln>
                <a:solidFill>
                  <a:srgbClr val="0000FF"/>
                </a:solidFill>
              </a:rPr>
              <a:t>quí</a:t>
            </a:r>
            <a:r>
              <a:rPr lang="en-US" b="1" spc="50" dirty="0" smtClean="0">
                <a:ln w="11430">
                  <a:noFill/>
                </a:ln>
                <a:solidFill>
                  <a:srgbClr val="0000FF"/>
                </a:solidFill>
              </a:rPr>
              <a:t> </a:t>
            </a:r>
            <a:r>
              <a:rPr lang="en-US" b="1" spc="50" dirty="0" err="1" smtClean="0">
                <a:ln w="11430">
                  <a:noFill/>
                </a:ln>
                <a:solidFill>
                  <a:srgbClr val="0000FF"/>
                </a:solidFill>
              </a:rPr>
              <a:t>vào</a:t>
            </a:r>
            <a:r>
              <a:rPr lang="en-US" b="1" spc="50" dirty="0" smtClean="0">
                <a:ln w="11430">
                  <a:noFill/>
                </a:ln>
                <a:solidFill>
                  <a:srgbClr val="0000FF"/>
                </a:solidFill>
              </a:rPr>
              <a:t> </a:t>
            </a:r>
            <a:r>
              <a:rPr lang="en-US" b="1" spc="50" dirty="0" err="1" smtClean="0">
                <a:ln w="11430">
                  <a:noFill/>
                </a:ln>
                <a:solidFill>
                  <a:srgbClr val="0000FF"/>
                </a:solidFill>
              </a:rPr>
              <a:t>một</a:t>
            </a:r>
            <a:r>
              <a:rPr lang="en-US" b="1" spc="50" dirty="0" smtClean="0">
                <a:ln w="11430">
                  <a:noFill/>
                </a:ln>
                <a:solidFill>
                  <a:srgbClr val="0000FF"/>
                </a:solidFill>
              </a:rPr>
              <a:t> </a:t>
            </a:r>
            <a:r>
              <a:rPr lang="en-US" b="1" spc="50" dirty="0" err="1" smtClean="0">
                <a:ln w="11430">
                  <a:noFill/>
                </a:ln>
                <a:solidFill>
                  <a:srgbClr val="0000FF"/>
                </a:solidFill>
              </a:rPr>
              <a:t>kiểu</a:t>
            </a:r>
            <a:r>
              <a:rPr lang="en-US" b="1" spc="50" dirty="0" smtClean="0">
                <a:ln w="11430">
                  <a:noFill/>
                </a:ln>
                <a:solidFill>
                  <a:srgbClr val="0000FF"/>
                </a:solidFill>
              </a:rPr>
              <a:t> gen </a:t>
            </a:r>
            <a:r>
              <a:rPr lang="en-US" b="1" spc="50" dirty="0" err="1" smtClean="0">
                <a:ln w="11430">
                  <a:noFill/>
                </a:ln>
                <a:solidFill>
                  <a:srgbClr val="0000FF"/>
                </a:solidFill>
              </a:rPr>
              <a:t>để</a:t>
            </a:r>
            <a:r>
              <a:rPr lang="en-US" b="1" spc="50" dirty="0" smtClean="0">
                <a:ln w="11430">
                  <a:noFill/>
                </a:ln>
                <a:solidFill>
                  <a:srgbClr val="0000FF"/>
                </a:solidFill>
              </a:rPr>
              <a:t> </a:t>
            </a:r>
            <a:r>
              <a:rPr lang="en-US" b="1" spc="50" dirty="0" err="1" smtClean="0">
                <a:ln w="11430">
                  <a:noFill/>
                </a:ln>
                <a:solidFill>
                  <a:srgbClr val="0000FF"/>
                </a:solidFill>
              </a:rPr>
              <a:t>tạo</a:t>
            </a:r>
            <a:r>
              <a:rPr lang="en-US" b="1" spc="50" dirty="0" smtClean="0">
                <a:ln w="11430">
                  <a:noFill/>
                </a:ln>
                <a:solidFill>
                  <a:srgbClr val="0000FF"/>
                </a:solidFill>
              </a:rPr>
              <a:t> </a:t>
            </a:r>
            <a:r>
              <a:rPr lang="en-US" b="1" spc="50" dirty="0" err="1" smtClean="0">
                <a:ln w="11430">
                  <a:noFill/>
                </a:ln>
                <a:solidFill>
                  <a:srgbClr val="0000FF"/>
                </a:solidFill>
              </a:rPr>
              <a:t>được</a:t>
            </a:r>
            <a:r>
              <a:rPr lang="en-US" b="1" spc="50" dirty="0" smtClean="0">
                <a:ln w="11430">
                  <a:noFill/>
                </a:ln>
                <a:solidFill>
                  <a:srgbClr val="0000FF"/>
                </a:solidFill>
              </a:rPr>
              <a:t> </a:t>
            </a:r>
            <a:r>
              <a:rPr lang="en-US" b="1" spc="50" dirty="0" err="1" smtClean="0">
                <a:ln w="11430">
                  <a:noFill/>
                </a:ln>
                <a:solidFill>
                  <a:srgbClr val="0000FF"/>
                </a:solidFill>
              </a:rPr>
              <a:t>giống</a:t>
            </a:r>
            <a:r>
              <a:rPr lang="en-US" b="1" spc="50" dirty="0" smtClean="0">
                <a:ln w="11430">
                  <a:noFill/>
                </a:ln>
                <a:solidFill>
                  <a:srgbClr val="0000FF"/>
                </a:solidFill>
              </a:rPr>
              <a:t> </a:t>
            </a:r>
            <a:r>
              <a:rPr lang="en-US" b="1" spc="50" dirty="0" err="1" smtClean="0">
                <a:ln w="11430">
                  <a:noFill/>
                </a:ln>
                <a:solidFill>
                  <a:srgbClr val="0000FF"/>
                </a:solidFill>
              </a:rPr>
              <a:t>tốt</a:t>
            </a:r>
            <a:r>
              <a:rPr lang="en-US" b="1" spc="50" dirty="0" smtClean="0">
                <a:ln w="11430">
                  <a:noFill/>
                </a:ln>
                <a:solidFill>
                  <a:srgbClr val="0000FF"/>
                </a:solidFill>
              </a:rPr>
              <a:t>.</a:t>
            </a:r>
            <a:endParaRPr lang="en-US" b="1" spc="50" dirty="0">
              <a:ln w="11430">
                <a:noFill/>
              </a:ln>
              <a:solidFill>
                <a:srgbClr val="0000FF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590800" y="5257800"/>
            <a:ext cx="6400800" cy="1295400"/>
          </a:xfrm>
          <a:prstGeom prst="rect">
            <a:avLst/>
          </a:prstGeom>
          <a:noFill/>
          <a:ln>
            <a:noFill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  <a:defRPr/>
            </a:pPr>
            <a:r>
              <a:rPr lang="en-US" b="1" spc="50" dirty="0" err="1" smtClean="0">
                <a:ln w="11430">
                  <a:noFill/>
                </a:ln>
                <a:solidFill>
                  <a:srgbClr val="0000FF"/>
                </a:solidFill>
              </a:rPr>
              <a:t>Tạo</a:t>
            </a:r>
            <a:r>
              <a:rPr lang="en-US" b="1" spc="50" dirty="0" smtClean="0">
                <a:ln w="11430">
                  <a:noFill/>
                </a:ln>
                <a:solidFill>
                  <a:srgbClr val="0000FF"/>
                </a:solidFill>
              </a:rPr>
              <a:t> </a:t>
            </a:r>
            <a:r>
              <a:rPr lang="en-US" b="1" spc="50" dirty="0" err="1" smtClean="0">
                <a:ln w="11430">
                  <a:noFill/>
                </a:ln>
                <a:solidFill>
                  <a:srgbClr val="0000FF"/>
                </a:solidFill>
              </a:rPr>
              <a:t>giống</a:t>
            </a:r>
            <a:r>
              <a:rPr lang="en-US" b="1" spc="50" dirty="0" smtClean="0">
                <a:ln w="11430">
                  <a:noFill/>
                </a:ln>
                <a:solidFill>
                  <a:srgbClr val="0000FF"/>
                </a:solidFill>
              </a:rPr>
              <a:t> </a:t>
            </a:r>
            <a:r>
              <a:rPr lang="en-US" b="1" spc="50" dirty="0" err="1" smtClean="0">
                <a:ln w="11430">
                  <a:noFill/>
                </a:ln>
                <a:solidFill>
                  <a:srgbClr val="0000FF"/>
                </a:solidFill>
              </a:rPr>
              <a:t>tốt</a:t>
            </a:r>
            <a:r>
              <a:rPr lang="en-US" b="1" spc="50" dirty="0" smtClean="0">
                <a:ln w="11430">
                  <a:noFill/>
                </a:ln>
                <a:solidFill>
                  <a:srgbClr val="0000FF"/>
                </a:solidFill>
              </a:rPr>
              <a:t> </a:t>
            </a:r>
            <a:r>
              <a:rPr lang="en-US" b="1" spc="50" dirty="0" err="1" smtClean="0">
                <a:ln w="11430">
                  <a:noFill/>
                </a:ln>
                <a:solidFill>
                  <a:srgbClr val="0000FF"/>
                </a:solidFill>
              </a:rPr>
              <a:t>cần</a:t>
            </a:r>
            <a:r>
              <a:rPr lang="en-US" b="1" spc="50" dirty="0" smtClean="0">
                <a:ln w="11430">
                  <a:noFill/>
                </a:ln>
                <a:solidFill>
                  <a:srgbClr val="0000FF"/>
                </a:solidFill>
              </a:rPr>
              <a:t> </a:t>
            </a:r>
            <a:r>
              <a:rPr lang="en-US" b="1" spc="50" dirty="0" err="1" smtClean="0">
                <a:ln w="11430">
                  <a:noFill/>
                </a:ln>
                <a:solidFill>
                  <a:srgbClr val="0000FF"/>
                </a:solidFill>
              </a:rPr>
              <a:t>phải</a:t>
            </a:r>
            <a:r>
              <a:rPr lang="en-US" b="1" spc="50" dirty="0" smtClean="0">
                <a:ln w="11430">
                  <a:noFill/>
                </a:ln>
                <a:solidFill>
                  <a:srgbClr val="0000FF"/>
                </a:solidFill>
              </a:rPr>
              <a:t> </a:t>
            </a:r>
            <a:r>
              <a:rPr lang="en-US" b="1" spc="50" dirty="0" err="1" smtClean="0">
                <a:ln w="11430">
                  <a:noFill/>
                </a:ln>
                <a:solidFill>
                  <a:srgbClr val="0000FF"/>
                </a:solidFill>
              </a:rPr>
              <a:t>xác</a:t>
            </a:r>
            <a:r>
              <a:rPr lang="en-US" b="1" spc="50" dirty="0" smtClean="0">
                <a:ln w="11430">
                  <a:noFill/>
                </a:ln>
                <a:solidFill>
                  <a:srgbClr val="0000FF"/>
                </a:solidFill>
              </a:rPr>
              <a:t> </a:t>
            </a:r>
            <a:r>
              <a:rPr lang="en-US" b="1" spc="50" dirty="0" err="1" smtClean="0">
                <a:ln w="11430">
                  <a:noFill/>
                </a:ln>
                <a:solidFill>
                  <a:srgbClr val="0000FF"/>
                </a:solidFill>
              </a:rPr>
              <a:t>định</a:t>
            </a:r>
            <a:r>
              <a:rPr lang="en-US" b="1" spc="50" dirty="0" smtClean="0">
                <a:ln w="11430">
                  <a:noFill/>
                </a:ln>
                <a:solidFill>
                  <a:srgbClr val="0000FF"/>
                </a:solidFill>
              </a:rPr>
              <a:t> </a:t>
            </a:r>
            <a:r>
              <a:rPr lang="en-US" b="1" spc="50" dirty="0" err="1" smtClean="0">
                <a:ln w="11430">
                  <a:noFill/>
                </a:ln>
                <a:solidFill>
                  <a:srgbClr val="0000FF"/>
                </a:solidFill>
              </a:rPr>
              <a:t>được</a:t>
            </a:r>
            <a:r>
              <a:rPr lang="en-US" b="1" spc="50" dirty="0" smtClean="0">
                <a:ln w="11430">
                  <a:noFill/>
                </a:ln>
                <a:solidFill>
                  <a:srgbClr val="0000FF"/>
                </a:solidFill>
              </a:rPr>
              <a:t> </a:t>
            </a:r>
            <a:r>
              <a:rPr lang="en-US" b="1" spc="50" dirty="0" err="1" smtClean="0">
                <a:ln w="11430">
                  <a:noFill/>
                </a:ln>
                <a:solidFill>
                  <a:srgbClr val="0000FF"/>
                </a:solidFill>
              </a:rPr>
              <a:t>độ</a:t>
            </a:r>
            <a:r>
              <a:rPr lang="en-US" b="1" spc="50" dirty="0" smtClean="0">
                <a:ln w="11430">
                  <a:noFill/>
                </a:ln>
                <a:solidFill>
                  <a:srgbClr val="0000FF"/>
                </a:solidFill>
              </a:rPr>
              <a:t> </a:t>
            </a:r>
            <a:r>
              <a:rPr lang="en-US" b="1" spc="50" dirty="0" err="1" smtClean="0">
                <a:ln w="11430">
                  <a:noFill/>
                </a:ln>
                <a:solidFill>
                  <a:srgbClr val="0000FF"/>
                </a:solidFill>
              </a:rPr>
              <a:t>thuần</a:t>
            </a:r>
            <a:r>
              <a:rPr lang="en-US" b="1" spc="50" dirty="0" smtClean="0">
                <a:ln w="11430">
                  <a:noFill/>
                </a:ln>
                <a:solidFill>
                  <a:srgbClr val="0000FF"/>
                </a:solidFill>
              </a:rPr>
              <a:t> </a:t>
            </a:r>
            <a:r>
              <a:rPr lang="en-US" b="1" spc="50" dirty="0" err="1" smtClean="0">
                <a:ln w="11430">
                  <a:noFill/>
                </a:ln>
                <a:solidFill>
                  <a:srgbClr val="0000FF"/>
                </a:solidFill>
              </a:rPr>
              <a:t>chủng</a:t>
            </a:r>
            <a:r>
              <a:rPr lang="en-US" b="1" spc="50" dirty="0" smtClean="0">
                <a:ln w="11430">
                  <a:noFill/>
                </a:ln>
                <a:solidFill>
                  <a:srgbClr val="0000FF"/>
                </a:solidFill>
              </a:rPr>
              <a:t> </a:t>
            </a:r>
            <a:r>
              <a:rPr lang="en-US" b="1" spc="50" dirty="0" err="1" smtClean="0">
                <a:ln w="11430">
                  <a:noFill/>
                </a:ln>
                <a:solidFill>
                  <a:srgbClr val="0000FF"/>
                </a:solidFill>
              </a:rPr>
              <a:t>của</a:t>
            </a:r>
            <a:r>
              <a:rPr lang="en-US" b="1" spc="50" dirty="0" smtClean="0">
                <a:ln w="11430">
                  <a:noFill/>
                </a:ln>
                <a:solidFill>
                  <a:srgbClr val="0000FF"/>
                </a:solidFill>
              </a:rPr>
              <a:t> </a:t>
            </a:r>
            <a:r>
              <a:rPr lang="en-US" b="1" spc="50" dirty="0" err="1" smtClean="0">
                <a:ln w="11430">
                  <a:noFill/>
                </a:ln>
                <a:solidFill>
                  <a:srgbClr val="0000FF"/>
                </a:solidFill>
              </a:rPr>
              <a:t>giống</a:t>
            </a:r>
            <a:r>
              <a:rPr lang="en-US" b="1" spc="50" dirty="0" smtClean="0">
                <a:ln w="11430">
                  <a:noFill/>
                </a:ln>
                <a:solidFill>
                  <a:srgbClr val="0000FF"/>
                </a:solidFill>
              </a:rPr>
              <a:t> </a:t>
            </a:r>
            <a:r>
              <a:rPr lang="en-US" b="1" spc="50" dirty="0" err="1" smtClean="0">
                <a:ln w="11430">
                  <a:noFill/>
                </a:ln>
                <a:solidFill>
                  <a:srgbClr val="0000FF"/>
                </a:solidFill>
              </a:rPr>
              <a:t>để</a:t>
            </a:r>
            <a:r>
              <a:rPr lang="en-US" b="1" spc="50" dirty="0" smtClean="0">
                <a:ln w="11430">
                  <a:noFill/>
                </a:ln>
                <a:solidFill>
                  <a:srgbClr val="0000FF"/>
                </a:solidFill>
              </a:rPr>
              <a:t> </a:t>
            </a:r>
            <a:r>
              <a:rPr lang="en-US" b="1" spc="50" dirty="0" err="1" smtClean="0">
                <a:ln w="11430">
                  <a:noFill/>
                </a:ln>
                <a:solidFill>
                  <a:srgbClr val="0000FF"/>
                </a:solidFill>
              </a:rPr>
              <a:t>tránh</a:t>
            </a:r>
            <a:r>
              <a:rPr lang="en-US" b="1" spc="50" dirty="0" smtClean="0">
                <a:ln w="11430">
                  <a:noFill/>
                </a:ln>
                <a:solidFill>
                  <a:srgbClr val="0000FF"/>
                </a:solidFill>
              </a:rPr>
              <a:t> </a:t>
            </a:r>
            <a:r>
              <a:rPr lang="en-US" b="1" spc="50" dirty="0" err="1" smtClean="0">
                <a:ln w="11430">
                  <a:noFill/>
                </a:ln>
                <a:solidFill>
                  <a:srgbClr val="0000FF"/>
                </a:solidFill>
              </a:rPr>
              <a:t>sự</a:t>
            </a:r>
            <a:r>
              <a:rPr lang="en-US" b="1" spc="50" dirty="0" smtClean="0">
                <a:ln w="11430">
                  <a:noFill/>
                </a:ln>
                <a:solidFill>
                  <a:srgbClr val="0000FF"/>
                </a:solidFill>
              </a:rPr>
              <a:t> </a:t>
            </a:r>
            <a:r>
              <a:rPr lang="en-US" b="1" spc="50" dirty="0" err="1" smtClean="0">
                <a:ln w="11430">
                  <a:noFill/>
                </a:ln>
                <a:solidFill>
                  <a:srgbClr val="0000FF"/>
                </a:solidFill>
              </a:rPr>
              <a:t>phân</a:t>
            </a:r>
            <a:r>
              <a:rPr lang="en-US" b="1" spc="50" dirty="0" smtClean="0">
                <a:ln w="11430">
                  <a:noFill/>
                </a:ln>
                <a:solidFill>
                  <a:srgbClr val="0000FF"/>
                </a:solidFill>
              </a:rPr>
              <a:t> li </a:t>
            </a:r>
            <a:r>
              <a:rPr lang="en-US" b="1" spc="50" dirty="0" err="1" smtClean="0">
                <a:ln w="11430">
                  <a:noFill/>
                </a:ln>
                <a:solidFill>
                  <a:srgbClr val="0000FF"/>
                </a:solidFill>
              </a:rPr>
              <a:t>tính</a:t>
            </a:r>
            <a:r>
              <a:rPr lang="en-US" b="1" spc="50" dirty="0" smtClean="0">
                <a:ln w="11430">
                  <a:noFill/>
                </a:ln>
                <a:solidFill>
                  <a:srgbClr val="0000FF"/>
                </a:solidFill>
              </a:rPr>
              <a:t> </a:t>
            </a:r>
            <a:r>
              <a:rPr lang="en-US" b="1" spc="50" dirty="0" err="1" smtClean="0">
                <a:ln w="11430">
                  <a:noFill/>
                </a:ln>
                <a:solidFill>
                  <a:srgbClr val="0000FF"/>
                </a:solidFill>
              </a:rPr>
              <a:t>trạng</a:t>
            </a:r>
            <a:r>
              <a:rPr lang="en-US" b="1" spc="50" dirty="0" smtClean="0">
                <a:ln w="11430">
                  <a:noFill/>
                </a:ln>
                <a:solidFill>
                  <a:srgbClr val="0000FF"/>
                </a:solidFill>
              </a:rPr>
              <a:t>, </a:t>
            </a:r>
            <a:r>
              <a:rPr lang="en-US" b="1" spc="50" dirty="0" err="1" smtClean="0">
                <a:ln w="11430">
                  <a:noFill/>
                </a:ln>
                <a:solidFill>
                  <a:srgbClr val="0000FF"/>
                </a:solidFill>
              </a:rPr>
              <a:t>bảo</a:t>
            </a:r>
            <a:r>
              <a:rPr lang="en-US" b="1" spc="50" dirty="0" smtClean="0">
                <a:ln w="11430">
                  <a:noFill/>
                </a:ln>
                <a:solidFill>
                  <a:srgbClr val="0000FF"/>
                </a:solidFill>
              </a:rPr>
              <a:t> </a:t>
            </a:r>
            <a:r>
              <a:rPr lang="en-US" b="1" spc="50" dirty="0" err="1" smtClean="0">
                <a:ln w="11430">
                  <a:noFill/>
                </a:ln>
                <a:solidFill>
                  <a:srgbClr val="0000FF"/>
                </a:solidFill>
              </a:rPr>
              <a:t>đảm</a:t>
            </a:r>
            <a:r>
              <a:rPr lang="en-US" b="1" spc="50" dirty="0" smtClean="0">
                <a:ln w="11430">
                  <a:noFill/>
                </a:ln>
                <a:solidFill>
                  <a:srgbClr val="0000FF"/>
                </a:solidFill>
              </a:rPr>
              <a:t> </a:t>
            </a:r>
            <a:r>
              <a:rPr lang="en-US" b="1" spc="50" dirty="0" err="1" smtClean="0">
                <a:ln w="11430">
                  <a:noFill/>
                </a:ln>
                <a:solidFill>
                  <a:srgbClr val="0000FF"/>
                </a:solidFill>
              </a:rPr>
              <a:t>giống</a:t>
            </a:r>
            <a:r>
              <a:rPr lang="en-US" b="1" spc="50" dirty="0" smtClean="0">
                <a:ln w="11430">
                  <a:noFill/>
                </a:ln>
                <a:solidFill>
                  <a:srgbClr val="0000FF"/>
                </a:solidFill>
              </a:rPr>
              <a:t> </a:t>
            </a:r>
            <a:r>
              <a:rPr lang="en-US" b="1" spc="50" dirty="0" err="1" smtClean="0">
                <a:ln w="11430">
                  <a:noFill/>
                </a:ln>
                <a:solidFill>
                  <a:srgbClr val="0000FF"/>
                </a:solidFill>
              </a:rPr>
              <a:t>không</a:t>
            </a:r>
            <a:r>
              <a:rPr lang="en-US" b="1" spc="50" dirty="0" smtClean="0">
                <a:ln w="11430">
                  <a:noFill/>
                </a:ln>
                <a:solidFill>
                  <a:srgbClr val="0000FF"/>
                </a:solidFill>
              </a:rPr>
              <a:t> </a:t>
            </a:r>
            <a:r>
              <a:rPr lang="en-US" b="1" spc="50" dirty="0" err="1" smtClean="0">
                <a:ln w="11430">
                  <a:noFill/>
                </a:ln>
                <a:solidFill>
                  <a:srgbClr val="0000FF"/>
                </a:solidFill>
              </a:rPr>
              <a:t>bị</a:t>
            </a:r>
            <a:r>
              <a:rPr lang="en-US" b="1" spc="50" dirty="0" smtClean="0">
                <a:ln w="11430">
                  <a:noFill/>
                </a:ln>
                <a:solidFill>
                  <a:srgbClr val="0000FF"/>
                </a:solidFill>
              </a:rPr>
              <a:t> </a:t>
            </a:r>
            <a:r>
              <a:rPr lang="en-US" b="1" spc="50" dirty="0" err="1" smtClean="0">
                <a:ln w="11430">
                  <a:noFill/>
                </a:ln>
                <a:solidFill>
                  <a:srgbClr val="0000FF"/>
                </a:solidFill>
              </a:rPr>
              <a:t>thoái</a:t>
            </a:r>
            <a:r>
              <a:rPr lang="en-US" b="1" spc="50" dirty="0" smtClean="0">
                <a:ln w="11430">
                  <a:noFill/>
                </a:ln>
                <a:solidFill>
                  <a:srgbClr val="0000FF"/>
                </a:solidFill>
              </a:rPr>
              <a:t> </a:t>
            </a:r>
            <a:r>
              <a:rPr lang="en-US" b="1" spc="50" dirty="0" err="1" smtClean="0">
                <a:ln w="11430">
                  <a:noFill/>
                </a:ln>
                <a:solidFill>
                  <a:srgbClr val="0000FF"/>
                </a:solidFill>
              </a:rPr>
              <a:t>hóa</a:t>
            </a:r>
            <a:r>
              <a:rPr lang="en-US" b="1" spc="50" dirty="0" smtClean="0">
                <a:ln w="11430">
                  <a:noFill/>
                </a:ln>
                <a:solidFill>
                  <a:srgbClr val="0000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spc="50" dirty="0">
              <a:ln w="11430">
                <a:noFill/>
              </a:ln>
              <a:solidFill>
                <a:srgbClr val="0000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732" y="47643"/>
            <a:ext cx="8750268" cy="714357"/>
          </a:xfrm>
          <a:prstGeom prst="rect">
            <a:avLst/>
          </a:prstGeom>
          <a:solidFill>
            <a:schemeClr val="accent1">
              <a:alpha val="42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32" y="619143"/>
            <a:ext cx="8750268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52400" y="-14514"/>
            <a:ext cx="9144000" cy="609600"/>
          </a:xfrm>
        </p:spPr>
        <p:txBody>
          <a:bodyPr/>
          <a:lstStyle/>
          <a:p>
            <a:r>
              <a:rPr lang="en-US" b="1" smtClean="0"/>
              <a:t>Bài 3: Lai một cặp tính trạng (tiếp theo)</a:t>
            </a:r>
            <a:endParaRPr lang="en-US" b="1"/>
          </a:p>
        </p:txBody>
      </p:sp>
      <p:sp>
        <p:nvSpPr>
          <p:cNvPr id="21" name="Rectangle 20"/>
          <p:cNvSpPr/>
          <p:nvPr/>
        </p:nvSpPr>
        <p:spPr>
          <a:xfrm>
            <a:off x="0" y="840660"/>
            <a:ext cx="2362184" cy="1045260"/>
          </a:xfrm>
          <a:prstGeom prst="rect">
            <a:avLst/>
          </a:prstGeom>
          <a:solidFill>
            <a:schemeClr val="accent5">
              <a:lumMod val="75000"/>
              <a:alpha val="30000"/>
            </a:schemeClr>
          </a:solidFill>
          <a:ln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just">
              <a:lnSpc>
                <a:spcPct val="150000"/>
              </a:lnSpc>
              <a:defRPr sz="1400" b="1" kern="1200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/>
              <a:t>III. LAI PHÂN TÍCH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1912230"/>
            <a:ext cx="2362184" cy="104526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just">
              <a:lnSpc>
                <a:spcPct val="150000"/>
              </a:lnSpc>
              <a:defRPr sz="1400" b="1" kern="120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/>
              <a:t>IV. Ý NGHĨA TƯƠNG QUAN TRỘI - LẶN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2984713"/>
            <a:ext cx="2362184" cy="1045260"/>
          </a:xfrm>
          <a:prstGeom prst="rect">
            <a:avLst/>
          </a:prstGeom>
          <a:solidFill>
            <a:schemeClr val="accent5">
              <a:lumMod val="75000"/>
              <a:alpha val="30000"/>
            </a:schemeClr>
          </a:solidFill>
          <a:ln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4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V. TRỘI KHÔNG HOÀN TOÀN</a:t>
            </a:r>
            <a:endParaRPr lang="en-US" sz="14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32" y="4055370"/>
            <a:ext cx="2362184" cy="1045260"/>
          </a:xfrm>
          <a:prstGeom prst="rect">
            <a:avLst/>
          </a:prstGeom>
          <a:solidFill>
            <a:schemeClr val="accent5">
              <a:lumMod val="75000"/>
              <a:alpha val="30000"/>
            </a:schemeClr>
          </a:solidFill>
          <a:ln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just">
              <a:lnSpc>
                <a:spcPct val="150000"/>
              </a:lnSpc>
              <a:defRPr sz="1400" b="1" kern="1200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/>
              <a:t>KIỂM TRA ĐÁNH GIÁ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2732" y="5126940"/>
            <a:ext cx="2362184" cy="1045260"/>
          </a:xfrm>
          <a:prstGeom prst="rect">
            <a:avLst/>
          </a:prstGeom>
          <a:solidFill>
            <a:schemeClr val="accent5">
              <a:lumMod val="75000"/>
              <a:alpha val="30000"/>
            </a:schemeClr>
          </a:solidFill>
          <a:ln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4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DẶN DÒ</a:t>
            </a:r>
            <a:endParaRPr lang="en-US" sz="14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2590800" y="990600"/>
            <a:ext cx="5105400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IV. Ý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tương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trội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lặn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621178" y="1981200"/>
            <a:ext cx="5334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j-lt"/>
              </a:rPr>
              <a:t>P:</a:t>
            </a:r>
            <a:endParaRPr lang="en-US" sz="2000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81400" y="3886200"/>
            <a:ext cx="6096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smtClean="0">
                <a:latin typeface="+mj-lt"/>
              </a:rPr>
              <a:t>F</a:t>
            </a:r>
            <a:r>
              <a:rPr lang="en-US" sz="2000" baseline="-25000" smtClean="0">
                <a:latin typeface="+mj-lt"/>
              </a:rPr>
              <a:t>2</a:t>
            </a:r>
            <a:r>
              <a:rPr lang="en-US" sz="2000" smtClean="0">
                <a:latin typeface="+mj-lt"/>
              </a:rPr>
              <a:t>:</a:t>
            </a:r>
            <a:endParaRPr lang="en-US" sz="2000" b="1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81400" y="2895600"/>
            <a:ext cx="6096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smtClean="0">
                <a:latin typeface="+mj-lt"/>
              </a:rPr>
              <a:t>F</a:t>
            </a:r>
            <a:r>
              <a:rPr lang="en-US" sz="2000" baseline="-25000" smtClean="0">
                <a:latin typeface="+mj-lt"/>
              </a:rPr>
              <a:t>1</a:t>
            </a:r>
            <a:r>
              <a:rPr lang="en-US" sz="2000" smtClean="0">
                <a:latin typeface="+mj-lt"/>
              </a:rPr>
              <a:t>:</a:t>
            </a:r>
            <a:endParaRPr lang="en-US" sz="2000" b="1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14600" y="4724400"/>
            <a:ext cx="662940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1,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Điền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kiểu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gen,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kiểu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vào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sơ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đồ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lai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?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14600" y="5326798"/>
            <a:ext cx="6629400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2,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Hiện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tượng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xuất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hiện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kiểu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F</a:t>
            </a:r>
            <a:r>
              <a:rPr lang="en-US" sz="2400" b="1" baseline="-25000" dirty="0" smtClean="0">
                <a:solidFill>
                  <a:srgbClr val="FF0000"/>
                </a:solidFill>
                <a:latin typeface="+mj-lt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(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hoa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hồng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)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gọi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?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Giải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thích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vì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sao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F</a:t>
            </a:r>
            <a:r>
              <a:rPr lang="en-US" sz="2400" b="1" baseline="-25000" dirty="0" smtClean="0">
                <a:solidFill>
                  <a:srgbClr val="FF0000"/>
                </a:solidFill>
                <a:latin typeface="+mj-lt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kiểu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đó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?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" name="Picture 2" descr="D:\dia sh9\Bai 03 Lai mot cap tinh trang\Data\loa ken trang.jpg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l="3908" t="5416" r="4409" b="6333"/>
          <a:stretch/>
        </p:blipFill>
        <p:spPr bwMode="auto">
          <a:xfrm>
            <a:off x="6629400" y="1905000"/>
            <a:ext cx="838200" cy="55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" name="Picture 3" descr="D:\dia sh9\Bai 03 Lai mot cap tinh trang\Data\loa ken do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800600" y="1905000"/>
            <a:ext cx="841566" cy="575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D:\dia sh9\Bai 03 Lai mot cap tinh trang\Data\loa ken hong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791200" y="2793947"/>
            <a:ext cx="841566" cy="5588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4" name="Picture 3" descr="D:\dia sh9\Bai 03 Lai mot cap tinh trang\Data\loa ken do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419600" y="3810000"/>
            <a:ext cx="841566" cy="575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7" name="Picture 4" descr="D:\dia sh9\Bai 03 Lai mot cap tinh trang\Data\loa ken hong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410200" y="3810000"/>
            <a:ext cx="841566" cy="5588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8" name="Picture 4" descr="D:\dia sh9\Bai 03 Lai mot cap tinh trang\Data\loa ken hong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6400800" y="3810000"/>
            <a:ext cx="841566" cy="5588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9" name="Picture 2" descr="D:\dia sh9\Bai 03 Lai mot cap tinh trang\Data\loa ken trang.jpg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l="3908" t="5416" r="4409" b="6333"/>
          <a:stretch/>
        </p:blipFill>
        <p:spPr bwMode="auto">
          <a:xfrm>
            <a:off x="7391400" y="3810000"/>
            <a:ext cx="838200" cy="55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9" name="Rectangle 18"/>
          <p:cNvSpPr/>
          <p:nvPr/>
        </p:nvSpPr>
        <p:spPr>
          <a:xfrm>
            <a:off x="0" y="840660"/>
            <a:ext cx="2362184" cy="1045260"/>
          </a:xfrm>
          <a:prstGeom prst="rect">
            <a:avLst/>
          </a:prstGeom>
          <a:solidFill>
            <a:schemeClr val="accent5">
              <a:lumMod val="75000"/>
              <a:alpha val="30000"/>
            </a:schemeClr>
          </a:solidFill>
          <a:ln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just">
              <a:lnSpc>
                <a:spcPct val="150000"/>
              </a:lnSpc>
              <a:defRPr sz="1400" b="1" kern="1200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/>
              <a:t>III. LAI PHÂN TÍCH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1912230"/>
            <a:ext cx="2362184" cy="1045260"/>
          </a:xfrm>
          <a:prstGeom prst="rect">
            <a:avLst/>
          </a:prstGeom>
          <a:solidFill>
            <a:schemeClr val="accent5">
              <a:lumMod val="75000"/>
              <a:alpha val="30000"/>
            </a:schemeClr>
          </a:solidFill>
          <a:ln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just">
              <a:lnSpc>
                <a:spcPct val="150000"/>
              </a:lnSpc>
              <a:defRPr sz="1400" b="1" kern="1200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/>
              <a:t>IV. Ý NGHĨA TƯƠNG QUAN TRỘI - LẶN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2984713"/>
            <a:ext cx="2362184" cy="104526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just">
              <a:lnSpc>
                <a:spcPct val="150000"/>
              </a:lnSpc>
              <a:defRPr sz="1400" b="1" kern="120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/>
              <a:t>V. TRỘI KHÔNG HOÀN TOÀN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732" y="4055370"/>
            <a:ext cx="2362184" cy="1045260"/>
          </a:xfrm>
          <a:prstGeom prst="rect">
            <a:avLst/>
          </a:prstGeom>
          <a:solidFill>
            <a:schemeClr val="accent5">
              <a:lumMod val="75000"/>
              <a:alpha val="30000"/>
            </a:schemeClr>
          </a:solidFill>
          <a:ln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just">
              <a:lnSpc>
                <a:spcPct val="150000"/>
              </a:lnSpc>
              <a:defRPr sz="1400" b="1" kern="1200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/>
              <a:t>KIỂM TRA ĐÁNH GIÁ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2732" y="5126940"/>
            <a:ext cx="2362184" cy="1045260"/>
          </a:xfrm>
          <a:prstGeom prst="rect">
            <a:avLst/>
          </a:prstGeom>
          <a:solidFill>
            <a:schemeClr val="accent5">
              <a:lumMod val="75000"/>
              <a:alpha val="30000"/>
            </a:schemeClr>
          </a:solidFill>
          <a:ln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4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DẶN DÒ</a:t>
            </a:r>
            <a:endParaRPr lang="en-US" sz="14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732" y="47643"/>
            <a:ext cx="8750268" cy="714357"/>
          </a:xfrm>
          <a:prstGeom prst="rect">
            <a:avLst/>
          </a:prstGeom>
          <a:solidFill>
            <a:schemeClr val="accent1">
              <a:alpha val="42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32" y="619143"/>
            <a:ext cx="8750268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152400" y="-14514"/>
            <a:ext cx="9144000" cy="609600"/>
          </a:xfrm>
        </p:spPr>
        <p:txBody>
          <a:bodyPr/>
          <a:lstStyle/>
          <a:p>
            <a:r>
              <a:rPr lang="en-US" b="1" smtClean="0"/>
              <a:t>Bài 3: Lai một cặp tính trạng (tiếp theo)</a:t>
            </a:r>
            <a:endParaRPr lang="en-US" b="1"/>
          </a:p>
        </p:txBody>
      </p:sp>
      <p:sp>
        <p:nvSpPr>
          <p:cNvPr id="33" name="TextBox 19"/>
          <p:cNvSpPr txBox="1"/>
          <p:nvPr/>
        </p:nvSpPr>
        <p:spPr>
          <a:xfrm>
            <a:off x="2590800" y="990600"/>
            <a:ext cx="5105400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V.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Trội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hoàn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toàn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0"/>
            <a:ext cx="2819400" cy="48409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smtClean="0"/>
              <a:t>Kiểm tra bài cũ: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828801" y="381000"/>
            <a:ext cx="609600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smtClean="0">
                <a:latin typeface="+mj-lt"/>
              </a:rPr>
              <a:t>AA</a:t>
            </a:r>
            <a:endParaRPr lang="en-US" sz="20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381000"/>
            <a:ext cx="437940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smtClean="0">
                <a:latin typeface="+mj-lt"/>
              </a:rPr>
              <a:t>aa</a:t>
            </a:r>
            <a:endParaRPr lang="en-US" sz="2000" b="1" dirty="0">
              <a:latin typeface="+mj-lt"/>
            </a:endParaRPr>
          </a:p>
        </p:txBody>
      </p:sp>
      <p:sp>
        <p:nvSpPr>
          <p:cNvPr id="6" name="Multiply 4"/>
          <p:cNvSpPr>
            <a:spLocks/>
          </p:cNvSpPr>
          <p:nvPr/>
        </p:nvSpPr>
        <p:spPr bwMode="auto">
          <a:xfrm>
            <a:off x="3352800" y="381000"/>
            <a:ext cx="500062" cy="500063"/>
          </a:xfrm>
          <a:custGeom>
            <a:avLst/>
            <a:gdLst>
              <a:gd name="T0" fmla="*/ 78518 w 571504"/>
              <a:gd name="T1" fmla="*/ 161683 h 571504"/>
              <a:gd name="T2" fmla="*/ 161683 w 571504"/>
              <a:gd name="T3" fmla="*/ 78518 h 571504"/>
              <a:gd name="T4" fmla="*/ 250028 w 571504"/>
              <a:gd name="T5" fmla="*/ 166862 h 571504"/>
              <a:gd name="T6" fmla="*/ 338372 w 571504"/>
              <a:gd name="T7" fmla="*/ 78518 h 571504"/>
              <a:gd name="T8" fmla="*/ 421537 w 571504"/>
              <a:gd name="T9" fmla="*/ 161683 h 571504"/>
              <a:gd name="T10" fmla="*/ 333193 w 571504"/>
              <a:gd name="T11" fmla="*/ 250028 h 571504"/>
              <a:gd name="T12" fmla="*/ 421537 w 571504"/>
              <a:gd name="T13" fmla="*/ 338372 h 571504"/>
              <a:gd name="T14" fmla="*/ 338372 w 571504"/>
              <a:gd name="T15" fmla="*/ 421537 h 571504"/>
              <a:gd name="T16" fmla="*/ 250028 w 571504"/>
              <a:gd name="T17" fmla="*/ 333193 h 571504"/>
              <a:gd name="T18" fmla="*/ 161683 w 571504"/>
              <a:gd name="T19" fmla="*/ 421537 h 571504"/>
              <a:gd name="T20" fmla="*/ 78518 w 571504"/>
              <a:gd name="T21" fmla="*/ 338372 h 571504"/>
              <a:gd name="T22" fmla="*/ 166862 w 571504"/>
              <a:gd name="T23" fmla="*/ 250028 h 571504"/>
              <a:gd name="T24" fmla="*/ 78518 w 571504"/>
              <a:gd name="T25" fmla="*/ 161683 h 57150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1504"/>
              <a:gd name="T40" fmla="*/ 0 h 571504"/>
              <a:gd name="T41" fmla="*/ 571504 w 571504"/>
              <a:gd name="T42" fmla="*/ 571504 h 57150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1504" h="571504">
                <a:moveTo>
                  <a:pt x="89737" y="184785"/>
                </a:moveTo>
                <a:lnTo>
                  <a:pt x="184785" y="89737"/>
                </a:lnTo>
                <a:lnTo>
                  <a:pt x="285752" y="190704"/>
                </a:lnTo>
                <a:lnTo>
                  <a:pt x="386719" y="89737"/>
                </a:lnTo>
                <a:lnTo>
                  <a:pt x="481767" y="184785"/>
                </a:lnTo>
                <a:lnTo>
                  <a:pt x="380800" y="285752"/>
                </a:lnTo>
                <a:lnTo>
                  <a:pt x="481767" y="386719"/>
                </a:lnTo>
                <a:lnTo>
                  <a:pt x="386719" y="481767"/>
                </a:lnTo>
                <a:lnTo>
                  <a:pt x="285752" y="380800"/>
                </a:lnTo>
                <a:lnTo>
                  <a:pt x="184785" y="481767"/>
                </a:lnTo>
                <a:lnTo>
                  <a:pt x="89737" y="386719"/>
                </a:lnTo>
                <a:lnTo>
                  <a:pt x="190704" y="285752"/>
                </a:lnTo>
                <a:lnTo>
                  <a:pt x="89737" y="184785"/>
                </a:lnTo>
                <a:close/>
              </a:path>
            </a:pathLst>
          </a:cu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052" name="Picture 4" descr="D:\My works\Bai_giang\Sinh THCS\Lai mot cap tinh trang\hoatrang.pn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4581525" y="228600"/>
            <a:ext cx="579120" cy="731520"/>
          </a:xfrm>
          <a:prstGeom prst="rect">
            <a:avLst/>
          </a:prstGeom>
          <a:extLst/>
        </p:spPr>
      </p:pic>
      <p:pic>
        <p:nvPicPr>
          <p:cNvPr id="2053" name="Picture 5" descr="D:\My works\Bai_giang\Sinh THCS\Lai mot cap tinh trang\hoado1.png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2514600" y="152400"/>
            <a:ext cx="609600" cy="770021"/>
          </a:xfrm>
          <a:prstGeom prst="rect">
            <a:avLst/>
          </a:prstGeom>
          <a:extLst/>
        </p:spPr>
      </p:pic>
      <p:sp>
        <p:nvSpPr>
          <p:cNvPr id="11" name="TextBox 10"/>
          <p:cNvSpPr txBox="1"/>
          <p:nvPr/>
        </p:nvSpPr>
        <p:spPr>
          <a:xfrm>
            <a:off x="1981200" y="2578893"/>
            <a:ext cx="571500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 smtClean="0">
                <a:latin typeface="+mj-lt"/>
              </a:rPr>
              <a:t>Aa</a:t>
            </a:r>
            <a:endParaRPr lang="en-US" sz="2000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76573" y="2578893"/>
            <a:ext cx="466794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>
                <a:latin typeface="+mj-lt"/>
              </a:rPr>
              <a:t>A</a:t>
            </a:r>
            <a:r>
              <a:rPr lang="en-US" sz="2000" b="1" smtClean="0">
                <a:latin typeface="+mj-lt"/>
              </a:rPr>
              <a:t>a</a:t>
            </a:r>
            <a:endParaRPr lang="en-US" sz="2000" b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0" y="5489138"/>
            <a:ext cx="822960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1</a:t>
            </a:r>
            <a:r>
              <a:rPr lang="en-US" sz="2400" b="1">
                <a:solidFill>
                  <a:srgbClr val="FF0000"/>
                </a:solidFill>
                <a:latin typeface="+mj-lt"/>
              </a:rPr>
              <a:t>, </a:t>
            </a:r>
            <a:r>
              <a:rPr lang="en-US" sz="2400" b="1" smtClean="0">
                <a:solidFill>
                  <a:srgbClr val="FF0000"/>
                </a:solidFill>
                <a:latin typeface="+mj-lt"/>
              </a:rPr>
              <a:t>Thế nào là kiểu hình? Kiểu gen? Thể đồng hợp? Thể dị hợp?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" y="5969853"/>
            <a:ext cx="822960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2,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Tính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trạng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trội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những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kiểu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gen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?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Tính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trạng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lặn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những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kiểu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gen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?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0600" y="381000"/>
            <a:ext cx="6096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j-lt"/>
              </a:rPr>
              <a:t>P:</a:t>
            </a:r>
            <a:endParaRPr lang="en-US" sz="2000" b="1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800" y="2590800"/>
            <a:ext cx="9906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smtClean="0">
                <a:latin typeface="+mj-lt"/>
              </a:rPr>
              <a:t>F</a:t>
            </a:r>
            <a:r>
              <a:rPr lang="en-US" sz="2000" baseline="-25000" smtClean="0">
                <a:latin typeface="+mj-lt"/>
              </a:rPr>
              <a:t>1</a:t>
            </a:r>
            <a:r>
              <a:rPr lang="en-US" sz="2000" smtClean="0">
                <a:latin typeface="+mj-lt"/>
              </a:rPr>
              <a:t> x F</a:t>
            </a:r>
            <a:r>
              <a:rPr lang="en-US" sz="2000" baseline="-25000" smtClean="0">
                <a:latin typeface="+mj-lt"/>
              </a:rPr>
              <a:t>1</a:t>
            </a:r>
            <a:endParaRPr lang="en-US" sz="2000" b="1" baseline="-25000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6000" y="1066800"/>
            <a:ext cx="547687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smtClean="0">
                <a:latin typeface="+mj-lt"/>
              </a:rPr>
              <a:t>A</a:t>
            </a:r>
            <a:endParaRPr lang="en-US" sz="2000" b="1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19600" y="1066800"/>
            <a:ext cx="311304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smtClean="0">
                <a:latin typeface="+mj-lt"/>
              </a:rPr>
              <a:t>a</a:t>
            </a:r>
            <a:endParaRPr lang="en-US" sz="2000" b="1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4401" y="1066800"/>
            <a:ext cx="6858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 smtClean="0">
                <a:latin typeface="+mj-lt"/>
              </a:rPr>
              <a:t>Gp</a:t>
            </a:r>
            <a:endParaRPr lang="en-US" sz="2000" b="1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05113" y="1896979"/>
            <a:ext cx="547687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smtClean="0">
                <a:latin typeface="+mj-lt"/>
              </a:rPr>
              <a:t>Aa</a:t>
            </a:r>
            <a:endParaRPr lang="en-US" sz="2000" b="1" dirty="0">
              <a:latin typeface="+mj-lt"/>
            </a:endParaRPr>
          </a:p>
        </p:txBody>
      </p:sp>
      <p:pic>
        <p:nvPicPr>
          <p:cNvPr id="28" name="Picture 5" descr="D:\My works\Bai_giang\Sinh THCS\Lai mot cap tinh trang\hoado1.png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3429000" y="1668379"/>
            <a:ext cx="609600" cy="770021"/>
          </a:xfrm>
          <a:prstGeom prst="rect">
            <a:avLst/>
          </a:prstGeom>
          <a:extLst/>
        </p:spPr>
      </p:pic>
      <p:sp>
        <p:nvSpPr>
          <p:cNvPr id="29" name="TextBox 28"/>
          <p:cNvSpPr txBox="1"/>
          <p:nvPr/>
        </p:nvSpPr>
        <p:spPr>
          <a:xfrm>
            <a:off x="1143000" y="1828800"/>
            <a:ext cx="5334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smtClean="0">
                <a:latin typeface="+mj-lt"/>
              </a:rPr>
              <a:t>F</a:t>
            </a:r>
            <a:r>
              <a:rPr lang="en-US" sz="2000" baseline="-25000" smtClean="0">
                <a:latin typeface="+mj-lt"/>
              </a:rPr>
              <a:t>1</a:t>
            </a:r>
            <a:endParaRPr lang="en-US" sz="2000" b="1" baseline="-25000" dirty="0">
              <a:latin typeface="+mj-lt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3162300" y="11430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" name="Picture 5" descr="D:\My works\Bai_giang\Sinh THCS\Lai mot cap tinh trang\hoado1.png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2667000" y="2593992"/>
            <a:ext cx="609600" cy="770021"/>
          </a:xfrm>
          <a:prstGeom prst="rect">
            <a:avLst/>
          </a:prstGeom>
          <a:extLst/>
        </p:spPr>
      </p:pic>
      <p:pic>
        <p:nvPicPr>
          <p:cNvPr id="31" name="Picture 5" descr="D:\My works\Bai_giang\Sinh THCS\Lai mot cap tinh trang\hoado1.png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4724400" y="2593992"/>
            <a:ext cx="609600" cy="770021"/>
          </a:xfrm>
          <a:prstGeom prst="rect">
            <a:avLst/>
          </a:prstGeom>
          <a:extLst/>
        </p:spPr>
      </p:pic>
      <p:sp>
        <p:nvSpPr>
          <p:cNvPr id="32" name="TextBox 31"/>
          <p:cNvSpPr txBox="1"/>
          <p:nvPr/>
        </p:nvSpPr>
        <p:spPr>
          <a:xfrm>
            <a:off x="2209800" y="3436203"/>
            <a:ext cx="762000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smtClean="0">
                <a:latin typeface="+mj-lt"/>
              </a:rPr>
              <a:t>A; a</a:t>
            </a:r>
            <a:endParaRPr lang="en-US" sz="2000" b="1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01535" y="3436203"/>
            <a:ext cx="827665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smtClean="0">
                <a:latin typeface="+mj-lt"/>
              </a:rPr>
              <a:t>A; a</a:t>
            </a:r>
            <a:endParaRPr lang="en-US" sz="2000" b="1" dirty="0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66800" y="4198203"/>
            <a:ext cx="6096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smtClean="0">
                <a:latin typeface="+mj-lt"/>
              </a:rPr>
              <a:t>F</a:t>
            </a:r>
            <a:r>
              <a:rPr lang="en-US" sz="2000" baseline="-25000" smtClean="0">
                <a:latin typeface="+mj-lt"/>
              </a:rPr>
              <a:t>2</a:t>
            </a:r>
            <a:endParaRPr lang="en-US" sz="2000" b="1" baseline="-25000" dirty="0"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57400" y="4198203"/>
            <a:ext cx="3290887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smtClean="0">
                <a:latin typeface="+mj-lt"/>
              </a:rPr>
              <a:t>1AA:    2 Aa:  1aa</a:t>
            </a:r>
            <a:endParaRPr lang="en-US" sz="2000" b="1" dirty="0">
              <a:latin typeface="+mj-lt"/>
            </a:endParaRPr>
          </a:p>
        </p:txBody>
      </p:sp>
      <p:grpSp>
        <p:nvGrpSpPr>
          <p:cNvPr id="2066" name="Group 2065"/>
          <p:cNvGrpSpPr/>
          <p:nvPr/>
        </p:nvGrpSpPr>
        <p:grpSpPr>
          <a:xfrm>
            <a:off x="2598420" y="3817203"/>
            <a:ext cx="2202180" cy="457200"/>
            <a:chOff x="3970020" y="4267200"/>
            <a:chExt cx="2202180" cy="457200"/>
          </a:xfrm>
        </p:grpSpPr>
        <p:cxnSp>
          <p:nvCxnSpPr>
            <p:cNvPr id="10" name="Straight Connector 9"/>
            <p:cNvCxnSpPr/>
            <p:nvPr/>
          </p:nvCxnSpPr>
          <p:spPr>
            <a:xfrm rot="16200000" flipH="1">
              <a:off x="4398675" y="3850035"/>
              <a:ext cx="438090" cy="12954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5257800" y="4267200"/>
              <a:ext cx="914400" cy="4572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65" name="Group 2064"/>
          <p:cNvGrpSpPr/>
          <p:nvPr/>
        </p:nvGrpSpPr>
        <p:grpSpPr>
          <a:xfrm>
            <a:off x="2598420" y="3817203"/>
            <a:ext cx="1821180" cy="457200"/>
            <a:chOff x="3970020" y="4267200"/>
            <a:chExt cx="1821180" cy="457200"/>
          </a:xfrm>
        </p:grpSpPr>
        <p:cxnSp>
          <p:nvCxnSpPr>
            <p:cNvPr id="40" name="Straight Connector 39"/>
            <p:cNvCxnSpPr/>
            <p:nvPr/>
          </p:nvCxnSpPr>
          <p:spPr>
            <a:xfrm rot="16200000" flipH="1">
              <a:off x="3979575" y="4269135"/>
              <a:ext cx="438090" cy="4572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4419600" y="4267200"/>
              <a:ext cx="1371600" cy="4572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63" name="Group 2062"/>
          <p:cNvGrpSpPr/>
          <p:nvPr/>
        </p:nvGrpSpPr>
        <p:grpSpPr>
          <a:xfrm>
            <a:off x="2819400" y="3817203"/>
            <a:ext cx="1981200" cy="457200"/>
            <a:chOff x="4572000" y="4267200"/>
            <a:chExt cx="1981200" cy="457200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4572000" y="4267200"/>
              <a:ext cx="1676400" cy="4572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 flipH="1" flipV="1">
              <a:off x="6172200" y="4343400"/>
              <a:ext cx="457200" cy="3048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67" name="Group 2066"/>
          <p:cNvGrpSpPr/>
          <p:nvPr/>
        </p:nvGrpSpPr>
        <p:grpSpPr>
          <a:xfrm>
            <a:off x="5181600" y="533400"/>
            <a:ext cx="2438400" cy="914400"/>
            <a:chOff x="6553200" y="762000"/>
            <a:chExt cx="2438400" cy="914400"/>
          </a:xfrm>
        </p:grpSpPr>
        <p:sp>
          <p:nvSpPr>
            <p:cNvPr id="60" name="Left Brace 59"/>
            <p:cNvSpPr/>
            <p:nvPr/>
          </p:nvSpPr>
          <p:spPr>
            <a:xfrm rot="10800000">
              <a:off x="6553200" y="762000"/>
              <a:ext cx="304800" cy="914400"/>
            </a:xfrm>
            <a:prstGeom prst="leftBrace">
              <a:avLst>
                <a:gd name="adj1" fmla="val 18137"/>
                <a:gd name="adj2" fmla="val 50000"/>
              </a:avLst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086600" y="990600"/>
              <a:ext cx="1905000" cy="46166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 algn="just">
                <a:lnSpc>
                  <a:spcPct val="150000"/>
                </a:lnSpc>
                <a:buFont typeface="Wingdings"/>
                <a:buChar char="@"/>
              </a:pPr>
              <a:r>
                <a:rPr lang="en-US" sz="1600" b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Thể đồng hợp.</a:t>
              </a:r>
            </a:p>
          </p:txBody>
        </p:sp>
      </p:grpSp>
      <p:grpSp>
        <p:nvGrpSpPr>
          <p:cNvPr id="2068" name="Group 2067"/>
          <p:cNvGrpSpPr/>
          <p:nvPr/>
        </p:nvGrpSpPr>
        <p:grpSpPr>
          <a:xfrm>
            <a:off x="5334000" y="2521803"/>
            <a:ext cx="2209800" cy="914400"/>
            <a:chOff x="6705600" y="2971800"/>
            <a:chExt cx="2209800" cy="914400"/>
          </a:xfrm>
        </p:grpSpPr>
        <p:sp>
          <p:nvSpPr>
            <p:cNvPr id="62" name="TextBox 61"/>
            <p:cNvSpPr txBox="1"/>
            <p:nvPr/>
          </p:nvSpPr>
          <p:spPr>
            <a:xfrm>
              <a:off x="7239000" y="3223736"/>
              <a:ext cx="1676400" cy="46166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 algn="just">
                <a:lnSpc>
                  <a:spcPct val="150000"/>
                </a:lnSpc>
                <a:buFont typeface="Wingdings"/>
                <a:buChar char="@"/>
              </a:pPr>
              <a:r>
                <a:rPr lang="en-US" sz="1600" b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Thể dị hợp.</a:t>
              </a:r>
            </a:p>
          </p:txBody>
        </p:sp>
        <p:sp>
          <p:nvSpPr>
            <p:cNvPr id="65" name="Left Brace 64"/>
            <p:cNvSpPr/>
            <p:nvPr/>
          </p:nvSpPr>
          <p:spPr>
            <a:xfrm rot="10800000">
              <a:off x="6705600" y="2971800"/>
              <a:ext cx="304800" cy="914400"/>
            </a:xfrm>
            <a:prstGeom prst="leftBrace">
              <a:avLst>
                <a:gd name="adj1" fmla="val 18137"/>
                <a:gd name="adj2" fmla="val 50000"/>
              </a:avLst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69" name="Group 2068"/>
          <p:cNvGrpSpPr/>
          <p:nvPr/>
        </p:nvGrpSpPr>
        <p:grpSpPr>
          <a:xfrm>
            <a:off x="5334000" y="4122002"/>
            <a:ext cx="2209800" cy="609600"/>
            <a:chOff x="6705600" y="4571999"/>
            <a:chExt cx="2209800" cy="609600"/>
          </a:xfrm>
        </p:grpSpPr>
        <p:sp>
          <p:nvSpPr>
            <p:cNvPr id="63" name="TextBox 62"/>
            <p:cNvSpPr txBox="1"/>
            <p:nvPr/>
          </p:nvSpPr>
          <p:spPr>
            <a:xfrm>
              <a:off x="7239000" y="4643735"/>
              <a:ext cx="1676400" cy="46166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 algn="just">
                <a:lnSpc>
                  <a:spcPct val="150000"/>
                </a:lnSpc>
                <a:buFont typeface="Wingdings"/>
                <a:buChar char="@"/>
              </a:pPr>
              <a:r>
                <a:rPr lang="en-US" sz="1600" b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Kiểu gen.</a:t>
              </a:r>
            </a:p>
          </p:txBody>
        </p:sp>
        <p:sp>
          <p:nvSpPr>
            <p:cNvPr id="66" name="Left Brace 65"/>
            <p:cNvSpPr/>
            <p:nvPr/>
          </p:nvSpPr>
          <p:spPr>
            <a:xfrm rot="10800000">
              <a:off x="6705600" y="4571999"/>
              <a:ext cx="381000" cy="609600"/>
            </a:xfrm>
            <a:prstGeom prst="leftBrace">
              <a:avLst>
                <a:gd name="adj1" fmla="val 18137"/>
                <a:gd name="adj2" fmla="val 50000"/>
              </a:avLst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70" name="Group 2069"/>
          <p:cNvGrpSpPr/>
          <p:nvPr/>
        </p:nvGrpSpPr>
        <p:grpSpPr>
          <a:xfrm>
            <a:off x="5334000" y="4807802"/>
            <a:ext cx="2209800" cy="609601"/>
            <a:chOff x="6705600" y="5257799"/>
            <a:chExt cx="2209800" cy="609601"/>
          </a:xfrm>
        </p:grpSpPr>
        <p:sp>
          <p:nvSpPr>
            <p:cNvPr id="64" name="TextBox 63"/>
            <p:cNvSpPr txBox="1"/>
            <p:nvPr/>
          </p:nvSpPr>
          <p:spPr>
            <a:xfrm>
              <a:off x="7239000" y="5405735"/>
              <a:ext cx="1676400" cy="46166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 algn="just">
                <a:lnSpc>
                  <a:spcPct val="150000"/>
                </a:lnSpc>
                <a:buFont typeface="Wingdings"/>
                <a:buChar char="@"/>
              </a:pPr>
              <a:r>
                <a:rPr lang="en-US" sz="1600" b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Kiểu hình.</a:t>
              </a:r>
            </a:p>
          </p:txBody>
        </p:sp>
        <p:sp>
          <p:nvSpPr>
            <p:cNvPr id="68" name="Left Brace 67"/>
            <p:cNvSpPr/>
            <p:nvPr/>
          </p:nvSpPr>
          <p:spPr>
            <a:xfrm rot="10800000">
              <a:off x="6705600" y="5257799"/>
              <a:ext cx="381000" cy="609600"/>
            </a:xfrm>
            <a:prstGeom prst="leftBrace">
              <a:avLst>
                <a:gd name="adj1" fmla="val 18137"/>
                <a:gd name="adj2" fmla="val 50000"/>
              </a:avLst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71" name="Group 2070"/>
          <p:cNvGrpSpPr/>
          <p:nvPr/>
        </p:nvGrpSpPr>
        <p:grpSpPr>
          <a:xfrm>
            <a:off x="2819400" y="4655403"/>
            <a:ext cx="2362200" cy="762000"/>
            <a:chOff x="4191000" y="5105400"/>
            <a:chExt cx="2362200" cy="762000"/>
          </a:xfrm>
        </p:grpSpPr>
        <p:sp>
          <p:nvSpPr>
            <p:cNvPr id="2064" name="Left Brace 2063"/>
            <p:cNvSpPr/>
            <p:nvPr/>
          </p:nvSpPr>
          <p:spPr>
            <a:xfrm rot="16200000">
              <a:off x="4610100" y="4686300"/>
              <a:ext cx="304800" cy="1143000"/>
            </a:xfrm>
            <a:prstGeom prst="leftBrace">
              <a:avLst>
                <a:gd name="adj1" fmla="val 18137"/>
                <a:gd name="adj2" fmla="val 50000"/>
              </a:avLst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Left Brace 58"/>
            <p:cNvSpPr/>
            <p:nvPr/>
          </p:nvSpPr>
          <p:spPr>
            <a:xfrm rot="16200000">
              <a:off x="5715000" y="5029200"/>
              <a:ext cx="304800" cy="457200"/>
            </a:xfrm>
            <a:prstGeom prst="leftBrace">
              <a:avLst>
                <a:gd name="adj1" fmla="val 18137"/>
                <a:gd name="adj2" fmla="val 50000"/>
              </a:avLst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267200" y="5449978"/>
              <a:ext cx="2286000" cy="41742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600" b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3 Hoa đỏ: 1 hoa trắng</a:t>
              </a: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838200" y="3436203"/>
            <a:ext cx="8382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smtClean="0">
                <a:latin typeface="+mj-lt"/>
              </a:rPr>
              <a:t>GF</a:t>
            </a:r>
            <a:r>
              <a:rPr lang="en-US" sz="2000" baseline="-25000" smtClean="0">
                <a:latin typeface="+mj-lt"/>
              </a:rPr>
              <a:t>1</a:t>
            </a:r>
            <a:endParaRPr lang="en-US" sz="2000" b="1" baseline="-25000" dirty="0">
              <a:latin typeface="+mj-lt"/>
            </a:endParaRPr>
          </a:p>
        </p:txBody>
      </p:sp>
      <p:sp>
        <p:nvSpPr>
          <p:cNvPr id="78" name="Multiply 4"/>
          <p:cNvSpPr>
            <a:spLocks/>
          </p:cNvSpPr>
          <p:nvPr/>
        </p:nvSpPr>
        <p:spPr bwMode="auto">
          <a:xfrm>
            <a:off x="3429794" y="2673409"/>
            <a:ext cx="500062" cy="500063"/>
          </a:xfrm>
          <a:custGeom>
            <a:avLst/>
            <a:gdLst>
              <a:gd name="T0" fmla="*/ 78518 w 571504"/>
              <a:gd name="T1" fmla="*/ 161683 h 571504"/>
              <a:gd name="T2" fmla="*/ 161683 w 571504"/>
              <a:gd name="T3" fmla="*/ 78518 h 571504"/>
              <a:gd name="T4" fmla="*/ 250028 w 571504"/>
              <a:gd name="T5" fmla="*/ 166862 h 571504"/>
              <a:gd name="T6" fmla="*/ 338372 w 571504"/>
              <a:gd name="T7" fmla="*/ 78518 h 571504"/>
              <a:gd name="T8" fmla="*/ 421537 w 571504"/>
              <a:gd name="T9" fmla="*/ 161683 h 571504"/>
              <a:gd name="T10" fmla="*/ 333193 w 571504"/>
              <a:gd name="T11" fmla="*/ 250028 h 571504"/>
              <a:gd name="T12" fmla="*/ 421537 w 571504"/>
              <a:gd name="T13" fmla="*/ 338372 h 571504"/>
              <a:gd name="T14" fmla="*/ 338372 w 571504"/>
              <a:gd name="T15" fmla="*/ 421537 h 571504"/>
              <a:gd name="T16" fmla="*/ 250028 w 571504"/>
              <a:gd name="T17" fmla="*/ 333193 h 571504"/>
              <a:gd name="T18" fmla="*/ 161683 w 571504"/>
              <a:gd name="T19" fmla="*/ 421537 h 571504"/>
              <a:gd name="T20" fmla="*/ 78518 w 571504"/>
              <a:gd name="T21" fmla="*/ 338372 h 571504"/>
              <a:gd name="T22" fmla="*/ 166862 w 571504"/>
              <a:gd name="T23" fmla="*/ 250028 h 571504"/>
              <a:gd name="T24" fmla="*/ 78518 w 571504"/>
              <a:gd name="T25" fmla="*/ 161683 h 57150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1504"/>
              <a:gd name="T40" fmla="*/ 0 h 571504"/>
              <a:gd name="T41" fmla="*/ 571504 w 571504"/>
              <a:gd name="T42" fmla="*/ 571504 h 57150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1504" h="571504">
                <a:moveTo>
                  <a:pt x="89737" y="184785"/>
                </a:moveTo>
                <a:lnTo>
                  <a:pt x="184785" y="89737"/>
                </a:lnTo>
                <a:lnTo>
                  <a:pt x="285752" y="190704"/>
                </a:lnTo>
                <a:lnTo>
                  <a:pt x="386719" y="89737"/>
                </a:lnTo>
                <a:lnTo>
                  <a:pt x="481767" y="184785"/>
                </a:lnTo>
                <a:lnTo>
                  <a:pt x="380800" y="285752"/>
                </a:lnTo>
                <a:lnTo>
                  <a:pt x="481767" y="386719"/>
                </a:lnTo>
                <a:lnTo>
                  <a:pt x="386719" y="481767"/>
                </a:lnTo>
                <a:lnTo>
                  <a:pt x="285752" y="380800"/>
                </a:lnTo>
                <a:lnTo>
                  <a:pt x="184785" y="481767"/>
                </a:lnTo>
                <a:lnTo>
                  <a:pt x="89737" y="386719"/>
                </a:lnTo>
                <a:lnTo>
                  <a:pt x="190704" y="285752"/>
                </a:lnTo>
                <a:lnTo>
                  <a:pt x="89737" y="184785"/>
                </a:lnTo>
                <a:close/>
              </a:path>
            </a:pathLst>
          </a:cu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79" name="Straight Arrow Connector 78"/>
          <p:cNvCxnSpPr/>
          <p:nvPr/>
        </p:nvCxnSpPr>
        <p:spPr>
          <a:xfrm rot="5400000">
            <a:off x="3239294" y="3625909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2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  <p:bldP spid="12" grpId="0" animBg="1"/>
      <p:bldP spid="20" grpId="0" animBg="1"/>
      <p:bldP spid="21" grpId="0" animBg="1"/>
      <p:bldP spid="22" grpId="0" animBg="1"/>
      <p:bldP spid="25" grpId="0" animBg="1"/>
      <p:bldP spid="27" grpId="0" animBg="1"/>
      <p:bldP spid="32" grpId="0" animBg="1"/>
      <p:bldP spid="33" grpId="0" animBg="1"/>
      <p:bldP spid="35" grpId="0" animBg="1"/>
      <p:bldP spid="7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667000" y="1531203"/>
            <a:ext cx="6248400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  <a:sym typeface="Wingdings 3"/>
              </a:rPr>
              <a:t></a:t>
            </a:r>
            <a:r>
              <a:rPr lang="en-US" sz="16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en-US" sz="16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  <a:sym typeface="Wingdings 3"/>
              </a:rPr>
              <a:t>Ngoài</a:t>
            </a:r>
            <a:r>
              <a:rPr lang="en-US" sz="16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en-US" sz="16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  <a:sym typeface="Wingdings 3"/>
              </a:rPr>
              <a:t>kết</a:t>
            </a:r>
            <a:r>
              <a:rPr lang="en-US" sz="16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en-US" sz="16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  <a:sym typeface="Wingdings 3"/>
              </a:rPr>
              <a:t>quả</a:t>
            </a:r>
            <a:r>
              <a:rPr lang="en-US" sz="16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en-US" sz="16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  <a:sym typeface="Wingdings 3"/>
              </a:rPr>
              <a:t>thí</a:t>
            </a:r>
            <a:r>
              <a:rPr lang="en-US" sz="16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en-US" sz="16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  <a:sym typeface="Wingdings 3"/>
              </a:rPr>
              <a:t>nghiệm</a:t>
            </a:r>
            <a:r>
              <a:rPr lang="en-US" sz="16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en-US" sz="16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  <a:sym typeface="Wingdings 3"/>
              </a:rPr>
              <a:t>của</a:t>
            </a:r>
            <a:r>
              <a:rPr lang="en-US" sz="16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en-US" sz="16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  <a:sym typeface="Wingdings 3"/>
              </a:rPr>
              <a:t>Menđen</a:t>
            </a:r>
            <a:r>
              <a:rPr lang="en-US" sz="16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  <a:sym typeface="Wingdings 3"/>
              </a:rPr>
              <a:t>. </a:t>
            </a:r>
            <a:r>
              <a:rPr lang="en-US" sz="16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  <a:sym typeface="Wingdings 3"/>
              </a:rPr>
              <a:t>Trong</a:t>
            </a:r>
            <a:r>
              <a:rPr lang="en-US" sz="16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en-US" sz="16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  <a:sym typeface="Wingdings 3"/>
              </a:rPr>
              <a:t>một</a:t>
            </a:r>
            <a:r>
              <a:rPr lang="en-US" sz="16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en-US" sz="16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  <a:sym typeface="Wingdings 3"/>
              </a:rPr>
              <a:t>số</a:t>
            </a:r>
            <a:r>
              <a:rPr lang="en-US" sz="16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en-US" sz="16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  <a:sym typeface="Wingdings 3"/>
              </a:rPr>
              <a:t>trường</a:t>
            </a:r>
            <a:r>
              <a:rPr lang="en-US" sz="16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en-US" sz="16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  <a:sym typeface="Wingdings 3"/>
              </a:rPr>
              <a:t>hợp</a:t>
            </a:r>
            <a:r>
              <a:rPr lang="en-US" sz="16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en-US" sz="16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  <a:sym typeface="Wingdings 3"/>
              </a:rPr>
              <a:t>sau</a:t>
            </a:r>
            <a:r>
              <a:rPr lang="en-US" sz="16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en-US" sz="16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  <a:sym typeface="Wingdings 3"/>
              </a:rPr>
              <a:t>khi</a:t>
            </a:r>
            <a:r>
              <a:rPr lang="en-US" sz="16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en-US" sz="16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  <a:sym typeface="Wingdings 3"/>
              </a:rPr>
              <a:t>lai</a:t>
            </a:r>
            <a:r>
              <a:rPr lang="en-US" sz="16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  <a:sym typeface="Wingdings 3"/>
              </a:rPr>
              <a:t>:</a:t>
            </a:r>
            <a:endParaRPr lang="en-US" sz="16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71800" y="2495490"/>
            <a:ext cx="5334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j-lt"/>
              </a:rPr>
              <a:t>P:</a:t>
            </a:r>
            <a:endParaRPr lang="en-US" sz="2000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32022" y="4400490"/>
            <a:ext cx="6096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smtClean="0">
                <a:latin typeface="+mj-lt"/>
              </a:rPr>
              <a:t>F</a:t>
            </a:r>
            <a:r>
              <a:rPr lang="en-US" sz="2000" baseline="-25000" smtClean="0">
                <a:latin typeface="+mj-lt"/>
              </a:rPr>
              <a:t>2</a:t>
            </a:r>
            <a:r>
              <a:rPr lang="en-US" sz="2000" smtClean="0">
                <a:latin typeface="+mj-lt"/>
              </a:rPr>
              <a:t>:</a:t>
            </a:r>
            <a:endParaRPr lang="en-US" sz="2000" b="1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32022" y="3409890"/>
            <a:ext cx="6096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smtClean="0">
                <a:latin typeface="+mj-lt"/>
              </a:rPr>
              <a:t>F</a:t>
            </a:r>
            <a:r>
              <a:rPr lang="en-US" sz="2000" baseline="-25000" smtClean="0">
                <a:latin typeface="+mj-lt"/>
              </a:rPr>
              <a:t>1</a:t>
            </a:r>
            <a:r>
              <a:rPr lang="en-US" sz="2000" smtClean="0">
                <a:latin typeface="+mj-lt"/>
              </a:rPr>
              <a:t>:</a:t>
            </a:r>
            <a:endParaRPr lang="en-US" sz="2000" b="1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43200" y="5562600"/>
            <a:ext cx="6400800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00FF"/>
                </a:solidFill>
                <a:latin typeface="+mj-lt"/>
              </a:rPr>
              <a:t>2, </a:t>
            </a:r>
            <a:r>
              <a:rPr lang="en-US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00FF"/>
                </a:solidFill>
                <a:latin typeface="+mj-lt"/>
              </a:rPr>
              <a:t>Hiện</a:t>
            </a:r>
            <a:r>
              <a:rPr lang="en-US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00FF"/>
                </a:solidFill>
                <a:latin typeface="+mj-lt"/>
              </a:rPr>
              <a:t> </a:t>
            </a:r>
            <a:r>
              <a:rPr lang="en-US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00FF"/>
                </a:solidFill>
                <a:latin typeface="+mj-lt"/>
              </a:rPr>
              <a:t>tượng</a:t>
            </a:r>
            <a:r>
              <a:rPr lang="en-US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00FF"/>
                </a:solidFill>
                <a:latin typeface="+mj-lt"/>
              </a:rPr>
              <a:t> F</a:t>
            </a:r>
            <a:r>
              <a:rPr lang="en-US" b="1" baseline="-250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00FF"/>
                </a:solidFill>
                <a:latin typeface="+mj-lt"/>
              </a:rPr>
              <a:t>1</a:t>
            </a:r>
            <a:r>
              <a:rPr lang="en-US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00FF"/>
                </a:solidFill>
                <a:latin typeface="+mj-lt"/>
              </a:rPr>
              <a:t> </a:t>
            </a:r>
            <a:r>
              <a:rPr lang="en-US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00FF"/>
                </a:solidFill>
                <a:latin typeface="+mj-lt"/>
              </a:rPr>
              <a:t>xuất</a:t>
            </a:r>
            <a:r>
              <a:rPr lang="en-US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00FF"/>
                </a:solidFill>
                <a:latin typeface="+mj-lt"/>
              </a:rPr>
              <a:t> </a:t>
            </a:r>
            <a:r>
              <a:rPr lang="en-US" b="1" dirty="0" err="1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00FF"/>
                </a:solidFill>
                <a:latin typeface="+mj-lt"/>
              </a:rPr>
              <a:t>hiện</a:t>
            </a:r>
            <a:r>
              <a:rPr lang="en-US" b="1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00FF"/>
                </a:solidFill>
                <a:latin typeface="+mj-lt"/>
              </a:rPr>
              <a:t> </a:t>
            </a:r>
            <a:r>
              <a:rPr lang="en-US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00FF"/>
                </a:solidFill>
                <a:latin typeface="+mj-lt"/>
              </a:rPr>
              <a:t>hoa</a:t>
            </a:r>
            <a:r>
              <a:rPr lang="en-US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00FF"/>
                </a:solidFill>
                <a:latin typeface="+mj-lt"/>
              </a:rPr>
              <a:t> </a:t>
            </a:r>
            <a:r>
              <a:rPr lang="en-US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00FF"/>
                </a:solidFill>
                <a:latin typeface="+mj-lt"/>
              </a:rPr>
              <a:t>hồng</a:t>
            </a:r>
            <a:r>
              <a:rPr lang="en-US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00FF"/>
                </a:solidFill>
                <a:latin typeface="+mj-lt"/>
              </a:rPr>
              <a:t> </a:t>
            </a:r>
            <a:r>
              <a:rPr lang="en-US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00FF"/>
                </a:solidFill>
                <a:latin typeface="+mj-lt"/>
              </a:rPr>
              <a:t>gọi</a:t>
            </a:r>
            <a:r>
              <a:rPr lang="en-US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00FF"/>
                </a:solidFill>
                <a:latin typeface="+mj-lt"/>
              </a:rPr>
              <a:t> </a:t>
            </a:r>
            <a:r>
              <a:rPr lang="en-US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00FF"/>
                </a:solidFill>
                <a:latin typeface="+mj-lt"/>
              </a:rPr>
              <a:t>là</a:t>
            </a:r>
            <a:r>
              <a:rPr lang="en-US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00FF"/>
                </a:solidFill>
                <a:latin typeface="+mj-lt"/>
              </a:rPr>
              <a:t> </a:t>
            </a:r>
            <a:r>
              <a:rPr lang="en-US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00FF"/>
                </a:solidFill>
                <a:latin typeface="+mj-lt"/>
              </a:rPr>
              <a:t>trội</a:t>
            </a:r>
            <a:r>
              <a:rPr lang="en-US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00FF"/>
                </a:solidFill>
                <a:latin typeface="+mj-lt"/>
              </a:rPr>
              <a:t> </a:t>
            </a:r>
            <a:r>
              <a:rPr lang="en-US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00FF"/>
                </a:solidFill>
                <a:latin typeface="+mj-lt"/>
              </a:rPr>
              <a:t>không</a:t>
            </a:r>
            <a:r>
              <a:rPr lang="en-US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00FF"/>
                </a:solidFill>
                <a:latin typeface="+mj-lt"/>
              </a:rPr>
              <a:t> </a:t>
            </a:r>
            <a:r>
              <a:rPr lang="en-US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00FF"/>
                </a:solidFill>
                <a:latin typeface="+mj-lt"/>
              </a:rPr>
              <a:t>hoàn</a:t>
            </a:r>
            <a:r>
              <a:rPr lang="en-US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00FF"/>
                </a:solidFill>
                <a:latin typeface="+mj-lt"/>
              </a:rPr>
              <a:t> </a:t>
            </a:r>
            <a:r>
              <a:rPr lang="en-US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00FF"/>
                </a:solidFill>
                <a:latin typeface="+mj-lt"/>
              </a:rPr>
              <a:t>toàn</a:t>
            </a:r>
            <a:r>
              <a:rPr lang="en-US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00FF"/>
                </a:solidFill>
                <a:latin typeface="+mj-lt"/>
              </a:rPr>
              <a:t>: Do gen </a:t>
            </a:r>
            <a:r>
              <a:rPr lang="en-US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C00000"/>
                </a:solidFill>
                <a:latin typeface="+mj-lt"/>
              </a:rPr>
              <a:t>A</a:t>
            </a:r>
            <a:r>
              <a:rPr lang="en-US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70C0"/>
                </a:solidFill>
                <a:latin typeface="+mj-lt"/>
              </a:rPr>
              <a:t> </a:t>
            </a:r>
            <a:r>
              <a:rPr lang="en-US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00FF"/>
                </a:solidFill>
                <a:latin typeface="+mj-lt"/>
              </a:rPr>
              <a:t>đứng</a:t>
            </a:r>
            <a:r>
              <a:rPr lang="en-US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00FF"/>
                </a:solidFill>
                <a:latin typeface="+mj-lt"/>
              </a:rPr>
              <a:t> </a:t>
            </a:r>
            <a:r>
              <a:rPr lang="en-US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00FF"/>
                </a:solidFill>
                <a:latin typeface="+mj-lt"/>
              </a:rPr>
              <a:t>cạnh</a:t>
            </a:r>
            <a:r>
              <a:rPr lang="en-US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00FF"/>
                </a:solidFill>
                <a:latin typeface="+mj-lt"/>
              </a:rPr>
              <a:t> </a:t>
            </a:r>
            <a:r>
              <a:rPr lang="en-US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C00000"/>
                </a:solidFill>
                <a:latin typeface="+mj-lt"/>
              </a:rPr>
              <a:t>a</a:t>
            </a:r>
            <a:r>
              <a:rPr lang="en-US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70C0"/>
                </a:solidFill>
                <a:latin typeface="+mj-lt"/>
              </a:rPr>
              <a:t> </a:t>
            </a:r>
            <a:r>
              <a:rPr lang="en-US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00FF"/>
                </a:solidFill>
                <a:latin typeface="+mj-lt"/>
              </a:rPr>
              <a:t>không</a:t>
            </a:r>
            <a:r>
              <a:rPr lang="en-US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00FF"/>
                </a:solidFill>
                <a:latin typeface="+mj-lt"/>
              </a:rPr>
              <a:t> </a:t>
            </a:r>
            <a:r>
              <a:rPr lang="en-US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00FF"/>
                </a:solidFill>
                <a:latin typeface="+mj-lt"/>
              </a:rPr>
              <a:t>lấn</a:t>
            </a:r>
            <a:r>
              <a:rPr lang="en-US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00FF"/>
                </a:solidFill>
                <a:latin typeface="+mj-lt"/>
              </a:rPr>
              <a:t> </a:t>
            </a:r>
            <a:r>
              <a:rPr lang="en-US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00FF"/>
                </a:solidFill>
                <a:latin typeface="+mj-lt"/>
              </a:rPr>
              <a:t>át</a:t>
            </a:r>
            <a:r>
              <a:rPr lang="en-US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00FF"/>
                </a:solidFill>
                <a:latin typeface="+mj-lt"/>
              </a:rPr>
              <a:t> </a:t>
            </a:r>
            <a:r>
              <a:rPr lang="en-US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00FF"/>
                </a:solidFill>
                <a:latin typeface="+mj-lt"/>
              </a:rPr>
              <a:t>hoàn</a:t>
            </a:r>
            <a:r>
              <a:rPr lang="en-US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00FF"/>
                </a:solidFill>
                <a:latin typeface="+mj-lt"/>
              </a:rPr>
              <a:t> </a:t>
            </a:r>
            <a:r>
              <a:rPr lang="en-US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00FF"/>
                </a:solidFill>
                <a:latin typeface="+mj-lt"/>
              </a:rPr>
              <a:t>toàn</a:t>
            </a:r>
            <a:r>
              <a:rPr lang="en-US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00FF"/>
                </a:solidFill>
                <a:latin typeface="+mj-lt"/>
              </a:rPr>
              <a:t> </a:t>
            </a:r>
            <a:r>
              <a:rPr lang="en-US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00FF"/>
                </a:solidFill>
                <a:latin typeface="+mj-lt"/>
              </a:rPr>
              <a:t>nên</a:t>
            </a:r>
            <a:r>
              <a:rPr lang="en-US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00FF"/>
                </a:solidFill>
                <a:latin typeface="+mj-lt"/>
              </a:rPr>
              <a:t> </a:t>
            </a:r>
            <a:r>
              <a:rPr lang="en-US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00FF"/>
                </a:solidFill>
                <a:latin typeface="+mj-lt"/>
              </a:rPr>
              <a:t>kiểu</a:t>
            </a:r>
            <a:r>
              <a:rPr lang="en-US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00FF"/>
                </a:solidFill>
                <a:latin typeface="+mj-lt"/>
              </a:rPr>
              <a:t> gen </a:t>
            </a:r>
            <a:r>
              <a:rPr lang="en-US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C00000"/>
                </a:solidFill>
                <a:latin typeface="+mj-lt"/>
              </a:rPr>
              <a:t>Aa</a:t>
            </a:r>
            <a:r>
              <a:rPr lang="en-US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70C0"/>
                </a:solidFill>
                <a:latin typeface="+mj-lt"/>
              </a:rPr>
              <a:t> </a:t>
            </a:r>
            <a:r>
              <a:rPr lang="en-US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00FF"/>
                </a:solidFill>
                <a:latin typeface="+mj-lt"/>
              </a:rPr>
              <a:t>biểu</a:t>
            </a:r>
            <a:r>
              <a:rPr lang="en-US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00FF"/>
                </a:solidFill>
                <a:latin typeface="+mj-lt"/>
              </a:rPr>
              <a:t> </a:t>
            </a:r>
            <a:r>
              <a:rPr lang="en-US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00FF"/>
                </a:solidFill>
                <a:latin typeface="+mj-lt"/>
              </a:rPr>
              <a:t>hiện</a:t>
            </a:r>
            <a:r>
              <a:rPr lang="en-US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00FF"/>
                </a:solidFill>
                <a:latin typeface="+mj-lt"/>
              </a:rPr>
              <a:t> </a:t>
            </a:r>
            <a:r>
              <a:rPr lang="en-US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00FF"/>
                </a:solidFill>
                <a:latin typeface="+mj-lt"/>
              </a:rPr>
              <a:t>tính</a:t>
            </a:r>
            <a:r>
              <a:rPr lang="en-US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00FF"/>
                </a:solidFill>
                <a:latin typeface="+mj-lt"/>
              </a:rPr>
              <a:t> </a:t>
            </a:r>
            <a:r>
              <a:rPr lang="en-US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00FF"/>
                </a:solidFill>
                <a:latin typeface="+mj-lt"/>
              </a:rPr>
              <a:t>trạng</a:t>
            </a:r>
            <a:r>
              <a:rPr lang="en-US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00FF"/>
                </a:solidFill>
                <a:latin typeface="+mj-lt"/>
              </a:rPr>
              <a:t> </a:t>
            </a:r>
            <a:r>
              <a:rPr lang="en-US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00FF"/>
                </a:solidFill>
                <a:latin typeface="+mj-lt"/>
              </a:rPr>
              <a:t>trung</a:t>
            </a:r>
            <a:r>
              <a:rPr lang="en-US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00FF"/>
                </a:solidFill>
                <a:latin typeface="+mj-lt"/>
              </a:rPr>
              <a:t> </a:t>
            </a:r>
            <a:r>
              <a:rPr lang="en-US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00FF"/>
                </a:solidFill>
                <a:latin typeface="+mj-lt"/>
              </a:rPr>
              <a:t>gian</a:t>
            </a:r>
            <a:r>
              <a:rPr lang="en-US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00FF"/>
                </a:solidFill>
                <a:latin typeface="+mj-lt"/>
              </a:rPr>
              <a:t> </a:t>
            </a:r>
            <a:r>
              <a:rPr lang="en-US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00FF"/>
                </a:solidFill>
                <a:latin typeface="+mj-lt"/>
              </a:rPr>
              <a:t>giữa</a:t>
            </a:r>
            <a:r>
              <a:rPr lang="en-US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00FF"/>
                </a:solidFill>
                <a:latin typeface="+mj-lt"/>
              </a:rPr>
              <a:t> </a:t>
            </a:r>
            <a:r>
              <a:rPr lang="en-US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C00000"/>
                </a:solidFill>
                <a:latin typeface="+mj-lt"/>
              </a:rPr>
              <a:t>A</a:t>
            </a:r>
            <a:r>
              <a:rPr lang="en-US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70C0"/>
                </a:solidFill>
                <a:latin typeface="+mj-lt"/>
              </a:rPr>
              <a:t> </a:t>
            </a:r>
            <a:r>
              <a:rPr lang="en-US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00FF"/>
                </a:solidFill>
                <a:latin typeface="+mj-lt"/>
              </a:rPr>
              <a:t>và</a:t>
            </a:r>
            <a:r>
              <a:rPr lang="en-US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70C0"/>
                </a:solidFill>
                <a:latin typeface="+mj-lt"/>
              </a:rPr>
              <a:t> </a:t>
            </a:r>
            <a:r>
              <a:rPr lang="en-US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C00000"/>
                </a:solidFill>
                <a:latin typeface="+mj-lt"/>
              </a:rPr>
              <a:t>a</a:t>
            </a:r>
            <a:r>
              <a:rPr lang="en-US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70C0"/>
                </a:solidFill>
                <a:latin typeface="+mj-lt"/>
              </a:rPr>
              <a:t>.</a:t>
            </a:r>
            <a:endParaRPr lang="en-US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rgbClr val="0070C0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14800" y="2571690"/>
            <a:ext cx="723900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+mj-lt"/>
              </a:rPr>
              <a:t>AA</a:t>
            </a:r>
            <a:endParaRPr lang="en-US" sz="20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67600" y="2571690"/>
            <a:ext cx="533400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smtClean="0">
                <a:latin typeface="+mj-lt"/>
              </a:rPr>
              <a:t>aa</a:t>
            </a:r>
            <a:endParaRPr lang="en-US" sz="2000" b="1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57800" y="3514635"/>
            <a:ext cx="533400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smtClean="0">
                <a:latin typeface="+mj-lt"/>
              </a:rPr>
              <a:t>Aa</a:t>
            </a:r>
            <a:endParaRPr lang="en-US" sz="2000" b="1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19600" y="5086290"/>
            <a:ext cx="609600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smtClean="0">
                <a:latin typeface="+mj-lt"/>
              </a:rPr>
              <a:t>AA</a:t>
            </a:r>
            <a:endParaRPr lang="en-US" sz="2000" b="1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34000" y="5086290"/>
            <a:ext cx="533400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smtClean="0">
                <a:latin typeface="+mj-lt"/>
              </a:rPr>
              <a:t>Aa</a:t>
            </a:r>
            <a:endParaRPr lang="en-US" sz="2000" b="1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24600" y="5086290"/>
            <a:ext cx="533400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smtClean="0">
                <a:latin typeface="+mj-lt"/>
              </a:rPr>
              <a:t>Aa</a:t>
            </a:r>
            <a:endParaRPr lang="en-US" sz="2000" b="1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15200" y="5086290"/>
            <a:ext cx="533400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smtClean="0">
                <a:latin typeface="+mj-lt"/>
              </a:rPr>
              <a:t>aa</a:t>
            </a:r>
            <a:endParaRPr lang="en-US" sz="2000" b="1" dirty="0">
              <a:latin typeface="+mj-lt"/>
            </a:endParaRPr>
          </a:p>
        </p:txBody>
      </p:sp>
      <p:pic>
        <p:nvPicPr>
          <p:cNvPr id="25" name="Picture 2" descr="D:\dia sh9\Bai 03 Lai mot cap tinh trang\Data\loa ken trang.jpg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l="3908" t="5416" r="4409" b="6333"/>
          <a:stretch/>
        </p:blipFill>
        <p:spPr bwMode="auto">
          <a:xfrm>
            <a:off x="6553200" y="2495490"/>
            <a:ext cx="838200" cy="55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2" name="Picture 3" descr="D:\dia sh9\Bai 03 Lai mot cap tinh trang\Data\loa ken do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029200" y="2495490"/>
            <a:ext cx="841566" cy="575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3" name="Picture 4" descr="D:\dia sh9\Bai 03 Lai mot cap tinh trang\Data\loa ken hong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867400" y="3460637"/>
            <a:ext cx="841566" cy="5588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4" name="Picture 3" descr="D:\dia sh9\Bai 03 Lai mot cap tinh trang\Data\loa ken do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191000" y="4324290"/>
            <a:ext cx="841566" cy="575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5" name="Picture 4" descr="D:\dia sh9\Bai 03 Lai mot cap tinh trang\Data\loa ken hong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181600" y="4324290"/>
            <a:ext cx="841566" cy="5588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6" name="Picture 4" descr="D:\dia sh9\Bai 03 Lai mot cap tinh trang\Data\loa ken hong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6172200" y="4324290"/>
            <a:ext cx="841566" cy="5588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7" name="Picture 2" descr="D:\dia sh9\Bai 03 Lai mot cap tinh trang\Data\loa ken trang.jpg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l="3908" t="5416" r="4409" b="6333"/>
          <a:stretch/>
        </p:blipFill>
        <p:spPr bwMode="auto">
          <a:xfrm>
            <a:off x="7162800" y="4324290"/>
            <a:ext cx="838200" cy="55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8" name="Rectangle 37"/>
          <p:cNvSpPr/>
          <p:nvPr/>
        </p:nvSpPr>
        <p:spPr>
          <a:xfrm>
            <a:off x="0" y="840660"/>
            <a:ext cx="2362184" cy="1045260"/>
          </a:xfrm>
          <a:prstGeom prst="rect">
            <a:avLst/>
          </a:prstGeom>
          <a:solidFill>
            <a:schemeClr val="accent5">
              <a:lumMod val="75000"/>
              <a:alpha val="30000"/>
            </a:schemeClr>
          </a:solidFill>
          <a:ln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just">
              <a:lnSpc>
                <a:spcPct val="150000"/>
              </a:lnSpc>
              <a:defRPr sz="1400" b="1" kern="1200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/>
              <a:t>III. LAI PHÂN TÍCH</a:t>
            </a:r>
          </a:p>
        </p:txBody>
      </p:sp>
      <p:sp>
        <p:nvSpPr>
          <p:cNvPr id="39" name="Rectangle 38"/>
          <p:cNvSpPr/>
          <p:nvPr/>
        </p:nvSpPr>
        <p:spPr>
          <a:xfrm>
            <a:off x="0" y="1912230"/>
            <a:ext cx="2362184" cy="1045260"/>
          </a:xfrm>
          <a:prstGeom prst="rect">
            <a:avLst/>
          </a:prstGeom>
          <a:solidFill>
            <a:schemeClr val="accent5">
              <a:lumMod val="75000"/>
              <a:alpha val="30000"/>
            </a:schemeClr>
          </a:solidFill>
          <a:ln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just">
              <a:lnSpc>
                <a:spcPct val="150000"/>
              </a:lnSpc>
              <a:defRPr sz="1400" b="1" kern="1200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/>
              <a:t>IV. Ý NGHĨA TƯƠNG QUAN TRỘI - LẶN</a:t>
            </a:r>
          </a:p>
        </p:txBody>
      </p:sp>
      <p:sp>
        <p:nvSpPr>
          <p:cNvPr id="40" name="Rectangle 39"/>
          <p:cNvSpPr/>
          <p:nvPr/>
        </p:nvSpPr>
        <p:spPr>
          <a:xfrm>
            <a:off x="0" y="2984713"/>
            <a:ext cx="2362184" cy="104526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just">
              <a:lnSpc>
                <a:spcPct val="150000"/>
              </a:lnSpc>
              <a:defRPr sz="1400" b="1" kern="120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/>
              <a:t>V. TRỘI KHÔNG HOÀN TOÀN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2732" y="4055370"/>
            <a:ext cx="2362184" cy="1045260"/>
          </a:xfrm>
          <a:prstGeom prst="rect">
            <a:avLst/>
          </a:prstGeom>
          <a:solidFill>
            <a:schemeClr val="accent5">
              <a:lumMod val="75000"/>
              <a:alpha val="30000"/>
            </a:schemeClr>
          </a:solidFill>
          <a:ln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just">
              <a:lnSpc>
                <a:spcPct val="150000"/>
              </a:lnSpc>
              <a:defRPr sz="1400" b="1" kern="1200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/>
              <a:t>KIỂM TRA ĐÁNH GIÁ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2732" y="5126940"/>
            <a:ext cx="2362184" cy="1045260"/>
          </a:xfrm>
          <a:prstGeom prst="rect">
            <a:avLst/>
          </a:prstGeom>
          <a:solidFill>
            <a:schemeClr val="accent5">
              <a:lumMod val="75000"/>
              <a:alpha val="30000"/>
            </a:schemeClr>
          </a:solidFill>
          <a:ln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4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DẶN DÒ</a:t>
            </a:r>
            <a:endParaRPr lang="en-US" sz="14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2732" y="47643"/>
            <a:ext cx="8750268" cy="714357"/>
          </a:xfrm>
          <a:prstGeom prst="rect">
            <a:avLst/>
          </a:prstGeom>
          <a:solidFill>
            <a:schemeClr val="accent1">
              <a:alpha val="42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/>
          </a:p>
        </p:txBody>
      </p:sp>
      <p:cxnSp>
        <p:nvCxnSpPr>
          <p:cNvPr id="44" name="Straight Connector 43"/>
          <p:cNvCxnSpPr/>
          <p:nvPr/>
        </p:nvCxnSpPr>
        <p:spPr>
          <a:xfrm>
            <a:off x="12732" y="619143"/>
            <a:ext cx="8750268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152400" y="-14514"/>
            <a:ext cx="9144000" cy="609600"/>
          </a:xfrm>
        </p:spPr>
        <p:txBody>
          <a:bodyPr/>
          <a:lstStyle/>
          <a:p>
            <a:r>
              <a:rPr lang="en-US" b="1" smtClean="0"/>
              <a:t>Bài 3: Lai một cặp tính trạng (tiếp theo)</a:t>
            </a:r>
            <a:endParaRPr lang="en-US" b="1"/>
          </a:p>
        </p:txBody>
      </p:sp>
      <p:sp>
        <p:nvSpPr>
          <p:cNvPr id="46" name="TextBox 19"/>
          <p:cNvSpPr txBox="1"/>
          <p:nvPr/>
        </p:nvSpPr>
        <p:spPr>
          <a:xfrm>
            <a:off x="2590800" y="909935"/>
            <a:ext cx="5105400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V.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Trội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hoàn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toàn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8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3429000" cy="5794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Phiếu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học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tập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387" name="Multiply 4"/>
          <p:cNvSpPr>
            <a:spLocks/>
          </p:cNvSpPr>
          <p:nvPr/>
        </p:nvSpPr>
        <p:spPr bwMode="auto">
          <a:xfrm>
            <a:off x="4419600" y="3257550"/>
            <a:ext cx="500063" cy="500063"/>
          </a:xfrm>
          <a:custGeom>
            <a:avLst/>
            <a:gdLst>
              <a:gd name="T0" fmla="*/ 78518 w 571504"/>
              <a:gd name="T1" fmla="*/ 161683 h 571504"/>
              <a:gd name="T2" fmla="*/ 161683 w 571504"/>
              <a:gd name="T3" fmla="*/ 78518 h 571504"/>
              <a:gd name="T4" fmla="*/ 250028 w 571504"/>
              <a:gd name="T5" fmla="*/ 166862 h 571504"/>
              <a:gd name="T6" fmla="*/ 338372 w 571504"/>
              <a:gd name="T7" fmla="*/ 78518 h 571504"/>
              <a:gd name="T8" fmla="*/ 421537 w 571504"/>
              <a:gd name="T9" fmla="*/ 161683 h 571504"/>
              <a:gd name="T10" fmla="*/ 333193 w 571504"/>
              <a:gd name="T11" fmla="*/ 250028 h 571504"/>
              <a:gd name="T12" fmla="*/ 421537 w 571504"/>
              <a:gd name="T13" fmla="*/ 338372 h 571504"/>
              <a:gd name="T14" fmla="*/ 338372 w 571504"/>
              <a:gd name="T15" fmla="*/ 421537 h 571504"/>
              <a:gd name="T16" fmla="*/ 250028 w 571504"/>
              <a:gd name="T17" fmla="*/ 333193 h 571504"/>
              <a:gd name="T18" fmla="*/ 161683 w 571504"/>
              <a:gd name="T19" fmla="*/ 421537 h 571504"/>
              <a:gd name="T20" fmla="*/ 78518 w 571504"/>
              <a:gd name="T21" fmla="*/ 338372 h 571504"/>
              <a:gd name="T22" fmla="*/ 166862 w 571504"/>
              <a:gd name="T23" fmla="*/ 250028 h 571504"/>
              <a:gd name="T24" fmla="*/ 78518 w 571504"/>
              <a:gd name="T25" fmla="*/ 161683 h 57150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1504"/>
              <a:gd name="T40" fmla="*/ 0 h 571504"/>
              <a:gd name="T41" fmla="*/ 571504 w 571504"/>
              <a:gd name="T42" fmla="*/ 571504 h 57150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1504" h="571504">
                <a:moveTo>
                  <a:pt x="89737" y="184785"/>
                </a:moveTo>
                <a:lnTo>
                  <a:pt x="184785" y="89737"/>
                </a:lnTo>
                <a:lnTo>
                  <a:pt x="285752" y="190704"/>
                </a:lnTo>
                <a:lnTo>
                  <a:pt x="386719" y="89737"/>
                </a:lnTo>
                <a:lnTo>
                  <a:pt x="481767" y="184785"/>
                </a:lnTo>
                <a:lnTo>
                  <a:pt x="380800" y="285752"/>
                </a:lnTo>
                <a:lnTo>
                  <a:pt x="481767" y="386719"/>
                </a:lnTo>
                <a:lnTo>
                  <a:pt x="386719" y="481767"/>
                </a:lnTo>
                <a:lnTo>
                  <a:pt x="285752" y="380800"/>
                </a:lnTo>
                <a:lnTo>
                  <a:pt x="184785" y="481767"/>
                </a:lnTo>
                <a:lnTo>
                  <a:pt x="89737" y="386719"/>
                </a:lnTo>
                <a:lnTo>
                  <a:pt x="190704" y="285752"/>
                </a:lnTo>
                <a:lnTo>
                  <a:pt x="89737" y="184785"/>
                </a:lnTo>
                <a:close/>
              </a:path>
            </a:pathLst>
          </a:cu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495800" y="3790950"/>
            <a:ext cx="304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1066800"/>
            <a:ext cx="5334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j-lt"/>
              </a:rPr>
              <a:t>P:</a:t>
            </a:r>
            <a:endParaRPr lang="en-US" sz="20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419290"/>
            <a:ext cx="6096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j-lt"/>
              </a:rPr>
              <a:t>F</a:t>
            </a:r>
            <a:r>
              <a:rPr lang="en-US" sz="2000" baseline="-25000" dirty="0">
                <a:latin typeface="+mj-lt"/>
              </a:rPr>
              <a:t>1</a:t>
            </a:r>
            <a:r>
              <a:rPr lang="en-US" sz="2000" dirty="0">
                <a:latin typeface="+mj-lt"/>
              </a:rPr>
              <a:t>:</a:t>
            </a:r>
            <a:endParaRPr lang="en-US" sz="2000" b="1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0" y="1143000"/>
            <a:ext cx="2057400" cy="4000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+mj-lt"/>
              </a:rPr>
              <a:t>Hoa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đỏ</a:t>
            </a:r>
            <a:r>
              <a:rPr lang="en-US" sz="2000" dirty="0">
                <a:latin typeface="+mj-lt"/>
              </a:rPr>
              <a:t> (……..)</a:t>
            </a:r>
            <a:endParaRPr lang="en-US" sz="2000" b="1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29200" y="1143000"/>
            <a:ext cx="2286000" cy="4000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+mj-lt"/>
              </a:rPr>
              <a:t>Hoa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trắng</a:t>
            </a:r>
            <a:r>
              <a:rPr lang="en-US" sz="2000" dirty="0">
                <a:latin typeface="+mj-lt"/>
              </a:rPr>
              <a:t>(……..)</a:t>
            </a:r>
            <a:endParaRPr lang="en-US" sz="2000" b="1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29000" y="2362200"/>
            <a:ext cx="2209800" cy="4000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+mj-lt"/>
              </a:rPr>
              <a:t>Hoa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hồng</a:t>
            </a:r>
            <a:r>
              <a:rPr lang="en-US" sz="2000" dirty="0">
                <a:latin typeface="+mj-lt"/>
              </a:rPr>
              <a:t> (……..)</a:t>
            </a:r>
            <a:endParaRPr lang="en-US" sz="2000" b="1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3257490"/>
            <a:ext cx="10668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j-lt"/>
              </a:rPr>
              <a:t>F</a:t>
            </a:r>
            <a:r>
              <a:rPr lang="en-US" sz="2000" baseline="-25000" dirty="0">
                <a:latin typeface="+mj-lt"/>
              </a:rPr>
              <a:t>1 </a:t>
            </a:r>
            <a:r>
              <a:rPr lang="en-US" sz="2000" dirty="0">
                <a:latin typeface="+mj-lt"/>
              </a:rPr>
              <a:t>x </a:t>
            </a:r>
            <a:r>
              <a:rPr lang="en-US" sz="2000" dirty="0"/>
              <a:t>F</a:t>
            </a:r>
            <a:r>
              <a:rPr lang="en-US" sz="2000" baseline="-25000" dirty="0"/>
              <a:t>1</a:t>
            </a:r>
            <a:r>
              <a:rPr lang="en-US" sz="2000" dirty="0">
                <a:latin typeface="+mj-lt"/>
              </a:rPr>
              <a:t> </a:t>
            </a:r>
            <a:endParaRPr lang="en-US" sz="2000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76400" y="3257550"/>
            <a:ext cx="2362200" cy="4000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+mj-lt"/>
              </a:rPr>
              <a:t>Hoa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hồng</a:t>
            </a:r>
            <a:r>
              <a:rPr lang="en-US" sz="2000" dirty="0">
                <a:latin typeface="+mj-lt"/>
              </a:rPr>
              <a:t> (……..)</a:t>
            </a:r>
            <a:endParaRPr lang="en-US" sz="20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000" y="3257550"/>
            <a:ext cx="2286000" cy="4000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+mj-lt"/>
              </a:rPr>
              <a:t>Hoa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hồng</a:t>
            </a:r>
            <a:r>
              <a:rPr lang="en-US" sz="2000" dirty="0">
                <a:latin typeface="+mj-lt"/>
              </a:rPr>
              <a:t> (……..)</a:t>
            </a:r>
            <a:endParaRPr lang="en-US" sz="2000" b="1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3400" y="4552890"/>
            <a:ext cx="6096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j-lt"/>
              </a:rPr>
              <a:t>F</a:t>
            </a:r>
            <a:r>
              <a:rPr lang="en-US" sz="2000" baseline="-25000" dirty="0">
                <a:latin typeface="+mj-lt"/>
              </a:rPr>
              <a:t>2</a:t>
            </a:r>
            <a:r>
              <a:rPr lang="en-US" sz="2000" dirty="0">
                <a:latin typeface="+mj-lt"/>
              </a:rPr>
              <a:t>:</a:t>
            </a:r>
            <a:endParaRPr lang="en-US" sz="2000" b="1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47800" y="4572000"/>
            <a:ext cx="6934200" cy="4000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j-lt"/>
              </a:rPr>
              <a:t>1 </a:t>
            </a:r>
            <a:r>
              <a:rPr lang="en-US" sz="2000" dirty="0" err="1">
                <a:latin typeface="+mj-lt"/>
              </a:rPr>
              <a:t>hoa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đỏ</a:t>
            </a:r>
            <a:r>
              <a:rPr lang="en-US" sz="2000" dirty="0">
                <a:latin typeface="+mj-lt"/>
              </a:rPr>
              <a:t> (……): 2 </a:t>
            </a:r>
            <a:r>
              <a:rPr lang="en-US" sz="2000" dirty="0" err="1">
                <a:latin typeface="+mj-lt"/>
              </a:rPr>
              <a:t>hoa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hồng</a:t>
            </a:r>
            <a:r>
              <a:rPr lang="en-US" sz="2000" dirty="0">
                <a:latin typeface="+mj-lt"/>
              </a:rPr>
              <a:t> (……): 1 </a:t>
            </a:r>
            <a:r>
              <a:rPr lang="en-US" sz="2000" dirty="0" err="1">
                <a:latin typeface="+mj-lt"/>
              </a:rPr>
              <a:t>hoa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trắng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/>
              <a:t>(……)</a:t>
            </a:r>
            <a:endParaRPr lang="en-US" sz="2000" b="1" dirty="0">
              <a:latin typeface="+mj-lt"/>
            </a:endParaRPr>
          </a:p>
        </p:txBody>
      </p:sp>
      <p:sp>
        <p:nvSpPr>
          <p:cNvPr id="16412" name="Multiply 4"/>
          <p:cNvSpPr>
            <a:spLocks/>
          </p:cNvSpPr>
          <p:nvPr/>
        </p:nvSpPr>
        <p:spPr bwMode="auto">
          <a:xfrm>
            <a:off x="4267200" y="1143000"/>
            <a:ext cx="500063" cy="500063"/>
          </a:xfrm>
          <a:custGeom>
            <a:avLst/>
            <a:gdLst>
              <a:gd name="T0" fmla="*/ 78518 w 571504"/>
              <a:gd name="T1" fmla="*/ 161683 h 571504"/>
              <a:gd name="T2" fmla="*/ 161683 w 571504"/>
              <a:gd name="T3" fmla="*/ 78518 h 571504"/>
              <a:gd name="T4" fmla="*/ 250028 w 571504"/>
              <a:gd name="T5" fmla="*/ 166862 h 571504"/>
              <a:gd name="T6" fmla="*/ 338372 w 571504"/>
              <a:gd name="T7" fmla="*/ 78518 h 571504"/>
              <a:gd name="T8" fmla="*/ 421537 w 571504"/>
              <a:gd name="T9" fmla="*/ 161683 h 571504"/>
              <a:gd name="T10" fmla="*/ 333193 w 571504"/>
              <a:gd name="T11" fmla="*/ 250028 h 571504"/>
              <a:gd name="T12" fmla="*/ 421537 w 571504"/>
              <a:gd name="T13" fmla="*/ 338372 h 571504"/>
              <a:gd name="T14" fmla="*/ 338372 w 571504"/>
              <a:gd name="T15" fmla="*/ 421537 h 571504"/>
              <a:gd name="T16" fmla="*/ 250028 w 571504"/>
              <a:gd name="T17" fmla="*/ 333193 h 571504"/>
              <a:gd name="T18" fmla="*/ 161683 w 571504"/>
              <a:gd name="T19" fmla="*/ 421537 h 571504"/>
              <a:gd name="T20" fmla="*/ 78518 w 571504"/>
              <a:gd name="T21" fmla="*/ 338372 h 571504"/>
              <a:gd name="T22" fmla="*/ 166862 w 571504"/>
              <a:gd name="T23" fmla="*/ 250028 h 571504"/>
              <a:gd name="T24" fmla="*/ 78518 w 571504"/>
              <a:gd name="T25" fmla="*/ 161683 h 57150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1504"/>
              <a:gd name="T40" fmla="*/ 0 h 571504"/>
              <a:gd name="T41" fmla="*/ 571504 w 571504"/>
              <a:gd name="T42" fmla="*/ 571504 h 57150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1504" h="571504">
                <a:moveTo>
                  <a:pt x="89737" y="184785"/>
                </a:moveTo>
                <a:lnTo>
                  <a:pt x="184785" y="89737"/>
                </a:lnTo>
                <a:lnTo>
                  <a:pt x="285752" y="190704"/>
                </a:lnTo>
                <a:lnTo>
                  <a:pt x="386719" y="89737"/>
                </a:lnTo>
                <a:lnTo>
                  <a:pt x="481767" y="184785"/>
                </a:lnTo>
                <a:lnTo>
                  <a:pt x="380800" y="285752"/>
                </a:lnTo>
                <a:lnTo>
                  <a:pt x="481767" y="386719"/>
                </a:lnTo>
                <a:lnTo>
                  <a:pt x="386719" y="481767"/>
                </a:lnTo>
                <a:lnTo>
                  <a:pt x="285752" y="380800"/>
                </a:lnTo>
                <a:lnTo>
                  <a:pt x="184785" y="481767"/>
                </a:lnTo>
                <a:lnTo>
                  <a:pt x="89737" y="386719"/>
                </a:lnTo>
                <a:lnTo>
                  <a:pt x="190704" y="285752"/>
                </a:lnTo>
                <a:lnTo>
                  <a:pt x="89737" y="184785"/>
                </a:lnTo>
                <a:close/>
              </a:path>
            </a:pathLst>
          </a:cu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" name="Down Arrow 31"/>
          <p:cNvSpPr/>
          <p:nvPr/>
        </p:nvSpPr>
        <p:spPr>
          <a:xfrm>
            <a:off x="4343400" y="1676400"/>
            <a:ext cx="304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33400" y="5334000"/>
            <a:ext cx="8153400" cy="4619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0000"/>
                </a:solidFill>
                <a:latin typeface="+mj-lt"/>
              </a:rPr>
              <a:t>1,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Hiện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tượng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F</a:t>
            </a:r>
            <a:r>
              <a:rPr lang="en-US" sz="2400" baseline="-25000" dirty="0">
                <a:solidFill>
                  <a:srgbClr val="FF0000"/>
                </a:solidFill>
                <a:latin typeface="+mj-lt"/>
              </a:rPr>
              <a:t>1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xuất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hiện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tính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trạng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trung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gian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gọi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gì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?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3400" y="6096000"/>
            <a:ext cx="7010400" cy="4619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0000"/>
                </a:solidFill>
                <a:latin typeface="+mj-lt"/>
              </a:rPr>
              <a:t>2,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Điền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tiếp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kiểu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gen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vào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sơ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đồ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?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3429000" cy="5794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Phiếu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học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tập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387" name="Multiply 4"/>
          <p:cNvSpPr>
            <a:spLocks/>
          </p:cNvSpPr>
          <p:nvPr/>
        </p:nvSpPr>
        <p:spPr bwMode="auto">
          <a:xfrm>
            <a:off x="4267200" y="3634085"/>
            <a:ext cx="583407" cy="500063"/>
          </a:xfrm>
          <a:custGeom>
            <a:avLst/>
            <a:gdLst>
              <a:gd name="T0" fmla="*/ 78518 w 571504"/>
              <a:gd name="T1" fmla="*/ 161683 h 571504"/>
              <a:gd name="T2" fmla="*/ 161683 w 571504"/>
              <a:gd name="T3" fmla="*/ 78518 h 571504"/>
              <a:gd name="T4" fmla="*/ 250028 w 571504"/>
              <a:gd name="T5" fmla="*/ 166862 h 571504"/>
              <a:gd name="T6" fmla="*/ 338372 w 571504"/>
              <a:gd name="T7" fmla="*/ 78518 h 571504"/>
              <a:gd name="T8" fmla="*/ 421537 w 571504"/>
              <a:gd name="T9" fmla="*/ 161683 h 571504"/>
              <a:gd name="T10" fmla="*/ 333193 w 571504"/>
              <a:gd name="T11" fmla="*/ 250028 h 571504"/>
              <a:gd name="T12" fmla="*/ 421537 w 571504"/>
              <a:gd name="T13" fmla="*/ 338372 h 571504"/>
              <a:gd name="T14" fmla="*/ 338372 w 571504"/>
              <a:gd name="T15" fmla="*/ 421537 h 571504"/>
              <a:gd name="T16" fmla="*/ 250028 w 571504"/>
              <a:gd name="T17" fmla="*/ 333193 h 571504"/>
              <a:gd name="T18" fmla="*/ 161683 w 571504"/>
              <a:gd name="T19" fmla="*/ 421537 h 571504"/>
              <a:gd name="T20" fmla="*/ 78518 w 571504"/>
              <a:gd name="T21" fmla="*/ 338372 h 571504"/>
              <a:gd name="T22" fmla="*/ 166862 w 571504"/>
              <a:gd name="T23" fmla="*/ 250028 h 571504"/>
              <a:gd name="T24" fmla="*/ 78518 w 571504"/>
              <a:gd name="T25" fmla="*/ 161683 h 57150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1504"/>
              <a:gd name="T40" fmla="*/ 0 h 571504"/>
              <a:gd name="T41" fmla="*/ 571504 w 571504"/>
              <a:gd name="T42" fmla="*/ 571504 h 57150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1504" h="571504">
                <a:moveTo>
                  <a:pt x="89737" y="184785"/>
                </a:moveTo>
                <a:lnTo>
                  <a:pt x="184785" y="89737"/>
                </a:lnTo>
                <a:lnTo>
                  <a:pt x="285752" y="190704"/>
                </a:lnTo>
                <a:lnTo>
                  <a:pt x="386719" y="89737"/>
                </a:lnTo>
                <a:lnTo>
                  <a:pt x="481767" y="184785"/>
                </a:lnTo>
                <a:lnTo>
                  <a:pt x="380800" y="285752"/>
                </a:lnTo>
                <a:lnTo>
                  <a:pt x="481767" y="386719"/>
                </a:lnTo>
                <a:lnTo>
                  <a:pt x="386719" y="481767"/>
                </a:lnTo>
                <a:lnTo>
                  <a:pt x="285752" y="380800"/>
                </a:lnTo>
                <a:lnTo>
                  <a:pt x="184785" y="481767"/>
                </a:lnTo>
                <a:lnTo>
                  <a:pt x="89737" y="386719"/>
                </a:lnTo>
                <a:lnTo>
                  <a:pt x="190704" y="285752"/>
                </a:lnTo>
                <a:lnTo>
                  <a:pt x="89737" y="184785"/>
                </a:lnTo>
                <a:close/>
              </a:path>
            </a:pathLst>
          </a:cu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343400" y="4167485"/>
            <a:ext cx="355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443335"/>
            <a:ext cx="6223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FF"/>
                </a:solidFill>
                <a:latin typeface="+mj-lt"/>
              </a:rPr>
              <a:t>P: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2795825"/>
            <a:ext cx="7112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FF"/>
                </a:solidFill>
                <a:latin typeface="+mj-lt"/>
              </a:rPr>
              <a:t>F</a:t>
            </a:r>
            <a:r>
              <a:rPr lang="en-US" sz="2400" b="1" baseline="-25000" dirty="0">
                <a:solidFill>
                  <a:srgbClr val="0000FF"/>
                </a:solidFill>
                <a:latin typeface="+mj-lt"/>
              </a:rPr>
              <a:t>1</a:t>
            </a:r>
            <a:r>
              <a:rPr lang="en-US" sz="2400" b="1" dirty="0">
                <a:solidFill>
                  <a:srgbClr val="0000FF"/>
                </a:solidFill>
                <a:latin typeface="+mj-lt"/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71600" y="1519535"/>
            <a:ext cx="240030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0000FF"/>
                </a:solidFill>
                <a:latin typeface="+mj-lt"/>
              </a:rPr>
              <a:t>Hoa</a:t>
            </a:r>
            <a:r>
              <a:rPr lang="en-US" sz="24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+mj-lt"/>
              </a:rPr>
              <a:t>đỏ</a:t>
            </a:r>
            <a:r>
              <a:rPr lang="en-US" sz="2400" b="1" dirty="0">
                <a:solidFill>
                  <a:srgbClr val="0000FF"/>
                </a:solidFill>
                <a:latin typeface="+mj-lt"/>
              </a:rPr>
              <a:t> (……..)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43200" y="1457849"/>
            <a:ext cx="80010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FF"/>
                </a:solidFill>
                <a:latin typeface="+mj-lt"/>
              </a:rPr>
              <a:t>AA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76800" y="1519535"/>
            <a:ext cx="266700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0000FF"/>
                </a:solidFill>
                <a:latin typeface="+mj-lt"/>
              </a:rPr>
              <a:t>Hoa</a:t>
            </a:r>
            <a:r>
              <a:rPr lang="en-US" sz="24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+mj-lt"/>
              </a:rPr>
              <a:t>trắng</a:t>
            </a:r>
            <a:r>
              <a:rPr lang="en-US" sz="2400" b="1" dirty="0">
                <a:solidFill>
                  <a:srgbClr val="0000FF"/>
                </a:solidFill>
                <a:latin typeface="+mj-lt"/>
              </a:rPr>
              <a:t>(……..)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3200" y="1490507"/>
            <a:ext cx="80010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0000FF"/>
                </a:solidFill>
                <a:latin typeface="+mj-lt"/>
              </a:rPr>
              <a:t>aa</a:t>
            </a:r>
            <a:endParaRPr lang="en-US" sz="24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6600" y="2738735"/>
            <a:ext cx="342900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0000FF"/>
                </a:solidFill>
                <a:latin typeface="+mj-lt"/>
              </a:rPr>
              <a:t>Hoa</a:t>
            </a:r>
            <a:r>
              <a:rPr lang="en-US" sz="24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+mj-lt"/>
              </a:rPr>
              <a:t>hồng</a:t>
            </a:r>
            <a:r>
              <a:rPr lang="en-US" sz="2400" b="1" dirty="0">
                <a:solidFill>
                  <a:srgbClr val="0000FF"/>
                </a:solidFill>
                <a:latin typeface="+mj-lt"/>
              </a:rPr>
              <a:t> (……..)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53000" y="2662535"/>
            <a:ext cx="80010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0000FF"/>
                </a:solidFill>
                <a:latin typeface="+mj-lt"/>
              </a:rPr>
              <a:t>Aa</a:t>
            </a:r>
            <a:endParaRPr lang="en-US" sz="24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" y="3634025"/>
            <a:ext cx="12446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FF"/>
                </a:solidFill>
                <a:latin typeface="+mj-lt"/>
              </a:rPr>
              <a:t>F</a:t>
            </a:r>
            <a:r>
              <a:rPr lang="en-US" sz="2400" b="1" baseline="-25000" dirty="0">
                <a:solidFill>
                  <a:srgbClr val="0000FF"/>
                </a:solidFill>
                <a:latin typeface="+mj-lt"/>
              </a:rPr>
              <a:t>1 </a:t>
            </a:r>
            <a:r>
              <a:rPr lang="en-US" sz="2400" b="1" dirty="0">
                <a:solidFill>
                  <a:srgbClr val="0000FF"/>
                </a:solidFill>
                <a:latin typeface="+mj-lt"/>
              </a:rPr>
              <a:t>x </a:t>
            </a:r>
            <a:r>
              <a:rPr lang="en-US" sz="2400" b="1" dirty="0">
                <a:solidFill>
                  <a:srgbClr val="0000FF"/>
                </a:solidFill>
              </a:rPr>
              <a:t>F</a:t>
            </a:r>
            <a:r>
              <a:rPr lang="en-US" sz="2400" b="1" baseline="-25000" dirty="0">
                <a:solidFill>
                  <a:srgbClr val="0000FF"/>
                </a:solidFill>
              </a:rPr>
              <a:t>1</a:t>
            </a:r>
            <a:r>
              <a:rPr lang="en-US" sz="2400" b="1" dirty="0">
                <a:solidFill>
                  <a:srgbClr val="0000FF"/>
                </a:solidFill>
                <a:latin typeface="+mj-lt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24000" y="3634085"/>
            <a:ext cx="275590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0000FF"/>
                </a:solidFill>
                <a:latin typeface="+mj-lt"/>
              </a:rPr>
              <a:t>Hoa</a:t>
            </a:r>
            <a:r>
              <a:rPr lang="en-US" sz="24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+mj-lt"/>
              </a:rPr>
              <a:t>hồng</a:t>
            </a:r>
            <a:r>
              <a:rPr lang="en-US" sz="2400" b="1" dirty="0">
                <a:solidFill>
                  <a:srgbClr val="0000FF"/>
                </a:solidFill>
                <a:latin typeface="+mj-lt"/>
              </a:rPr>
              <a:t> (……..)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24200" y="3576935"/>
            <a:ext cx="80010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0000FF"/>
                </a:solidFill>
                <a:latin typeface="+mj-lt"/>
              </a:rPr>
              <a:t>Aa</a:t>
            </a:r>
            <a:endParaRPr lang="en-US" sz="24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81600" y="3634085"/>
            <a:ext cx="266700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0000FF"/>
                </a:solidFill>
                <a:latin typeface="+mj-lt"/>
              </a:rPr>
              <a:t>Hoa</a:t>
            </a:r>
            <a:r>
              <a:rPr lang="en-US" sz="24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+mj-lt"/>
              </a:rPr>
              <a:t>hồng</a:t>
            </a:r>
            <a:r>
              <a:rPr lang="en-US" sz="2400" b="1" dirty="0">
                <a:solidFill>
                  <a:srgbClr val="0000FF"/>
                </a:solidFill>
                <a:latin typeface="+mj-lt"/>
              </a:rPr>
              <a:t> (……..)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58000" y="3576935"/>
            <a:ext cx="80010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0000FF"/>
                </a:solidFill>
                <a:latin typeface="+mj-lt"/>
              </a:rPr>
              <a:t>Aa</a:t>
            </a:r>
            <a:endParaRPr lang="en-US" sz="24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8600" y="4929425"/>
            <a:ext cx="7112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FF"/>
                </a:solidFill>
                <a:latin typeface="+mj-lt"/>
              </a:rPr>
              <a:t>F</a:t>
            </a:r>
            <a:r>
              <a:rPr lang="en-US" sz="2400" b="1" baseline="-25000" dirty="0">
                <a:solidFill>
                  <a:srgbClr val="0000FF"/>
                </a:solidFill>
                <a:latin typeface="+mj-lt"/>
              </a:rPr>
              <a:t>2</a:t>
            </a:r>
            <a:r>
              <a:rPr lang="en-US" sz="2400" b="1" dirty="0">
                <a:solidFill>
                  <a:srgbClr val="0000FF"/>
                </a:solidFill>
                <a:latin typeface="+mj-lt"/>
              </a:rPr>
              <a:t>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43000" y="4948535"/>
            <a:ext cx="784860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FF"/>
                </a:solidFill>
                <a:latin typeface="+mj-lt"/>
              </a:rPr>
              <a:t>1 </a:t>
            </a:r>
            <a:r>
              <a:rPr lang="en-US" sz="2400" b="1" dirty="0" err="1">
                <a:solidFill>
                  <a:srgbClr val="0000FF"/>
                </a:solidFill>
                <a:latin typeface="+mj-lt"/>
              </a:rPr>
              <a:t>hoa</a:t>
            </a:r>
            <a:r>
              <a:rPr lang="en-US" sz="24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+mj-lt"/>
              </a:rPr>
              <a:t>đỏ</a:t>
            </a:r>
            <a:r>
              <a:rPr lang="en-US" sz="2400" b="1" dirty="0">
                <a:solidFill>
                  <a:srgbClr val="0000FF"/>
                </a:solidFill>
                <a:latin typeface="+mj-lt"/>
              </a:rPr>
              <a:t> (……): 2 </a:t>
            </a:r>
            <a:r>
              <a:rPr lang="en-US" sz="2400" b="1" dirty="0" err="1">
                <a:solidFill>
                  <a:srgbClr val="0000FF"/>
                </a:solidFill>
                <a:latin typeface="+mj-lt"/>
              </a:rPr>
              <a:t>hoa</a:t>
            </a:r>
            <a:r>
              <a:rPr lang="en-US" sz="24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+mj-lt"/>
              </a:rPr>
              <a:t>hồng</a:t>
            </a:r>
            <a:r>
              <a:rPr lang="en-US" sz="2400" b="1" dirty="0">
                <a:solidFill>
                  <a:srgbClr val="0000FF"/>
                </a:solidFill>
                <a:latin typeface="+mj-lt"/>
              </a:rPr>
              <a:t> (……): 1 </a:t>
            </a:r>
            <a:r>
              <a:rPr lang="en-US" sz="2400" b="1" dirty="0" err="1">
                <a:solidFill>
                  <a:srgbClr val="0000FF"/>
                </a:solidFill>
                <a:latin typeface="+mj-lt"/>
              </a:rPr>
              <a:t>hoa</a:t>
            </a:r>
            <a:r>
              <a:rPr lang="en-US" sz="24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+mj-lt"/>
              </a:rPr>
              <a:t>trắng</a:t>
            </a:r>
            <a:r>
              <a:rPr lang="en-US" sz="24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400" b="1" dirty="0">
                <a:solidFill>
                  <a:srgbClr val="0000FF"/>
                </a:solidFill>
              </a:rPr>
              <a:t>(……)</a:t>
            </a:r>
            <a:endParaRPr lang="en-US" sz="24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6412" name="Multiply 4"/>
          <p:cNvSpPr>
            <a:spLocks/>
          </p:cNvSpPr>
          <p:nvPr/>
        </p:nvSpPr>
        <p:spPr bwMode="auto">
          <a:xfrm>
            <a:off x="4114800" y="1519535"/>
            <a:ext cx="583407" cy="500063"/>
          </a:xfrm>
          <a:custGeom>
            <a:avLst/>
            <a:gdLst>
              <a:gd name="T0" fmla="*/ 78518 w 571504"/>
              <a:gd name="T1" fmla="*/ 161683 h 571504"/>
              <a:gd name="T2" fmla="*/ 161683 w 571504"/>
              <a:gd name="T3" fmla="*/ 78518 h 571504"/>
              <a:gd name="T4" fmla="*/ 250028 w 571504"/>
              <a:gd name="T5" fmla="*/ 166862 h 571504"/>
              <a:gd name="T6" fmla="*/ 338372 w 571504"/>
              <a:gd name="T7" fmla="*/ 78518 h 571504"/>
              <a:gd name="T8" fmla="*/ 421537 w 571504"/>
              <a:gd name="T9" fmla="*/ 161683 h 571504"/>
              <a:gd name="T10" fmla="*/ 333193 w 571504"/>
              <a:gd name="T11" fmla="*/ 250028 h 571504"/>
              <a:gd name="T12" fmla="*/ 421537 w 571504"/>
              <a:gd name="T13" fmla="*/ 338372 h 571504"/>
              <a:gd name="T14" fmla="*/ 338372 w 571504"/>
              <a:gd name="T15" fmla="*/ 421537 h 571504"/>
              <a:gd name="T16" fmla="*/ 250028 w 571504"/>
              <a:gd name="T17" fmla="*/ 333193 h 571504"/>
              <a:gd name="T18" fmla="*/ 161683 w 571504"/>
              <a:gd name="T19" fmla="*/ 421537 h 571504"/>
              <a:gd name="T20" fmla="*/ 78518 w 571504"/>
              <a:gd name="T21" fmla="*/ 338372 h 571504"/>
              <a:gd name="T22" fmla="*/ 166862 w 571504"/>
              <a:gd name="T23" fmla="*/ 250028 h 571504"/>
              <a:gd name="T24" fmla="*/ 78518 w 571504"/>
              <a:gd name="T25" fmla="*/ 161683 h 57150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1504"/>
              <a:gd name="T40" fmla="*/ 0 h 571504"/>
              <a:gd name="T41" fmla="*/ 571504 w 571504"/>
              <a:gd name="T42" fmla="*/ 571504 h 57150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1504" h="571504">
                <a:moveTo>
                  <a:pt x="89737" y="184785"/>
                </a:moveTo>
                <a:lnTo>
                  <a:pt x="184785" y="89737"/>
                </a:lnTo>
                <a:lnTo>
                  <a:pt x="285752" y="190704"/>
                </a:lnTo>
                <a:lnTo>
                  <a:pt x="386719" y="89737"/>
                </a:lnTo>
                <a:lnTo>
                  <a:pt x="481767" y="184785"/>
                </a:lnTo>
                <a:lnTo>
                  <a:pt x="380800" y="285752"/>
                </a:lnTo>
                <a:lnTo>
                  <a:pt x="481767" y="386719"/>
                </a:lnTo>
                <a:lnTo>
                  <a:pt x="386719" y="481767"/>
                </a:lnTo>
                <a:lnTo>
                  <a:pt x="285752" y="380800"/>
                </a:lnTo>
                <a:lnTo>
                  <a:pt x="184785" y="481767"/>
                </a:lnTo>
                <a:lnTo>
                  <a:pt x="89737" y="386719"/>
                </a:lnTo>
                <a:lnTo>
                  <a:pt x="190704" y="285752"/>
                </a:lnTo>
                <a:lnTo>
                  <a:pt x="89737" y="184785"/>
                </a:lnTo>
                <a:close/>
              </a:path>
            </a:pathLst>
          </a:cu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4191000" y="2052935"/>
            <a:ext cx="355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90800" y="4901363"/>
            <a:ext cx="80010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FF"/>
                </a:solidFill>
                <a:latin typeface="+mj-lt"/>
              </a:rPr>
              <a:t>AA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34000" y="4919507"/>
            <a:ext cx="80010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0000FF"/>
                </a:solidFill>
                <a:latin typeface="+mj-lt"/>
              </a:rPr>
              <a:t>Aa</a:t>
            </a:r>
            <a:endParaRPr lang="en-US" sz="24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001000" y="4919507"/>
            <a:ext cx="80010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0000FF"/>
                </a:solidFill>
                <a:latin typeface="+mj-lt"/>
              </a:rPr>
              <a:t>aa</a:t>
            </a:r>
            <a:endParaRPr lang="en-US" sz="2400" b="1" dirty="0">
              <a:solidFill>
                <a:srgbClr val="0000FF"/>
              </a:solidFill>
              <a:latin typeface="+mj-lt"/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  <p:bldP spid="23" grpId="0"/>
      <p:bldP spid="25" grpId="0"/>
      <p:bldP spid="28" grpId="0"/>
      <p:bldP spid="29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381000"/>
            <a:ext cx="1752600" cy="65563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tập</a:t>
            </a:r>
            <a:r>
              <a:rPr lang="en-US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411" name="Content Placeholder 2"/>
          <p:cNvSpPr txBox="1">
            <a:spLocks/>
          </p:cNvSpPr>
          <p:nvPr/>
        </p:nvSpPr>
        <p:spPr bwMode="auto">
          <a:xfrm>
            <a:off x="457200" y="1295400"/>
            <a:ext cx="7924800" cy="1219200"/>
          </a:xfrm>
          <a:prstGeom prst="rect">
            <a:avLst/>
          </a:prstGeom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/>
              </a:defRPr>
            </a:lvl9pPr>
          </a:lstStyle>
          <a:p>
            <a:pPr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sz="3200" i="1" dirty="0" err="1">
                <a:solidFill>
                  <a:srgbClr val="FF0000"/>
                </a:solidFill>
              </a:rPr>
              <a:t>Điền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những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cụm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từ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thích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hợp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vào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những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chỗ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trống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trong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câu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sau</a:t>
            </a:r>
            <a:r>
              <a:rPr lang="en-US" sz="3200" i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7412" name="Content Placeholder 2"/>
          <p:cNvSpPr txBox="1">
            <a:spLocks/>
          </p:cNvSpPr>
          <p:nvPr/>
        </p:nvSpPr>
        <p:spPr bwMode="auto">
          <a:xfrm>
            <a:off x="381000" y="2667000"/>
            <a:ext cx="8305800" cy="3200400"/>
          </a:xfrm>
          <a:prstGeom prst="rect">
            <a:avLst/>
          </a:prstGeom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sz="2800" dirty="0" err="1"/>
              <a:t>Trội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hoàn</a:t>
            </a:r>
            <a:r>
              <a:rPr lang="en-US" sz="2800" dirty="0"/>
              <a:t> </a:t>
            </a:r>
            <a:r>
              <a:rPr lang="en-US" sz="2800" dirty="0" err="1"/>
              <a:t>toàn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tượng</a:t>
            </a:r>
            <a:r>
              <a:rPr lang="en-US" sz="2800" dirty="0"/>
              <a:t> di </a:t>
            </a:r>
            <a:r>
              <a:rPr lang="en-US" sz="2800" dirty="0" err="1"/>
              <a:t>truyền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kiểu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cơ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lai</a:t>
            </a:r>
            <a:r>
              <a:rPr lang="en-US" sz="2800" dirty="0"/>
              <a:t> F</a:t>
            </a:r>
            <a:r>
              <a:rPr lang="en-US" sz="2800" baseline="-25000" dirty="0"/>
              <a:t>1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 smtClean="0"/>
              <a:t>…………………............</a:t>
            </a:r>
            <a:r>
              <a:rPr lang="en-US" sz="2800" dirty="0" err="1" smtClean="0"/>
              <a:t>giữa</a:t>
            </a:r>
            <a:r>
              <a:rPr lang="en-US" sz="2800" dirty="0" smtClean="0"/>
              <a:t> </a:t>
            </a:r>
            <a:r>
              <a:rPr lang="en-US" sz="2800" dirty="0" err="1"/>
              <a:t>bố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mẹ</a:t>
            </a:r>
            <a:r>
              <a:rPr lang="en-US" sz="2800" dirty="0"/>
              <a:t>, </a:t>
            </a:r>
            <a:r>
              <a:rPr lang="en-US" sz="2800" dirty="0" err="1"/>
              <a:t>còn</a:t>
            </a:r>
            <a:r>
              <a:rPr lang="en-US" sz="2800" dirty="0"/>
              <a:t> ở F</a:t>
            </a:r>
            <a:r>
              <a:rPr lang="en-US" sz="2800" baseline="-25000" dirty="0"/>
              <a:t>2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tỉ</a:t>
            </a:r>
            <a:r>
              <a:rPr lang="en-US" sz="2800" dirty="0"/>
              <a:t> </a:t>
            </a:r>
            <a:r>
              <a:rPr lang="en-US" sz="2800" dirty="0" err="1"/>
              <a:t>lệ</a:t>
            </a:r>
            <a:r>
              <a:rPr lang="en-US" sz="2800" dirty="0"/>
              <a:t> </a:t>
            </a:r>
            <a:r>
              <a:rPr lang="en-US" sz="2800" dirty="0" err="1"/>
              <a:t>kiểu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…………………………… 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143000" y="4032250"/>
            <a:ext cx="3962400" cy="609600"/>
          </a:xfrm>
          <a:prstGeom prst="rect">
            <a:avLst/>
          </a:prstGeom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/>
              </a:defRPr>
            </a:lvl9pPr>
          </a:lstStyle>
          <a:p>
            <a:pPr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sz="2800" dirty="0" err="1">
                <a:solidFill>
                  <a:srgbClr val="FF0000"/>
                </a:solidFill>
              </a:rPr>
              <a:t>tính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trạng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trung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gian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465513" y="4654550"/>
            <a:ext cx="4648200" cy="609600"/>
          </a:xfrm>
          <a:prstGeom prst="rect">
            <a:avLst/>
          </a:prstGeom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/>
              </a:defRPr>
            </a:lvl9pPr>
          </a:lstStyle>
          <a:p>
            <a:pPr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sz="2800">
                <a:solidFill>
                  <a:srgbClr val="FF0000"/>
                </a:solidFill>
              </a:rPr>
              <a:t>1 trội: 2 trung gian: 1 lặn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4600" y="2057400"/>
            <a:ext cx="6629400" cy="3323987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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Là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hiện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tượng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 di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truyền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trong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đó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kiểu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hình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cơ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thể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lai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 F1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biểu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hiện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tính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trạng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trung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gian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giữa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bố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và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mẹ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,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còn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 F2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có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tỉ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lệ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kiểu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hình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: 1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trội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: 2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trung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gian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: 1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lặn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.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840660"/>
            <a:ext cx="2362184" cy="1045260"/>
          </a:xfrm>
          <a:prstGeom prst="rect">
            <a:avLst/>
          </a:prstGeom>
          <a:solidFill>
            <a:schemeClr val="accent5">
              <a:lumMod val="75000"/>
              <a:alpha val="30000"/>
            </a:schemeClr>
          </a:solidFill>
          <a:ln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just">
              <a:lnSpc>
                <a:spcPct val="150000"/>
              </a:lnSpc>
              <a:defRPr sz="1400" b="1" kern="1200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/>
              <a:t>III. LAI PHÂN TÍCH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1912230"/>
            <a:ext cx="2362184" cy="1045260"/>
          </a:xfrm>
          <a:prstGeom prst="rect">
            <a:avLst/>
          </a:prstGeom>
          <a:solidFill>
            <a:schemeClr val="accent5">
              <a:lumMod val="75000"/>
              <a:alpha val="30000"/>
            </a:schemeClr>
          </a:solidFill>
          <a:ln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just">
              <a:lnSpc>
                <a:spcPct val="150000"/>
              </a:lnSpc>
              <a:defRPr sz="1400" b="1" kern="1200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/>
              <a:t>IV. Ý NGHĨA TƯƠNG QUAN TRỘI - LẶN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2984713"/>
            <a:ext cx="2362184" cy="104526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just">
              <a:lnSpc>
                <a:spcPct val="150000"/>
              </a:lnSpc>
              <a:defRPr sz="1400" b="1" kern="120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/>
              <a:t>V. TRỘI KHÔNG HOÀN TOÀN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732" y="4055370"/>
            <a:ext cx="2362184" cy="1045260"/>
          </a:xfrm>
          <a:prstGeom prst="rect">
            <a:avLst/>
          </a:prstGeom>
          <a:solidFill>
            <a:schemeClr val="accent5">
              <a:lumMod val="75000"/>
              <a:alpha val="30000"/>
            </a:schemeClr>
          </a:solidFill>
          <a:ln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just">
              <a:lnSpc>
                <a:spcPct val="150000"/>
              </a:lnSpc>
              <a:defRPr sz="1400" b="1" kern="1200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/>
              <a:t>KIỂM TRA ĐÁNH GIÁ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732" y="5126940"/>
            <a:ext cx="2362184" cy="1045260"/>
          </a:xfrm>
          <a:prstGeom prst="rect">
            <a:avLst/>
          </a:prstGeom>
          <a:solidFill>
            <a:schemeClr val="accent5">
              <a:lumMod val="75000"/>
              <a:alpha val="30000"/>
            </a:schemeClr>
          </a:solidFill>
          <a:ln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4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DẶN DÒ</a:t>
            </a:r>
            <a:endParaRPr lang="en-US" sz="14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732" y="47643"/>
            <a:ext cx="8750268" cy="714357"/>
          </a:xfrm>
          <a:prstGeom prst="rect">
            <a:avLst/>
          </a:prstGeom>
          <a:solidFill>
            <a:schemeClr val="accent1">
              <a:alpha val="42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32" y="619143"/>
            <a:ext cx="8750268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52400" y="-14514"/>
            <a:ext cx="9144000" cy="609600"/>
          </a:xfrm>
        </p:spPr>
        <p:txBody>
          <a:bodyPr/>
          <a:lstStyle/>
          <a:p>
            <a:r>
              <a:rPr lang="en-US" b="1" smtClean="0"/>
              <a:t>Bài 3: Lai một cặp tính trạng (tiếp theo)</a:t>
            </a:r>
            <a:endParaRPr lang="en-US" b="1"/>
          </a:p>
        </p:txBody>
      </p:sp>
      <p:sp>
        <p:nvSpPr>
          <p:cNvPr id="17" name="TextBox 19"/>
          <p:cNvSpPr txBox="1"/>
          <p:nvPr/>
        </p:nvSpPr>
        <p:spPr>
          <a:xfrm>
            <a:off x="2590800" y="1066800"/>
            <a:ext cx="5105400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V.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Trội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hoàn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toàn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077200" cy="1371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cap="none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Dựa</a:t>
            </a:r>
            <a:r>
              <a:rPr lang="en-US" b="1" cap="none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none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vào</a:t>
            </a:r>
            <a:r>
              <a:rPr lang="en-US" b="1" cap="none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2 </a:t>
            </a:r>
            <a:r>
              <a:rPr lang="en-US" b="1" cap="none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phép</a:t>
            </a:r>
            <a:r>
              <a:rPr lang="en-US" b="1" cap="none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none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lai</a:t>
            </a:r>
            <a:r>
              <a:rPr lang="en-US" b="1" cap="none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none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để</a:t>
            </a:r>
            <a:r>
              <a:rPr lang="en-US" b="1" cap="none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so </a:t>
            </a:r>
            <a:r>
              <a:rPr lang="en-US" b="1" cap="none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sánh</a:t>
            </a:r>
            <a:r>
              <a:rPr lang="en-US" b="1" cap="none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none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hiện</a:t>
            </a:r>
            <a:r>
              <a:rPr lang="en-US" b="1" cap="none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none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tượng</a:t>
            </a:r>
            <a:r>
              <a:rPr lang="en-US" b="1" cap="none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di </a:t>
            </a:r>
            <a:r>
              <a:rPr lang="en-US" b="1" cap="none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truyền</a:t>
            </a:r>
            <a:r>
              <a:rPr lang="en-US" b="1" cap="none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none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sau</a:t>
            </a:r>
            <a:r>
              <a:rPr lang="en-US" b="1" cap="none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endParaRPr lang="en-US" b="1" cap="none" dirty="0">
              <a:ln w="9000" cmpd="sng">
                <a:solidFill>
                  <a:schemeClr val="tx1"/>
                </a:solidFill>
                <a:prstDash val="solid"/>
              </a:ln>
              <a:solidFill>
                <a:schemeClr val="accent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895600"/>
            <a:ext cx="6096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j-lt"/>
              </a:rPr>
              <a:t>P:</a:t>
            </a:r>
            <a:endParaRPr lang="en-US" sz="20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790890"/>
            <a:ext cx="6096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j-lt"/>
              </a:rPr>
              <a:t>F</a:t>
            </a:r>
            <a:r>
              <a:rPr lang="en-US" sz="2000" baseline="-25000" dirty="0">
                <a:latin typeface="+mj-lt"/>
              </a:rPr>
              <a:t>1</a:t>
            </a:r>
            <a:r>
              <a:rPr lang="en-US" sz="2000" dirty="0">
                <a:latin typeface="+mj-lt"/>
              </a:rPr>
              <a:t>:</a:t>
            </a:r>
            <a:endParaRPr lang="en-US" sz="2000" b="1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6800" y="2895600"/>
            <a:ext cx="1219200" cy="4000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+mj-lt"/>
              </a:rPr>
              <a:t>Hoa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đỏ</a:t>
            </a:r>
            <a:endParaRPr lang="en-US" sz="2000" b="1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8600" y="5562600"/>
            <a:ext cx="6096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j-lt"/>
              </a:rPr>
              <a:t>F</a:t>
            </a:r>
            <a:r>
              <a:rPr lang="en-US" sz="2000" baseline="-25000" dirty="0">
                <a:latin typeface="+mj-lt"/>
              </a:rPr>
              <a:t>2</a:t>
            </a:r>
            <a:r>
              <a:rPr lang="en-US" sz="2000" dirty="0">
                <a:latin typeface="+mj-lt"/>
              </a:rPr>
              <a:t>:</a:t>
            </a:r>
            <a:endParaRPr lang="en-US" sz="2000" b="1" dirty="0">
              <a:latin typeface="+mj-lt"/>
            </a:endParaRPr>
          </a:p>
        </p:txBody>
      </p:sp>
      <p:sp>
        <p:nvSpPr>
          <p:cNvPr id="31" name="Multiply 4"/>
          <p:cNvSpPr>
            <a:spLocks/>
          </p:cNvSpPr>
          <p:nvPr/>
        </p:nvSpPr>
        <p:spPr bwMode="auto">
          <a:xfrm>
            <a:off x="2438400" y="2921000"/>
            <a:ext cx="347663" cy="347663"/>
          </a:xfrm>
          <a:custGeom>
            <a:avLst/>
            <a:gdLst>
              <a:gd name="T0" fmla="*/ 54588 w 571504"/>
              <a:gd name="T1" fmla="*/ 112408 h 571504"/>
              <a:gd name="T2" fmla="*/ 112408 w 571504"/>
              <a:gd name="T3" fmla="*/ 54588 h 571504"/>
              <a:gd name="T4" fmla="*/ 173828 w 571504"/>
              <a:gd name="T5" fmla="*/ 116008 h 571504"/>
              <a:gd name="T6" fmla="*/ 235247 w 571504"/>
              <a:gd name="T7" fmla="*/ 54588 h 571504"/>
              <a:gd name="T8" fmla="*/ 293067 w 571504"/>
              <a:gd name="T9" fmla="*/ 112408 h 571504"/>
              <a:gd name="T10" fmla="*/ 231647 w 571504"/>
              <a:gd name="T11" fmla="*/ 173828 h 571504"/>
              <a:gd name="T12" fmla="*/ 293067 w 571504"/>
              <a:gd name="T13" fmla="*/ 235247 h 571504"/>
              <a:gd name="T14" fmla="*/ 235247 w 571504"/>
              <a:gd name="T15" fmla="*/ 293067 h 571504"/>
              <a:gd name="T16" fmla="*/ 173828 w 571504"/>
              <a:gd name="T17" fmla="*/ 231647 h 571504"/>
              <a:gd name="T18" fmla="*/ 112408 w 571504"/>
              <a:gd name="T19" fmla="*/ 293067 h 571504"/>
              <a:gd name="T20" fmla="*/ 54588 w 571504"/>
              <a:gd name="T21" fmla="*/ 235247 h 571504"/>
              <a:gd name="T22" fmla="*/ 116008 w 571504"/>
              <a:gd name="T23" fmla="*/ 173828 h 571504"/>
              <a:gd name="T24" fmla="*/ 54588 w 571504"/>
              <a:gd name="T25" fmla="*/ 112408 h 57150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1504"/>
              <a:gd name="T40" fmla="*/ 0 h 571504"/>
              <a:gd name="T41" fmla="*/ 571504 w 571504"/>
              <a:gd name="T42" fmla="*/ 571504 h 57150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1504" h="571504">
                <a:moveTo>
                  <a:pt x="89737" y="184785"/>
                </a:moveTo>
                <a:lnTo>
                  <a:pt x="184785" y="89737"/>
                </a:lnTo>
                <a:lnTo>
                  <a:pt x="285752" y="190704"/>
                </a:lnTo>
                <a:lnTo>
                  <a:pt x="386719" y="89737"/>
                </a:lnTo>
                <a:lnTo>
                  <a:pt x="481767" y="184785"/>
                </a:lnTo>
                <a:lnTo>
                  <a:pt x="380800" y="285752"/>
                </a:lnTo>
                <a:lnTo>
                  <a:pt x="481767" y="386719"/>
                </a:lnTo>
                <a:lnTo>
                  <a:pt x="386719" y="481767"/>
                </a:lnTo>
                <a:lnTo>
                  <a:pt x="285752" y="380800"/>
                </a:lnTo>
                <a:lnTo>
                  <a:pt x="184785" y="481767"/>
                </a:lnTo>
                <a:lnTo>
                  <a:pt x="89737" y="386719"/>
                </a:lnTo>
                <a:lnTo>
                  <a:pt x="190704" y="285752"/>
                </a:lnTo>
                <a:lnTo>
                  <a:pt x="89737" y="184785"/>
                </a:lnTo>
                <a:close/>
              </a:path>
            </a:pathLst>
          </a:cu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914400" y="1905000"/>
            <a:ext cx="20574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+mj-lt"/>
              </a:rPr>
              <a:t>Trường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hợp</a:t>
            </a:r>
            <a:r>
              <a:rPr lang="en-US" sz="2000" dirty="0">
                <a:latin typeface="+mj-lt"/>
              </a:rPr>
              <a:t> 1</a:t>
            </a:r>
            <a:endParaRPr lang="en-US" sz="2000" b="1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95600" y="2895600"/>
            <a:ext cx="1524000" cy="4000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+mj-lt"/>
              </a:rPr>
              <a:t>Hoa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trắng</a:t>
            </a:r>
            <a:endParaRPr lang="en-US" sz="2000" b="1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33600" y="3733800"/>
            <a:ext cx="1219200" cy="4000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+mj-lt"/>
              </a:rPr>
              <a:t>Hoa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đỏ</a:t>
            </a:r>
            <a:endParaRPr lang="en-US" sz="2000" b="1" dirty="0"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47800" y="5562600"/>
            <a:ext cx="2971800" cy="4000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j-lt"/>
              </a:rPr>
              <a:t>3 </a:t>
            </a:r>
            <a:r>
              <a:rPr lang="en-US" sz="2000" b="1" dirty="0" err="1">
                <a:latin typeface="+mj-lt"/>
              </a:rPr>
              <a:t>Hoa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đỏ</a:t>
            </a:r>
            <a:r>
              <a:rPr lang="en-US" sz="2000" b="1" dirty="0">
                <a:latin typeface="+mj-lt"/>
              </a:rPr>
              <a:t>: 1 </a:t>
            </a:r>
            <a:r>
              <a:rPr lang="en-US" sz="2000" b="1" dirty="0" err="1">
                <a:latin typeface="+mj-lt"/>
              </a:rPr>
              <a:t>Hoa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trắng</a:t>
            </a:r>
            <a:endParaRPr lang="en-US" sz="2000" b="1" dirty="0"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00600" y="2895600"/>
            <a:ext cx="6096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j-lt"/>
              </a:rPr>
              <a:t>P:</a:t>
            </a:r>
            <a:endParaRPr lang="en-US" sz="2000" b="1" dirty="0"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00600" y="3790890"/>
            <a:ext cx="6096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j-lt"/>
              </a:rPr>
              <a:t>F</a:t>
            </a:r>
            <a:r>
              <a:rPr lang="en-US" sz="2000" baseline="-25000" dirty="0">
                <a:latin typeface="+mj-lt"/>
              </a:rPr>
              <a:t>1</a:t>
            </a:r>
            <a:r>
              <a:rPr lang="en-US" sz="2000" dirty="0">
                <a:latin typeface="+mj-lt"/>
              </a:rPr>
              <a:t>:</a:t>
            </a:r>
            <a:endParaRPr lang="en-US" sz="2000" b="1" dirty="0"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638800" y="2895600"/>
            <a:ext cx="1219200" cy="4000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+mj-lt"/>
              </a:rPr>
              <a:t>Hoa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đỏ</a:t>
            </a:r>
            <a:endParaRPr lang="en-US" sz="2000" b="1" dirty="0"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24400" y="5562600"/>
            <a:ext cx="6096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j-lt"/>
              </a:rPr>
              <a:t>F</a:t>
            </a:r>
            <a:r>
              <a:rPr lang="en-US" sz="2000" baseline="-25000" dirty="0">
                <a:latin typeface="+mj-lt"/>
              </a:rPr>
              <a:t>2</a:t>
            </a:r>
            <a:r>
              <a:rPr lang="en-US" sz="2000" dirty="0">
                <a:latin typeface="+mj-lt"/>
              </a:rPr>
              <a:t>:</a:t>
            </a:r>
            <a:endParaRPr lang="en-US" sz="2000" b="1" dirty="0">
              <a:latin typeface="+mj-lt"/>
            </a:endParaRPr>
          </a:p>
        </p:txBody>
      </p:sp>
      <p:sp>
        <p:nvSpPr>
          <p:cNvPr id="40" name="Multiply 4"/>
          <p:cNvSpPr>
            <a:spLocks/>
          </p:cNvSpPr>
          <p:nvPr/>
        </p:nvSpPr>
        <p:spPr bwMode="auto">
          <a:xfrm>
            <a:off x="7010400" y="2921000"/>
            <a:ext cx="347663" cy="347663"/>
          </a:xfrm>
          <a:custGeom>
            <a:avLst/>
            <a:gdLst>
              <a:gd name="T0" fmla="*/ 54588 w 571504"/>
              <a:gd name="T1" fmla="*/ 112408 h 571504"/>
              <a:gd name="T2" fmla="*/ 112408 w 571504"/>
              <a:gd name="T3" fmla="*/ 54588 h 571504"/>
              <a:gd name="T4" fmla="*/ 173828 w 571504"/>
              <a:gd name="T5" fmla="*/ 116008 h 571504"/>
              <a:gd name="T6" fmla="*/ 235247 w 571504"/>
              <a:gd name="T7" fmla="*/ 54588 h 571504"/>
              <a:gd name="T8" fmla="*/ 293067 w 571504"/>
              <a:gd name="T9" fmla="*/ 112408 h 571504"/>
              <a:gd name="T10" fmla="*/ 231647 w 571504"/>
              <a:gd name="T11" fmla="*/ 173828 h 571504"/>
              <a:gd name="T12" fmla="*/ 293067 w 571504"/>
              <a:gd name="T13" fmla="*/ 235247 h 571504"/>
              <a:gd name="T14" fmla="*/ 235247 w 571504"/>
              <a:gd name="T15" fmla="*/ 293067 h 571504"/>
              <a:gd name="T16" fmla="*/ 173828 w 571504"/>
              <a:gd name="T17" fmla="*/ 231647 h 571504"/>
              <a:gd name="T18" fmla="*/ 112408 w 571504"/>
              <a:gd name="T19" fmla="*/ 293067 h 571504"/>
              <a:gd name="T20" fmla="*/ 54588 w 571504"/>
              <a:gd name="T21" fmla="*/ 235247 h 571504"/>
              <a:gd name="T22" fmla="*/ 116008 w 571504"/>
              <a:gd name="T23" fmla="*/ 173828 h 571504"/>
              <a:gd name="T24" fmla="*/ 54588 w 571504"/>
              <a:gd name="T25" fmla="*/ 112408 h 57150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1504"/>
              <a:gd name="T40" fmla="*/ 0 h 571504"/>
              <a:gd name="T41" fmla="*/ 571504 w 571504"/>
              <a:gd name="T42" fmla="*/ 571504 h 57150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1504" h="571504">
                <a:moveTo>
                  <a:pt x="89737" y="184785"/>
                </a:moveTo>
                <a:lnTo>
                  <a:pt x="184785" y="89737"/>
                </a:lnTo>
                <a:lnTo>
                  <a:pt x="285752" y="190704"/>
                </a:lnTo>
                <a:lnTo>
                  <a:pt x="386719" y="89737"/>
                </a:lnTo>
                <a:lnTo>
                  <a:pt x="481767" y="184785"/>
                </a:lnTo>
                <a:lnTo>
                  <a:pt x="380800" y="285752"/>
                </a:lnTo>
                <a:lnTo>
                  <a:pt x="481767" y="386719"/>
                </a:lnTo>
                <a:lnTo>
                  <a:pt x="386719" y="481767"/>
                </a:lnTo>
                <a:lnTo>
                  <a:pt x="285752" y="380800"/>
                </a:lnTo>
                <a:lnTo>
                  <a:pt x="184785" y="481767"/>
                </a:lnTo>
                <a:lnTo>
                  <a:pt x="89737" y="386719"/>
                </a:lnTo>
                <a:lnTo>
                  <a:pt x="190704" y="285752"/>
                </a:lnTo>
                <a:lnTo>
                  <a:pt x="89737" y="184785"/>
                </a:lnTo>
                <a:close/>
              </a:path>
            </a:pathLst>
          </a:cu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486400" y="1905000"/>
            <a:ext cx="20574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+mj-lt"/>
              </a:rPr>
              <a:t>Trường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hợp</a:t>
            </a:r>
            <a:r>
              <a:rPr lang="en-US" sz="2000" dirty="0">
                <a:latin typeface="+mj-lt"/>
              </a:rPr>
              <a:t> 2</a:t>
            </a:r>
            <a:endParaRPr lang="en-US" sz="2000" b="1" dirty="0"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67600" y="2895600"/>
            <a:ext cx="1524000" cy="4000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+mj-lt"/>
              </a:rPr>
              <a:t>Hoa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trắng</a:t>
            </a:r>
            <a:endParaRPr lang="en-US" sz="2000" b="1" dirty="0"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77000" y="3733800"/>
            <a:ext cx="1524000" cy="4000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+mj-lt"/>
              </a:rPr>
              <a:t>Hoa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hồng</a:t>
            </a:r>
            <a:endParaRPr lang="en-US" sz="2000" b="1" dirty="0">
              <a:latin typeface="+mj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791200" y="5562600"/>
            <a:ext cx="3124200" cy="4000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j-lt"/>
              </a:rPr>
              <a:t>1 </a:t>
            </a:r>
            <a:r>
              <a:rPr lang="en-US" sz="2000" b="1" dirty="0" err="1">
                <a:latin typeface="+mj-lt"/>
              </a:rPr>
              <a:t>Đỏ</a:t>
            </a:r>
            <a:r>
              <a:rPr lang="en-US" sz="2000" b="1" dirty="0">
                <a:latin typeface="+mj-lt"/>
              </a:rPr>
              <a:t>: 2 </a:t>
            </a:r>
            <a:r>
              <a:rPr lang="en-US" sz="2000" b="1" dirty="0" err="1">
                <a:latin typeface="+mj-lt"/>
              </a:rPr>
              <a:t>Hồng</a:t>
            </a:r>
            <a:r>
              <a:rPr lang="en-US" sz="2000" b="1" dirty="0">
                <a:latin typeface="+mj-lt"/>
              </a:rPr>
              <a:t>: 1 </a:t>
            </a:r>
            <a:r>
              <a:rPr lang="en-US" sz="2000" b="1" dirty="0" err="1">
                <a:latin typeface="+mj-lt"/>
              </a:rPr>
              <a:t>Trắng</a:t>
            </a:r>
            <a:endParaRPr lang="en-US" sz="2000" b="1" dirty="0"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2781300" y="3543300"/>
            <a:ext cx="35814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28600" y="4705290"/>
            <a:ext cx="12192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j-lt"/>
              </a:rPr>
              <a:t>F</a:t>
            </a:r>
            <a:r>
              <a:rPr lang="en-US" sz="2000" baseline="-25000" dirty="0">
                <a:latin typeface="+mj-lt"/>
              </a:rPr>
              <a:t>1</a:t>
            </a:r>
            <a:r>
              <a:rPr lang="en-US" sz="2000" dirty="0">
                <a:latin typeface="+mj-lt"/>
              </a:rPr>
              <a:t>xF</a:t>
            </a:r>
            <a:r>
              <a:rPr lang="en-US" sz="2000" baseline="-25000" dirty="0">
                <a:latin typeface="+mj-lt"/>
              </a:rPr>
              <a:t>1</a:t>
            </a:r>
            <a:r>
              <a:rPr lang="en-US" sz="2000" dirty="0">
                <a:latin typeface="+mj-lt"/>
              </a:rPr>
              <a:t>:</a:t>
            </a:r>
            <a:endParaRPr lang="en-US" sz="2000" b="1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00200" y="4724400"/>
            <a:ext cx="1219200" cy="4000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+mj-lt"/>
              </a:rPr>
              <a:t>Hoa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đỏ</a:t>
            </a:r>
            <a:endParaRPr lang="en-US" sz="20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00400" y="4724400"/>
            <a:ext cx="1219200" cy="4000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+mj-lt"/>
              </a:rPr>
              <a:t>Hoa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đỏ</a:t>
            </a:r>
            <a:endParaRPr lang="en-US" sz="2000" b="1" dirty="0">
              <a:latin typeface="+mj-lt"/>
            </a:endParaRPr>
          </a:p>
        </p:txBody>
      </p:sp>
      <p:sp>
        <p:nvSpPr>
          <p:cNvPr id="25" name="Multiply 4"/>
          <p:cNvSpPr>
            <a:spLocks/>
          </p:cNvSpPr>
          <p:nvPr/>
        </p:nvSpPr>
        <p:spPr bwMode="auto">
          <a:xfrm>
            <a:off x="2819400" y="4724400"/>
            <a:ext cx="347663" cy="347663"/>
          </a:xfrm>
          <a:custGeom>
            <a:avLst/>
            <a:gdLst>
              <a:gd name="T0" fmla="*/ 54588 w 571504"/>
              <a:gd name="T1" fmla="*/ 112408 h 571504"/>
              <a:gd name="T2" fmla="*/ 112408 w 571504"/>
              <a:gd name="T3" fmla="*/ 54588 h 571504"/>
              <a:gd name="T4" fmla="*/ 173828 w 571504"/>
              <a:gd name="T5" fmla="*/ 116008 h 571504"/>
              <a:gd name="T6" fmla="*/ 235247 w 571504"/>
              <a:gd name="T7" fmla="*/ 54588 h 571504"/>
              <a:gd name="T8" fmla="*/ 293067 w 571504"/>
              <a:gd name="T9" fmla="*/ 112408 h 571504"/>
              <a:gd name="T10" fmla="*/ 231647 w 571504"/>
              <a:gd name="T11" fmla="*/ 173828 h 571504"/>
              <a:gd name="T12" fmla="*/ 293067 w 571504"/>
              <a:gd name="T13" fmla="*/ 235247 h 571504"/>
              <a:gd name="T14" fmla="*/ 235247 w 571504"/>
              <a:gd name="T15" fmla="*/ 293067 h 571504"/>
              <a:gd name="T16" fmla="*/ 173828 w 571504"/>
              <a:gd name="T17" fmla="*/ 231647 h 571504"/>
              <a:gd name="T18" fmla="*/ 112408 w 571504"/>
              <a:gd name="T19" fmla="*/ 293067 h 571504"/>
              <a:gd name="T20" fmla="*/ 54588 w 571504"/>
              <a:gd name="T21" fmla="*/ 235247 h 571504"/>
              <a:gd name="T22" fmla="*/ 116008 w 571504"/>
              <a:gd name="T23" fmla="*/ 173828 h 571504"/>
              <a:gd name="T24" fmla="*/ 54588 w 571504"/>
              <a:gd name="T25" fmla="*/ 112408 h 57150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1504"/>
              <a:gd name="T40" fmla="*/ 0 h 571504"/>
              <a:gd name="T41" fmla="*/ 571504 w 571504"/>
              <a:gd name="T42" fmla="*/ 571504 h 57150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1504" h="571504">
                <a:moveTo>
                  <a:pt x="89737" y="184785"/>
                </a:moveTo>
                <a:lnTo>
                  <a:pt x="184785" y="89737"/>
                </a:lnTo>
                <a:lnTo>
                  <a:pt x="285752" y="190704"/>
                </a:lnTo>
                <a:lnTo>
                  <a:pt x="386719" y="89737"/>
                </a:lnTo>
                <a:lnTo>
                  <a:pt x="481767" y="184785"/>
                </a:lnTo>
                <a:lnTo>
                  <a:pt x="380800" y="285752"/>
                </a:lnTo>
                <a:lnTo>
                  <a:pt x="481767" y="386719"/>
                </a:lnTo>
                <a:lnTo>
                  <a:pt x="386719" y="481767"/>
                </a:lnTo>
                <a:lnTo>
                  <a:pt x="285752" y="380800"/>
                </a:lnTo>
                <a:lnTo>
                  <a:pt x="184785" y="481767"/>
                </a:lnTo>
                <a:lnTo>
                  <a:pt x="89737" y="386719"/>
                </a:lnTo>
                <a:lnTo>
                  <a:pt x="190704" y="285752"/>
                </a:lnTo>
                <a:lnTo>
                  <a:pt x="89737" y="184785"/>
                </a:lnTo>
                <a:close/>
              </a:path>
            </a:pathLst>
          </a:cu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800600" y="4701978"/>
            <a:ext cx="990600" cy="4034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j-lt"/>
              </a:rPr>
              <a:t>F</a:t>
            </a:r>
            <a:r>
              <a:rPr lang="en-US" sz="2000" baseline="-25000" dirty="0">
                <a:latin typeface="+mj-lt"/>
              </a:rPr>
              <a:t>1</a:t>
            </a:r>
            <a:r>
              <a:rPr lang="en-US" sz="2000" dirty="0">
                <a:latin typeface="+mj-lt"/>
              </a:rPr>
              <a:t>xF</a:t>
            </a:r>
            <a:r>
              <a:rPr lang="en-US" sz="2000" baseline="-25000" dirty="0">
                <a:latin typeface="+mj-lt"/>
              </a:rPr>
              <a:t>1</a:t>
            </a:r>
            <a:r>
              <a:rPr lang="en-US" sz="2000" dirty="0">
                <a:latin typeface="+mj-lt"/>
              </a:rPr>
              <a:t>:</a:t>
            </a:r>
            <a:endParaRPr lang="en-US" sz="2000" b="1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43600" y="4721225"/>
            <a:ext cx="1447800" cy="4000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+mj-lt"/>
              </a:rPr>
              <a:t>Hoa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hồng</a:t>
            </a:r>
            <a:endParaRPr lang="en-US" sz="2000" b="1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72400" y="4721225"/>
            <a:ext cx="1371600" cy="4000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+mj-lt"/>
              </a:rPr>
              <a:t>Hoa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hồng</a:t>
            </a:r>
            <a:endParaRPr lang="en-US" sz="2000" b="1" dirty="0">
              <a:latin typeface="+mj-lt"/>
            </a:endParaRPr>
          </a:p>
        </p:txBody>
      </p:sp>
      <p:sp>
        <p:nvSpPr>
          <p:cNvPr id="34" name="Multiply 4"/>
          <p:cNvSpPr>
            <a:spLocks/>
          </p:cNvSpPr>
          <p:nvPr/>
        </p:nvSpPr>
        <p:spPr bwMode="auto">
          <a:xfrm>
            <a:off x="7391400" y="4721225"/>
            <a:ext cx="347663" cy="347663"/>
          </a:xfrm>
          <a:custGeom>
            <a:avLst/>
            <a:gdLst>
              <a:gd name="T0" fmla="*/ 54588 w 571504"/>
              <a:gd name="T1" fmla="*/ 112408 h 571504"/>
              <a:gd name="T2" fmla="*/ 112408 w 571504"/>
              <a:gd name="T3" fmla="*/ 54588 h 571504"/>
              <a:gd name="T4" fmla="*/ 173828 w 571504"/>
              <a:gd name="T5" fmla="*/ 116008 h 571504"/>
              <a:gd name="T6" fmla="*/ 235247 w 571504"/>
              <a:gd name="T7" fmla="*/ 54588 h 571504"/>
              <a:gd name="T8" fmla="*/ 293067 w 571504"/>
              <a:gd name="T9" fmla="*/ 112408 h 571504"/>
              <a:gd name="T10" fmla="*/ 231647 w 571504"/>
              <a:gd name="T11" fmla="*/ 173828 h 571504"/>
              <a:gd name="T12" fmla="*/ 293067 w 571504"/>
              <a:gd name="T13" fmla="*/ 235247 h 571504"/>
              <a:gd name="T14" fmla="*/ 235247 w 571504"/>
              <a:gd name="T15" fmla="*/ 293067 h 571504"/>
              <a:gd name="T16" fmla="*/ 173828 w 571504"/>
              <a:gd name="T17" fmla="*/ 231647 h 571504"/>
              <a:gd name="T18" fmla="*/ 112408 w 571504"/>
              <a:gd name="T19" fmla="*/ 293067 h 571504"/>
              <a:gd name="T20" fmla="*/ 54588 w 571504"/>
              <a:gd name="T21" fmla="*/ 235247 h 571504"/>
              <a:gd name="T22" fmla="*/ 116008 w 571504"/>
              <a:gd name="T23" fmla="*/ 173828 h 571504"/>
              <a:gd name="T24" fmla="*/ 54588 w 571504"/>
              <a:gd name="T25" fmla="*/ 112408 h 57150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1504"/>
              <a:gd name="T40" fmla="*/ 0 h 571504"/>
              <a:gd name="T41" fmla="*/ 571504 w 571504"/>
              <a:gd name="T42" fmla="*/ 571504 h 57150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1504" h="571504">
                <a:moveTo>
                  <a:pt x="89737" y="184785"/>
                </a:moveTo>
                <a:lnTo>
                  <a:pt x="184785" y="89737"/>
                </a:lnTo>
                <a:lnTo>
                  <a:pt x="285752" y="190704"/>
                </a:lnTo>
                <a:lnTo>
                  <a:pt x="386719" y="89737"/>
                </a:lnTo>
                <a:lnTo>
                  <a:pt x="481767" y="184785"/>
                </a:lnTo>
                <a:lnTo>
                  <a:pt x="380800" y="285752"/>
                </a:lnTo>
                <a:lnTo>
                  <a:pt x="481767" y="386719"/>
                </a:lnTo>
                <a:lnTo>
                  <a:pt x="386719" y="481767"/>
                </a:lnTo>
                <a:lnTo>
                  <a:pt x="285752" y="380800"/>
                </a:lnTo>
                <a:lnTo>
                  <a:pt x="184785" y="481767"/>
                </a:lnTo>
                <a:lnTo>
                  <a:pt x="89737" y="386719"/>
                </a:lnTo>
                <a:lnTo>
                  <a:pt x="190704" y="285752"/>
                </a:lnTo>
                <a:lnTo>
                  <a:pt x="89737" y="184785"/>
                </a:lnTo>
                <a:close/>
              </a:path>
            </a:pathLst>
          </a:cu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1" grpId="0" animBg="1"/>
      <p:bldP spid="29" grpId="0" animBg="1"/>
      <p:bldP spid="30" grpId="0" animBg="1"/>
      <p:bldP spid="35" grpId="0" animBg="1"/>
      <p:bldP spid="38" grpId="0" animBg="1"/>
      <p:bldP spid="40" grpId="0" animBg="1"/>
      <p:bldP spid="42" grpId="0" animBg="1"/>
      <p:bldP spid="43" grpId="0" animBg="1"/>
      <p:bldP spid="44" grpId="0" animBg="1"/>
      <p:bldP spid="23" grpId="0" animBg="1"/>
      <p:bldP spid="24" grpId="0" animBg="1"/>
      <p:bldP spid="25" grpId="0" animBg="1"/>
      <p:bldP spid="32" grpId="0" animBg="1"/>
      <p:bldP spid="33" grpId="0" animBg="1"/>
      <p:bldP spid="3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286000" y="-1473200"/>
            <a:ext cx="4572000" cy="9805988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4400">
              <a:solidFill>
                <a:schemeClr val="tx2"/>
              </a:solidFill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4400">
              <a:solidFill>
                <a:schemeClr val="tx2"/>
              </a:solidFill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4400">
              <a:solidFill>
                <a:schemeClr val="tx2"/>
              </a:solidFill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4400">
              <a:solidFill>
                <a:schemeClr val="tx2"/>
              </a:solidFill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4400">
              <a:solidFill>
                <a:schemeClr val="tx2"/>
              </a:solidFill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4400">
              <a:solidFill>
                <a:schemeClr val="tx2"/>
              </a:solidFill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4400">
              <a:solidFill>
                <a:schemeClr val="tx2"/>
              </a:solidFill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4400">
              <a:solidFill>
                <a:schemeClr val="tx2"/>
              </a:solidFill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4400">
              <a:solidFill>
                <a:schemeClr val="tx2"/>
              </a:solidFill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4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1250950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latin typeface="Arial" pitchFamily="34" charset="0"/>
              </a:rPr>
              <a:t>So sánh di truyền trội hoàn toàn và trội không hoàn toàn</a:t>
            </a:r>
            <a:r>
              <a:rPr lang="en-US" sz="4000" b="1">
                <a:latin typeface="Arial" pitchFamily="34" charset="0"/>
              </a:rPr>
              <a:t>:</a:t>
            </a:r>
            <a:endParaRPr lang="en-US" sz="3200" b="1">
              <a:latin typeface="Arial" pitchFamily="34" charset="0"/>
            </a:endParaRPr>
          </a:p>
        </p:txBody>
      </p:sp>
      <p:graphicFrame>
        <p:nvGraphicFramePr>
          <p:cNvPr id="20484" name="Group 4"/>
          <p:cNvGraphicFramePr>
            <a:graphicFrameLocks noGrp="1"/>
          </p:cNvGraphicFramePr>
          <p:nvPr>
            <p:extLst/>
          </p:nvPr>
        </p:nvGraphicFramePr>
        <p:xfrm>
          <a:off x="228600" y="1600200"/>
          <a:ext cx="8610600" cy="5029200"/>
        </p:xfrm>
        <a:graphic>
          <a:graphicData uri="http://schemas.openxmlformats.org/drawingml/2006/table">
            <a:tbl>
              <a:tblPr/>
              <a:tblGrid>
                <a:gridCol w="2614613"/>
                <a:gridCol w="2414587"/>
                <a:gridCol w="3581400"/>
              </a:tblGrid>
              <a:tr h="1079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9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9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06" name="Text Box 26"/>
          <p:cNvSpPr txBox="1">
            <a:spLocks noChangeArrowheads="1"/>
          </p:cNvSpPr>
          <p:nvPr/>
        </p:nvSpPr>
        <p:spPr bwMode="auto">
          <a:xfrm>
            <a:off x="822325" y="1676400"/>
            <a:ext cx="1368425" cy="412750"/>
          </a:xfrm>
          <a:prstGeom prst="rect">
            <a:avLst/>
          </a:prstGeom>
          <a:extLst/>
        </p:spPr>
        <p:txBody>
          <a:bodyPr wrap="none">
            <a:spAutoFit/>
          </a:bodyPr>
          <a:lstStyle/>
          <a:p>
            <a:pPr algn="ctr"/>
            <a:r>
              <a:rPr lang="en-US" sz="3200" b="1" baseline="-25000">
                <a:latin typeface="Arial" pitchFamily="34" charset="0"/>
              </a:rPr>
              <a:t>Đặc điểm</a:t>
            </a:r>
          </a:p>
        </p:txBody>
      </p:sp>
      <p:sp>
        <p:nvSpPr>
          <p:cNvPr id="20507" name="Text Box 27"/>
          <p:cNvSpPr txBox="1">
            <a:spLocks noChangeArrowheads="1"/>
          </p:cNvSpPr>
          <p:nvPr/>
        </p:nvSpPr>
        <p:spPr bwMode="auto">
          <a:xfrm>
            <a:off x="3048000" y="1676400"/>
            <a:ext cx="2114550" cy="733425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 algn="ctr"/>
            <a:r>
              <a:rPr lang="en-US" sz="3200" b="1" baseline="-25000">
                <a:latin typeface="Arial" pitchFamily="34" charset="0"/>
              </a:rPr>
              <a:t>Trội hoàn toàn</a:t>
            </a:r>
          </a:p>
          <a:p>
            <a:pPr algn="ctr"/>
            <a:r>
              <a:rPr lang="en-US" sz="3200" b="1" baseline="-25000">
                <a:latin typeface="Arial" pitchFamily="34" charset="0"/>
              </a:rPr>
              <a:t>(TH 1)</a:t>
            </a:r>
          </a:p>
        </p:txBody>
      </p:sp>
      <p:sp>
        <p:nvSpPr>
          <p:cNvPr id="20508" name="Text Box 28"/>
          <p:cNvSpPr txBox="1">
            <a:spLocks noChangeArrowheads="1"/>
          </p:cNvSpPr>
          <p:nvPr/>
        </p:nvSpPr>
        <p:spPr bwMode="auto">
          <a:xfrm>
            <a:off x="5257800" y="1676400"/>
            <a:ext cx="3429000" cy="733425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 algn="ctr"/>
            <a:r>
              <a:rPr lang="en-US" sz="3200" b="1" baseline="-25000">
                <a:latin typeface="Arial" pitchFamily="34" charset="0"/>
              </a:rPr>
              <a:t>Trội không hoàn toàn</a:t>
            </a:r>
          </a:p>
          <a:p>
            <a:pPr algn="ctr"/>
            <a:r>
              <a:rPr lang="en-US" sz="3200" b="1" baseline="-25000">
                <a:latin typeface="Arial" pitchFamily="34" charset="0"/>
              </a:rPr>
              <a:t>(TH 2)</a:t>
            </a:r>
          </a:p>
        </p:txBody>
      </p:sp>
      <p:sp>
        <p:nvSpPr>
          <p:cNvPr id="20509" name="Text Box 29"/>
          <p:cNvSpPr txBox="1">
            <a:spLocks noChangeArrowheads="1"/>
          </p:cNvSpPr>
          <p:nvPr/>
        </p:nvSpPr>
        <p:spPr bwMode="auto">
          <a:xfrm>
            <a:off x="609600" y="2971800"/>
            <a:ext cx="1787525" cy="412750"/>
          </a:xfrm>
          <a:prstGeom prst="rect">
            <a:avLst/>
          </a:prstGeom>
          <a:extLst/>
        </p:spPr>
        <p:txBody>
          <a:bodyPr wrap="none">
            <a:spAutoFit/>
          </a:bodyPr>
          <a:lstStyle/>
          <a:p>
            <a:pPr algn="ctr"/>
            <a:r>
              <a:rPr lang="en-US" sz="3200" b="1" baseline="-25000">
                <a:latin typeface="Arial" pitchFamily="34" charset="0"/>
              </a:rPr>
              <a:t>Kiểu hình F1</a:t>
            </a:r>
          </a:p>
        </p:txBody>
      </p:sp>
      <p:sp>
        <p:nvSpPr>
          <p:cNvPr id="20510" name="Text Box 30"/>
          <p:cNvSpPr txBox="1">
            <a:spLocks noChangeArrowheads="1"/>
          </p:cNvSpPr>
          <p:nvPr/>
        </p:nvSpPr>
        <p:spPr bwMode="auto">
          <a:xfrm>
            <a:off x="373063" y="3979863"/>
            <a:ext cx="2470150" cy="412750"/>
          </a:xfrm>
          <a:prstGeom prst="rect">
            <a:avLst/>
          </a:prstGeom>
          <a:extLst/>
        </p:spPr>
        <p:txBody>
          <a:bodyPr wrap="none">
            <a:spAutoFit/>
          </a:bodyPr>
          <a:lstStyle/>
          <a:p>
            <a:pPr algn="ctr"/>
            <a:r>
              <a:rPr lang="en-US" sz="3200" b="1" baseline="-25000">
                <a:latin typeface="Arial" pitchFamily="34" charset="0"/>
              </a:rPr>
              <a:t>Tỷ lệ Kiểu hình F2</a:t>
            </a:r>
          </a:p>
        </p:txBody>
      </p:sp>
      <p:sp>
        <p:nvSpPr>
          <p:cNvPr id="20511" name="Text Box 31"/>
          <p:cNvSpPr txBox="1">
            <a:spLocks noChangeArrowheads="1"/>
          </p:cNvSpPr>
          <p:nvPr/>
        </p:nvSpPr>
        <p:spPr bwMode="auto">
          <a:xfrm>
            <a:off x="609600" y="4724400"/>
            <a:ext cx="2133600" cy="1695450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 algn="ctr"/>
            <a:r>
              <a:rPr lang="en-US" sz="3200" b="1" baseline="-25000">
                <a:latin typeface="Arial" pitchFamily="34" charset="0"/>
              </a:rPr>
              <a:t>Phép lai phân tích được dùng trong </a:t>
            </a:r>
          </a:p>
          <a:p>
            <a:pPr algn="ctr"/>
            <a:r>
              <a:rPr lang="en-US" sz="3200" b="1" baseline="-25000">
                <a:latin typeface="Arial" pitchFamily="34" charset="0"/>
              </a:rPr>
              <a:t>Trường hợp nào</a:t>
            </a:r>
          </a:p>
        </p:txBody>
      </p:sp>
      <p:sp>
        <p:nvSpPr>
          <p:cNvPr id="20512" name="Text Box 32"/>
          <p:cNvSpPr txBox="1">
            <a:spLocks noChangeArrowheads="1"/>
          </p:cNvSpPr>
          <p:nvPr/>
        </p:nvSpPr>
        <p:spPr bwMode="auto">
          <a:xfrm>
            <a:off x="3200400" y="2971800"/>
            <a:ext cx="1995488" cy="412750"/>
          </a:xfrm>
          <a:prstGeom prst="rect">
            <a:avLst/>
          </a:prstGeom>
          <a:extLst/>
        </p:spPr>
        <p:txBody>
          <a:bodyPr wrap="none">
            <a:spAutoFit/>
          </a:bodyPr>
          <a:lstStyle/>
          <a:p>
            <a:pPr algn="ctr"/>
            <a:r>
              <a:rPr lang="en-US" sz="3200" b="1" baseline="-25000">
                <a:solidFill>
                  <a:srgbClr val="0000FF"/>
                </a:solidFill>
                <a:latin typeface="Arial" pitchFamily="34" charset="0"/>
              </a:rPr>
              <a:t>Tính trạng trội</a:t>
            </a:r>
          </a:p>
        </p:txBody>
      </p:sp>
      <p:sp>
        <p:nvSpPr>
          <p:cNvPr id="20513" name="Text Box 33"/>
          <p:cNvSpPr txBox="1">
            <a:spLocks noChangeArrowheads="1"/>
          </p:cNvSpPr>
          <p:nvPr/>
        </p:nvSpPr>
        <p:spPr bwMode="auto">
          <a:xfrm>
            <a:off x="5257800" y="2971800"/>
            <a:ext cx="3429000" cy="412750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 algn="ctr"/>
            <a:r>
              <a:rPr lang="en-US" sz="3200" b="1" baseline="-25000">
                <a:solidFill>
                  <a:srgbClr val="0000FF"/>
                </a:solidFill>
                <a:latin typeface="Arial" pitchFamily="34" charset="0"/>
              </a:rPr>
              <a:t>Tính trạng trung gian</a:t>
            </a:r>
          </a:p>
        </p:txBody>
      </p:sp>
      <p:sp>
        <p:nvSpPr>
          <p:cNvPr id="20514" name="Text Box 34"/>
          <p:cNvSpPr txBox="1">
            <a:spLocks noChangeArrowheads="1"/>
          </p:cNvSpPr>
          <p:nvPr/>
        </p:nvSpPr>
        <p:spPr bwMode="auto">
          <a:xfrm>
            <a:off x="3124200" y="4006850"/>
            <a:ext cx="1757363" cy="412750"/>
          </a:xfrm>
          <a:prstGeom prst="rect">
            <a:avLst/>
          </a:prstGeom>
          <a:extLst/>
        </p:spPr>
        <p:txBody>
          <a:bodyPr wrap="none">
            <a:spAutoFit/>
          </a:bodyPr>
          <a:lstStyle/>
          <a:p>
            <a:pPr algn="ctr"/>
            <a:r>
              <a:rPr lang="en-US" sz="3200" b="1" baseline="-25000">
                <a:solidFill>
                  <a:srgbClr val="0000FF"/>
                </a:solidFill>
                <a:latin typeface="Arial" pitchFamily="34" charset="0"/>
              </a:rPr>
              <a:t> 3 trội : 1 lặn</a:t>
            </a:r>
          </a:p>
        </p:txBody>
      </p:sp>
      <p:sp>
        <p:nvSpPr>
          <p:cNvPr id="20515" name="Text Box 35"/>
          <p:cNvSpPr txBox="1">
            <a:spLocks noChangeArrowheads="1"/>
          </p:cNvSpPr>
          <p:nvPr/>
        </p:nvSpPr>
        <p:spPr bwMode="auto">
          <a:xfrm>
            <a:off x="5791200" y="3819525"/>
            <a:ext cx="3048000" cy="733425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 algn="ctr"/>
            <a:r>
              <a:rPr lang="en-US" sz="3200" b="1" baseline="-25000">
                <a:solidFill>
                  <a:srgbClr val="0000FF"/>
                </a:solidFill>
                <a:latin typeface="Arial" pitchFamily="34" charset="0"/>
              </a:rPr>
              <a:t>1 trội : 2 trung gian: 1lặn</a:t>
            </a:r>
          </a:p>
        </p:txBody>
      </p:sp>
      <p:sp>
        <p:nvSpPr>
          <p:cNvPr id="20516" name="Text Box 36"/>
          <p:cNvSpPr txBox="1">
            <a:spLocks noChangeArrowheads="1"/>
          </p:cNvSpPr>
          <p:nvPr/>
        </p:nvSpPr>
        <p:spPr bwMode="auto">
          <a:xfrm>
            <a:off x="3657600" y="5426075"/>
            <a:ext cx="1223963" cy="641350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 algn="ctr"/>
            <a:r>
              <a:rPr lang="en-US" sz="5400" b="1" baseline="-25000">
                <a:solidFill>
                  <a:srgbClr val="0000FF"/>
                </a:solidFill>
                <a:latin typeface="Arial" pitchFamily="34" charset="0"/>
              </a:rPr>
              <a:t>X      </a:t>
            </a:r>
            <a:r>
              <a:rPr lang="en-US" sz="5400" b="1" baseline="-25000">
                <a:latin typeface="Arial" pitchFamily="34" charset="0"/>
              </a:rPr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2" grpId="0"/>
      <p:bldP spid="20513" grpId="0"/>
      <p:bldP spid="20514" grpId="0"/>
      <p:bldP spid="20515" grpId="0"/>
      <p:bldP spid="205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6361113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Arial" pitchFamily="34" charset="0"/>
              </a:rPr>
              <a:t>Củng cố:</a:t>
            </a:r>
          </a:p>
          <a:p>
            <a:pPr>
              <a:spcBef>
                <a:spcPct val="50000"/>
              </a:spcBef>
            </a:pPr>
            <a:r>
              <a:rPr lang="en-US" sz="2400" b="1">
                <a:latin typeface="Arial" pitchFamily="34" charset="0"/>
              </a:rPr>
              <a:t>Chọn đáp án đúng:</a:t>
            </a:r>
          </a:p>
          <a:p>
            <a:pPr>
              <a:spcBef>
                <a:spcPct val="50000"/>
              </a:spcBef>
            </a:pPr>
            <a:r>
              <a:rPr lang="en-US" sz="2400" b="1">
                <a:latin typeface="Arial" pitchFamily="34" charset="0"/>
              </a:rPr>
              <a:t>1.Khi cho cây cà chua quả đỏ thuần chủng lai phân tích thì thu được:</a:t>
            </a:r>
          </a:p>
          <a:p>
            <a:pPr>
              <a:spcBef>
                <a:spcPct val="50000"/>
              </a:spcBef>
            </a:pPr>
            <a:r>
              <a:rPr lang="en-US" sz="2400" b="1">
                <a:latin typeface="Arial" pitchFamily="34" charset="0"/>
              </a:rPr>
              <a:t>	 </a:t>
            </a:r>
            <a:r>
              <a:rPr lang="en-US" sz="2400" b="1">
                <a:solidFill>
                  <a:srgbClr val="0000FF"/>
                </a:solidFill>
                <a:latin typeface="Arial" pitchFamily="34" charset="0"/>
              </a:rPr>
              <a:t>a.    Toàn quả vàng                     c.    Tỷ lệ 1 đỏ : 1 vàng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pitchFamily="34" charset="0"/>
              </a:rPr>
              <a:t>	 b.    Toàn quả đỏ                        d .    Tỷ lệ 3 đỏ : 1 vàng</a:t>
            </a:r>
          </a:p>
          <a:p>
            <a:pPr>
              <a:spcBef>
                <a:spcPct val="50000"/>
              </a:spcBef>
            </a:pPr>
            <a:r>
              <a:rPr lang="en-US" sz="2400" b="1">
                <a:latin typeface="Arial" pitchFamily="34" charset="0"/>
              </a:rPr>
              <a:t>2. Ở đậu hà lan gen A quy định thân cao, gen a quy định thân thấp. Cho lai cây thân cao với cây thân thấp F</a:t>
            </a:r>
            <a:r>
              <a:rPr lang="en-US" sz="2400" b="1" baseline="-25000">
                <a:latin typeface="Arial" pitchFamily="34" charset="0"/>
              </a:rPr>
              <a:t>1</a:t>
            </a:r>
            <a:r>
              <a:rPr lang="en-US" sz="2400" b="1">
                <a:latin typeface="Arial" pitchFamily="34" charset="0"/>
              </a:rPr>
              <a:t> thu được 51% cây thân cao, 49 % cây thân thấp. Kiểu gen của phép lai trên là:</a:t>
            </a:r>
          </a:p>
          <a:p>
            <a:pPr>
              <a:spcBef>
                <a:spcPct val="50000"/>
              </a:spcBef>
            </a:pPr>
            <a:r>
              <a:rPr lang="en-US" sz="2400" b="1">
                <a:latin typeface="Arial" pitchFamily="34" charset="0"/>
              </a:rPr>
              <a:t>	</a:t>
            </a:r>
            <a:r>
              <a:rPr lang="en-US" sz="2400" b="1">
                <a:solidFill>
                  <a:srgbClr val="0000FF"/>
                </a:solidFill>
                <a:latin typeface="Arial" pitchFamily="34" charset="0"/>
              </a:rPr>
              <a:t>a. P        AA  x  aa                           b. Aa  x  Aa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pitchFamily="34" charset="0"/>
              </a:rPr>
              <a:t>	c. P        AA  x  Aa                          d. Aa  x  aa</a:t>
            </a:r>
          </a:p>
          <a:p>
            <a:pPr>
              <a:spcBef>
                <a:spcPct val="50000"/>
              </a:spcBef>
            </a:pPr>
            <a:endParaRPr lang="en-US" sz="2400" b="1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21507" name="Oval 3"/>
          <p:cNvSpPr>
            <a:spLocks noChangeArrowheads="1"/>
          </p:cNvSpPr>
          <p:nvPr/>
        </p:nvSpPr>
        <p:spPr bwMode="auto">
          <a:xfrm>
            <a:off x="914400" y="2819400"/>
            <a:ext cx="533400" cy="533400"/>
          </a:xfrm>
          <a:prstGeom prst="ellipse">
            <a:avLst/>
          </a:prstGeom>
          <a:ln w="28575">
            <a:solidFill>
              <a:srgbClr val="CC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algn="ctr"/>
            <a:endParaRPr lang="en-US">
              <a:solidFill>
                <a:srgbClr val="FF0066"/>
              </a:solidFill>
              <a:latin typeface="Arial" pitchFamily="34" charset="0"/>
            </a:endParaRPr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5562600" y="5562600"/>
            <a:ext cx="533400" cy="533400"/>
          </a:xfrm>
          <a:prstGeom prst="ellipse">
            <a:avLst/>
          </a:prstGeom>
          <a:ln w="28575">
            <a:solidFill>
              <a:srgbClr val="CC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algn="ctr"/>
            <a:endParaRPr lang="en-US">
              <a:solidFill>
                <a:srgbClr val="FF0066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  <p:bldP spid="21507" grpId="1" animBg="1"/>
      <p:bldP spid="21508" grpId="0" animBg="1"/>
      <p:bldP spid="21508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4" descr="EJ14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xtLst/>
        </p:spPr>
      </p:pic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1571625" y="2571750"/>
            <a:ext cx="5786438" cy="1500188"/>
          </a:xfrm>
          <a:prstGeom prst="rect">
            <a:avLst/>
          </a:prstGeom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pt-BR" sz="4000">
                <a:solidFill>
                  <a:srgbClr val="281472"/>
                </a:solidFill>
                <a:latin typeface="Verdana" pitchFamily="34" charset="0"/>
              </a:rPr>
              <a:t>Chúc các em học giỏi</a:t>
            </a:r>
          </a:p>
        </p:txBody>
      </p:sp>
      <p:pic>
        <p:nvPicPr>
          <p:cNvPr id="22532" name="Picture 6" descr="DSTARS-P"/>
          <p:cNvPicPr>
            <a:picLocks noChangeAspect="1" noChangeArrowheads="1" noCrop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2228850" y="2320925"/>
            <a:ext cx="666750" cy="590550"/>
          </a:xfrm>
          <a:prstGeom prst="rect">
            <a:avLst/>
          </a:prstGeom>
          <a:extLst/>
        </p:spPr>
      </p:pic>
      <p:pic>
        <p:nvPicPr>
          <p:cNvPr id="22533" name="Picture 7" descr="DSTARS-P"/>
          <p:cNvPicPr>
            <a:picLocks noChangeAspect="1" noChangeArrowheads="1" noCrop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685800" y="1219200"/>
            <a:ext cx="495300" cy="438150"/>
          </a:xfrm>
          <a:prstGeom prst="rect">
            <a:avLst/>
          </a:prstGeom>
          <a:extLst/>
        </p:spPr>
      </p:pic>
      <p:pic>
        <p:nvPicPr>
          <p:cNvPr id="22534" name="Picture 8" descr="DSTARS-P"/>
          <p:cNvPicPr>
            <a:picLocks noChangeAspect="1" noChangeArrowheads="1" noCrop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6553200" y="5638800"/>
            <a:ext cx="495300" cy="438150"/>
          </a:xfrm>
          <a:prstGeom prst="rect">
            <a:avLst/>
          </a:prstGeom>
          <a:extLst/>
        </p:spPr>
      </p:pic>
      <p:pic>
        <p:nvPicPr>
          <p:cNvPr id="22535" name="Picture 10" descr="DSTARS-P"/>
          <p:cNvPicPr>
            <a:picLocks noChangeAspect="1" noChangeArrowheads="1" noCrop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2895600" y="1422400"/>
            <a:ext cx="609600" cy="539750"/>
          </a:xfrm>
          <a:prstGeom prst="rect">
            <a:avLst/>
          </a:prstGeom>
          <a:extLst/>
        </p:spPr>
      </p:pic>
      <p:pic>
        <p:nvPicPr>
          <p:cNvPr id="22536" name="Picture 11" descr="DSTARS-P"/>
          <p:cNvPicPr>
            <a:picLocks noChangeAspect="1" noChangeArrowheads="1" noCrop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1219200" y="2473325"/>
            <a:ext cx="666750" cy="590550"/>
          </a:xfrm>
          <a:prstGeom prst="rect">
            <a:avLst/>
          </a:prstGeom>
          <a:extLst/>
        </p:spPr>
      </p:pic>
      <p:pic>
        <p:nvPicPr>
          <p:cNvPr id="22537" name="Picture 12" descr="DSTARS-P"/>
          <p:cNvPicPr>
            <a:picLocks noChangeAspect="1" noChangeArrowheads="1" noCrop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5410200" y="2625725"/>
            <a:ext cx="495300" cy="438150"/>
          </a:xfrm>
          <a:prstGeom prst="rect">
            <a:avLst/>
          </a:prstGeom>
          <a:extLst/>
        </p:spPr>
      </p:pic>
      <p:pic>
        <p:nvPicPr>
          <p:cNvPr id="22538" name="Picture 13" descr="DSTARS-P"/>
          <p:cNvPicPr>
            <a:picLocks noChangeAspect="1" noChangeArrowheads="1" noCrop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1219200" y="4965700"/>
            <a:ext cx="495300" cy="438150"/>
          </a:xfrm>
          <a:prstGeom prst="rect">
            <a:avLst/>
          </a:prstGeom>
          <a:extLst/>
        </p:spPr>
      </p:pic>
      <p:pic>
        <p:nvPicPr>
          <p:cNvPr id="22539" name="Picture 14" descr="DSTARS-P"/>
          <p:cNvPicPr>
            <a:picLocks noChangeAspect="1" noChangeArrowheads="1" noCrop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5410200" y="4965700"/>
            <a:ext cx="495300" cy="438150"/>
          </a:xfrm>
          <a:prstGeom prst="rect">
            <a:avLst/>
          </a:prstGeom>
          <a:extLst/>
        </p:spPr>
      </p:pic>
      <p:pic>
        <p:nvPicPr>
          <p:cNvPr id="22540" name="Picture 15" descr="DSTARS-P"/>
          <p:cNvPicPr>
            <a:picLocks noChangeAspect="1" noChangeArrowheads="1" noCrop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7467600" y="5791200"/>
            <a:ext cx="609600" cy="539750"/>
          </a:xfrm>
          <a:prstGeom prst="rect">
            <a:avLst/>
          </a:prstGeom>
          <a:extLst/>
        </p:spPr>
      </p:pic>
      <p:pic>
        <p:nvPicPr>
          <p:cNvPr id="22541" name="Picture 16" descr="DSTARS-P"/>
          <p:cNvPicPr>
            <a:picLocks noChangeAspect="1" noChangeArrowheads="1" noCrop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5638800" y="1524000"/>
            <a:ext cx="666750" cy="590550"/>
          </a:xfrm>
          <a:prstGeom prst="rect">
            <a:avLst/>
          </a:prstGeom>
          <a:extLst/>
        </p:spPr>
      </p:pic>
      <p:pic>
        <p:nvPicPr>
          <p:cNvPr id="22542" name="Picture 17" descr="DSTARS-P"/>
          <p:cNvPicPr>
            <a:picLocks noChangeAspect="1" noChangeArrowheads="1" noCrop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6781800" y="2430463"/>
            <a:ext cx="762000" cy="674687"/>
          </a:xfrm>
          <a:prstGeom prst="rect">
            <a:avLst/>
          </a:prstGeom>
          <a:extLst/>
        </p:spPr>
      </p:pic>
      <p:pic>
        <p:nvPicPr>
          <p:cNvPr id="22543" name="Picture 18" descr="DSTARS-P"/>
          <p:cNvPicPr>
            <a:picLocks noChangeAspect="1" noChangeArrowheads="1" noCrop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2590800" y="5006975"/>
            <a:ext cx="495300" cy="438150"/>
          </a:xfrm>
          <a:prstGeom prst="rect">
            <a:avLst/>
          </a:prstGeom>
          <a:extLst/>
        </p:spPr>
      </p:pic>
      <p:pic>
        <p:nvPicPr>
          <p:cNvPr id="22544" name="Picture 19" descr="DSTARS-P"/>
          <p:cNvPicPr>
            <a:picLocks noChangeAspect="1" noChangeArrowheads="1" noCrop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8077200" y="4648200"/>
            <a:ext cx="495300" cy="438150"/>
          </a:xfrm>
          <a:prstGeom prst="rect">
            <a:avLst/>
          </a:prstGeom>
          <a:extLst/>
        </p:spPr>
      </p:pic>
      <p:pic>
        <p:nvPicPr>
          <p:cNvPr id="22545" name="Picture 20" descr="DSTARS-P"/>
          <p:cNvPicPr>
            <a:picLocks noChangeAspect="1" noChangeArrowheads="1" noCrop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3276600" y="1219200"/>
            <a:ext cx="609600" cy="539750"/>
          </a:xfrm>
          <a:prstGeom prst="rect">
            <a:avLst/>
          </a:prstGeom>
          <a:extLst/>
        </p:spPr>
      </p:pic>
      <p:pic>
        <p:nvPicPr>
          <p:cNvPr id="76822" name="tia-nang-hat-mu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ex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625" fill="hold"/>
                                        <p:tgtEl>
                                          <p:spTgt spid="768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 tmFilter="0,0; .5, 1; 1, 1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  <p:par>
                                <p:cTn id="14" presetID="3" presetClass="emph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15" dur="10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822"/>
                </p:tgtEl>
              </p:cMediaNode>
            </p:audio>
          </p:childTnLst>
        </p:cTn>
      </p:par>
    </p:tnLst>
    <p:bldLst>
      <p:bldP spid="76803" grpId="0" animBg="1"/>
      <p:bldP spid="7680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9100" y="1066800"/>
            <a:ext cx="8305800" cy="11339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/>
              <a:buChar char="@"/>
            </a:pPr>
            <a:r>
              <a:rPr lang="en-US" sz="2400" b="1" u="sng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Kiểu hình</a:t>
            </a:r>
            <a:r>
              <a:rPr lang="en-US" sz="2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: là toàn bộ các tính trạng của cơ thể (trong thực tế người ta chỉ xét một vài tính trạng đang được quan tâm.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100" y="2329934"/>
            <a:ext cx="8305800" cy="16879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/>
              <a:buChar char="@"/>
            </a:pPr>
            <a:r>
              <a:rPr lang="en-US" sz="2400" b="1" u="sng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Kiểu gen</a:t>
            </a:r>
            <a:r>
              <a:rPr lang="en-US" sz="2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: là tổ hợp toàn bộ các gen trong tế bào (thông thường người ta chỉ xét cặp gen liên quan đến tính trạng đang được quan tâm).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100" y="4147066"/>
            <a:ext cx="8305800" cy="11339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/>
              <a:buChar char="@"/>
            </a:pPr>
            <a:r>
              <a:rPr lang="en-US" sz="2400" b="1" u="sng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Thể đồng hợp</a:t>
            </a:r>
            <a:r>
              <a:rPr lang="en-US" sz="2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: là cơ thể chứa các gặp gen tương ứng giống nhau. Ví dụ: AA, aa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9100" y="5410200"/>
            <a:ext cx="8305800" cy="11339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/>
              <a:buChar char="@"/>
            </a:pPr>
            <a:r>
              <a:rPr lang="en-US" sz="2400" b="1" u="sng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Thể dị hợp</a:t>
            </a:r>
            <a:r>
              <a:rPr lang="en-US" sz="2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: là cơ thể chứa các gặp gen tương ứng khác nhau. Ví dụ: Aa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1676400" cy="48409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smtClean="0">
                <a:solidFill>
                  <a:srgbClr val="FF0000"/>
                </a:solidFill>
              </a:rPr>
              <a:t>Đáp án: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928852"/>
            <a:ext cx="8305800" cy="11339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/>
              <a:buChar char="@"/>
            </a:pPr>
            <a:r>
              <a:rPr lang="en-US" sz="2400" b="1" u="sng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Tính trạng trội</a:t>
            </a:r>
            <a:r>
              <a:rPr lang="en-US" sz="2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: có kiểu gen đồng hợp trội (ví dụ: AA) hoặc có kiểu gen di hợp (ví dụ: Aa).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687233"/>
            <a:ext cx="8305800" cy="5799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/>
              <a:buChar char="@"/>
            </a:pPr>
            <a:r>
              <a:rPr lang="en-US" sz="2400" b="1" u="sng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Tính trạng lặn</a:t>
            </a:r>
            <a:r>
              <a:rPr lang="en-US" sz="2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: có kiểu gen đồng hợp tử lặn (ví dụ: aa)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1676400" cy="48409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smtClean="0">
                <a:solidFill>
                  <a:srgbClr val="FF0000"/>
                </a:solidFill>
              </a:rPr>
              <a:t>Đáp án: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1752600"/>
            <a:ext cx="8077200" cy="295850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sym typeface="Wingdings 3"/>
              </a:rPr>
              <a:t></a:t>
            </a:r>
            <a:r>
              <a:rPr lang="en-US" sz="32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Có phải lúc nào lai bố mẹ khác nhau về 1 cặp tính trạng tương phản thuần chủng thì F</a:t>
            </a:r>
            <a:r>
              <a:rPr lang="en-US" sz="3200" b="1" i="1" baseline="-25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 </a:t>
            </a:r>
            <a:r>
              <a:rPr lang="en-US" sz="32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có sự phân li tính trạng theo tỉ lệ 3 trội: 1 lặn không? Vì sao lại có kết quả khác đó?</a:t>
            </a:r>
            <a:endParaRPr lang="en-US" sz="32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Lai một cặp tính trạng (tiếp theo)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err="1" smtClean="0"/>
              <a:t>Giáo</a:t>
            </a:r>
            <a:r>
              <a:rPr lang="en-US" smtClean="0"/>
              <a:t> </a:t>
            </a:r>
            <a:r>
              <a:rPr lang="en-US" err="1" smtClean="0"/>
              <a:t>viên</a:t>
            </a:r>
            <a:r>
              <a:rPr lang="en-US" smtClean="0"/>
              <a:t>: Vũ </a:t>
            </a:r>
            <a:r>
              <a:rPr lang="en-US" err="1" smtClean="0"/>
              <a:t>Thị</a:t>
            </a:r>
            <a:r>
              <a:rPr lang="en-US" smtClean="0"/>
              <a:t> Hải Yến</a:t>
            </a:r>
          </a:p>
          <a:p>
            <a:endParaRPr lang="en-US"/>
          </a:p>
        </p:txBody>
      </p:sp>
      <p:pic>
        <p:nvPicPr>
          <p:cNvPr id="5" name="Picture 5" descr="ani-171"/>
          <p:cNvPicPr>
            <a:picLocks noChangeAspect="1" noChangeArrowheads="1" noCrop="1"/>
          </p:cNvPicPr>
          <p:nvPr/>
        </p:nvPicPr>
        <p:blipFill>
          <a:blip r:embed="rId2">
            <a:lum bright="18000"/>
            <a:extLst/>
          </a:blip>
          <a:srcRect/>
          <a:stretch>
            <a:fillRect/>
          </a:stretch>
        </p:blipFill>
        <p:spPr bwMode="auto">
          <a:xfrm>
            <a:off x="7715250" y="0"/>
            <a:ext cx="1428750" cy="1143000"/>
          </a:xfrm>
          <a:prstGeom prst="rect">
            <a:avLst/>
          </a:prstGeom>
          <a:extLst/>
        </p:spPr>
      </p:pic>
      <p:pic>
        <p:nvPicPr>
          <p:cNvPr id="6" name="Picture 6" descr="ani-237"/>
          <p:cNvPicPr>
            <a:picLocks noChangeAspect="1" noChangeArrowheads="1" noCrop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0" y="4495800"/>
            <a:ext cx="2362200" cy="2362200"/>
          </a:xfrm>
          <a:prstGeom prst="rect">
            <a:avLst/>
          </a:prstGeom>
          <a:extLst/>
        </p:spPr>
      </p:pic>
      <p:pic>
        <p:nvPicPr>
          <p:cNvPr id="7" name="Picture 7" descr="b11"/>
          <p:cNvPicPr>
            <a:picLocks noChangeAspect="1" noChangeArrowheads="1" noCrop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8353425" y="6057900"/>
            <a:ext cx="790575" cy="800100"/>
          </a:xfrm>
          <a:prstGeom prst="rect">
            <a:avLst/>
          </a:prstGeom>
          <a:extLst/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07/7/7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4114800" cy="571500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" b="0" i="1" smtClean="0">
                        <a:ln w="1905"/>
                        <a:solidFill>
                          <a:srgbClr val="FF0000" mc:Ignorable=""/>
                        </a:solidFill>
                        <a:effectLst>
                          <a:innerShdw blurRad="69850" dist="43180" dir="5400000">
                            <a:srgbClr val="000000" mc:Ignorable="">
                              <a:alpha val="65000"/>
                            </a:srgbClr>
                          </a:innerShdw>
                        </a:effectLst>
                        <a:latin typeface="Cambria Math"/>
                        <a:sym typeface="Wingdings 3"/>
                      </a:rPr>
                      <m:t> </m:t>
                    </m:r>
                  </m:oMath>
                </a14:m>
                <a:r>
                  <a:rPr lang="en-US" b="1" smtClean="0">
                    <a:ln w="1905"/>
                    <a:solidFill>
                      <a:srgbClr val="FF0000" mc:Ignorable=""/>
                    </a:solidFill>
                    <a:effectLst>
                      <a:innerShdw blurRad="69850" dist="43180" dir="5400000">
                        <a:srgbClr val="000000" mc:Ignorable="">
                          <a:alpha val="65000"/>
                        </a:srgbClr>
                      </a:innerShdw>
                    </a:effectLst>
                  </a:rPr>
                  <a:t>Sơ đồ hai phép lai</a:t>
                </a:r>
                <a:endParaRPr lang="en-US" b="1" cap="none" dirty="0">
                  <a:ln w="1905"/>
                  <a:solidFill>
                    <a:srgbClr val="FF0000" mc:Ignorable=""/>
                  </a:solidFill>
                  <a:effectLst>
                    <a:innerShdw blurRad="69850" dist="43180" dir="5400000">
                      <a:srgbClr val="000000" mc:Ignorable="">
                        <a:alpha val="65000"/>
                      </a:srgbClr>
                    </a:innerShdw>
                  </a:effectLst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4114800" cy="571500"/>
              </a:xfrm>
              <a:blipFill rotWithShape="1">
                <a:blip r:embed="rId2"/>
                <a:stretch>
                  <a:fillRect l="-3240" t="-6122" b="-41837"/>
                </a:stretch>
              </a:blipFill>
            </p:spPr>
            <p:txBody>
              <a:bodyPr>
                <a:normAutofit fontScale="90000"/>
              </a:bodyPr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228725" y="1219200"/>
            <a:ext cx="1285875" cy="7080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+mj-lt"/>
              </a:rPr>
              <a:t>Bố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đỏ</a:t>
            </a:r>
            <a:endParaRPr lang="en-US" sz="2000" dirty="0"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j-lt"/>
              </a:rPr>
              <a:t>AA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95613" y="1219200"/>
            <a:ext cx="1193800" cy="7080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+mj-lt"/>
              </a:rPr>
              <a:t>Mẹ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trắng</a:t>
            </a:r>
            <a:endParaRPr lang="en-US" sz="2000" dirty="0"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latin typeface="+mj-lt"/>
              </a:rPr>
              <a:t>aa</a:t>
            </a:r>
            <a:endParaRPr lang="en-US" sz="2000" b="1" dirty="0">
              <a:latin typeface="+mj-lt"/>
            </a:endParaRPr>
          </a:p>
        </p:txBody>
      </p:sp>
      <p:sp>
        <p:nvSpPr>
          <p:cNvPr id="10245" name="Multiply 4"/>
          <p:cNvSpPr>
            <a:spLocks/>
          </p:cNvSpPr>
          <p:nvPr/>
        </p:nvSpPr>
        <p:spPr bwMode="auto">
          <a:xfrm>
            <a:off x="2514600" y="2362200"/>
            <a:ext cx="500063" cy="500063"/>
          </a:xfrm>
          <a:custGeom>
            <a:avLst/>
            <a:gdLst>
              <a:gd name="T0" fmla="*/ 78518 w 571504"/>
              <a:gd name="T1" fmla="*/ 161683 h 571504"/>
              <a:gd name="T2" fmla="*/ 161683 w 571504"/>
              <a:gd name="T3" fmla="*/ 78518 h 571504"/>
              <a:gd name="T4" fmla="*/ 250028 w 571504"/>
              <a:gd name="T5" fmla="*/ 166862 h 571504"/>
              <a:gd name="T6" fmla="*/ 338372 w 571504"/>
              <a:gd name="T7" fmla="*/ 78518 h 571504"/>
              <a:gd name="T8" fmla="*/ 421537 w 571504"/>
              <a:gd name="T9" fmla="*/ 161683 h 571504"/>
              <a:gd name="T10" fmla="*/ 333193 w 571504"/>
              <a:gd name="T11" fmla="*/ 250028 h 571504"/>
              <a:gd name="T12" fmla="*/ 421537 w 571504"/>
              <a:gd name="T13" fmla="*/ 338372 h 571504"/>
              <a:gd name="T14" fmla="*/ 338372 w 571504"/>
              <a:gd name="T15" fmla="*/ 421537 h 571504"/>
              <a:gd name="T16" fmla="*/ 250028 w 571504"/>
              <a:gd name="T17" fmla="*/ 333193 h 571504"/>
              <a:gd name="T18" fmla="*/ 161683 w 571504"/>
              <a:gd name="T19" fmla="*/ 421537 h 571504"/>
              <a:gd name="T20" fmla="*/ 78518 w 571504"/>
              <a:gd name="T21" fmla="*/ 338372 h 571504"/>
              <a:gd name="T22" fmla="*/ 166862 w 571504"/>
              <a:gd name="T23" fmla="*/ 250028 h 571504"/>
              <a:gd name="T24" fmla="*/ 78518 w 571504"/>
              <a:gd name="T25" fmla="*/ 161683 h 57150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1504"/>
              <a:gd name="T40" fmla="*/ 0 h 571504"/>
              <a:gd name="T41" fmla="*/ 571504 w 571504"/>
              <a:gd name="T42" fmla="*/ 571504 h 57150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1504" h="571504">
                <a:moveTo>
                  <a:pt x="89737" y="184785"/>
                </a:moveTo>
                <a:lnTo>
                  <a:pt x="184785" y="89737"/>
                </a:lnTo>
                <a:lnTo>
                  <a:pt x="285752" y="190704"/>
                </a:lnTo>
                <a:lnTo>
                  <a:pt x="386719" y="89737"/>
                </a:lnTo>
                <a:lnTo>
                  <a:pt x="481767" y="184785"/>
                </a:lnTo>
                <a:lnTo>
                  <a:pt x="380800" y="285752"/>
                </a:lnTo>
                <a:lnTo>
                  <a:pt x="481767" y="386719"/>
                </a:lnTo>
                <a:lnTo>
                  <a:pt x="386719" y="481767"/>
                </a:lnTo>
                <a:lnTo>
                  <a:pt x="285752" y="380800"/>
                </a:lnTo>
                <a:lnTo>
                  <a:pt x="184785" y="481767"/>
                </a:lnTo>
                <a:lnTo>
                  <a:pt x="89737" y="386719"/>
                </a:lnTo>
                <a:lnTo>
                  <a:pt x="190704" y="285752"/>
                </a:lnTo>
                <a:lnTo>
                  <a:pt x="89737" y="184785"/>
                </a:lnTo>
                <a:close/>
              </a:path>
            </a:pathLst>
          </a:cu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0246" name="Picture 4" descr="D:\My works\Bai_giang\Sinh THCS\Lai mot cap tinh trang\hoatrang.pn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3151188" y="2057400"/>
            <a:ext cx="904875" cy="1143000"/>
          </a:xfrm>
          <a:prstGeom prst="rect">
            <a:avLst/>
          </a:prstGeom>
          <a:extLst/>
        </p:spPr>
      </p:pic>
      <p:pic>
        <p:nvPicPr>
          <p:cNvPr id="10247" name="Picture 5" descr="D:\My works\Bai_giang\Sinh THCS\Lai mot cap tinh trang\hoado1.png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1439863" y="1981200"/>
            <a:ext cx="904875" cy="1143000"/>
          </a:xfrm>
          <a:prstGeom prst="rect">
            <a:avLst/>
          </a:prstGeom>
          <a:extLst/>
        </p:spPr>
      </p:pic>
      <p:sp>
        <p:nvSpPr>
          <p:cNvPr id="9" name="TextBox 8"/>
          <p:cNvSpPr txBox="1"/>
          <p:nvPr/>
        </p:nvSpPr>
        <p:spPr>
          <a:xfrm>
            <a:off x="5648325" y="1219200"/>
            <a:ext cx="1285875" cy="7080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+mj-lt"/>
              </a:rPr>
              <a:t>Bố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đỏ</a:t>
            </a:r>
            <a:endParaRPr lang="en-US" sz="2000" dirty="0"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latin typeface="+mj-lt"/>
              </a:rPr>
              <a:t>Aa</a:t>
            </a:r>
            <a:endParaRPr lang="en-US" sz="20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69200" y="1219200"/>
            <a:ext cx="1193800" cy="7080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+mj-lt"/>
              </a:rPr>
              <a:t>Mẹ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trắng</a:t>
            </a:r>
            <a:endParaRPr lang="en-US" sz="2000" dirty="0"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latin typeface="+mj-lt"/>
              </a:rPr>
              <a:t>aa</a:t>
            </a:r>
            <a:endParaRPr lang="en-US" sz="2000" b="1" dirty="0">
              <a:latin typeface="+mj-lt"/>
            </a:endParaRPr>
          </a:p>
        </p:txBody>
      </p:sp>
      <p:sp>
        <p:nvSpPr>
          <p:cNvPr id="10250" name="Multiply 4"/>
          <p:cNvSpPr>
            <a:spLocks/>
          </p:cNvSpPr>
          <p:nvPr/>
        </p:nvSpPr>
        <p:spPr bwMode="auto">
          <a:xfrm>
            <a:off x="7086600" y="2286000"/>
            <a:ext cx="500063" cy="500063"/>
          </a:xfrm>
          <a:custGeom>
            <a:avLst/>
            <a:gdLst>
              <a:gd name="T0" fmla="*/ 78518 w 571504"/>
              <a:gd name="T1" fmla="*/ 161683 h 571504"/>
              <a:gd name="T2" fmla="*/ 161683 w 571504"/>
              <a:gd name="T3" fmla="*/ 78518 h 571504"/>
              <a:gd name="T4" fmla="*/ 250028 w 571504"/>
              <a:gd name="T5" fmla="*/ 166862 h 571504"/>
              <a:gd name="T6" fmla="*/ 338372 w 571504"/>
              <a:gd name="T7" fmla="*/ 78518 h 571504"/>
              <a:gd name="T8" fmla="*/ 421537 w 571504"/>
              <a:gd name="T9" fmla="*/ 161683 h 571504"/>
              <a:gd name="T10" fmla="*/ 333193 w 571504"/>
              <a:gd name="T11" fmla="*/ 250028 h 571504"/>
              <a:gd name="T12" fmla="*/ 421537 w 571504"/>
              <a:gd name="T13" fmla="*/ 338372 h 571504"/>
              <a:gd name="T14" fmla="*/ 338372 w 571504"/>
              <a:gd name="T15" fmla="*/ 421537 h 571504"/>
              <a:gd name="T16" fmla="*/ 250028 w 571504"/>
              <a:gd name="T17" fmla="*/ 333193 h 571504"/>
              <a:gd name="T18" fmla="*/ 161683 w 571504"/>
              <a:gd name="T19" fmla="*/ 421537 h 571504"/>
              <a:gd name="T20" fmla="*/ 78518 w 571504"/>
              <a:gd name="T21" fmla="*/ 338372 h 571504"/>
              <a:gd name="T22" fmla="*/ 166862 w 571504"/>
              <a:gd name="T23" fmla="*/ 250028 h 571504"/>
              <a:gd name="T24" fmla="*/ 78518 w 571504"/>
              <a:gd name="T25" fmla="*/ 161683 h 57150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1504"/>
              <a:gd name="T40" fmla="*/ 0 h 571504"/>
              <a:gd name="T41" fmla="*/ 571504 w 571504"/>
              <a:gd name="T42" fmla="*/ 571504 h 57150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1504" h="571504">
                <a:moveTo>
                  <a:pt x="89737" y="184785"/>
                </a:moveTo>
                <a:lnTo>
                  <a:pt x="184785" y="89737"/>
                </a:lnTo>
                <a:lnTo>
                  <a:pt x="285752" y="190704"/>
                </a:lnTo>
                <a:lnTo>
                  <a:pt x="386719" y="89737"/>
                </a:lnTo>
                <a:lnTo>
                  <a:pt x="481767" y="184785"/>
                </a:lnTo>
                <a:lnTo>
                  <a:pt x="380800" y="285752"/>
                </a:lnTo>
                <a:lnTo>
                  <a:pt x="481767" y="386719"/>
                </a:lnTo>
                <a:lnTo>
                  <a:pt x="386719" y="481767"/>
                </a:lnTo>
                <a:lnTo>
                  <a:pt x="285752" y="380800"/>
                </a:lnTo>
                <a:lnTo>
                  <a:pt x="184785" y="481767"/>
                </a:lnTo>
                <a:lnTo>
                  <a:pt x="89737" y="386719"/>
                </a:lnTo>
                <a:lnTo>
                  <a:pt x="190704" y="285752"/>
                </a:lnTo>
                <a:lnTo>
                  <a:pt x="89737" y="184785"/>
                </a:lnTo>
                <a:close/>
              </a:path>
            </a:pathLst>
          </a:cu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0251" name="Picture 4" descr="D:\My works\Bai_giang\Sinh THCS\Lai mot cap tinh trang\hoatrang.pn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7724775" y="2057400"/>
            <a:ext cx="903288" cy="1143000"/>
          </a:xfrm>
          <a:prstGeom prst="rect">
            <a:avLst/>
          </a:prstGeom>
          <a:extLst/>
        </p:spPr>
      </p:pic>
      <p:pic>
        <p:nvPicPr>
          <p:cNvPr id="10252" name="Picture 5" descr="D:\My works\Bai_giang\Sinh THCS\Lai mot cap tinh trang\hoado1.png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5859463" y="1981200"/>
            <a:ext cx="904875" cy="1143000"/>
          </a:xfrm>
          <a:prstGeom prst="rect">
            <a:avLst/>
          </a:prstGeom>
          <a:extLst/>
        </p:spPr>
      </p:pic>
      <p:cxnSp>
        <p:nvCxnSpPr>
          <p:cNvPr id="14" name="Straight Connector 13"/>
          <p:cNvCxnSpPr/>
          <p:nvPr/>
        </p:nvCxnSpPr>
        <p:spPr>
          <a:xfrm rot="5400000">
            <a:off x="2324100" y="3162300"/>
            <a:ext cx="41910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66800" y="609600"/>
            <a:ext cx="20574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+mj-lt"/>
              </a:rPr>
              <a:t>Phép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lai</a:t>
            </a:r>
            <a:r>
              <a:rPr lang="en-US" sz="2000" dirty="0">
                <a:latin typeface="+mj-lt"/>
              </a:rPr>
              <a:t> 1</a:t>
            </a:r>
            <a:endParaRPr lang="en-US" sz="2000" b="1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38800" y="609600"/>
            <a:ext cx="20574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+mj-lt"/>
              </a:rPr>
              <a:t>Phép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lai</a:t>
            </a:r>
            <a:r>
              <a:rPr lang="en-US" sz="2000" dirty="0">
                <a:latin typeface="+mj-lt"/>
              </a:rPr>
              <a:t> 2</a:t>
            </a:r>
            <a:endParaRPr lang="en-US" sz="2000" b="1" dirty="0">
              <a:latin typeface="+mj-lt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2514600" y="2971800"/>
            <a:ext cx="381000" cy="1295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7162800" y="3048000"/>
            <a:ext cx="381000" cy="1295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04800" y="1219200"/>
            <a:ext cx="5334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j-lt"/>
              </a:rPr>
              <a:t>P:</a:t>
            </a:r>
            <a:endParaRPr lang="en-US" sz="2000" b="1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48200" y="1219200"/>
            <a:ext cx="5334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j-lt"/>
              </a:rPr>
              <a:t>P:</a:t>
            </a:r>
            <a:endParaRPr lang="en-US" sz="2000" b="1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4800" y="4019490"/>
            <a:ext cx="6096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j-lt"/>
              </a:rPr>
              <a:t>F</a:t>
            </a:r>
            <a:r>
              <a:rPr lang="en-US" sz="2000" baseline="-25000" dirty="0">
                <a:latin typeface="+mj-lt"/>
              </a:rPr>
              <a:t>1</a:t>
            </a:r>
            <a:r>
              <a:rPr lang="en-US" sz="2000" dirty="0">
                <a:latin typeface="+mj-lt"/>
              </a:rPr>
              <a:t>:</a:t>
            </a:r>
            <a:endParaRPr lang="en-US" sz="2000" b="1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48200" y="4171890"/>
            <a:ext cx="6096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j-lt"/>
              </a:rPr>
              <a:t>F</a:t>
            </a:r>
            <a:r>
              <a:rPr lang="en-US" sz="2000" baseline="-25000" dirty="0">
                <a:latin typeface="+mj-lt"/>
              </a:rPr>
              <a:t>1</a:t>
            </a:r>
            <a:r>
              <a:rPr lang="en-US" sz="2000" dirty="0">
                <a:latin typeface="+mj-lt"/>
              </a:rPr>
              <a:t>:</a:t>
            </a:r>
            <a:endParaRPr lang="en-US" sz="2000" b="1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3400" y="5334000"/>
            <a:ext cx="7010400" cy="4619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0000"/>
                </a:solidFill>
                <a:latin typeface="+mj-lt"/>
              </a:rPr>
              <a:t>1, </a:t>
            </a:r>
            <a:r>
              <a:rPr lang="en-US" sz="2400" dirty="0" err="1" smtClean="0">
                <a:solidFill>
                  <a:srgbClr val="FF0000"/>
                </a:solidFill>
                <a:latin typeface="+mj-lt"/>
              </a:rPr>
              <a:t>Viết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+mj-lt"/>
              </a:rPr>
              <a:t>tiếp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+mj-lt"/>
              </a:rPr>
              <a:t>sơ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+mj-lt"/>
              </a:rPr>
              <a:t>đồ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+mj-lt"/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 2 </a:t>
            </a:r>
            <a:r>
              <a:rPr lang="en-US" sz="2400" dirty="0" err="1" smtClean="0">
                <a:solidFill>
                  <a:srgbClr val="FF0000"/>
                </a:solidFill>
                <a:latin typeface="+mj-lt"/>
              </a:rPr>
              <a:t>phép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+mj-lt"/>
              </a:rPr>
              <a:t>lai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.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3400" y="6096000"/>
            <a:ext cx="7010400" cy="4619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0000"/>
                </a:solidFill>
                <a:latin typeface="+mj-lt"/>
              </a:rPr>
              <a:t>2, </a:t>
            </a:r>
            <a:r>
              <a:rPr lang="en-US" sz="2400" dirty="0" err="1" smtClean="0">
                <a:solidFill>
                  <a:srgbClr val="FF0000"/>
                </a:solidFill>
                <a:latin typeface="+mj-lt"/>
              </a:rPr>
              <a:t>Nhận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+mj-lt"/>
              </a:rPr>
              <a:t>xét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+mj-lt"/>
              </a:rPr>
              <a:t>kết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+mj-lt"/>
              </a:rPr>
              <a:t>quả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 2 </a:t>
            </a:r>
            <a:r>
              <a:rPr lang="en-US" sz="2400" dirty="0" err="1" smtClean="0">
                <a:solidFill>
                  <a:srgbClr val="FF0000"/>
                </a:solidFill>
                <a:latin typeface="+mj-lt"/>
              </a:rPr>
              <a:t>phép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+mj-lt"/>
              </a:rPr>
              <a:t>lai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? </a:t>
            </a:r>
            <a:r>
              <a:rPr lang="en-US" sz="2400" dirty="0" err="1" smtClean="0">
                <a:solidFill>
                  <a:srgbClr val="FF0000"/>
                </a:solidFill>
                <a:latin typeface="+mj-lt"/>
              </a:rPr>
              <a:t>Giải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+mj-lt"/>
              </a:rPr>
              <a:t>thích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?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4800" y="3362235"/>
            <a:ext cx="6096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smtClean="0">
                <a:latin typeface="+mj-lt"/>
              </a:rPr>
              <a:t>Gp:</a:t>
            </a:r>
            <a:endParaRPr lang="en-US" sz="2000" b="1" dirty="0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48200" y="3562290"/>
            <a:ext cx="6096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smtClean="0">
                <a:latin typeface="+mj-lt"/>
              </a:rPr>
              <a:t>Gp:</a:t>
            </a:r>
            <a:endParaRPr lang="en-US" sz="2000" b="1" dirty="0">
              <a:latin typeface="+mj-lt"/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9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1447800" cy="5715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cap="none" smtClean="0">
                <a:ln w="1905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Đáp án</a:t>
            </a:r>
            <a:endParaRPr lang="en-US" b="1" cap="none" dirty="0">
              <a:ln w="1905">
                <a:solidFill>
                  <a:schemeClr val="accent1"/>
                </a:solidFill>
              </a:ln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8725" y="1219200"/>
            <a:ext cx="1285875" cy="7080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+mj-lt"/>
              </a:rPr>
              <a:t>Bố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đỏ</a:t>
            </a:r>
            <a:endParaRPr lang="en-US" sz="2000" dirty="0"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j-lt"/>
              </a:rPr>
              <a:t>AA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95613" y="1219200"/>
            <a:ext cx="1193800" cy="7080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+mj-lt"/>
              </a:rPr>
              <a:t>Mẹ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trắng</a:t>
            </a:r>
            <a:endParaRPr lang="en-US" sz="2000" dirty="0"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latin typeface="+mj-lt"/>
              </a:rPr>
              <a:t>aa</a:t>
            </a:r>
            <a:endParaRPr lang="en-US" sz="2000" b="1" dirty="0">
              <a:latin typeface="+mj-lt"/>
            </a:endParaRPr>
          </a:p>
        </p:txBody>
      </p:sp>
      <p:sp>
        <p:nvSpPr>
          <p:cNvPr id="10245" name="Multiply 4"/>
          <p:cNvSpPr>
            <a:spLocks/>
          </p:cNvSpPr>
          <p:nvPr/>
        </p:nvSpPr>
        <p:spPr bwMode="auto">
          <a:xfrm>
            <a:off x="2471737" y="2133600"/>
            <a:ext cx="500063" cy="500063"/>
          </a:xfrm>
          <a:custGeom>
            <a:avLst/>
            <a:gdLst>
              <a:gd name="T0" fmla="*/ 78518 w 571504"/>
              <a:gd name="T1" fmla="*/ 161683 h 571504"/>
              <a:gd name="T2" fmla="*/ 161683 w 571504"/>
              <a:gd name="T3" fmla="*/ 78518 h 571504"/>
              <a:gd name="T4" fmla="*/ 250028 w 571504"/>
              <a:gd name="T5" fmla="*/ 166862 h 571504"/>
              <a:gd name="T6" fmla="*/ 338372 w 571504"/>
              <a:gd name="T7" fmla="*/ 78518 h 571504"/>
              <a:gd name="T8" fmla="*/ 421537 w 571504"/>
              <a:gd name="T9" fmla="*/ 161683 h 571504"/>
              <a:gd name="T10" fmla="*/ 333193 w 571504"/>
              <a:gd name="T11" fmla="*/ 250028 h 571504"/>
              <a:gd name="T12" fmla="*/ 421537 w 571504"/>
              <a:gd name="T13" fmla="*/ 338372 h 571504"/>
              <a:gd name="T14" fmla="*/ 338372 w 571504"/>
              <a:gd name="T15" fmla="*/ 421537 h 571504"/>
              <a:gd name="T16" fmla="*/ 250028 w 571504"/>
              <a:gd name="T17" fmla="*/ 333193 h 571504"/>
              <a:gd name="T18" fmla="*/ 161683 w 571504"/>
              <a:gd name="T19" fmla="*/ 421537 h 571504"/>
              <a:gd name="T20" fmla="*/ 78518 w 571504"/>
              <a:gd name="T21" fmla="*/ 338372 h 571504"/>
              <a:gd name="T22" fmla="*/ 166862 w 571504"/>
              <a:gd name="T23" fmla="*/ 250028 h 571504"/>
              <a:gd name="T24" fmla="*/ 78518 w 571504"/>
              <a:gd name="T25" fmla="*/ 161683 h 57150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1504"/>
              <a:gd name="T40" fmla="*/ 0 h 571504"/>
              <a:gd name="T41" fmla="*/ 571504 w 571504"/>
              <a:gd name="T42" fmla="*/ 571504 h 57150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1504" h="571504">
                <a:moveTo>
                  <a:pt x="89737" y="184785"/>
                </a:moveTo>
                <a:lnTo>
                  <a:pt x="184785" y="89737"/>
                </a:lnTo>
                <a:lnTo>
                  <a:pt x="285752" y="190704"/>
                </a:lnTo>
                <a:lnTo>
                  <a:pt x="386719" y="89737"/>
                </a:lnTo>
                <a:lnTo>
                  <a:pt x="481767" y="184785"/>
                </a:lnTo>
                <a:lnTo>
                  <a:pt x="380800" y="285752"/>
                </a:lnTo>
                <a:lnTo>
                  <a:pt x="481767" y="386719"/>
                </a:lnTo>
                <a:lnTo>
                  <a:pt x="386719" y="481767"/>
                </a:lnTo>
                <a:lnTo>
                  <a:pt x="285752" y="380800"/>
                </a:lnTo>
                <a:lnTo>
                  <a:pt x="184785" y="481767"/>
                </a:lnTo>
                <a:lnTo>
                  <a:pt x="89737" y="386719"/>
                </a:lnTo>
                <a:lnTo>
                  <a:pt x="190704" y="285752"/>
                </a:lnTo>
                <a:lnTo>
                  <a:pt x="89737" y="184785"/>
                </a:lnTo>
                <a:close/>
              </a:path>
            </a:pathLst>
          </a:cu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0246" name="Picture 4" descr="D:\My works\Bai_giang\Sinh THCS\Lai mot cap tinh trang\hoatrang.pn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3276600" y="1981200"/>
            <a:ext cx="658380" cy="838200"/>
          </a:xfrm>
          <a:prstGeom prst="rect">
            <a:avLst/>
          </a:prstGeom>
          <a:extLst/>
        </p:spPr>
      </p:pic>
      <p:pic>
        <p:nvPicPr>
          <p:cNvPr id="10247" name="Picture 5" descr="D:\My works\Bai_giang\Sinh THCS\Lai mot cap tinh trang\hoado1.pn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1566204" y="1981200"/>
            <a:ext cx="658380" cy="838200"/>
          </a:xfrm>
          <a:prstGeom prst="rect">
            <a:avLst/>
          </a:prstGeom>
          <a:extLst/>
        </p:spPr>
      </p:pic>
      <p:sp>
        <p:nvSpPr>
          <p:cNvPr id="9" name="TextBox 8"/>
          <p:cNvSpPr txBox="1"/>
          <p:nvPr/>
        </p:nvSpPr>
        <p:spPr>
          <a:xfrm>
            <a:off x="5648325" y="1219200"/>
            <a:ext cx="1285875" cy="7080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+mj-lt"/>
              </a:rPr>
              <a:t>Bố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đỏ</a:t>
            </a:r>
            <a:endParaRPr lang="en-US" sz="2000" dirty="0"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latin typeface="+mj-lt"/>
              </a:rPr>
              <a:t>Aa</a:t>
            </a:r>
            <a:endParaRPr lang="en-US" sz="20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69200" y="1219200"/>
            <a:ext cx="1193800" cy="7080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+mj-lt"/>
              </a:rPr>
              <a:t>Mẹ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trắng</a:t>
            </a:r>
            <a:endParaRPr lang="en-US" sz="2000" dirty="0"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latin typeface="+mj-lt"/>
              </a:rPr>
              <a:t>aa</a:t>
            </a:r>
            <a:endParaRPr lang="en-US" sz="2000" b="1" dirty="0">
              <a:latin typeface="+mj-lt"/>
            </a:endParaRPr>
          </a:p>
        </p:txBody>
      </p:sp>
      <p:sp>
        <p:nvSpPr>
          <p:cNvPr id="10250" name="Multiply 4"/>
          <p:cNvSpPr>
            <a:spLocks/>
          </p:cNvSpPr>
          <p:nvPr/>
        </p:nvSpPr>
        <p:spPr bwMode="auto">
          <a:xfrm>
            <a:off x="7043737" y="2057400"/>
            <a:ext cx="500063" cy="500063"/>
          </a:xfrm>
          <a:custGeom>
            <a:avLst/>
            <a:gdLst>
              <a:gd name="T0" fmla="*/ 78518 w 571504"/>
              <a:gd name="T1" fmla="*/ 161683 h 571504"/>
              <a:gd name="T2" fmla="*/ 161683 w 571504"/>
              <a:gd name="T3" fmla="*/ 78518 h 571504"/>
              <a:gd name="T4" fmla="*/ 250028 w 571504"/>
              <a:gd name="T5" fmla="*/ 166862 h 571504"/>
              <a:gd name="T6" fmla="*/ 338372 w 571504"/>
              <a:gd name="T7" fmla="*/ 78518 h 571504"/>
              <a:gd name="T8" fmla="*/ 421537 w 571504"/>
              <a:gd name="T9" fmla="*/ 161683 h 571504"/>
              <a:gd name="T10" fmla="*/ 333193 w 571504"/>
              <a:gd name="T11" fmla="*/ 250028 h 571504"/>
              <a:gd name="T12" fmla="*/ 421537 w 571504"/>
              <a:gd name="T13" fmla="*/ 338372 h 571504"/>
              <a:gd name="T14" fmla="*/ 338372 w 571504"/>
              <a:gd name="T15" fmla="*/ 421537 h 571504"/>
              <a:gd name="T16" fmla="*/ 250028 w 571504"/>
              <a:gd name="T17" fmla="*/ 333193 h 571504"/>
              <a:gd name="T18" fmla="*/ 161683 w 571504"/>
              <a:gd name="T19" fmla="*/ 421537 h 571504"/>
              <a:gd name="T20" fmla="*/ 78518 w 571504"/>
              <a:gd name="T21" fmla="*/ 338372 h 571504"/>
              <a:gd name="T22" fmla="*/ 166862 w 571504"/>
              <a:gd name="T23" fmla="*/ 250028 h 571504"/>
              <a:gd name="T24" fmla="*/ 78518 w 571504"/>
              <a:gd name="T25" fmla="*/ 161683 h 57150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1504"/>
              <a:gd name="T40" fmla="*/ 0 h 571504"/>
              <a:gd name="T41" fmla="*/ 571504 w 571504"/>
              <a:gd name="T42" fmla="*/ 571504 h 57150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1504" h="571504">
                <a:moveTo>
                  <a:pt x="89737" y="184785"/>
                </a:moveTo>
                <a:lnTo>
                  <a:pt x="184785" y="89737"/>
                </a:lnTo>
                <a:lnTo>
                  <a:pt x="285752" y="190704"/>
                </a:lnTo>
                <a:lnTo>
                  <a:pt x="386719" y="89737"/>
                </a:lnTo>
                <a:lnTo>
                  <a:pt x="481767" y="184785"/>
                </a:lnTo>
                <a:lnTo>
                  <a:pt x="380800" y="285752"/>
                </a:lnTo>
                <a:lnTo>
                  <a:pt x="481767" y="386719"/>
                </a:lnTo>
                <a:lnTo>
                  <a:pt x="386719" y="481767"/>
                </a:lnTo>
                <a:lnTo>
                  <a:pt x="285752" y="380800"/>
                </a:lnTo>
                <a:lnTo>
                  <a:pt x="184785" y="481767"/>
                </a:lnTo>
                <a:lnTo>
                  <a:pt x="89737" y="386719"/>
                </a:lnTo>
                <a:lnTo>
                  <a:pt x="190704" y="285752"/>
                </a:lnTo>
                <a:lnTo>
                  <a:pt x="89737" y="184785"/>
                </a:lnTo>
                <a:close/>
              </a:path>
            </a:pathLst>
          </a:cu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0251" name="Picture 4" descr="D:\My works\Bai_giang\Sinh THCS\Lai mot cap tinh trang\hoatrang.pn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7851115" y="2057400"/>
            <a:ext cx="657225" cy="838200"/>
          </a:xfrm>
          <a:prstGeom prst="rect">
            <a:avLst/>
          </a:prstGeom>
          <a:extLst/>
        </p:spPr>
      </p:pic>
      <p:pic>
        <p:nvPicPr>
          <p:cNvPr id="10252" name="Picture 5" descr="D:\My works\Bai_giang\Sinh THCS\Lai mot cap tinh trang\hoado1.pn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5985804" y="1981200"/>
            <a:ext cx="658380" cy="838200"/>
          </a:xfrm>
          <a:prstGeom prst="rect">
            <a:avLst/>
          </a:prstGeom>
          <a:extLst/>
        </p:spPr>
      </p:pic>
      <p:cxnSp>
        <p:nvCxnSpPr>
          <p:cNvPr id="14" name="Straight Connector 13"/>
          <p:cNvCxnSpPr/>
          <p:nvPr/>
        </p:nvCxnSpPr>
        <p:spPr>
          <a:xfrm rot="5400000">
            <a:off x="2324100" y="3162300"/>
            <a:ext cx="41910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66800" y="609600"/>
            <a:ext cx="20574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+mj-lt"/>
              </a:rPr>
              <a:t>Phép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lai</a:t>
            </a:r>
            <a:r>
              <a:rPr lang="en-US" sz="2000" dirty="0">
                <a:latin typeface="+mj-lt"/>
              </a:rPr>
              <a:t> 1</a:t>
            </a:r>
            <a:endParaRPr lang="en-US" sz="2000" b="1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38800" y="609600"/>
            <a:ext cx="20574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+mj-lt"/>
              </a:rPr>
              <a:t>Phép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lai</a:t>
            </a:r>
            <a:r>
              <a:rPr lang="en-US" sz="2000" dirty="0">
                <a:latin typeface="+mj-lt"/>
              </a:rPr>
              <a:t> 2</a:t>
            </a:r>
            <a:endParaRPr lang="en-US" sz="2000" b="1" dirty="0">
              <a:latin typeface="+mj-lt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2590800" y="2743200"/>
            <a:ext cx="304800" cy="121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05000" y="3962400"/>
            <a:ext cx="1828800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j-lt"/>
              </a:rPr>
              <a:t>100% (</a:t>
            </a:r>
            <a:r>
              <a:rPr lang="en-US" sz="2000" b="1" dirty="0" err="1">
                <a:latin typeface="+mj-lt"/>
              </a:rPr>
              <a:t>Aa</a:t>
            </a:r>
            <a:r>
              <a:rPr lang="en-US" sz="2000" dirty="0">
                <a:latin typeface="+mj-lt"/>
              </a:rPr>
              <a:t>)</a:t>
            </a:r>
            <a:endParaRPr lang="en-US" sz="2000" b="1" dirty="0">
              <a:latin typeface="+mj-lt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7175500" y="2819400"/>
            <a:ext cx="292100" cy="121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867400" y="3886200"/>
            <a:ext cx="1219200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smtClean="0">
                <a:latin typeface="+mj-lt"/>
              </a:rPr>
              <a:t>50%(</a:t>
            </a:r>
            <a:r>
              <a:rPr lang="en-US" sz="2000" b="1" smtClean="0">
                <a:latin typeface="+mj-lt"/>
              </a:rPr>
              <a:t>Aa</a:t>
            </a:r>
            <a:r>
              <a:rPr lang="en-US" sz="2000" dirty="0">
                <a:latin typeface="+mj-lt"/>
              </a:rPr>
              <a:t>)</a:t>
            </a:r>
            <a:endParaRPr lang="en-US" sz="2000" b="1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96200" y="3886200"/>
            <a:ext cx="1219200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smtClean="0">
                <a:latin typeface="+mj-lt"/>
              </a:rPr>
              <a:t>50% </a:t>
            </a:r>
            <a:r>
              <a:rPr lang="en-US" sz="2000" dirty="0">
                <a:latin typeface="+mj-lt"/>
              </a:rPr>
              <a:t>(</a:t>
            </a:r>
            <a:r>
              <a:rPr lang="en-US" sz="2000" b="1" dirty="0" err="1">
                <a:latin typeface="+mj-lt"/>
              </a:rPr>
              <a:t>aa</a:t>
            </a:r>
            <a:r>
              <a:rPr lang="en-US" sz="2000" dirty="0">
                <a:latin typeface="+mj-lt"/>
              </a:rPr>
              <a:t>)</a:t>
            </a:r>
            <a:endParaRPr lang="en-US" sz="2000" b="1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4800" y="1219200"/>
            <a:ext cx="5334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j-lt"/>
              </a:rPr>
              <a:t>P:</a:t>
            </a:r>
            <a:endParaRPr lang="en-US" sz="2000" b="1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48200" y="1219200"/>
            <a:ext cx="5334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j-lt"/>
              </a:rPr>
              <a:t>P:</a:t>
            </a:r>
            <a:endParaRPr lang="en-US" sz="2000" b="1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4800" y="3962400"/>
            <a:ext cx="6858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j-lt"/>
              </a:rPr>
              <a:t>F</a:t>
            </a:r>
            <a:r>
              <a:rPr lang="en-US" sz="2000" baseline="-25000" dirty="0">
                <a:latin typeface="+mj-lt"/>
              </a:rPr>
              <a:t>1</a:t>
            </a:r>
            <a:r>
              <a:rPr lang="en-US" sz="2000" dirty="0">
                <a:latin typeface="+mj-lt"/>
              </a:rPr>
              <a:t>:</a:t>
            </a:r>
            <a:endParaRPr lang="en-US" sz="2000" b="1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48200" y="3810000"/>
            <a:ext cx="6096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j-lt"/>
              </a:rPr>
              <a:t>F</a:t>
            </a:r>
            <a:r>
              <a:rPr lang="en-US" sz="2000" baseline="-25000" dirty="0">
                <a:latin typeface="+mj-lt"/>
              </a:rPr>
              <a:t>1</a:t>
            </a:r>
            <a:r>
              <a:rPr lang="en-US" sz="2000" dirty="0">
                <a:latin typeface="+mj-lt"/>
              </a:rPr>
              <a:t>:</a:t>
            </a:r>
            <a:endParaRPr lang="en-US" sz="2000" b="1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9100" y="4851737"/>
            <a:ext cx="8305800" cy="958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000" dirty="0" err="1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000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000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lai</a:t>
            </a:r>
            <a:r>
              <a:rPr lang="en-US" sz="2000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000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000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000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2000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000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mặc</a:t>
            </a:r>
            <a:r>
              <a:rPr lang="en-US" sz="2000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dù</a:t>
            </a:r>
            <a:r>
              <a:rPr lang="en-US" sz="2000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000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000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P </a:t>
            </a:r>
            <a:r>
              <a:rPr lang="en-US" sz="2000" dirty="0" err="1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000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000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000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đỏ</a:t>
            </a:r>
            <a:r>
              <a:rPr lang="en-US" sz="2000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x </a:t>
            </a:r>
            <a:r>
              <a:rPr lang="en-US" sz="2000" dirty="0" err="1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000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trắng</a:t>
            </a:r>
            <a:r>
              <a:rPr lang="en-US" sz="2000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000" b="1" dirty="0">
              <a:ln>
                <a:solidFill>
                  <a:schemeClr val="accent1"/>
                </a:solidFill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9100" y="5842337"/>
            <a:ext cx="8305800" cy="958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000" dirty="0" err="1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000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000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2000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000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000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000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n-US" sz="2000" dirty="0" err="1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000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trạng</a:t>
            </a:r>
            <a:r>
              <a:rPr lang="en-US" sz="2000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trội</a:t>
            </a:r>
            <a:r>
              <a:rPr lang="en-US" sz="2000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000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đỏ</a:t>
            </a:r>
            <a:r>
              <a:rPr lang="en-US" sz="2000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 err="1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000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000" dirty="0" err="1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kiểu</a:t>
            </a:r>
            <a:r>
              <a:rPr lang="en-US" sz="2000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gen (AA </a:t>
            </a:r>
            <a:r>
              <a:rPr lang="en-US" sz="2000" dirty="0" err="1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Aa</a:t>
            </a:r>
            <a:r>
              <a:rPr lang="en-US" sz="2000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000" b="1" dirty="0">
              <a:ln>
                <a:solidFill>
                  <a:schemeClr val="accent1"/>
                </a:solidFill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4800" y="3200400"/>
            <a:ext cx="6858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 smtClean="0">
                <a:latin typeface="+mj-lt"/>
              </a:rPr>
              <a:t>Gp</a:t>
            </a:r>
            <a:r>
              <a:rPr lang="en-US" sz="2000" dirty="0" smtClean="0">
                <a:latin typeface="+mj-lt"/>
              </a:rPr>
              <a:t>:</a:t>
            </a:r>
            <a:endParaRPr lang="en-US" sz="2000" b="1" dirty="0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48200" y="3333690"/>
            <a:ext cx="6096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smtClean="0">
                <a:latin typeface="+mj-lt"/>
              </a:rPr>
              <a:t>Gp:</a:t>
            </a:r>
            <a:endParaRPr lang="en-US" sz="2000" b="1" dirty="0"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00200" y="3200400"/>
            <a:ext cx="533400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>
                <a:latin typeface="+mj-lt"/>
              </a:rPr>
              <a:t>A</a:t>
            </a:r>
            <a:endParaRPr lang="en-US" sz="2000" b="1" dirty="0"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52800" y="3200400"/>
            <a:ext cx="533400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smtClean="0">
                <a:latin typeface="+mj-lt"/>
              </a:rPr>
              <a:t>a</a:t>
            </a:r>
            <a:endParaRPr lang="en-US" sz="2000" b="1" dirty="0"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67400" y="3276600"/>
            <a:ext cx="533400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+mj-lt"/>
              </a:rPr>
              <a:t>A</a:t>
            </a:r>
            <a:endParaRPr lang="en-US" sz="2000" b="1" dirty="0"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848600" y="3200400"/>
            <a:ext cx="533400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smtClean="0">
                <a:latin typeface="+mj-lt"/>
              </a:rPr>
              <a:t>a</a:t>
            </a:r>
            <a:endParaRPr lang="en-US" sz="2000" b="1" dirty="0"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67400" y="4419600"/>
            <a:ext cx="1295400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smtClean="0">
                <a:latin typeface="+mj-lt"/>
              </a:rPr>
              <a:t>1 hoa đỏ</a:t>
            </a:r>
            <a:endParaRPr lang="en-US" sz="2000" b="1" dirty="0"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467600" y="4419600"/>
            <a:ext cx="1600200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+mj-lt"/>
              </a:rPr>
              <a:t>1 </a:t>
            </a:r>
            <a:r>
              <a:rPr lang="en-US" sz="2000" dirty="0" err="1" smtClean="0">
                <a:latin typeface="+mj-lt"/>
              </a:rPr>
              <a:t>hoa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trắng</a:t>
            </a:r>
            <a:endParaRPr lang="en-US" sz="2000" b="1" dirty="0"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 flipV="1">
            <a:off x="1828800" y="4419600"/>
            <a:ext cx="190500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500"/>
                            </p:stCondLst>
                            <p:childTnLst>
                              <p:par>
                                <p:cTn id="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2" grpId="0" animBg="1"/>
      <p:bldP spid="18" grpId="0" animBg="1"/>
      <p:bldP spid="19" grpId="0" animBg="1"/>
      <p:bldP spid="23" grpId="0" animBg="1"/>
      <p:bldP spid="25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:\My works\Bai_giang\Toan TH\Imager\giao vien.pn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178564" y="1402240"/>
            <a:ext cx="8786873" cy="5379560"/>
          </a:xfrm>
          <a:prstGeom prst="rect">
            <a:avLst/>
          </a:prstGeom>
          <a:extLst/>
        </p:spPr>
      </p:pic>
      <p:sp>
        <p:nvSpPr>
          <p:cNvPr id="8" name="Rectangle 7"/>
          <p:cNvSpPr/>
          <p:nvPr/>
        </p:nvSpPr>
        <p:spPr>
          <a:xfrm>
            <a:off x="12732" y="47643"/>
            <a:ext cx="8750268" cy="714357"/>
          </a:xfrm>
          <a:prstGeom prst="rect">
            <a:avLst/>
          </a:prstGeom>
          <a:solidFill>
            <a:schemeClr val="accent1">
              <a:alpha val="42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840660"/>
            <a:ext cx="2362184" cy="104526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just">
              <a:lnSpc>
                <a:spcPct val="150000"/>
              </a:lnSpc>
              <a:defRPr sz="1400" b="1" kern="120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mtClean="0"/>
              <a:t>III</a:t>
            </a:r>
            <a:r>
              <a:rPr lang="en-US"/>
              <a:t>. </a:t>
            </a:r>
            <a:r>
              <a:rPr lang="en-US" smtClean="0"/>
              <a:t>LAI PHÂN TÍCH</a:t>
            </a: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2732" y="619143"/>
            <a:ext cx="8750268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1912230"/>
            <a:ext cx="2362184" cy="1045260"/>
          </a:xfrm>
          <a:prstGeom prst="rect">
            <a:avLst/>
          </a:prstGeom>
          <a:solidFill>
            <a:schemeClr val="accent5">
              <a:lumMod val="75000"/>
              <a:alpha val="30000"/>
            </a:schemeClr>
          </a:solidFill>
          <a:ln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defRPr sz="14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pPr>
            <a:r>
              <a:rPr lang="en-US" smtClean="0"/>
              <a:t>IV. Ý NGHĨA TƯƠNG QUAN TRỘI - LẶN</a:t>
            </a: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2984713"/>
            <a:ext cx="2362184" cy="1045260"/>
          </a:xfrm>
          <a:prstGeom prst="rect">
            <a:avLst/>
          </a:prstGeom>
          <a:solidFill>
            <a:schemeClr val="accent5">
              <a:lumMod val="75000"/>
              <a:alpha val="30000"/>
            </a:schemeClr>
          </a:solidFill>
          <a:ln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4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V. TRỘI KHÔNG HOÀN TOÀN</a:t>
            </a:r>
            <a:endParaRPr lang="en-US" sz="14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732" y="4055370"/>
            <a:ext cx="2362184" cy="1045260"/>
          </a:xfrm>
          <a:prstGeom prst="rect">
            <a:avLst/>
          </a:prstGeom>
          <a:solidFill>
            <a:schemeClr val="accent5">
              <a:lumMod val="75000"/>
              <a:alpha val="30000"/>
            </a:schemeClr>
          </a:solidFill>
          <a:ln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just">
              <a:lnSpc>
                <a:spcPct val="150000"/>
              </a:lnSpc>
              <a:defRPr sz="1400" b="1" kern="1200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/>
              <a:t>KIỂM TRA ĐÁNH GIÁ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732" y="5126940"/>
            <a:ext cx="2362184" cy="1045260"/>
          </a:xfrm>
          <a:prstGeom prst="rect">
            <a:avLst/>
          </a:prstGeom>
          <a:solidFill>
            <a:schemeClr val="accent5">
              <a:lumMod val="75000"/>
              <a:alpha val="30000"/>
            </a:schemeClr>
          </a:solidFill>
          <a:ln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4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DẶN DÒ</a:t>
            </a:r>
            <a:endParaRPr lang="en-US" sz="14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4514"/>
            <a:ext cx="9144000" cy="609600"/>
          </a:xfrm>
        </p:spPr>
        <p:txBody>
          <a:bodyPr/>
          <a:lstStyle/>
          <a:p>
            <a:r>
              <a:rPr lang="en-US" b="1" smtClean="0"/>
              <a:t>Bài 3: Lai một cặp tính trạng (tiếp theo)</a:t>
            </a:r>
            <a:endParaRPr lang="en-US" b="1"/>
          </a:p>
        </p:txBody>
      </p:sp>
      <p:sp>
        <p:nvSpPr>
          <p:cNvPr id="16" name="AutoShape 2"/>
          <p:cNvSpPr>
            <a:spLocks noChangeArrowheads="1"/>
          </p:cNvSpPr>
          <p:nvPr/>
        </p:nvSpPr>
        <p:spPr bwMode="auto">
          <a:xfrm>
            <a:off x="6400800" y="609600"/>
            <a:ext cx="2514600" cy="1066800"/>
          </a:xfrm>
          <a:prstGeom prst="cloudCallout">
            <a:avLst>
              <a:gd name="adj1" fmla="val -27903"/>
              <a:gd name="adj2" fmla="val 108931"/>
            </a:avLst>
          </a:prstGeom>
          <a:solidFill>
            <a:srgbClr val="FFFFE3"/>
          </a:solidFill>
          <a:ln w="9525">
            <a:solidFill>
              <a:srgbClr val="FF00FF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FF3300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FF3300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FF3300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FF3300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FF3300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rgbClr val="FF3300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rgbClr val="FF3300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rgbClr val="FF3300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rgbClr val="FF3300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Chú ý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036084" y="5327651"/>
            <a:ext cx="5715040" cy="892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- Kí hiệu </a:t>
            </a:r>
            <a:r>
              <a:rPr kumimoji="0" lang="en-US" b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ahoma" pitchFamily="34" charset="0"/>
                <a:cs typeface="Times New Roman" pitchFamily="18" charset="0"/>
                <a:sym typeface="Wingdings"/>
              </a:rPr>
              <a:t></a:t>
            </a:r>
            <a:r>
              <a:rPr kumimoji="0" lang="en-US" sz="2400" b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ahoma" pitchFamily="34" charset="0"/>
                <a:cs typeface="Times New Roman" pitchFamily="18" charset="0"/>
                <a:sym typeface="Wingdings"/>
              </a:rPr>
              <a:t> </a:t>
            </a:r>
            <a:r>
              <a:rPr kumimoji="0" lang="en-US" sz="2400" b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là nội dung các em phải ghi vào vở (chữ màu xanh dương).</a:t>
            </a:r>
            <a:endParaRPr kumimoji="0" lang="en-US" sz="2400" b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036084" y="2066916"/>
            <a:ext cx="5715040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- </a:t>
            </a:r>
            <a:r>
              <a:rPr kumimoji="0" lang="en-US" sz="24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Kí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4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hiệu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  <a:sym typeface="Wingdings 3" pitchFamily="18" charset="2"/>
              </a:rPr>
              <a:t> </a:t>
            </a:r>
            <a:r>
              <a:rPr kumimoji="0" lang="en-US" sz="24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là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4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những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4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lệnh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4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hoạt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4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động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, </a:t>
            </a:r>
            <a:r>
              <a:rPr kumimoji="0" lang="en-US" sz="24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quan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4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sát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, </a:t>
            </a:r>
            <a:r>
              <a:rPr kumimoji="0" lang="en-US" sz="24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thảo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4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luận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4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hoặc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4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câu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4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hỏi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4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các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4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em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4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phải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4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trả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4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lời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(</a:t>
            </a:r>
            <a:r>
              <a:rPr kumimoji="0" lang="en-US" sz="24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chữ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4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màu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4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đỏ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).</a:t>
            </a: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036084" y="3697283"/>
            <a:ext cx="5715040" cy="1261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normalizeH="0" baseline="0" smtClean="0">
                <a:ln>
                  <a:noFill/>
                </a:ln>
                <a:solidFill>
                  <a:srgbClr val="00CC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- Kí hiệu </a:t>
            </a:r>
            <a:r>
              <a:rPr kumimoji="0" lang="en-US" b="1" u="none" strike="noStrike" cap="none" normalizeH="0" baseline="0" smtClean="0">
                <a:ln>
                  <a:noFill/>
                </a:ln>
                <a:solidFill>
                  <a:srgbClr val="00CC00"/>
                </a:solidFill>
                <a:effectLst/>
                <a:latin typeface="+mj-lt"/>
                <a:ea typeface="Tahoma" pitchFamily="34" charset="0"/>
                <a:cs typeface="Times New Roman" pitchFamily="18" charset="0"/>
                <a:sym typeface="Wingdings"/>
              </a:rPr>
              <a:t></a:t>
            </a:r>
            <a:r>
              <a:rPr kumimoji="0" lang="en-US" sz="2400" b="1" u="none" strike="noStrike" cap="none" normalizeH="0" baseline="0" smtClean="0">
                <a:ln>
                  <a:noFill/>
                </a:ln>
                <a:solidFill>
                  <a:srgbClr val="00CC00"/>
                </a:solidFill>
                <a:effectLst/>
                <a:latin typeface="+mj-lt"/>
                <a:ea typeface="Tahoma" pitchFamily="34" charset="0"/>
                <a:cs typeface="Times New Roman" pitchFamily="18" charset="0"/>
                <a:sym typeface="Wingdings"/>
              </a:rPr>
              <a:t> </a:t>
            </a:r>
            <a:r>
              <a:rPr kumimoji="0" lang="fr-FR" sz="2400" b="1" u="none" strike="noStrike" cap="none" normalizeH="0" baseline="0" smtClean="0">
                <a:ln>
                  <a:noFill/>
                </a:ln>
                <a:solidFill>
                  <a:srgbClr val="00CC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là nh</a:t>
            </a:r>
            <a:r>
              <a:rPr kumimoji="0" lang="vi-VN" sz="2400" b="1" u="none" strike="noStrike" cap="none" normalizeH="0" baseline="0" smtClean="0">
                <a:ln>
                  <a:noFill/>
                </a:ln>
                <a:solidFill>
                  <a:srgbClr val="00CC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ững</a:t>
            </a:r>
            <a:r>
              <a:rPr kumimoji="0" lang="en-US" sz="2400" b="1" u="none" strike="noStrike" cap="none" normalizeH="0" baseline="0" smtClean="0">
                <a:ln>
                  <a:noFill/>
                </a:ln>
                <a:solidFill>
                  <a:srgbClr val="00CC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thông tin hỗ trợ cho các em để giải quyết các yêu cầu đề ra (chữ màu xanh lá cây).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 - &amp;quot;Kiểm tra bài cũ:&amp;quot;&quot;/&gt;&lt;property id=&quot;20307&quot; value=&quot;257&quot;/&gt;&lt;/object&gt;&lt;object type=&quot;3&quot; unique_id=&quot;10006&quot;&gt;&lt;property id=&quot;20148&quot; value=&quot;5&quot;/&gt;&lt;property id=&quot;20300&quot; value=&quot;Slide 8 - &amp;quot;Đáp án&amp;quot;&quot;/&gt;&lt;property id=&quot;20307&quot; value=&quot;258&quot;/&gt;&lt;/object&gt;&lt;object type=&quot;3&quot; unique_id=&quot;10007&quot;&gt;&lt;property id=&quot;20148&quot; value=&quot;5&quot;/&gt;&lt;property id=&quot;20300&quot; value=&quot;Slide 12 - &amp;quot;Bài 3: Lai một cặp tính trạng (tiếp theo)&amp;quot;&quot;/&gt;&lt;property id=&quot;20307&quot; value=&quot;259&quot;/&gt;&lt;/object&gt;&lt;object type=&quot;3&quot; unique_id=&quot;10010&quot;&gt;&lt;property id=&quot;20148&quot; value=&quot;5&quot;/&gt;&lt;property id=&quot;20300&quot; value=&quot;Slide 17 - &amp;quot;Bài 3: Lai một cặp tính trạng (tiếp theo)&amp;quot;&quot;/&gt;&lt;property id=&quot;20307&quot; value=&quot;267&quot;/&gt;&lt;/object&gt;&lt;object type=&quot;3&quot; unique_id=&quot;10011&quot;&gt;&lt;property id=&quot;20148&quot; value=&quot;5&quot;/&gt;&lt;property id=&quot;20300&quot; value=&quot;Slide 18 - &amp;quot;Bài 3: Lai một cặp tính trạng (tiếp theo)&amp;quot;&quot;/&gt;&lt;property id=&quot;20307&quot; value=&quot;261&quot;/&gt;&lt;/object&gt;&lt;object type=&quot;3&quot; unique_id=&quot;10012&quot;&gt;&lt;property id=&quot;20148&quot; value=&quot;5&quot;/&gt;&lt;property id=&quot;20300&quot; value=&quot;Slide 21 - &amp;quot;Phiếu học tập&amp;quot;&quot;/&gt;&lt;property id=&quot;20307&quot; value=&quot;262&quot;/&gt;&lt;/object&gt;&lt;object type=&quot;3&quot; unique_id=&quot;10013&quot;&gt;&lt;property id=&quot;20148&quot; value=&quot;5&quot;/&gt;&lt;property id=&quot;20300&quot; value=&quot;Slide 23 - &amp;quot;Bài tập:&amp;quot;&quot;/&gt;&lt;property id=&quot;20307&quot; value=&quot;268&quot;/&gt;&lt;/object&gt;&lt;object type=&quot;3&quot; unique_id=&quot;10014&quot;&gt;&lt;property id=&quot;20148&quot; value=&quot;5&quot;/&gt;&lt;property id=&quot;20300&quot; value=&quot;Slide 24 - &amp;quot;Bài 3: Lai một cặp tính trạng (tiếp theo)&amp;quot;&quot;/&gt;&lt;property id=&quot;20307&quot; value=&quot;264&quot;/&gt;&lt;/object&gt;&lt;object type=&quot;3&quot; unique_id=&quot;10015&quot;&gt;&lt;property id=&quot;20148&quot; value=&quot;5&quot;/&gt;&lt;property id=&quot;20300&quot; value=&quot;Slide 25 - &amp;quot;Dựa vào 2 phép lai để so sánh hiện tượng di truyền sau:&amp;quot;&quot;/&gt;&lt;property id=&quot;20307&quot; value=&quot;265&quot;/&gt;&lt;/object&gt;&lt;object type=&quot;3&quot; unique_id=&quot;10016&quot;&gt;&lt;property id=&quot;20148&quot; value=&quot;5&quot;/&gt;&lt;property id=&quot;20300&quot; value=&quot;Slide 26&quot;/&gt;&lt;property id=&quot;20307&quot; value=&quot;269&quot;/&gt;&lt;/object&gt;&lt;object type=&quot;3&quot; unique_id=&quot;10017&quot;&gt;&lt;property id=&quot;20148&quot; value=&quot;5&quot;/&gt;&lt;property id=&quot;20300&quot; value=&quot;Slide 27&quot;/&gt;&lt;property id=&quot;20307&quot; value=&quot;270&quot;/&gt;&lt;/object&gt;&lt;object type=&quot;3&quot; unique_id=&quot;10018&quot;&gt;&lt;property id=&quot;20148&quot; value=&quot;5&quot;/&gt;&lt;property id=&quot;20300&quot; value=&quot;Slide 28&quot;/&gt;&lt;property id=&quot;20307&quot; value=&quot;271&quot;/&gt;&lt;/object&gt;&lt;object type=&quot;3&quot; unique_id=&quot;10070&quot;&gt;&lt;property id=&quot;20148&quot; value=&quot;5&quot;/&gt;&lt;property id=&quot;20300&quot; value=&quot;Slide 5&quot;/&gt;&lt;property id=&quot;20307&quot; value=&quot;273&quot;/&gt;&lt;/object&gt;&lt;object type=&quot;3&quot; unique_id=&quot;10071&quot;&gt;&lt;property id=&quot;20148&quot; value=&quot;5&quot;/&gt;&lt;property id=&quot;20300&quot; value=&quot;Slide 3 - &amp;quot;Đáp án:&amp;quot;&quot;/&gt;&lt;property id=&quot;20307&quot; value=&quot;274&quot;/&gt;&lt;/object&gt;&lt;object type=&quot;3&quot; unique_id=&quot;10072&quot;&gt;&lt;property id=&quot;20148&quot; value=&quot;5&quot;/&gt;&lt;property id=&quot;20300&quot; value=&quot;Slide 9 - &amp;quot;Bài 3: Lai một cặp tính trạng (tiếp theo)&amp;quot;&quot;/&gt;&lt;property id=&quot;20307&quot; value=&quot;272&quot;/&gt;&lt;/object&gt;&lt;object type=&quot;3&quot; unique_id=&quot;10153&quot;&gt;&lt;property id=&quot;20148&quot; value=&quot;5&quot;/&gt;&lt;property id=&quot;20300&quot; value=&quot;Slide 4 - &amp;quot;Đáp án:&amp;quot;&quot;/&gt;&lt;property id=&quot;20307&quot; value=&quot;275&quot;/&gt;&lt;/object&gt;&lt;object type=&quot;3&quot; unique_id=&quot;10154&quot;&gt;&lt;property id=&quot;20148&quot; value=&quot;5&quot;/&gt;&lt;property id=&quot;20300&quot; value=&quot;Slide 6 - &amp;quot;Lai một cặp tính trạng (tiếp theo)&amp;quot;&quot;/&gt;&lt;property id=&quot;20307&quot; value=&quot;276&quot;/&gt;&lt;/object&gt;&lt;object type=&quot;3&quot; unique_id=&quot;10155&quot;&gt;&lt;property id=&quot;20148&quot; value=&quot;5&quot;/&gt;&lt;property id=&quot;20300&quot; value=&quot;Slide 7 - &amp;quot; Sơ đồ hai phép lai&amp;quot;&quot;/&gt;&lt;property id=&quot;20307&quot; value=&quot;277&quot;/&gt;&lt;/object&gt;&lt;object type=&quot;3&quot; unique_id=&quot;10156&quot;&gt;&lt;property id=&quot;20148&quot; value=&quot;5&quot;/&gt;&lt;property id=&quot;20300&quot; value=&quot;Slide 11 - &amp;quot;Bài 3: Lai một cặp tính trạng (tiếp theo)&amp;quot;&quot;/&gt;&lt;property id=&quot;20307&quot; value=&quot;278&quot;/&gt;&lt;/object&gt;&lt;object type=&quot;3&quot; unique_id=&quot;10249&quot;&gt;&lt;property id=&quot;20148&quot; value=&quot;5&quot;/&gt;&lt;property id=&quot;20300&quot; value=&quot;Slide 13 - &amp;quot;Bài 3: Lai một cặp tính trạng (tiếp theo)&amp;quot;&quot;/&gt;&lt;property id=&quot;20307&quot; value=&quot;279&quot;/&gt;&lt;/object&gt;&lt;object type=&quot;3&quot; unique_id=&quot;10250&quot;&gt;&lt;property id=&quot;20148&quot; value=&quot;5&quot;/&gt;&lt;property id=&quot;20300&quot; value=&quot;Slide 14 - &amp;quot;Bài 3: Lai một cặp tính trạng (tiếp theo)&amp;quot;&quot;/&gt;&lt;property id=&quot;20307&quot; value=&quot;280&quot;/&gt;&lt;/object&gt;&lt;object type=&quot;3&quot; unique_id=&quot;10251&quot;&gt;&lt;property id=&quot;20148&quot; value=&quot;5&quot;/&gt;&lt;property id=&quot;20300&quot; value=&quot;Slide 15 - &amp;quot;Bài 3: Lai một cặp tính trạng (tiếp theo)&amp;quot;&quot;/&gt;&lt;property id=&quot;20307&quot; value=&quot;281&quot;/&gt;&lt;/object&gt;&lt;object type=&quot;3&quot; unique_id=&quot;10252&quot;&gt;&lt;property id=&quot;20148&quot; value=&quot;5&quot;/&gt;&lt;property id=&quot;20300&quot; value=&quot;Slide 16 - &amp;quot;Bài 3: Lai một cặp tính trạng (tiếp theo)&amp;quot;&quot;/&gt;&lt;property id=&quot;20307&quot; value=&quot;282&quot;/&gt;&lt;/object&gt;&lt;object type=&quot;3&quot; unique_id=&quot;10457&quot;&gt;&lt;property id=&quot;20148&quot; value=&quot;5&quot;/&gt;&lt;property id=&quot;20300&quot; value=&quot;Slide 19 - &amp;quot;Bài 3: Lai một cặp tính trạng (tiếp theo)&amp;quot;&quot;/&gt;&lt;property id=&quot;20307&quot; value=&quot;283&quot;/&gt;&lt;/object&gt;&lt;object type=&quot;3&quot; unique_id=&quot;10458&quot;&gt;&lt;property id=&quot;20148&quot; value=&quot;5&quot;/&gt;&lt;property id=&quot;20300&quot; value=&quot;Slide 20 - &amp;quot;Bài 3: Lai một cặp tính trạng (tiếp theo)&amp;quot;&quot;/&gt;&lt;property id=&quot;20307&quot; value=&quot;284&quot;/&gt;&lt;/object&gt;&lt;object type=&quot;3&quot; unique_id=&quot;10540&quot;&gt;&lt;property id=&quot;20148&quot; value=&quot;5&quot;/&gt;&lt;property id=&quot;20300&quot; value=&quot;Slide 1&quot;/&gt;&lt;property id=&quot;20307&quot; value=&quot;285&quot;/&gt;&lt;/object&gt;&lt;object type=&quot;3&quot; unique_id=&quot;10541&quot;&gt;&lt;property id=&quot;20148&quot; value=&quot;5&quot;/&gt;&lt;property id=&quot;20300&quot; value=&quot;Slide 22 - &amp;quot;Phiếu học tập&amp;quot;&quot;/&gt;&lt;property id=&quot;20307&quot; value=&quot;286&quot;/&gt;&lt;/object&gt;&lt;object type=&quot;3&quot; unique_id=&quot;10774&quot;&gt;&lt;property id=&quot;20148&quot; value=&quot;5&quot;/&gt;&lt;property id=&quot;20300&quot; value=&quot;Slide 10 - &amp;quot;Bài 3: Lai một cặp tính trạng (tiếp theo)&amp;quot;&quot;/&gt;&lt;property id=&quot;20307&quot; value=&quot;287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uts:outSpaceData xmlns:outs="http://schemas.microsoft.com/office/2009/outspace/metadata">
  <outs:relatedDates>
    <outs:relatedDate>
      <outs:type>3</outs:type>
      <outs:displayName>Last Modified</outs:displayName>
      <outs:dateTime>2010-10-25T08:41:06Z</outs:dateTime>
      <outs:isPinned>true</outs:isPinned>
    </outs:relatedDate>
    <outs:relatedDate>
      <outs:type>2</outs:type>
      <outs:displayName>Created</outs:displayName>
      <outs:dateTime>2010-04-18T05:12:00Z</outs:dateTime>
      <outs:isPinned>true</outs:isPinned>
    </outs:relatedDate>
    <outs:relatedDate>
      <outs:type>4</outs:type>
      <outs:displayName>Last Printed</outs:displayName>
      <outs:dateTime/>
      <outs:isPinned>true</outs:isPinned>
    </outs:relatedDate>
  </outs:relatedDates>
  <outs:relatedDocuments>
    <outs:relatedDocument>
      <outs:type>2</outs:type>
      <outs:displayName>Other documents in current folder</outs:displayName>
      <outs:uri/>
      <outs:isPinned>true</outs:isPinned>
    </outs:relatedDocument>
  </outs:relatedDocuments>
  <outs:relatedPeople>
    <outs:relatedPeopleItem>
      <outs:category>Author</outs:category>
      <outs:people>
        <outs:relatedPerson>
          <outs:displayName>vu yen</outs:displayName>
          <outs:accountName/>
        </outs:relatedPerson>
      </outs:people>
      <outs:source>0</outs:source>
      <outs:isPinned>true</outs:isPinned>
    </outs:relatedPeopleItem>
    <outs:relatedPeopleItem>
      <outs:category>Last modified by</outs:category>
      <outs:people>
        <outs:relatedPerson>
          <outs:displayName>tct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8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</propertyMetadataList>
  <outs:corruptMetadataWasLost/>
</outs:outSpaceData>
</file>

<file path=customXml/itemProps1.xml><?xml version="1.0" encoding="utf-8"?>
<ds:datastoreItem xmlns:ds="http://schemas.openxmlformats.org/officeDocument/2006/customXml" ds:itemID="{FFCD91F2-1196-4043-8189-89E5AF83182E}">
  <ds:schemaRefs>
    <ds:schemaRef ds:uri="http://schemas.microsoft.com/office/2009/outspace/meta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855</TotalTime>
  <Words>2033</Words>
  <Application>Microsoft Office PowerPoint</Application>
  <PresentationFormat>On-screen Show (4:3)</PresentationFormat>
  <Paragraphs>312</Paragraphs>
  <Slides>28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Flow</vt:lpstr>
      <vt:lpstr>PowerPoint Presentation</vt:lpstr>
      <vt:lpstr>Kiểm tra bài cũ:</vt:lpstr>
      <vt:lpstr>Đáp án:</vt:lpstr>
      <vt:lpstr>Đáp án:</vt:lpstr>
      <vt:lpstr>PowerPoint Presentation</vt:lpstr>
      <vt:lpstr>Lai một cặp tính trạng (tiếp theo)</vt:lpstr>
      <vt:lpstr> </vt:lpstr>
      <vt:lpstr>Đáp án</vt:lpstr>
      <vt:lpstr>Bài 3: Lai một cặp tính trạng (tiếp theo)</vt:lpstr>
      <vt:lpstr>Bài 3: Lai một cặp tính trạng (tiếp theo)</vt:lpstr>
      <vt:lpstr>Bài 3: Lai một cặp tính trạng (tiếp theo)</vt:lpstr>
      <vt:lpstr>Bài 3: Lai một cặp tính trạng (tiếp theo)</vt:lpstr>
      <vt:lpstr>Bài 3: Lai một cặp tính trạng (tiếp theo)</vt:lpstr>
      <vt:lpstr>Bài 3: Lai một cặp tính trạng (tiếp theo)</vt:lpstr>
      <vt:lpstr>Bài 3: Lai một cặp tính trạng (tiếp theo)</vt:lpstr>
      <vt:lpstr>Bài 3: Lai một cặp tính trạng (tiếp theo)</vt:lpstr>
      <vt:lpstr>Bài 3: Lai một cặp tính trạng (tiếp theo)</vt:lpstr>
      <vt:lpstr>Bài 3: Lai một cặp tính trạng (tiếp theo)</vt:lpstr>
      <vt:lpstr>Bài 3: Lai một cặp tính trạng (tiếp theo)</vt:lpstr>
      <vt:lpstr>Bài 3: Lai một cặp tính trạng (tiếp theo)</vt:lpstr>
      <vt:lpstr>Phiếu học tập</vt:lpstr>
      <vt:lpstr>Phiếu học tập</vt:lpstr>
      <vt:lpstr>Bài tập:</vt:lpstr>
      <vt:lpstr>Bài 3: Lai một cặp tính trạng (tiếp theo)</vt:lpstr>
      <vt:lpstr>Dựa vào 2 phép lai để so sánh hiện tượng di truyền sau: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vu yen</dc:creator>
  <cp:lastModifiedBy>Windows User</cp:lastModifiedBy>
  <cp:revision>109</cp:revision>
  <dcterms:created xsi:type="dcterms:W3CDTF">2010-04-18T05:12:00Z</dcterms:created>
  <dcterms:modified xsi:type="dcterms:W3CDTF">2012-10-25T15:37:54Z</dcterms:modified>
</cp:coreProperties>
</file>