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2"/>
  </p:sldMasterIdLst>
  <p:notesMasterIdLst>
    <p:notesMasterId r:id="rId24"/>
  </p:notesMasterIdLst>
  <p:handoutMasterIdLst>
    <p:handoutMasterId r:id="rId25"/>
  </p:handoutMasterIdLst>
  <p:sldIdLst>
    <p:sldId id="269" r:id="rId3"/>
    <p:sldId id="352" r:id="rId4"/>
    <p:sldId id="341" r:id="rId5"/>
    <p:sldId id="359" r:id="rId6"/>
    <p:sldId id="360" r:id="rId7"/>
    <p:sldId id="342" r:id="rId8"/>
    <p:sldId id="372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71" r:id="rId17"/>
    <p:sldId id="369" r:id="rId18"/>
    <p:sldId id="370" r:id="rId19"/>
    <p:sldId id="375" r:id="rId20"/>
    <p:sldId id="376" r:id="rId21"/>
    <p:sldId id="311" r:id="rId22"/>
    <p:sldId id="295" r:id="rId23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FF3300"/>
        </a:solidFill>
        <a:latin typeface="VNI-Times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FF9900"/>
    <a:srgbClr val="FF3300"/>
    <a:srgbClr val="FFFF00"/>
    <a:srgbClr val="00FFFF"/>
    <a:srgbClr val="FF99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4" autoAdjust="0"/>
    <p:restoredTop sz="97156" autoAdjust="0"/>
  </p:normalViewPr>
  <p:slideViewPr>
    <p:cSldViewPr>
      <p:cViewPr>
        <p:scale>
          <a:sx n="75" d="100"/>
          <a:sy n="75" d="100"/>
        </p:scale>
        <p:origin x="-110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7251D-DF85-498C-BD0D-28128E8659D6}" type="datetimeFigureOut">
              <a:rPr lang="en-US" smtClean="0"/>
              <a:t>11/4/2010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5F897-CE2A-4ADE-8991-2F654DDF0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02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880C2C0-ACF2-4567-8797-E444DD931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17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E4F107-6B21-4143-A489-6E20BC3EE2B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23DAE-2C32-4F48-BA24-3527499EC3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90982-B6B6-4164-958C-2EFFD874FC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71480"/>
            <a:ext cx="457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3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038600" cy="233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9EE0-641D-4017-B99E-192556B63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F3C8E-6BD0-44B5-84BA-F8A80C6D4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9A5C3-0963-4041-9417-B15253C0F4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FFD347-ED06-443B-8CEC-DB19174AB4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4A45A-A538-4D2A-A8BB-8EB96F28F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0837A-AD5A-46F5-B4E8-AAB5009555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05B29-D96E-4D68-AAE2-E40A7AD1FC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D958A-0ED9-401B-8EBD-390431E49D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FC251-6234-45BB-A8DB-8C32D8212A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0711F32-59B7-495B-8544-768BAE70FE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22860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0" eaLnBrk="1" latinLnBrk="0" hangingPunct="1"/>
            <a:r>
              <a:rPr kumimoji="0" lang="en-US" dirty="0" smtClean="0"/>
              <a:t>Second level</a:t>
            </a:r>
          </a:p>
          <a:p>
            <a:pPr lvl="0" eaLnBrk="1" latinLnBrk="0" hangingPunct="1"/>
            <a:r>
              <a:rPr kumimoji="0" lang="en-US" dirty="0" smtClean="0"/>
              <a:t>Third level</a:t>
            </a:r>
          </a:p>
          <a:p>
            <a:pPr lvl="0" eaLnBrk="1" latinLnBrk="0" hangingPunct="1"/>
            <a:r>
              <a:rPr kumimoji="0" lang="en-US" dirty="0" smtClean="0"/>
              <a:t>Fourth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B21C5E8-E781-4654-AE2B-42378A9E60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rgbClr val="002060"/>
          </a:solidFill>
          <a:effectLst/>
          <a:latin typeface="+mj-lt"/>
          <a:ea typeface="+mj-ea"/>
          <a:cs typeface="+mj-cs"/>
        </a:defRPr>
      </a:lvl1pPr>
    </p:titleStyle>
    <p:bodyStyle>
      <a:lvl1pPr marL="571500" indent="-571500" algn="l" rtl="0" eaLnBrk="1" latinLnBrk="0" hangingPunct="1">
        <a:spcBef>
          <a:spcPct val="20000"/>
        </a:spcBef>
        <a:buClr>
          <a:srgbClr val="002060"/>
        </a:buClr>
        <a:buSzPct val="95000"/>
        <a:buFont typeface="+mj-lt"/>
        <a:buAutoNum type="romanUcPeriod"/>
        <a:defRPr kumimoji="0"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728" indent="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None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video1.wmv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Luan%20van%20tot%20nghiep\Bai%2001%20Menden%20va%20di%20truyen%20hoc\Phim\Gioi%20thieu%20Menden.wmv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H-2008-2009\Thi%20GADT%20-%20NH%202008-2009\Nguyen-Thi-Tuoi-%20THCS-%20Doan-Thi-Diem\tia-nang-hat-mua.mp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 noEditPoints="1"/>
          </p:cNvSpPr>
          <p:nvPr/>
        </p:nvSpPr>
        <p:spPr bwMode="gray">
          <a:xfrm rot="20241944">
            <a:off x="885825" y="2335213"/>
            <a:ext cx="6853238" cy="2803525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9412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gray">
          <a:xfrm rot="20056323">
            <a:off x="4379913" y="22352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gray">
          <a:xfrm rot="20056323">
            <a:off x="7199313" y="25400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gray">
          <a:xfrm rot="20056323">
            <a:off x="2779713" y="54356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gray">
          <a:xfrm rot="20056323">
            <a:off x="5387975" y="4678363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gray">
          <a:xfrm rot="19307195">
            <a:off x="2147888" y="3581400"/>
            <a:ext cx="1066800" cy="3048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gray">
          <a:xfrm>
            <a:off x="3617913" y="1703388"/>
            <a:ext cx="1284287" cy="1274762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gray">
          <a:xfrm>
            <a:off x="1355725" y="2878138"/>
            <a:ext cx="1284288" cy="12747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gray">
          <a:xfrm>
            <a:off x="1985963" y="4694238"/>
            <a:ext cx="1282700" cy="12747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gray">
          <a:xfrm>
            <a:off x="4956175" y="3835400"/>
            <a:ext cx="1284288" cy="1274763"/>
          </a:xfrm>
          <a:prstGeom prst="ellipse">
            <a:avLst/>
          </a:prstGeom>
          <a:gradFill rotWithShape="1">
            <a:gsLst>
              <a:gs pos="0">
                <a:srgbClr val="D476D6"/>
              </a:gs>
              <a:gs pos="100000">
                <a:srgbClr val="D476D6">
                  <a:gamma/>
                  <a:shade val="42353"/>
                  <a:invGamma/>
                </a:srgb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gray">
          <a:xfrm>
            <a:off x="6684963" y="1725613"/>
            <a:ext cx="1212850" cy="1274762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ex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09" name="Picture 31" descr="465af33b3ec41"/>
          <p:cNvPicPr>
            <a:picLocks noChangeAspect="1" noChangeArrowheads="1" noCrop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789738" y="1144588"/>
            <a:ext cx="1033462" cy="1800225"/>
          </a:xfrm>
          <a:prstGeom prst="rect">
            <a:avLst/>
          </a:prstGeom>
          <a:extLst/>
        </p:spPr>
      </p:pic>
      <p:pic>
        <p:nvPicPr>
          <p:cNvPr id="33833" name="Picture 41" descr="465af2fcdcb5b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8350" y="2863056"/>
            <a:ext cx="876300" cy="1695450"/>
          </a:xfrm>
          <a:extLst/>
        </p:spPr>
      </p:pic>
      <p:pic>
        <p:nvPicPr>
          <p:cNvPr id="33826" name="Picture 34" descr="465af32f750af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825875" y="1322388"/>
            <a:ext cx="876300" cy="1622425"/>
          </a:xfrm>
          <a:extLst/>
        </p:spPr>
      </p:pic>
      <p:pic>
        <p:nvPicPr>
          <p:cNvPr id="33845" name="Picture 53" descr="465af30fc0274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219325" y="4030663"/>
            <a:ext cx="876300" cy="1695450"/>
          </a:xfrm>
          <a:extLst/>
        </p:spPr>
      </p:pic>
      <p:pic>
        <p:nvPicPr>
          <p:cNvPr id="4112" name="Picture 37" descr="465af31acd5ef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500188" y="2511425"/>
            <a:ext cx="1008062" cy="1657350"/>
          </a:xfrm>
          <a:prstGeom prst="rect">
            <a:avLst/>
          </a:prstGeom>
          <a:extLst/>
        </p:spPr>
      </p:pic>
      <p:grpSp>
        <p:nvGrpSpPr>
          <p:cNvPr id="33857" name="Group 65"/>
          <p:cNvGrpSpPr>
            <a:grpSpLocks/>
          </p:cNvGrpSpPr>
          <p:nvPr/>
        </p:nvGrpSpPr>
        <p:grpSpPr bwMode="auto">
          <a:xfrm rot="-1834154">
            <a:off x="669925" y="3449638"/>
            <a:ext cx="493713" cy="503237"/>
            <a:chOff x="3504" y="672"/>
            <a:chExt cx="1776" cy="1536"/>
          </a:xfrm>
        </p:grpSpPr>
        <p:grpSp>
          <p:nvGrpSpPr>
            <p:cNvPr id="4146" name="Group 66"/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33859" name="Freeform 67"/>
              <p:cNvSpPr>
                <a:spLocks/>
              </p:cNvSpPr>
              <p:nvPr/>
            </p:nvSpPr>
            <p:spPr bwMode="auto">
              <a:xfrm>
                <a:off x="402" y="3317"/>
                <a:ext cx="700" cy="8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375"/>
                  </a:cxn>
                  <a:cxn ang="0">
                    <a:pos x="317" y="461"/>
                  </a:cxn>
                  <a:cxn ang="0">
                    <a:pos x="701" y="898"/>
                  </a:cxn>
                </a:cxnLst>
                <a:rect l="0" t="0" r="r" b="b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0" name="Freeform 68"/>
              <p:cNvSpPr>
                <a:spLocks/>
              </p:cNvSpPr>
              <p:nvPr/>
            </p:nvSpPr>
            <p:spPr bwMode="auto">
              <a:xfrm>
                <a:off x="760" y="2868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1" name="Freeform 69"/>
              <p:cNvSpPr>
                <a:spLocks/>
              </p:cNvSpPr>
              <p:nvPr/>
            </p:nvSpPr>
            <p:spPr bwMode="auto">
              <a:xfrm rot="-5056700">
                <a:off x="420" y="3413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2" name="Freeform 70"/>
              <p:cNvSpPr>
                <a:spLocks/>
              </p:cNvSpPr>
              <p:nvPr/>
            </p:nvSpPr>
            <p:spPr bwMode="auto">
              <a:xfrm rot="4858387">
                <a:off x="1330" y="3078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3" name="Freeform 71"/>
              <p:cNvSpPr>
                <a:spLocks/>
              </p:cNvSpPr>
              <p:nvPr/>
            </p:nvSpPr>
            <p:spPr bwMode="auto">
              <a:xfrm rot="8396864">
                <a:off x="1347" y="3686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64" name="Freeform 72"/>
              <p:cNvSpPr>
                <a:spLocks/>
              </p:cNvSpPr>
              <p:nvPr/>
            </p:nvSpPr>
            <p:spPr bwMode="auto">
              <a:xfrm rot="13056079">
                <a:off x="807" y="3881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3865" name="Freeform 73"/>
            <p:cNvSpPr>
              <a:spLocks/>
            </p:cNvSpPr>
            <p:nvPr/>
          </p:nvSpPr>
          <p:spPr bwMode="auto">
            <a:xfrm>
              <a:off x="4224" y="1239"/>
              <a:ext cx="383" cy="334"/>
            </a:xfrm>
            <a:custGeom>
              <a:avLst/>
              <a:gdLst/>
              <a:ahLst/>
              <a:cxnLst>
                <a:cxn ang="0">
                  <a:pos x="216" y="44"/>
                </a:cxn>
                <a:cxn ang="0">
                  <a:pos x="86" y="44"/>
                </a:cxn>
                <a:cxn ang="0">
                  <a:pos x="43" y="59"/>
                </a:cxn>
                <a:cxn ang="0">
                  <a:pos x="0" y="145"/>
                </a:cxn>
                <a:cxn ang="0">
                  <a:pos x="201" y="361"/>
                </a:cxn>
                <a:cxn ang="0">
                  <a:pos x="331" y="275"/>
                </a:cxn>
                <a:cxn ang="0">
                  <a:pos x="316" y="102"/>
                </a:cxn>
                <a:cxn ang="0">
                  <a:pos x="216" y="44"/>
                </a:cxn>
              </a:cxnLst>
              <a:rect l="0" t="0" r="r" b="b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66" name="Group 74"/>
          <p:cNvGrpSpPr>
            <a:grpSpLocks/>
          </p:cNvGrpSpPr>
          <p:nvPr/>
        </p:nvGrpSpPr>
        <p:grpSpPr bwMode="auto">
          <a:xfrm>
            <a:off x="814388" y="1576388"/>
            <a:ext cx="538162" cy="476250"/>
            <a:chOff x="403" y="2880"/>
            <a:chExt cx="1663" cy="1712"/>
          </a:xfrm>
        </p:grpSpPr>
        <p:sp>
          <p:nvSpPr>
            <p:cNvPr id="33867" name="Freeform 75"/>
            <p:cNvSpPr>
              <a:spLocks/>
            </p:cNvSpPr>
            <p:nvPr/>
          </p:nvSpPr>
          <p:spPr bwMode="auto">
            <a:xfrm>
              <a:off x="403" y="3325"/>
              <a:ext cx="702" cy="9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68" name="Freeform 76"/>
            <p:cNvSpPr>
              <a:spLocks/>
            </p:cNvSpPr>
            <p:nvPr/>
          </p:nvSpPr>
          <p:spPr bwMode="auto">
            <a:xfrm>
              <a:off x="766" y="2880"/>
              <a:ext cx="726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69" name="Freeform 77"/>
            <p:cNvSpPr>
              <a:spLocks/>
            </p:cNvSpPr>
            <p:nvPr/>
          </p:nvSpPr>
          <p:spPr bwMode="auto">
            <a:xfrm rot="-5056700">
              <a:off x="424" y="3419"/>
              <a:ext cx="719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0" name="Freeform 78"/>
            <p:cNvSpPr>
              <a:spLocks/>
            </p:cNvSpPr>
            <p:nvPr/>
          </p:nvSpPr>
          <p:spPr bwMode="auto">
            <a:xfrm rot="4858387">
              <a:off x="1336" y="3083"/>
              <a:ext cx="719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1" name="Freeform 79"/>
            <p:cNvSpPr>
              <a:spLocks/>
            </p:cNvSpPr>
            <p:nvPr/>
          </p:nvSpPr>
          <p:spPr bwMode="auto">
            <a:xfrm rot="8396864">
              <a:off x="1345" y="3696"/>
              <a:ext cx="721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72" name="Freeform 80"/>
            <p:cNvSpPr>
              <a:spLocks/>
            </p:cNvSpPr>
            <p:nvPr/>
          </p:nvSpPr>
          <p:spPr bwMode="auto">
            <a:xfrm rot="13056079">
              <a:off x="815" y="3890"/>
              <a:ext cx="721" cy="702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82" name="Group 90"/>
          <p:cNvGrpSpPr>
            <a:grpSpLocks/>
          </p:cNvGrpSpPr>
          <p:nvPr/>
        </p:nvGrpSpPr>
        <p:grpSpPr bwMode="auto">
          <a:xfrm>
            <a:off x="2940050" y="3481388"/>
            <a:ext cx="431800" cy="404812"/>
            <a:chOff x="403" y="2880"/>
            <a:chExt cx="1663" cy="1712"/>
          </a:xfrm>
        </p:grpSpPr>
        <p:sp>
          <p:nvSpPr>
            <p:cNvPr id="33883" name="Freeform 91"/>
            <p:cNvSpPr>
              <a:spLocks/>
            </p:cNvSpPr>
            <p:nvPr/>
          </p:nvSpPr>
          <p:spPr bwMode="auto">
            <a:xfrm>
              <a:off x="403" y="3323"/>
              <a:ext cx="703" cy="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4" name="Freeform 92"/>
            <p:cNvSpPr>
              <a:spLocks/>
            </p:cNvSpPr>
            <p:nvPr/>
          </p:nvSpPr>
          <p:spPr bwMode="auto">
            <a:xfrm>
              <a:off x="770" y="2880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5" name="Freeform 93"/>
            <p:cNvSpPr>
              <a:spLocks/>
            </p:cNvSpPr>
            <p:nvPr/>
          </p:nvSpPr>
          <p:spPr bwMode="auto">
            <a:xfrm rot="-5056700">
              <a:off x="426" y="3418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6" name="Freeform 94"/>
            <p:cNvSpPr>
              <a:spLocks/>
            </p:cNvSpPr>
            <p:nvPr/>
          </p:nvSpPr>
          <p:spPr bwMode="auto">
            <a:xfrm rot="4858387">
              <a:off x="1337" y="3082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7" name="Freeform 95"/>
            <p:cNvSpPr>
              <a:spLocks/>
            </p:cNvSpPr>
            <p:nvPr/>
          </p:nvSpPr>
          <p:spPr bwMode="auto">
            <a:xfrm rot="8396864">
              <a:off x="1345" y="3699"/>
              <a:ext cx="721" cy="698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88" name="Freeform 96"/>
            <p:cNvSpPr>
              <a:spLocks/>
            </p:cNvSpPr>
            <p:nvPr/>
          </p:nvSpPr>
          <p:spPr bwMode="auto">
            <a:xfrm rot="13056079">
              <a:off x="813" y="3887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889" name="Group 97"/>
          <p:cNvGrpSpPr>
            <a:grpSpLocks/>
          </p:cNvGrpSpPr>
          <p:nvPr/>
        </p:nvGrpSpPr>
        <p:grpSpPr bwMode="auto">
          <a:xfrm>
            <a:off x="4846638" y="3449638"/>
            <a:ext cx="431800" cy="404812"/>
            <a:chOff x="403" y="2880"/>
            <a:chExt cx="1663" cy="1712"/>
          </a:xfrm>
        </p:grpSpPr>
        <p:sp>
          <p:nvSpPr>
            <p:cNvPr id="33890" name="Freeform 98"/>
            <p:cNvSpPr>
              <a:spLocks/>
            </p:cNvSpPr>
            <p:nvPr/>
          </p:nvSpPr>
          <p:spPr bwMode="auto">
            <a:xfrm>
              <a:off x="403" y="3323"/>
              <a:ext cx="703" cy="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" y="375"/>
                </a:cxn>
                <a:cxn ang="0">
                  <a:pos x="317" y="461"/>
                </a:cxn>
                <a:cxn ang="0">
                  <a:pos x="701" y="898"/>
                </a:cxn>
              </a:cxnLst>
              <a:rect l="0" t="0" r="r" b="b"/>
              <a:pathLst>
                <a:path w="701" h="898">
                  <a:moveTo>
                    <a:pt x="0" y="0"/>
                  </a:moveTo>
                  <a:cubicBezTo>
                    <a:pt x="75" y="113"/>
                    <a:pt x="134" y="300"/>
                    <a:pt x="245" y="375"/>
                  </a:cubicBezTo>
                  <a:cubicBezTo>
                    <a:pt x="267" y="443"/>
                    <a:pt x="270" y="414"/>
                    <a:pt x="317" y="461"/>
                  </a:cubicBezTo>
                  <a:lnTo>
                    <a:pt x="701" y="89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1" name="Freeform 99"/>
            <p:cNvSpPr>
              <a:spLocks/>
            </p:cNvSpPr>
            <p:nvPr/>
          </p:nvSpPr>
          <p:spPr bwMode="auto">
            <a:xfrm>
              <a:off x="770" y="2880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2" name="Freeform 100"/>
            <p:cNvSpPr>
              <a:spLocks/>
            </p:cNvSpPr>
            <p:nvPr/>
          </p:nvSpPr>
          <p:spPr bwMode="auto">
            <a:xfrm rot="-5056700">
              <a:off x="426" y="3418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3" name="Freeform 101"/>
            <p:cNvSpPr>
              <a:spLocks/>
            </p:cNvSpPr>
            <p:nvPr/>
          </p:nvSpPr>
          <p:spPr bwMode="auto">
            <a:xfrm rot="4858387">
              <a:off x="1337" y="3082"/>
              <a:ext cx="718" cy="703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4" name="Freeform 102"/>
            <p:cNvSpPr>
              <a:spLocks/>
            </p:cNvSpPr>
            <p:nvPr/>
          </p:nvSpPr>
          <p:spPr bwMode="auto">
            <a:xfrm rot="8396864">
              <a:off x="1345" y="3699"/>
              <a:ext cx="721" cy="698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95" name="Freeform 103"/>
            <p:cNvSpPr>
              <a:spLocks/>
            </p:cNvSpPr>
            <p:nvPr/>
          </p:nvSpPr>
          <p:spPr bwMode="auto">
            <a:xfrm rot="13056079">
              <a:off x="813" y="3887"/>
              <a:ext cx="721" cy="705"/>
            </a:xfrm>
            <a:custGeom>
              <a:avLst/>
              <a:gdLst/>
              <a:ahLst/>
              <a:cxnLst>
                <a:cxn ang="0">
                  <a:pos x="346" y="622"/>
                </a:cxn>
                <a:cxn ang="0">
                  <a:pos x="58" y="492"/>
                </a:cxn>
                <a:cxn ang="0">
                  <a:pos x="15" y="449"/>
                </a:cxn>
                <a:cxn ang="0">
                  <a:pos x="1" y="406"/>
                </a:cxn>
                <a:cxn ang="0">
                  <a:pos x="102" y="103"/>
                </a:cxn>
                <a:cxn ang="0">
                  <a:pos x="145" y="89"/>
                </a:cxn>
                <a:cxn ang="0">
                  <a:pos x="274" y="31"/>
                </a:cxn>
                <a:cxn ang="0">
                  <a:pos x="318" y="17"/>
                </a:cxn>
                <a:cxn ang="0">
                  <a:pos x="361" y="3"/>
                </a:cxn>
                <a:cxn ang="0">
                  <a:pos x="591" y="17"/>
                </a:cxn>
                <a:cxn ang="0">
                  <a:pos x="649" y="147"/>
                </a:cxn>
                <a:cxn ang="0">
                  <a:pos x="505" y="593"/>
                </a:cxn>
                <a:cxn ang="0">
                  <a:pos x="418" y="521"/>
                </a:cxn>
                <a:cxn ang="0">
                  <a:pos x="390" y="435"/>
                </a:cxn>
                <a:cxn ang="0">
                  <a:pos x="375" y="391"/>
                </a:cxn>
                <a:cxn ang="0">
                  <a:pos x="361" y="535"/>
                </a:cxn>
                <a:cxn ang="0">
                  <a:pos x="390" y="622"/>
                </a:cxn>
                <a:cxn ang="0">
                  <a:pos x="375" y="679"/>
                </a:cxn>
                <a:cxn ang="0">
                  <a:pos x="318" y="622"/>
                </a:cxn>
                <a:cxn ang="0">
                  <a:pos x="346" y="622"/>
                </a:cxn>
              </a:cxnLst>
              <a:rect l="0" t="0" r="r" b="b"/>
              <a:pathLst>
                <a:path w="722" h="704">
                  <a:moveTo>
                    <a:pt x="346" y="622"/>
                  </a:moveTo>
                  <a:cubicBezTo>
                    <a:pt x="242" y="586"/>
                    <a:pt x="170" y="515"/>
                    <a:pt x="58" y="492"/>
                  </a:cubicBezTo>
                  <a:cubicBezTo>
                    <a:pt x="44" y="478"/>
                    <a:pt x="26" y="466"/>
                    <a:pt x="15" y="449"/>
                  </a:cubicBezTo>
                  <a:cubicBezTo>
                    <a:pt x="7" y="436"/>
                    <a:pt x="0" y="421"/>
                    <a:pt x="1" y="406"/>
                  </a:cubicBezTo>
                  <a:cubicBezTo>
                    <a:pt x="3" y="377"/>
                    <a:pt x="31" y="126"/>
                    <a:pt x="102" y="103"/>
                  </a:cubicBezTo>
                  <a:cubicBezTo>
                    <a:pt x="116" y="98"/>
                    <a:pt x="131" y="94"/>
                    <a:pt x="145" y="89"/>
                  </a:cubicBezTo>
                  <a:cubicBezTo>
                    <a:pt x="212" y="44"/>
                    <a:pt x="174" y="64"/>
                    <a:pt x="274" y="31"/>
                  </a:cubicBezTo>
                  <a:cubicBezTo>
                    <a:pt x="289" y="26"/>
                    <a:pt x="303" y="22"/>
                    <a:pt x="318" y="17"/>
                  </a:cubicBezTo>
                  <a:cubicBezTo>
                    <a:pt x="332" y="12"/>
                    <a:pt x="361" y="3"/>
                    <a:pt x="361" y="3"/>
                  </a:cubicBezTo>
                  <a:cubicBezTo>
                    <a:pt x="438" y="8"/>
                    <a:pt x="516" y="0"/>
                    <a:pt x="591" y="17"/>
                  </a:cubicBezTo>
                  <a:cubicBezTo>
                    <a:pt x="637" y="27"/>
                    <a:pt x="649" y="147"/>
                    <a:pt x="649" y="147"/>
                  </a:cubicBezTo>
                  <a:cubicBezTo>
                    <a:pt x="638" y="421"/>
                    <a:pt x="722" y="523"/>
                    <a:pt x="505" y="593"/>
                  </a:cubicBezTo>
                  <a:cubicBezTo>
                    <a:pt x="454" y="568"/>
                    <a:pt x="441" y="573"/>
                    <a:pt x="418" y="521"/>
                  </a:cubicBezTo>
                  <a:cubicBezTo>
                    <a:pt x="406" y="493"/>
                    <a:pt x="399" y="464"/>
                    <a:pt x="390" y="435"/>
                  </a:cubicBezTo>
                  <a:cubicBezTo>
                    <a:pt x="385" y="420"/>
                    <a:pt x="375" y="391"/>
                    <a:pt x="375" y="391"/>
                  </a:cubicBezTo>
                  <a:cubicBezTo>
                    <a:pt x="331" y="457"/>
                    <a:pt x="336" y="429"/>
                    <a:pt x="361" y="535"/>
                  </a:cubicBezTo>
                  <a:cubicBezTo>
                    <a:pt x="368" y="565"/>
                    <a:pt x="390" y="622"/>
                    <a:pt x="390" y="622"/>
                  </a:cubicBezTo>
                  <a:cubicBezTo>
                    <a:pt x="385" y="641"/>
                    <a:pt x="391" y="667"/>
                    <a:pt x="375" y="679"/>
                  </a:cubicBezTo>
                  <a:cubicBezTo>
                    <a:pt x="341" y="704"/>
                    <a:pt x="314" y="635"/>
                    <a:pt x="318" y="622"/>
                  </a:cubicBezTo>
                  <a:cubicBezTo>
                    <a:pt x="321" y="613"/>
                    <a:pt x="337" y="622"/>
                    <a:pt x="346" y="622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909" name="Group 117"/>
          <p:cNvGrpSpPr>
            <a:grpSpLocks/>
          </p:cNvGrpSpPr>
          <p:nvPr/>
        </p:nvGrpSpPr>
        <p:grpSpPr bwMode="auto">
          <a:xfrm rot="-1834154">
            <a:off x="4125913" y="5537200"/>
            <a:ext cx="493712" cy="503238"/>
            <a:chOff x="3504" y="672"/>
            <a:chExt cx="1776" cy="1536"/>
          </a:xfrm>
        </p:grpSpPr>
        <p:grpSp>
          <p:nvGrpSpPr>
            <p:cNvPr id="4120" name="Group 118"/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33911" name="Freeform 119"/>
              <p:cNvSpPr>
                <a:spLocks/>
              </p:cNvSpPr>
              <p:nvPr/>
            </p:nvSpPr>
            <p:spPr bwMode="auto">
              <a:xfrm>
                <a:off x="402" y="3317"/>
                <a:ext cx="700" cy="8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5" y="375"/>
                  </a:cxn>
                  <a:cxn ang="0">
                    <a:pos x="317" y="461"/>
                  </a:cxn>
                  <a:cxn ang="0">
                    <a:pos x="701" y="898"/>
                  </a:cxn>
                </a:cxnLst>
                <a:rect l="0" t="0" r="r" b="b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2" name="Freeform 120"/>
              <p:cNvSpPr>
                <a:spLocks/>
              </p:cNvSpPr>
              <p:nvPr/>
            </p:nvSpPr>
            <p:spPr bwMode="auto">
              <a:xfrm>
                <a:off x="760" y="2868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3" name="Freeform 121"/>
              <p:cNvSpPr>
                <a:spLocks/>
              </p:cNvSpPr>
              <p:nvPr/>
            </p:nvSpPr>
            <p:spPr bwMode="auto">
              <a:xfrm rot="-5056700">
                <a:off x="420" y="3413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4" name="Freeform 122"/>
              <p:cNvSpPr>
                <a:spLocks/>
              </p:cNvSpPr>
              <p:nvPr/>
            </p:nvSpPr>
            <p:spPr bwMode="auto">
              <a:xfrm rot="4858387">
                <a:off x="1330" y="3078"/>
                <a:ext cx="718" cy="706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5" name="Freeform 123"/>
              <p:cNvSpPr>
                <a:spLocks/>
              </p:cNvSpPr>
              <p:nvPr/>
            </p:nvSpPr>
            <p:spPr bwMode="auto">
              <a:xfrm rot="8396864">
                <a:off x="1347" y="3686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16" name="Freeform 124"/>
              <p:cNvSpPr>
                <a:spLocks/>
              </p:cNvSpPr>
              <p:nvPr/>
            </p:nvSpPr>
            <p:spPr bwMode="auto">
              <a:xfrm rot="13056079">
                <a:off x="807" y="3881"/>
                <a:ext cx="722" cy="702"/>
              </a:xfrm>
              <a:custGeom>
                <a:avLst/>
                <a:gdLst/>
                <a:ahLst/>
                <a:cxnLst>
                  <a:cxn ang="0">
                    <a:pos x="346" y="622"/>
                  </a:cxn>
                  <a:cxn ang="0">
                    <a:pos x="58" y="492"/>
                  </a:cxn>
                  <a:cxn ang="0">
                    <a:pos x="15" y="449"/>
                  </a:cxn>
                  <a:cxn ang="0">
                    <a:pos x="1" y="406"/>
                  </a:cxn>
                  <a:cxn ang="0">
                    <a:pos x="102" y="103"/>
                  </a:cxn>
                  <a:cxn ang="0">
                    <a:pos x="145" y="89"/>
                  </a:cxn>
                  <a:cxn ang="0">
                    <a:pos x="274" y="31"/>
                  </a:cxn>
                  <a:cxn ang="0">
                    <a:pos x="318" y="17"/>
                  </a:cxn>
                  <a:cxn ang="0">
                    <a:pos x="361" y="3"/>
                  </a:cxn>
                  <a:cxn ang="0">
                    <a:pos x="591" y="17"/>
                  </a:cxn>
                  <a:cxn ang="0">
                    <a:pos x="649" y="147"/>
                  </a:cxn>
                  <a:cxn ang="0">
                    <a:pos x="505" y="593"/>
                  </a:cxn>
                  <a:cxn ang="0">
                    <a:pos x="418" y="521"/>
                  </a:cxn>
                  <a:cxn ang="0">
                    <a:pos x="390" y="435"/>
                  </a:cxn>
                  <a:cxn ang="0">
                    <a:pos x="375" y="391"/>
                  </a:cxn>
                  <a:cxn ang="0">
                    <a:pos x="361" y="535"/>
                  </a:cxn>
                  <a:cxn ang="0">
                    <a:pos x="390" y="622"/>
                  </a:cxn>
                  <a:cxn ang="0">
                    <a:pos x="375" y="679"/>
                  </a:cxn>
                  <a:cxn ang="0">
                    <a:pos x="318" y="622"/>
                  </a:cxn>
                  <a:cxn ang="0">
                    <a:pos x="346" y="622"/>
                  </a:cxn>
                </a:cxnLst>
                <a:rect l="0" t="0" r="r" b="b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3917" name="Freeform 125"/>
            <p:cNvSpPr>
              <a:spLocks/>
            </p:cNvSpPr>
            <p:nvPr/>
          </p:nvSpPr>
          <p:spPr bwMode="auto">
            <a:xfrm>
              <a:off x="4224" y="1239"/>
              <a:ext cx="383" cy="334"/>
            </a:xfrm>
            <a:custGeom>
              <a:avLst/>
              <a:gdLst/>
              <a:ahLst/>
              <a:cxnLst>
                <a:cxn ang="0">
                  <a:pos x="216" y="44"/>
                </a:cxn>
                <a:cxn ang="0">
                  <a:pos x="86" y="44"/>
                </a:cxn>
                <a:cxn ang="0">
                  <a:pos x="43" y="59"/>
                </a:cxn>
                <a:cxn ang="0">
                  <a:pos x="0" y="145"/>
                </a:cxn>
                <a:cxn ang="0">
                  <a:pos x="201" y="361"/>
                </a:cxn>
                <a:cxn ang="0">
                  <a:pos x="331" y="275"/>
                </a:cxn>
                <a:cxn ang="0">
                  <a:pos x="316" y="102"/>
                </a:cxn>
                <a:cxn ang="0">
                  <a:pos x="216" y="44"/>
                </a:cxn>
              </a:cxnLst>
              <a:rect l="0" t="0" r="r" b="b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19" name="TextBox 1"/>
          <p:cNvSpPr txBox="1">
            <a:spLocks noChangeArrowheads="1"/>
          </p:cNvSpPr>
          <p:nvPr/>
        </p:nvSpPr>
        <p:spPr bwMode="auto">
          <a:xfrm>
            <a:off x="0" y="0"/>
            <a:ext cx="8858279" cy="175432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</a:rPr>
              <a:t>NHIỆT LIỆT CHÀO MỪNG CÁC THẦY CÔ VÀ CÁC EM HỌC SINH ĐÃ ĐẾN THAM DỰ GIỜ HỌC</a:t>
            </a:r>
            <a:endParaRPr lang="en-US" sz="3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8" name="Picture 2" descr="D:\My works\Bai_giang\Sinh THCS\Lai mot cap tinh trang\hoa-dau-Ha-Lan copy.gif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7560916" y="5286388"/>
            <a:ext cx="1583084" cy="1571612"/>
          </a:xfrm>
          <a:prstGeom prst="rect">
            <a:avLst/>
          </a:prstGeom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3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2857488" y="1571612"/>
            <a:ext cx="6000792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Giới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thiệu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về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Menđen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: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ioi thieu Mende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F8B40766-3117-49D6-85D0-CBC5EB6F0422}">
                <pav:media xmlns:pav="http://schemas.microsoft.com/office/2007/6/19/audiovideo" xmlns="">
                  <pav:srcMedia r:embed="rId3">
                    <pav:bmkLst/>
                  </pav:srcMedia>
                </pav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74" y="1928802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2398" y="0"/>
            <a:ext cx="1071602" cy="1389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Rectangle 37"/>
          <p:cNvSpPr/>
          <p:nvPr/>
        </p:nvSpPr>
        <p:spPr>
          <a:xfrm>
            <a:off x="-12732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/>
              <a:t>I. DI TRUYỀN HỌC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700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700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IV. KIỂM TRA ĐÁNH GIÁ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0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V. DẶN DÒ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00298" y="1100064"/>
            <a:ext cx="6357982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Men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2714612" y="712628"/>
            <a:ext cx="6000792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Quan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sát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cặp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tính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trạng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thí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nghiệm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: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4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519097" y="1142984"/>
            <a:ext cx="702688" cy="571503"/>
          </a:xfrm>
          <a:prstGeom prst="rect">
            <a:avLst/>
          </a:prstGeom>
          <a:extLst/>
        </p:spPr>
      </p:pic>
      <p:pic>
        <p:nvPicPr>
          <p:cNvPr id="15" name="Picture 43" descr="XN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354524" y="1142985"/>
            <a:ext cx="623452" cy="571503"/>
          </a:xfrm>
          <a:prstGeom prst="rect">
            <a:avLst/>
          </a:prstGeom>
          <a:extLst/>
        </p:spPr>
      </p:pic>
      <p:sp>
        <p:nvSpPr>
          <p:cNvPr id="16" name="TextBox 15"/>
          <p:cNvSpPr txBox="1"/>
          <p:nvPr/>
        </p:nvSpPr>
        <p:spPr>
          <a:xfrm>
            <a:off x="2643174" y="1214423"/>
            <a:ext cx="13573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+mj-lt"/>
              </a:rPr>
              <a:t>Hạt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trơn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72396" y="1214423"/>
            <a:ext cx="13573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+mj-lt"/>
              </a:rPr>
              <a:t>Hạt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nhăn</a:t>
            </a:r>
            <a:endParaRPr lang="en-US" sz="2000" dirty="0">
              <a:latin typeface="+mj-lt"/>
            </a:endParaRPr>
          </a:p>
        </p:txBody>
      </p:sp>
      <p:pic>
        <p:nvPicPr>
          <p:cNvPr id="18" name="Picture 3" descr="D:\My works\Bai_giang\Sinh THCS\Lai mot cap tinh trang\hoa-do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00760" y="1785926"/>
            <a:ext cx="1330981" cy="1303868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pic>
        <p:nvPicPr>
          <p:cNvPr id="19" name="Picture 4" descr="D:\My works\Bai_giang\Sinh THCS\Lai mot cap tinh trang\hoa-trang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14810" y="1789624"/>
            <a:ext cx="1311262" cy="1300170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sp>
        <p:nvSpPr>
          <p:cNvPr id="20" name="TextBox 19"/>
          <p:cNvSpPr txBox="1"/>
          <p:nvPr/>
        </p:nvSpPr>
        <p:spPr>
          <a:xfrm>
            <a:off x="2643174" y="2232538"/>
            <a:ext cx="1500198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j-lt"/>
              </a:rPr>
              <a:t>Q</a:t>
            </a:r>
            <a:r>
              <a:rPr lang="en-US" sz="2000" dirty="0" err="1" smtClean="0">
                <a:latin typeface="+mj-lt"/>
              </a:rPr>
              <a:t>uả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vàng</a:t>
            </a:r>
            <a:endParaRPr lang="en-US" sz="20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29520" y="2189678"/>
            <a:ext cx="1500198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j-lt"/>
              </a:rPr>
              <a:t>Q</a:t>
            </a:r>
            <a:r>
              <a:rPr lang="en-US" sz="2000" dirty="0" err="1" smtClean="0">
                <a:latin typeface="+mj-lt"/>
              </a:rPr>
              <a:t>uả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lục</a:t>
            </a:r>
            <a:endParaRPr lang="en-US" sz="2000" dirty="0">
              <a:latin typeface="+mj-lt"/>
            </a:endParaRPr>
          </a:p>
        </p:txBody>
      </p:sp>
      <p:pic>
        <p:nvPicPr>
          <p:cNvPr id="22" name="Picture 3" descr="D:\My works\Bai_giang\Sinh THCS\Lai mot cap tinh trang\hoa-do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254402" y="3201338"/>
            <a:ext cx="1232078" cy="1458365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pic>
        <p:nvPicPr>
          <p:cNvPr id="23" name="Picture 4" descr="D:\My works\Bai_giang\Sinh THCS\Lai mot cap tinh trang\hoa-trang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053168" y="3201338"/>
            <a:ext cx="1226164" cy="1428748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sp>
        <p:nvSpPr>
          <p:cNvPr id="24" name="TextBox 23"/>
          <p:cNvSpPr txBox="1"/>
          <p:nvPr/>
        </p:nvSpPr>
        <p:spPr>
          <a:xfrm>
            <a:off x="2643174" y="3701404"/>
            <a:ext cx="150019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j-lt"/>
              </a:rPr>
              <a:t>T</a:t>
            </a:r>
            <a:r>
              <a:rPr lang="en-US" sz="2000" dirty="0" err="1" smtClean="0">
                <a:latin typeface="+mj-lt"/>
              </a:rPr>
              <a:t>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endParaRPr lang="en-US" sz="20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9520" y="3629966"/>
            <a:ext cx="1500198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j-lt"/>
              </a:rPr>
              <a:t>T</a:t>
            </a:r>
            <a:r>
              <a:rPr lang="en-US" sz="2000" dirty="0" err="1" smtClean="0">
                <a:latin typeface="+mj-lt"/>
              </a:rPr>
              <a:t>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lùn</a:t>
            </a:r>
            <a:endParaRPr lang="en-US" sz="2000" dirty="0">
              <a:latin typeface="+mj-lt"/>
            </a:endParaRPr>
          </a:p>
        </p:txBody>
      </p:sp>
      <p:pic>
        <p:nvPicPr>
          <p:cNvPr id="26" name="Picture 3" descr="D:\My works\Bai_giang\Sinh THCS\Lai mot cap tinh trang\hoa-do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224843" y="4786322"/>
            <a:ext cx="1291197" cy="1287612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pic>
        <p:nvPicPr>
          <p:cNvPr id="27" name="Picture 4" descr="D:\My works\Bai_giang\Sinh THCS\Lai mot cap tinh trang\hoa-trang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6020652" y="4786322"/>
            <a:ext cx="1291197" cy="1261309"/>
          </a:xfrm>
          <a:prstGeom prst="rect">
            <a:avLst/>
          </a:prstGeom>
          <a:ln w="12700">
            <a:solidFill>
              <a:srgbClr val="FFFF00"/>
            </a:solidFill>
            <a:miter lim="800000"/>
            <a:headEnd/>
            <a:tailEnd/>
          </a:ln>
          <a:extLst/>
        </p:spPr>
      </p:pic>
      <p:sp>
        <p:nvSpPr>
          <p:cNvPr id="28" name="TextBox 27"/>
          <p:cNvSpPr txBox="1"/>
          <p:nvPr/>
        </p:nvSpPr>
        <p:spPr>
          <a:xfrm>
            <a:off x="2643174" y="5143512"/>
            <a:ext cx="13573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+mj-lt"/>
              </a:rPr>
              <a:t>H</a:t>
            </a:r>
            <a:r>
              <a:rPr lang="en-US" sz="2000" dirty="0" err="1" smtClean="0">
                <a:latin typeface="+mj-lt"/>
              </a:rPr>
              <a:t>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đỏ</a:t>
            </a:r>
            <a:endParaRPr lang="en-US" sz="20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58082" y="5143512"/>
            <a:ext cx="157163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trắng</a:t>
            </a:r>
            <a:endParaRPr lang="en-US" sz="20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5984" y="6143644"/>
            <a:ext cx="6858048" cy="553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Nêu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nhận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xét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về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đặc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điểm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của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từng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cặp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tính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trạng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đem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lai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?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2" name="Group 31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-12732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/>
              <a:t>I. DI TRUYỀN HỌC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700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700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IV. KIỂM TRA ĐÁNH GIÁ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0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V. DẶN DÒ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7488" y="2285992"/>
            <a:ext cx="6072230" cy="22198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hợp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đọc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sách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giáo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khoa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hãy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nêu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phương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pháp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nghiên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cứu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Menđen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247684" y="657225"/>
            <a:ext cx="2828925" cy="6200775"/>
          </a:xfrm>
          <a:prstGeom prst="rect">
            <a:avLst/>
          </a:prstGeom>
          <a:extLst/>
        </p:spPr>
      </p:pic>
      <p:sp>
        <p:nvSpPr>
          <p:cNvPr id="9" name="TextBox 8"/>
          <p:cNvSpPr txBox="1"/>
          <p:nvPr/>
        </p:nvSpPr>
        <p:spPr>
          <a:xfrm>
            <a:off x="2500298" y="1100064"/>
            <a:ext cx="6357982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Men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28926" y="1928802"/>
            <a:ext cx="5695976" cy="34163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Phương pháp nghiên cứu độc đáo: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Lai phân tích khác nhau cặp tính trạng tương phản.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Tách từng cặp tính trạng riêng rẽ để nghiên cứu.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Dùng toán thống kế để xử lí số liệu.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5240" y="5004955"/>
            <a:ext cx="1428760" cy="1853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214346" y="657225"/>
            <a:ext cx="2828925" cy="6200775"/>
          </a:xfrm>
          <a:prstGeom prst="rect">
            <a:avLst/>
          </a:prstGeom>
          <a:extLst/>
        </p:spPr>
      </p:pic>
      <p:sp>
        <p:nvSpPr>
          <p:cNvPr id="10" name="TextBox 9"/>
          <p:cNvSpPr txBox="1"/>
          <p:nvPr/>
        </p:nvSpPr>
        <p:spPr>
          <a:xfrm>
            <a:off x="2500298" y="1100064"/>
            <a:ext cx="6357982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Men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28926" y="4643446"/>
            <a:ext cx="6000792" cy="46487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Đậu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Hà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Lan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dễ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trồng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</p:txBody>
      </p:sp>
      <p:pic>
        <p:nvPicPr>
          <p:cNvPr id="12" name="Picture 49" descr="So do thu phan nhan tao tren hoa dau Ha Lan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b="20566"/>
          <a:stretch>
            <a:fillRect/>
          </a:stretch>
        </p:blipFill>
        <p:spPr bwMode="auto">
          <a:xfrm>
            <a:off x="3357554" y="1762789"/>
            <a:ext cx="4898230" cy="272856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  <a:extLst/>
        </p:spPr>
      </p:pic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2786050" y="1262723"/>
            <a:ext cx="6000792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Tại sao Menđen sử dụng đậu Hà Lan?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926" y="5195514"/>
            <a:ext cx="6000792" cy="46487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18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Dễ phân biệt các cặp tính trạng tương phản.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8926" y="5747582"/>
            <a:ext cx="6000792" cy="88036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Tự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thụ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phấn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nghiêm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ngặt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nên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dễ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tạo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được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dòng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thuần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chủng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" name="Group 17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177800" y="669925"/>
            <a:ext cx="2828925" cy="6200775"/>
          </a:xfrm>
          <a:prstGeom prst="rect">
            <a:avLst/>
          </a:prstGeom>
          <a:extLst/>
        </p:spPr>
      </p:pic>
      <p:sp>
        <p:nvSpPr>
          <p:cNvPr id="13" name="TextBox 12"/>
          <p:cNvSpPr txBox="1"/>
          <p:nvPr/>
        </p:nvSpPr>
        <p:spPr>
          <a:xfrm>
            <a:off x="2500298" y="785794"/>
            <a:ext cx="6357982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II. Men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6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2643174" y="2000240"/>
            <a:ext cx="6143668" cy="1077218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Vì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sao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công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trình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của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Menđen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công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bố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năm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1865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mà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mãi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đến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1900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mới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được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công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32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nhận</a:t>
            </a:r>
            <a:r>
              <a:rPr lang="en-US" sz="3200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?</a:t>
            </a:r>
            <a:endParaRPr lang="en-US" sz="32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050" y="3571876"/>
            <a:ext cx="6000792" cy="22510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Do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hạn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chế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của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khoa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học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đương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thời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nên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dù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công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bố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từ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năm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1865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nhưng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đến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1900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người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ta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mới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hiểu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hết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giá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trị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của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công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trình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này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65100" y="657225"/>
            <a:ext cx="2828925" cy="6200775"/>
          </a:xfrm>
          <a:prstGeom prst="rect">
            <a:avLst/>
          </a:prstGeom>
          <a:extLst/>
        </p:spPr>
      </p:pic>
      <p:sp>
        <p:nvSpPr>
          <p:cNvPr id="10" name="TextBox 9"/>
          <p:cNvSpPr txBox="1"/>
          <p:nvPr/>
        </p:nvSpPr>
        <p:spPr>
          <a:xfrm>
            <a:off x="2500298" y="1100064"/>
            <a:ext cx="6357982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Men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2643174" y="2143116"/>
            <a:ext cx="3857652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Thế nào là tính trạng?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050" y="3620201"/>
            <a:ext cx="6000792" cy="88036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18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Tính trạng là những đặc điểm hình thái, cấu tạo, sinh lí của cơ thể .</a:t>
            </a:r>
          </a:p>
        </p:txBody>
      </p:sp>
      <p:pic>
        <p:nvPicPr>
          <p:cNvPr id="23" name="Picture 24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399529" y="2631626"/>
            <a:ext cx="966198" cy="785818"/>
          </a:xfrm>
          <a:prstGeom prst="rect">
            <a:avLst/>
          </a:prstGeom>
          <a:extLst/>
        </p:spPr>
      </p:pic>
      <p:pic>
        <p:nvPicPr>
          <p:cNvPr id="31" name="Picture 26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559767" y="2631626"/>
            <a:ext cx="964184" cy="785818"/>
          </a:xfrm>
          <a:prstGeom prst="rect">
            <a:avLst/>
          </a:prstGeom>
          <a:extLst/>
        </p:spPr>
      </p:pic>
      <p:pic>
        <p:nvPicPr>
          <p:cNvPr id="36" name="Picture 43" descr="XN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770806" y="2631627"/>
            <a:ext cx="857248" cy="785818"/>
          </a:xfrm>
          <a:prstGeom prst="rect">
            <a:avLst/>
          </a:prstGeom>
          <a:extLst/>
        </p:spPr>
      </p:pic>
      <p:pic>
        <p:nvPicPr>
          <p:cNvPr id="37" name="Picture 278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29454" y="2631626"/>
            <a:ext cx="912812" cy="782638"/>
          </a:xfrm>
          <a:prstGeom prst="rect">
            <a:avLst/>
          </a:prstGeom>
          <a:extLst/>
        </p:spPr>
      </p:pic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2571736" y="4786322"/>
            <a:ext cx="6286544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Thế nào là cặp tính trạng tương phản?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86050" y="5334713"/>
            <a:ext cx="6000792" cy="88036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18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Cặp tính trạng tương phản: Hai tính trạng biểu hiện trái ngược nhau của một cặp tính trạng.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err="1" smtClean="0"/>
                <a:t>Bài</a:t>
              </a:r>
              <a:r>
                <a:rPr lang="en-US" sz="3200" dirty="0" smtClean="0"/>
                <a:t> 1: </a:t>
              </a:r>
              <a:r>
                <a:rPr lang="en-US" sz="3200" dirty="0" err="1" smtClean="0"/>
                <a:t>Menđen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và</a:t>
              </a:r>
              <a:r>
                <a:rPr lang="en-US" sz="3200" dirty="0" smtClean="0"/>
                <a:t> di </a:t>
              </a:r>
              <a:r>
                <a:rPr lang="en-US" sz="3200" dirty="0" err="1" smtClean="0"/>
                <a:t>truyền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học</a:t>
              </a:r>
              <a:r>
                <a:rPr lang="en-US" sz="3200" dirty="0" smtClean="0"/>
                <a:t>:</a:t>
              </a:r>
              <a:endParaRPr lang="en-US" sz="3200" dirty="0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-152400" y="682625"/>
            <a:ext cx="2828925" cy="6200775"/>
          </a:xfrm>
          <a:prstGeom prst="rect">
            <a:avLst/>
          </a:prstGeom>
          <a:extLst/>
        </p:spPr>
      </p:pic>
      <p:sp>
        <p:nvSpPr>
          <p:cNvPr id="20" name="TextBox 19"/>
          <p:cNvSpPr txBox="1"/>
          <p:nvPr/>
        </p:nvSpPr>
        <p:spPr>
          <a:xfrm>
            <a:off x="2500298" y="1100064"/>
            <a:ext cx="6357982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38" grpId="0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57488" y="1643050"/>
            <a:ext cx="6000792" cy="96795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Nhân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tố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di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truyền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: qui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định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các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tính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trạng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của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sinh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vật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7488" y="2786058"/>
            <a:ext cx="6000792" cy="96795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0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Dòng thuần: là giống có đặc tính di truyền đồng nhất.</a:t>
            </a:r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2786050" y="3857628"/>
            <a:ext cx="6000792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 3"/>
              </a:rPr>
              <a:t> Một số ký hiệu khác: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7488" y="4572008"/>
            <a:ext cx="6000792" cy="193899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 (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parentes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):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cặp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bố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mẹ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xuất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phát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G (gamete):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giao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tử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(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/>
                <a:sym typeface="Wingdings"/>
              </a:rPr>
              <a:t>♂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: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đực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;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/>
                <a:sym typeface="Wingdings"/>
              </a:rPr>
              <a:t>♀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: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cái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F (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filia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):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thế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hệ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con (F</a:t>
            </a:r>
            <a:r>
              <a:rPr lang="en-US" sz="2000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1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, F</a:t>
            </a:r>
            <a:r>
              <a:rPr lang="en-US" sz="2000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2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,…).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X: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phép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lai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err="1" smtClean="0"/>
                <a:t>Bài</a:t>
              </a:r>
              <a:r>
                <a:rPr lang="en-US" sz="3200" dirty="0" smtClean="0"/>
                <a:t> 1: </a:t>
              </a:r>
              <a:r>
                <a:rPr lang="en-US" sz="3200" dirty="0" err="1" smtClean="0"/>
                <a:t>Menđen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và</a:t>
              </a:r>
              <a:r>
                <a:rPr lang="en-US" sz="3200" dirty="0" smtClean="0"/>
                <a:t> di </a:t>
              </a:r>
              <a:r>
                <a:rPr lang="en-US" sz="3200" dirty="0" err="1" smtClean="0"/>
                <a:t>truyền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học</a:t>
              </a:r>
              <a:r>
                <a:rPr lang="en-US" sz="3200" dirty="0" smtClean="0"/>
                <a:t>:</a:t>
              </a:r>
              <a:endParaRPr lang="en-US" sz="3200" dirty="0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42908" y="857232"/>
            <a:ext cx="2828925" cy="6200775"/>
          </a:xfrm>
          <a:prstGeom prst="rect">
            <a:avLst/>
          </a:prstGeom>
          <a:extLst/>
        </p:spPr>
      </p:pic>
      <p:sp>
        <p:nvSpPr>
          <p:cNvPr id="13" name="TextBox 12"/>
          <p:cNvSpPr txBox="1"/>
          <p:nvPr/>
        </p:nvSpPr>
        <p:spPr>
          <a:xfrm>
            <a:off x="2643174" y="857232"/>
            <a:ext cx="6357982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0800" y="1600200"/>
            <a:ext cx="63246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sym typeface="Webdings"/>
              </a:rPr>
              <a:t></a:t>
            </a:r>
            <a:r>
              <a:rPr lang="vi-VN" sz="2000" dirty="0">
                <a:solidFill>
                  <a:srgbClr val="FF0000"/>
                </a:solidFill>
                <a:sym typeface="Webdings"/>
              </a:rPr>
              <a:t>Câu 1: Phương pháp cơ bản trong nghiên cứu di truyền học của Menđen là gì</a:t>
            </a:r>
            <a:r>
              <a:rPr lang="vi-VN" sz="2000" dirty="0" smtClean="0">
                <a:solidFill>
                  <a:srgbClr val="FF0000"/>
                </a:solidFill>
                <a:sym typeface="Webdings"/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3174" y="2500306"/>
            <a:ext cx="6500826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a, </a:t>
            </a:r>
            <a:r>
              <a:rPr lang="en-US" sz="2000" dirty="0" err="1"/>
              <a:t>Thí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đậu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lan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lưỡng</a:t>
            </a:r>
            <a:r>
              <a:rPr lang="en-US" sz="2000" dirty="0"/>
              <a:t> </a:t>
            </a:r>
            <a:r>
              <a:rPr lang="en-US" sz="2000" dirty="0" err="1" smtClean="0"/>
              <a:t>tính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4612" y="3500438"/>
            <a:ext cx="6429388" cy="55399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b,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thí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762000"/>
            <a:ext cx="2971800" cy="5890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/>
                </a:solidFill>
              </a:rPr>
              <a:t>Chọn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</a:rPr>
              <a:t>đáp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</a:rPr>
              <a:t>án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</a:rPr>
              <a:t>đúng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4612" y="4429132"/>
            <a:ext cx="6429388" cy="50629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c,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 smtClean="0"/>
              <a:t>lai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14612" y="5357826"/>
            <a:ext cx="6429388" cy="50629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, </a:t>
            </a:r>
            <a:r>
              <a:rPr lang="en-US" sz="2000" dirty="0" err="1"/>
              <a:t>Thí</a:t>
            </a:r>
            <a:r>
              <a:rPr lang="en-US" sz="2000" dirty="0"/>
              <a:t> </a:t>
            </a:r>
            <a:r>
              <a:rPr lang="en-US" sz="2000" dirty="0" err="1"/>
              <a:t>nghiệm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mõm</a:t>
            </a:r>
            <a:r>
              <a:rPr lang="en-US" sz="2000" dirty="0"/>
              <a:t> </a:t>
            </a:r>
            <a:r>
              <a:rPr lang="en-US" sz="2000" dirty="0" err="1"/>
              <a:t>chó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-12732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/>
              <a:t>I. DI TRUYỀN HỌC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00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700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>
                <a:solidFill>
                  <a:srgbClr val="FF0066"/>
                </a:solidFill>
              </a:rPr>
              <a:t>IV. KIỂM TRA ĐÁNH GIÁ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>
                <a:solidFill>
                  <a:srgbClr val="0000FF"/>
                </a:solidFill>
              </a:rPr>
              <a:t>V. DẶN DÒ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494" y="-38120"/>
            <a:ext cx="54102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eaLnBrk="1" latinLnBrk="0" hangingPunct="1">
              <a:buNone/>
              <a:defRPr kumimoji="0" sz="36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Bài</a:t>
            </a:r>
            <a:r>
              <a:rPr lang="en-US" sz="3200" dirty="0" smtClean="0"/>
              <a:t> 1: </a:t>
            </a:r>
            <a:r>
              <a:rPr lang="en-US" sz="3200" dirty="0" err="1" smtClean="0"/>
              <a:t>Menđen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di 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14612" y="4429132"/>
            <a:ext cx="6429388" cy="50629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c,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lai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4" grpId="0" animBg="1"/>
      <p:bldP spid="2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0800" y="1600200"/>
            <a:ext cx="63246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66"/>
                </a:solidFill>
              </a:rPr>
              <a:t>Câu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smtClean="0">
                <a:solidFill>
                  <a:srgbClr val="FF0066"/>
                </a:solidFill>
              </a:rPr>
              <a:t>2: </a:t>
            </a:r>
            <a:r>
              <a:rPr lang="en-US" sz="2400" i="1" dirty="0" err="1">
                <a:solidFill>
                  <a:srgbClr val="FF0066"/>
                </a:solidFill>
              </a:rPr>
              <a:t>Yêu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cầu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cần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bắt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buộc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đối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với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mỗi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thí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nghiệm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của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Menđen</a:t>
            </a:r>
            <a:r>
              <a:rPr lang="en-US" sz="2400" i="1" dirty="0">
                <a:solidFill>
                  <a:srgbClr val="FF0066"/>
                </a:solidFill>
              </a:rPr>
              <a:t> </a:t>
            </a:r>
            <a:r>
              <a:rPr lang="en-US" sz="2400" i="1" dirty="0" err="1">
                <a:solidFill>
                  <a:srgbClr val="FF0066"/>
                </a:solidFill>
              </a:rPr>
              <a:t>là</a:t>
            </a:r>
            <a:r>
              <a:rPr lang="en-US" sz="2400" i="1" dirty="0">
                <a:solidFill>
                  <a:srgbClr val="FF0066"/>
                </a:solidFill>
              </a:rPr>
              <a:t>:</a:t>
            </a:r>
            <a:endParaRPr lang="en-US" sz="2400" dirty="0">
              <a:solidFill>
                <a:srgbClr val="FF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364" y="2643182"/>
            <a:ext cx="5591244" cy="50629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a, </a:t>
            </a:r>
            <a:r>
              <a:rPr lang="en-US" sz="2000" dirty="0"/>
              <a:t>Con </a:t>
            </a:r>
            <a:r>
              <a:rPr lang="en-US" sz="2000" dirty="0" err="1"/>
              <a:t>lai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luôn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0364" y="3571876"/>
            <a:ext cx="5572164" cy="96795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b, </a:t>
            </a:r>
            <a:r>
              <a:rPr lang="en-US" sz="2000" dirty="0"/>
              <a:t>Con </a:t>
            </a:r>
            <a:r>
              <a:rPr lang="en-US" sz="2000" dirty="0" err="1"/>
              <a:t>lai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thuần</a:t>
            </a:r>
            <a:r>
              <a:rPr lang="en-US" sz="2000" dirty="0"/>
              <a:t> </a:t>
            </a:r>
            <a:r>
              <a:rPr lang="en-US" sz="2000" dirty="0" err="1"/>
              <a:t>chủng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cặp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nghiên</a:t>
            </a:r>
            <a:r>
              <a:rPr lang="en-US" sz="2000" dirty="0"/>
              <a:t> </a:t>
            </a:r>
            <a:r>
              <a:rPr lang="en-US" sz="2000" dirty="0" err="1" smtClean="0"/>
              <a:t>cứu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762000"/>
            <a:ext cx="2971800" cy="5890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chemeClr val="accent1"/>
                </a:solidFill>
              </a:rPr>
              <a:t>Chọn đáp án đúng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0364" y="4929198"/>
            <a:ext cx="5572164" cy="101566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c,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thuần</a:t>
            </a:r>
            <a:r>
              <a:rPr lang="en-US" sz="2000" dirty="0"/>
              <a:t> </a:t>
            </a:r>
            <a:r>
              <a:rPr lang="en-US" sz="2000" dirty="0" err="1"/>
              <a:t>chủng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cặp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nghiên</a:t>
            </a:r>
            <a:r>
              <a:rPr lang="en-US" sz="2000" dirty="0"/>
              <a:t> </a:t>
            </a:r>
            <a:r>
              <a:rPr lang="en-US" sz="2000" dirty="0" err="1" smtClean="0"/>
              <a:t>cứu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0364" y="6072206"/>
            <a:ext cx="5572164" cy="50629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,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lai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 smtClean="0"/>
              <a:t>trội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2732" y="785794"/>
            <a:ext cx="2362184" cy="104526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/>
              <a:t>I. THÍ NGHIỆM CỦA MENĐEN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732" y="1857364"/>
            <a:ext cx="2362184" cy="104526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/>
              <a:t>II. MENĐEN GIẢI THÍCH KẾT QUẢ THÍ NGHIỆM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2732" y="2929847"/>
            <a:ext cx="2362184" cy="104526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III. NỘI DUNG QUY LUẬT PHÂN LY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4000504"/>
            <a:ext cx="2362184" cy="104526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pPr>
            <a:r>
              <a:rPr lang="en-US"/>
              <a:t>KIỂM TRA ĐÁNH GIÁ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5072074"/>
            <a:ext cx="2362184" cy="104526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D:\My works\Bai_giang\Sinh THCS\Lai mot cap tinh trang\hoa-dau-Ha-Lan copy.gif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71538" y="5715016"/>
            <a:ext cx="1151327" cy="1142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1" name="TextBox 20"/>
          <p:cNvSpPr txBox="1"/>
          <p:nvPr/>
        </p:nvSpPr>
        <p:spPr>
          <a:xfrm>
            <a:off x="3000364" y="4954598"/>
            <a:ext cx="5572164" cy="96795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c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ebdings"/>
              </a:rPr>
              <a:t>,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thuần</a:t>
            </a:r>
            <a:r>
              <a:rPr lang="en-US" sz="2000" dirty="0"/>
              <a:t> </a:t>
            </a:r>
            <a:r>
              <a:rPr lang="en-US" sz="2000" dirty="0" err="1"/>
              <a:t>chủng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cặp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nghiên</a:t>
            </a:r>
            <a:r>
              <a:rPr lang="en-US" sz="2000" dirty="0"/>
              <a:t> </a:t>
            </a:r>
            <a:r>
              <a:rPr lang="en-US" sz="2000" dirty="0" err="1"/>
              <a:t>cứu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90494" y="-38120"/>
            <a:ext cx="54102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eaLnBrk="1" latinLnBrk="0" hangingPunct="1">
              <a:buNone/>
              <a:defRPr kumimoji="0" sz="360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Bài</a:t>
            </a:r>
            <a:r>
              <a:rPr lang="en-US" sz="3200" dirty="0" smtClean="0"/>
              <a:t> 1: </a:t>
            </a:r>
            <a:r>
              <a:rPr lang="en-US" sz="3200" dirty="0" err="1" smtClean="0"/>
              <a:t>Menđen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di 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:</a:t>
            </a:r>
            <a:endParaRPr lang="en-US" sz="3200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4" grpId="0" animBg="1"/>
      <p:bldP spid="25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My works\Bai_giang\Sinh THCS\Lai mot cap tinh trang\hat-dau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57818" y="6239353"/>
            <a:ext cx="781042" cy="618647"/>
          </a:xfrm>
          <a:prstGeom prst="rect">
            <a:avLst/>
          </a:prstGeom>
          <a:extLst/>
        </p:spPr>
      </p:pic>
      <p:pic>
        <p:nvPicPr>
          <p:cNvPr id="6" name="Picture 10" descr="D:\My works\Bai_giang\Sinh THCS\Lai mot cap tinh trang\peaflower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715659" y="5786454"/>
            <a:ext cx="1428341" cy="1071546"/>
          </a:xfrm>
          <a:prstGeom prst="rect">
            <a:avLst/>
          </a:prstGeom>
          <a:extLst/>
        </p:spPr>
      </p:pic>
      <p:pic>
        <p:nvPicPr>
          <p:cNvPr id="7" name="Picture 11" descr="D:\My works\Bai_giang\Sinh THCS\Lai mot cap tinh trang\peapod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143636" y="6143644"/>
            <a:ext cx="714356" cy="714356"/>
          </a:xfrm>
          <a:prstGeom prst="rect">
            <a:avLst/>
          </a:prstGeom>
          <a:extLst/>
        </p:spPr>
      </p:pic>
      <p:pic>
        <p:nvPicPr>
          <p:cNvPr id="8" name="Picture 12" descr="D:\My works\Bai_giang\Sinh THCS\Lai mot cap tinh trang\Pisum_sativum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858016" y="5969882"/>
            <a:ext cx="857256" cy="888117"/>
          </a:xfrm>
          <a:prstGeom prst="rect">
            <a:avLst/>
          </a:prstGeom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n w="12700">
                  <a:solidFill>
                    <a:srgbClr val="0000FF"/>
                  </a:solidFill>
                </a:ln>
              </a:rPr>
              <a:t>Menđen và di truyền học</a:t>
            </a:r>
            <a:endParaRPr lang="en-US" dirty="0">
              <a:ln w="12700">
                <a:solidFill>
                  <a:srgbClr val="0000FF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Yến</a:t>
            </a:r>
            <a:endParaRPr lang="en-US" dirty="0" smtClean="0"/>
          </a:p>
          <a:p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11" name="Group 15"/>
          <p:cNvGrpSpPr>
            <a:grpSpLocks/>
          </p:cNvGrpSpPr>
          <p:nvPr/>
        </p:nvGrpSpPr>
        <p:grpSpPr bwMode="auto">
          <a:xfrm>
            <a:off x="3071802" y="857232"/>
            <a:ext cx="5905500" cy="1512888"/>
            <a:chOff x="1797" y="28"/>
            <a:chExt cx="2405" cy="1042"/>
          </a:xfrm>
        </p:grpSpPr>
        <p:grpSp>
          <p:nvGrpSpPr>
            <p:cNvPr id="23558" name="Group 16"/>
            <p:cNvGrpSpPr>
              <a:grpSpLocks/>
            </p:cNvGrpSpPr>
            <p:nvPr/>
          </p:nvGrpSpPr>
          <p:grpSpPr bwMode="auto">
            <a:xfrm>
              <a:off x="1797" y="28"/>
              <a:ext cx="2405" cy="1042"/>
              <a:chOff x="1997" y="1314"/>
              <a:chExt cx="1890" cy="1009"/>
            </a:xfrm>
          </p:grpSpPr>
          <p:grpSp>
            <p:nvGrpSpPr>
              <p:cNvPr id="23561" name="Group 17"/>
              <p:cNvGrpSpPr>
                <a:grpSpLocks/>
              </p:cNvGrpSpPr>
              <p:nvPr/>
            </p:nvGrpSpPr>
            <p:grpSpPr bwMode="auto">
              <a:xfrm>
                <a:off x="1997" y="1404"/>
                <a:ext cx="1890" cy="919"/>
                <a:chOff x="1973" y="1027"/>
                <a:chExt cx="1927" cy="937"/>
              </a:xfrm>
            </p:grpSpPr>
            <p:sp>
              <p:nvSpPr>
                <p:cNvPr id="106514" name="Oval 18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6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515" name="Oval 19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6516" name="Oval 20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517" name="Oval 21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518" name="Oval 22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1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6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 dirty="0">
                  <a:latin typeface="VNI-Times"/>
                </a:endParaRPr>
              </a:p>
            </p:txBody>
          </p:sp>
        </p:grpSp>
        <p:sp>
          <p:nvSpPr>
            <p:cNvPr id="106520" name="Text Box 24"/>
            <p:cNvSpPr txBox="1">
              <a:spLocks noChangeArrowheads="1"/>
            </p:cNvSpPr>
            <p:nvPr/>
          </p:nvSpPr>
          <p:spPr bwMode="auto">
            <a:xfrm>
              <a:off x="2381" y="346"/>
              <a:ext cx="862" cy="358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b="0">
                <a:solidFill>
                  <a:schemeClr val="tx1"/>
                </a:solidFill>
              </a:endParaRPr>
            </a:p>
          </p:txBody>
        </p:sp>
        <p:sp>
          <p:nvSpPr>
            <p:cNvPr id="106521" name="Text Box 25"/>
            <p:cNvSpPr txBox="1">
              <a:spLocks noChangeArrowheads="1"/>
            </p:cNvSpPr>
            <p:nvPr/>
          </p:nvSpPr>
          <p:spPr bwMode="auto">
            <a:xfrm>
              <a:off x="2245" y="210"/>
              <a:ext cx="1633" cy="359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HÖÔÙNG DAÃN VEÀ NHAØ</a:t>
              </a:r>
            </a:p>
          </p:txBody>
        </p:sp>
      </p:grp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2857488" y="2643182"/>
            <a:ext cx="6286512" cy="156966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	*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Hoïc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baøi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: </a:t>
            </a:r>
            <a:b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</a:b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-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Chuù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yù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quy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luaät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phaân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li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cuûa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Menden.</a:t>
            </a:r>
            <a:b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</a:b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-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Vieát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ñöôïc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sô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ñoà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lai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vaø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giaûi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thích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thí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nghieäm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. 	</a:t>
            </a:r>
          </a:p>
        </p:txBody>
      </p:sp>
      <p:sp>
        <p:nvSpPr>
          <p:cNvPr id="106523" name="Text Box 27"/>
          <p:cNvSpPr txBox="1">
            <a:spLocks noChangeArrowheads="1"/>
          </p:cNvSpPr>
          <p:nvPr/>
        </p:nvSpPr>
        <p:spPr bwMode="auto">
          <a:xfrm>
            <a:off x="2497123" y="4286256"/>
            <a:ext cx="6646877" cy="830997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	*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Baøi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sau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: “Lai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moät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caëp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tính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traïng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tieáp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theo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” </a:t>
            </a:r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2643174" y="5143512"/>
            <a:ext cx="6357950" cy="1200329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            *</a:t>
            </a:r>
            <a:r>
              <a:rPr lang="en-US" sz="24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Ñoïc</a:t>
            </a:r>
            <a:r>
              <a:rPr lang="en-US" sz="2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baøi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ôû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SGK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ñeå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tìm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hieåu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thí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nghieäm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lai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vaø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giaûi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thích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caùc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thí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nghieäm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cuûa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Menden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tieáp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 err="1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theo.</a:t>
            </a:r>
            <a:endParaRPr lang="en-US" sz="24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2732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/>
              <a:t>I. DI TRUYỀN HỌC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0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00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IV. KIỂM TRA ĐÁNH GIÁ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>
                <a:solidFill>
                  <a:srgbClr val="FF0000"/>
                </a:solidFill>
              </a:rPr>
              <a:t>V. DẶN DÒ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4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1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22" grpId="0"/>
      <p:bldP spid="106523" grpId="0"/>
      <p:bldP spid="1065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EJ1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/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71604" y="2571744"/>
            <a:ext cx="5786478" cy="1500198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t-BR" sz="4000" b="0" dirty="0">
                <a:latin typeface="Verdana" pitchFamily="34" charset="0"/>
                <a:ea typeface="Verdana" pitchFamily="34" charset="0"/>
                <a:cs typeface="Verdana" pitchFamily="34" charset="0"/>
              </a:rPr>
              <a:t>Chúc các em học giỏi</a:t>
            </a:r>
          </a:p>
        </p:txBody>
      </p:sp>
      <p:pic>
        <p:nvPicPr>
          <p:cNvPr id="24580" name="Picture 6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228850" y="2320925"/>
            <a:ext cx="666750" cy="590550"/>
          </a:xfrm>
          <a:prstGeom prst="rect">
            <a:avLst/>
          </a:prstGeom>
          <a:extLst/>
        </p:spPr>
      </p:pic>
      <p:pic>
        <p:nvPicPr>
          <p:cNvPr id="24581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85800" y="1219200"/>
            <a:ext cx="495300" cy="438150"/>
          </a:xfrm>
          <a:prstGeom prst="rect">
            <a:avLst/>
          </a:prstGeom>
          <a:extLst/>
        </p:spPr>
      </p:pic>
      <p:pic>
        <p:nvPicPr>
          <p:cNvPr id="2458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553200" y="5638800"/>
            <a:ext cx="495300" cy="438150"/>
          </a:xfrm>
          <a:prstGeom prst="rect">
            <a:avLst/>
          </a:prstGeom>
          <a:extLst/>
        </p:spPr>
      </p:pic>
      <p:pic>
        <p:nvPicPr>
          <p:cNvPr id="24584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895600" y="1422400"/>
            <a:ext cx="609600" cy="539750"/>
          </a:xfrm>
          <a:prstGeom prst="rect">
            <a:avLst/>
          </a:prstGeom>
          <a:extLst/>
        </p:spPr>
      </p:pic>
      <p:pic>
        <p:nvPicPr>
          <p:cNvPr id="24585" name="Picture 11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219200" y="2473325"/>
            <a:ext cx="666750" cy="590550"/>
          </a:xfrm>
          <a:prstGeom prst="rect">
            <a:avLst/>
          </a:prstGeom>
          <a:extLst/>
        </p:spPr>
      </p:pic>
      <p:pic>
        <p:nvPicPr>
          <p:cNvPr id="24586" name="Picture 12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10200" y="2625725"/>
            <a:ext cx="495300" cy="438150"/>
          </a:xfrm>
          <a:prstGeom prst="rect">
            <a:avLst/>
          </a:prstGeom>
          <a:extLst/>
        </p:spPr>
      </p:pic>
      <p:pic>
        <p:nvPicPr>
          <p:cNvPr id="24587" name="Picture 13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219200" y="4965700"/>
            <a:ext cx="495300" cy="438150"/>
          </a:xfrm>
          <a:prstGeom prst="rect">
            <a:avLst/>
          </a:prstGeom>
          <a:extLst/>
        </p:spPr>
      </p:pic>
      <p:pic>
        <p:nvPicPr>
          <p:cNvPr id="24588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10200" y="4965700"/>
            <a:ext cx="495300" cy="438150"/>
          </a:xfrm>
          <a:prstGeom prst="rect">
            <a:avLst/>
          </a:prstGeom>
          <a:extLst/>
        </p:spPr>
      </p:pic>
      <p:pic>
        <p:nvPicPr>
          <p:cNvPr id="24589" name="Picture 15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467600" y="5791200"/>
            <a:ext cx="609600" cy="539750"/>
          </a:xfrm>
          <a:prstGeom prst="rect">
            <a:avLst/>
          </a:prstGeom>
          <a:extLst/>
        </p:spPr>
      </p:pic>
      <p:pic>
        <p:nvPicPr>
          <p:cNvPr id="24590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638800" y="1524000"/>
            <a:ext cx="666750" cy="590550"/>
          </a:xfrm>
          <a:prstGeom prst="rect">
            <a:avLst/>
          </a:prstGeom>
          <a:extLst/>
        </p:spPr>
      </p:pic>
      <p:pic>
        <p:nvPicPr>
          <p:cNvPr id="24591" name="Picture 17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781800" y="2430463"/>
            <a:ext cx="762000" cy="674687"/>
          </a:xfrm>
          <a:prstGeom prst="rect">
            <a:avLst/>
          </a:prstGeom>
          <a:extLst/>
        </p:spPr>
      </p:pic>
      <p:pic>
        <p:nvPicPr>
          <p:cNvPr id="24592" name="Picture 18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590800" y="5006975"/>
            <a:ext cx="495300" cy="438150"/>
          </a:xfrm>
          <a:prstGeom prst="rect">
            <a:avLst/>
          </a:prstGeom>
          <a:extLst/>
        </p:spPr>
      </p:pic>
      <p:pic>
        <p:nvPicPr>
          <p:cNvPr id="24593" name="Picture 19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8077200" y="4648200"/>
            <a:ext cx="495300" cy="438150"/>
          </a:xfrm>
          <a:prstGeom prst="rect">
            <a:avLst/>
          </a:prstGeom>
          <a:extLst/>
        </p:spPr>
      </p:pic>
      <p:pic>
        <p:nvPicPr>
          <p:cNvPr id="24594" name="Picture 20" descr="DSTARS-P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276600" y="1219200"/>
            <a:ext cx="609600" cy="539750"/>
          </a:xfrm>
          <a:prstGeom prst="rect">
            <a:avLst/>
          </a:prstGeom>
          <a:extLst/>
        </p:spPr>
      </p:pic>
      <p:pic>
        <p:nvPicPr>
          <p:cNvPr id="76822" name="tia-nang-hat-mu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5" fill="hold"/>
                                        <p:tgtEl>
                                          <p:spTgt spid="76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4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5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22"/>
                </p:tgtEl>
              </p:cMediaNode>
            </p:audio>
          </p:childTnLst>
        </p:cTn>
      </p:par>
    </p:tnLst>
    <p:bldLst>
      <p:bldP spid="76803" grpId="0" animBg="1"/>
      <p:bldP spid="7680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52" y="2319081"/>
            <a:ext cx="7034238" cy="22198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Vì sao trong thực tế con cái sinh ra lại có những tính trạng giống hay khác với bố mẹ?</a:t>
            </a:r>
            <a:endParaRPr lang="en-US" sz="32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166" y="714356"/>
            <a:ext cx="5786478" cy="11339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sym typeface="Wingdings 3"/>
              </a:rPr>
              <a:t>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Hãy xác định giữa bố và con có điểm nào giống và khác nhau?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D:\dia sh9\Bai 01 Menden va di truyen hoc\Data\gia_dinh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14480" y="2000240"/>
            <a:ext cx="5628516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4012" y="3714752"/>
            <a:ext cx="5695976" cy="114307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Điểm giống: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- Màu da, màu mắt, nét mặt…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4012" y="5214950"/>
            <a:ext cx="5695976" cy="120032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Điểm khác: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- Tóc, cơ thể,…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2" descr="D:\dia sh9\Bai 01 Menden va di truyen hoc\Data\gia_dinh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85984" y="166111"/>
            <a:ext cx="4643470" cy="3477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My works\Bai_giang\Toan TH\Imager\giao vien.pn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14282" y="1478440"/>
            <a:ext cx="8786873" cy="5379560"/>
          </a:xfrm>
          <a:prstGeom prst="rect">
            <a:avLst/>
          </a:prstGeom>
          <a:extLst/>
        </p:spPr>
      </p:pic>
      <p:sp>
        <p:nvSpPr>
          <p:cNvPr id="19" name="Rectangle 18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2732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/>
              <a:t>I. DI TRUYỀN HỌC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00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929322" y="714356"/>
            <a:ext cx="2514600" cy="1066800"/>
          </a:xfrm>
          <a:prstGeom prst="cloudCallout">
            <a:avLst>
              <a:gd name="adj1" fmla="val -27903"/>
              <a:gd name="adj2" fmla="val 108931"/>
            </a:avLst>
          </a:prstGeom>
          <a:solidFill>
            <a:srgbClr val="FFFFE3"/>
          </a:solidFill>
          <a:ln w="9525">
            <a:solidFill>
              <a:srgbClr val="FF00FF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Chú 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71802" y="5403851"/>
            <a:ext cx="571504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 </a:t>
            </a:r>
            <a:r>
              <a:rPr kumimoji="0" lang="en-US" sz="3200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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 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nội dung các em phải ghi vào vở (chữ màu xanh dương).</a:t>
            </a:r>
            <a:endParaRPr kumimoji="0" lang="en-US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71802" y="2143116"/>
            <a:ext cx="571504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 3" pitchFamily="18" charset="2"/>
              </a:rPr>
              <a:t> 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những lệnh hoạt động, quan sát, thảo luận hoặc câu hỏi các em phải trả lời (chữ màu đỏ).</a:t>
            </a:r>
            <a:endParaRPr kumimoji="0" lang="en-US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071802" y="3773483"/>
            <a:ext cx="571504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- Kí hiệu </a:t>
            </a:r>
            <a:r>
              <a:rPr kumimoji="0" lang="en-US" sz="3200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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  <a:sym typeface="Wingdings"/>
              </a:rPr>
              <a:t> </a:t>
            </a:r>
            <a:r>
              <a:rPr kumimoji="0" lang="fr-FR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là nh</a:t>
            </a:r>
            <a:r>
              <a:rPr kumimoji="0" lang="vi-VN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ững</a:t>
            </a:r>
            <a:r>
              <a:rPr kumimoji="0" lang="en-US" b="1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+mj-lt"/>
                <a:ea typeface="Tahoma" pitchFamily="34" charset="0"/>
                <a:cs typeface="Times New Roman" pitchFamily="18" charset="0"/>
              </a:rPr>
              <a:t> thông tin hỗ trợ cho các em để giải quyết các yêu cầu đề ra (chữ màu xanh lá cây).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00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IV. KIỂM TRA ĐÁNH GIÁ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V. DẶN DÒ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86050" y="2303467"/>
            <a:ext cx="5695976" cy="22510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Nghiên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cứu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cơ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sở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vật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chất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,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cơ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chế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và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tính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quy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luật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của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hiện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tượng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di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truyền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,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biến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dị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đó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chính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là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di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truyền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học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.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Vậy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thế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nào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là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di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truyền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 </a:t>
            </a:r>
            <a:r>
              <a:rPr lang="en-US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học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00"/>
                </a:solidFill>
                <a:sym typeface="Wingdings"/>
              </a:rPr>
              <a:t>.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99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857232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>
                <a:solidFill>
                  <a:srgbClr val="FF0000"/>
                </a:solidFill>
              </a:rPr>
              <a:t>I. DI TRUYỀN HỌC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2" y="1966902"/>
            <a:ext cx="2362184" cy="1058415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II. MENĐEN NGƯỜI ĐẶT NỀN MÓNG CHO DI TRUYỀN HỌC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32" y="3046410"/>
            <a:ext cx="2362184" cy="12398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III. MỘT SỐ THUẬT NGỮ, KÝ HIỆU CƠ BẢN DÙNG TRONG DI TRUYỀN HỌC</a:t>
            </a:r>
            <a:endParaRPr lang="en-US" sz="1400" b="1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32" y="4286256"/>
            <a:ext cx="2362184" cy="1214446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IV. KIỂM TRA ĐÁNH GIÁ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732" y="5534040"/>
            <a:ext cx="2362184" cy="1071570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just">
              <a:lnSpc>
                <a:spcPct val="150000"/>
              </a:lnSpc>
              <a:defRPr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en-US" dirty="0" smtClean="0"/>
              <a:t>V. DẶN DÒ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86050" y="1000108"/>
            <a:ext cx="250741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Di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86050" y="1714488"/>
            <a:ext cx="5695976" cy="169706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Di truyền học là hiện tượng truyền đạt các tính trạng của bố mẹ tổ tiên cho thế hệ con cháu 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6050" y="3786190"/>
            <a:ext cx="5695976" cy="114307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Biến dị là hiện tượng con sinh ra khác với bố mẹ và khác nhau về nhiều mặt.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5" name="Group 14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857232"/>
            <a:ext cx="2387616" cy="5748378"/>
            <a:chOff x="0" y="857232"/>
            <a:chExt cx="2387616" cy="5748378"/>
          </a:xfrm>
        </p:grpSpPr>
        <p:sp>
          <p:nvSpPr>
            <p:cNvPr id="14" name="Rectangle 13"/>
            <p:cNvSpPr/>
            <p:nvPr/>
          </p:nvSpPr>
          <p:spPr>
            <a:xfrm>
              <a:off x="0" y="857232"/>
              <a:ext cx="2362184" cy="1071570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solidFill>
                <a:srgbClr val="FFFF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just">
                <a:lnSpc>
                  <a:spcPct val="150000"/>
                </a:lnSpc>
                <a:defRPr sz="14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defRPr>
              </a:pPr>
              <a:r>
                <a:rPr lang="en-US" dirty="0">
                  <a:solidFill>
                    <a:srgbClr val="FF0000"/>
                  </a:solidFill>
                </a:rPr>
                <a:t>I. DI TRUYỀN HỌC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732" y="1966902"/>
              <a:ext cx="2362184" cy="1058415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solidFill>
                <a:srgbClr val="FFFF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b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II. MENĐEN NGƯỜI ĐẶT NỀN MÓNG CHO DI TRUYỀN HỌC</a:t>
              </a:r>
              <a:endParaRPr lang="en-US"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432" y="3046410"/>
              <a:ext cx="2362184" cy="1239846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solidFill>
                <a:srgbClr val="FFFF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b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III. MỘT SỐ THUẬT NGỮ, KÝ HIỆU CƠ BẢN DÙNG TRONG DI TRUYỀN HỌC</a:t>
              </a:r>
              <a:endParaRPr lang="en-US" sz="1400" b="1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432" y="4286256"/>
              <a:ext cx="2362184" cy="1214446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solidFill>
                <a:srgbClr val="FFFF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just">
                <a:lnSpc>
                  <a:spcPct val="150000"/>
                </a:lnSpc>
                <a:defRPr sz="14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defRPr>
              </a:pPr>
              <a:r>
                <a:rPr lang="en-US" dirty="0" smtClean="0"/>
                <a:t>IV. KIỂM TRA ĐÁNH GIÁ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732" y="5534040"/>
              <a:ext cx="2362184" cy="1071570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>
              <a:solidFill>
                <a:srgbClr val="FFFF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just">
                <a:lnSpc>
                  <a:spcPct val="150000"/>
                </a:lnSpc>
                <a:defRPr sz="14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defRPr>
              </a:pPr>
              <a:r>
                <a:rPr lang="en-US" dirty="0" smtClean="0"/>
                <a:t>V. DẶN DÒ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86050" y="1000108"/>
            <a:ext cx="250741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Di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86050" y="1714488"/>
            <a:ext cx="5695976" cy="169706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Di truyền học là bộ môn nghiên cứu cơ sở vật chất, cơ chế, tính qui luật của hiện tượng di truyền và biến dị.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6050" y="3786190"/>
            <a:ext cx="5695976" cy="169706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/>
              <a:buChar char="@"/>
            </a:pPr>
            <a:r>
              <a:rPr lang="en-US"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/>
              </a:rPr>
              <a:t>Di truyền học có vai trò thực tiễn cho chọn giống, y học, công nghệ sinh học hiện đại.</a:t>
            </a:r>
            <a:endParaRPr lang="en-US" sz="2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6400800" cy="714356"/>
          </a:xfrm>
          <a:prstGeom prst="rect">
            <a:avLst/>
          </a:prstGeom>
          <a:solidFill>
            <a:schemeClr val="accent1">
              <a:alpha val="4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5" name="Group 14"/>
          <p:cNvGrpSpPr/>
          <p:nvPr/>
        </p:nvGrpSpPr>
        <p:grpSpPr>
          <a:xfrm>
            <a:off x="0" y="-38120"/>
            <a:ext cx="5572132" cy="609600"/>
            <a:chOff x="0" y="-38120"/>
            <a:chExt cx="5572132" cy="6096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571480"/>
              <a:ext cx="55721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90494" y="-38120"/>
              <a:ext cx="5410200" cy="609600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>
              <a:lvl1pPr eaLnBrk="1" latinLnBrk="0" hangingPunct="1">
                <a:buNone/>
                <a:defRPr kumimoji="0" sz="3600">
                  <a:ln>
                    <a:noFill/>
                  </a:ln>
                  <a:solidFill>
                    <a:srgbClr val="00206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smtClean="0"/>
                <a:t>Bài 1: Menđen và di truyền học:</a:t>
              </a:r>
              <a:endParaRPr lang="en-US" sz="320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0" y="571500"/>
            <a:ext cx="6400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42908" y="657225"/>
            <a:ext cx="2838450" cy="6200775"/>
          </a:xfrm>
          <a:prstGeom prst="rect">
            <a:avLst/>
          </a:prstGeom>
          <a:extLst/>
        </p:spPr>
      </p:pic>
      <p:sp>
        <p:nvSpPr>
          <p:cNvPr id="10" name="TextBox 9"/>
          <p:cNvSpPr txBox="1"/>
          <p:nvPr/>
        </p:nvSpPr>
        <p:spPr>
          <a:xfrm>
            <a:off x="2786050" y="1000108"/>
            <a:ext cx="250741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Di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32&quot;&gt;&lt;object type=&quot;3&quot; unique_id=&quot;10033&quot;&gt;&lt;property id=&quot;20148&quot; value=&quot;5&quot;/&gt;&lt;property id=&quot;20300&quot; value=&quot;Slide 1&quot;/&gt;&lt;property id=&quot;20307&quot; value=&quot;269&quot;/&gt;&lt;/object&gt;&lt;object type=&quot;3&quot; unique_id=&quot;10035&quot;&gt;&lt;property id=&quot;20148&quot; value=&quot;5&quot;/&gt;&lt;property id=&quot;20300&quot; value=&quot;Slide 3&quot;/&gt;&lt;property id=&quot;20307&quot; value=&quot;341&quot;/&gt;&lt;/object&gt;&lt;object type=&quot;3&quot; unique_id=&quot;10036&quot;&gt;&lt;property id=&quot;20148&quot; value=&quot;5&quot;/&gt;&lt;property id=&quot;20300&quot; value=&quot;Slide 6&quot;/&gt;&lt;property id=&quot;20307&quot; value=&quot;342&quot;/&gt;&lt;/object&gt;&lt;object type=&quot;3&quot; unique_id=&quot;10050&quot;&gt;&lt;property id=&quot;20148&quot; value=&quot;5&quot;/&gt;&lt;property id=&quot;20300&quot; value=&quot;Slide 18&quot;/&gt;&lt;property id=&quot;20307&quot; value=&quot;311&quot;/&gt;&lt;/object&gt;&lt;object type=&quot;3&quot; unique_id=&quot;10051&quot;&gt;&lt;property id=&quot;20148&quot; value=&quot;5&quot;/&gt;&lt;property id=&quot;20300&quot; value=&quot;Slide 19&quot;/&gt;&lt;property id=&quot;20307&quot; value=&quot;295&quot;/&gt;&lt;/object&gt;&lt;object type=&quot;3&quot; unique_id=&quot;10178&quot;&gt;&lt;property id=&quot;20148&quot; value=&quot;5&quot;/&gt;&lt;property id=&quot;20300&quot; value=&quot;Slide 2 - &amp;quot;Menđen và di truyền học&amp;quot;&quot;/&gt;&lt;property id=&quot;20307&quot; value=&quot;352&quot;/&gt;&lt;/object&gt;&lt;object type=&quot;3&quot; unique_id=&quot;10529&quot;&gt;&lt;property id=&quot;20148&quot; value=&quot;5&quot;/&gt;&lt;property id=&quot;20300&quot; value=&quot;Slide 4&quot;/&gt;&lt;property id=&quot;20307&quot; value=&quot;359&quot;/&gt;&lt;/object&gt;&lt;object type=&quot;3&quot; unique_id=&quot;10530&quot;&gt;&lt;property id=&quot;20148&quot; value=&quot;5&quot;/&gt;&lt;property id=&quot;20300&quot; value=&quot;Slide 5&quot;/&gt;&lt;property id=&quot;20307&quot; value=&quot;360&quot;/&gt;&lt;/object&gt;&lt;object type=&quot;3&quot; unique_id=&quot;10613&quot;&gt;&lt;property id=&quot;20148&quot; value=&quot;5&quot;/&gt;&lt;property id=&quot;20300&quot; value=&quot;Slide 8&quot;/&gt;&lt;property id=&quot;20307&quot; value=&quot;361&quot;/&gt;&lt;/object&gt;&lt;object type=&quot;3&quot; unique_id=&quot;10614&quot;&gt;&lt;property id=&quot;20148&quot; value=&quot;5&quot;/&gt;&lt;property id=&quot;20300&quot; value=&quot;Slide 9&quot;/&gt;&lt;property id=&quot;20307&quot; value=&quot;362&quot;/&gt;&lt;/object&gt;&lt;object type=&quot;3&quot; unique_id=&quot;10615&quot;&gt;&lt;property id=&quot;20148&quot; value=&quot;5&quot;/&gt;&lt;property id=&quot;20300&quot; value=&quot;Slide 10&quot;/&gt;&lt;property id=&quot;20307&quot; value=&quot;363&quot;/&gt;&lt;/object&gt;&lt;object type=&quot;3&quot; unique_id=&quot;10916&quot;&gt;&lt;property id=&quot;20148&quot; value=&quot;5&quot;/&gt;&lt;property id=&quot;20300&quot; value=&quot;Slide 11&quot;/&gt;&lt;property id=&quot;20307&quot; value=&quot;364&quot;/&gt;&lt;/object&gt;&lt;object type=&quot;3&quot; unique_id=&quot;10917&quot;&gt;&lt;property id=&quot;20148&quot; value=&quot;5&quot;/&gt;&lt;property id=&quot;20300&quot; value=&quot;Slide 12&quot;/&gt;&lt;property id=&quot;20307&quot; value=&quot;365&quot;/&gt;&lt;/object&gt;&lt;object type=&quot;3&quot; unique_id=&quot;10918&quot;&gt;&lt;property id=&quot;20148&quot; value=&quot;5&quot;/&gt;&lt;property id=&quot;20300&quot; value=&quot;Slide 13&quot;/&gt;&lt;property id=&quot;20307&quot; value=&quot;366&quot;/&gt;&lt;/object&gt;&lt;object type=&quot;3&quot; unique_id=&quot;10919&quot;&gt;&lt;property id=&quot;20148&quot; value=&quot;5&quot;/&gt;&lt;property id=&quot;20300&quot; value=&quot;Slide 14&quot;/&gt;&lt;property id=&quot;20307&quot; value=&quot;367&quot;/&gt;&lt;/object&gt;&lt;object type=&quot;3&quot; unique_id=&quot;10920&quot;&gt;&lt;property id=&quot;20148&quot; value=&quot;5&quot;/&gt;&lt;property id=&quot;20300&quot; value=&quot;Slide 16&quot;/&gt;&lt;property id=&quot;20307&quot; value=&quot;369&quot;/&gt;&lt;/object&gt;&lt;object type=&quot;3&quot; unique_id=&quot;11066&quot;&gt;&lt;property id=&quot;20148&quot; value=&quot;5&quot;/&gt;&lt;property id=&quot;20300&quot; value=&quot;Slide 17&quot;/&gt;&lt;property id=&quot;20307&quot; value=&quot;370&quot;/&gt;&lt;/object&gt;&lt;object type=&quot;3&quot; unique_id=&quot;11068&quot;&gt;&lt;property id=&quot;20148&quot; value=&quot;5&quot;/&gt;&lt;property id=&quot;20300&quot; value=&quot;Slide 15&quot;/&gt;&lt;property id=&quot;20307&quot; value=&quot;371&quot;/&gt;&lt;/object&gt;&lt;object type=&quot;3&quot; unique_id=&quot;11190&quot;&gt;&lt;property id=&quot;20148&quot; value=&quot;5&quot;/&gt;&lt;property id=&quot;20300&quot; value=&quot;Slide 7&quot;/&gt;&lt;property id=&quot;20307&quot; value=&quot;372&quot;/&gt;&lt;/object&gt;&lt;/object&gt;&lt;object type=&quot;8&quot; unique_id=&quot;10072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2010-10-23T04:25:18Z</outs:dateTime>
      <outs:isPinned>true</outs:isPinned>
    </outs:relatedDate>
    <outs:relatedDate>
      <outs:type>2</outs:type>
      <outs:displayName>Created</outs:displayName>
      <outs:dateTime>2008-08-20T06:47:51Z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Microsoft Cop.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tct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66524283-72D0-42A1-973F-88004505E72A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3882</TotalTime>
  <Words>1391</Words>
  <Application>Microsoft Office PowerPoint</Application>
  <PresentationFormat>On-screen Show (4:3)</PresentationFormat>
  <Paragraphs>136</Paragraphs>
  <Slides>21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PowerPoint Presentation</vt:lpstr>
      <vt:lpstr>Menđen và di truyền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PowerPoint Template ]</dc:title>
  <dc:creator>Microsoft Cop.</dc:creator>
  <cp:lastModifiedBy>HaiYen</cp:lastModifiedBy>
  <cp:revision>279</cp:revision>
  <dcterms:created xsi:type="dcterms:W3CDTF">2008-08-20T06:47:51Z</dcterms:created>
  <dcterms:modified xsi:type="dcterms:W3CDTF">2010-11-04T15:11:06Z</dcterms:modified>
</cp:coreProperties>
</file>