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2" r:id="rId2"/>
    <p:sldId id="363" r:id="rId3"/>
    <p:sldId id="287" r:id="rId4"/>
    <p:sldId id="258" r:id="rId5"/>
    <p:sldId id="288" r:id="rId6"/>
    <p:sldId id="290" r:id="rId7"/>
    <p:sldId id="292" r:id="rId8"/>
    <p:sldId id="312" r:id="rId9"/>
    <p:sldId id="298" r:id="rId10"/>
    <p:sldId id="320" r:id="rId11"/>
    <p:sldId id="317" r:id="rId12"/>
    <p:sldId id="316" r:id="rId13"/>
    <p:sldId id="315" r:id="rId14"/>
    <p:sldId id="313" r:id="rId15"/>
    <p:sldId id="339" r:id="rId16"/>
    <p:sldId id="300" r:id="rId17"/>
    <p:sldId id="338" r:id="rId18"/>
    <p:sldId id="340" r:id="rId19"/>
    <p:sldId id="341" r:id="rId20"/>
    <p:sldId id="342" r:id="rId21"/>
    <p:sldId id="322" r:id="rId22"/>
    <p:sldId id="369" r:id="rId23"/>
    <p:sldId id="349" r:id="rId24"/>
    <p:sldId id="306" r:id="rId25"/>
    <p:sldId id="343" r:id="rId26"/>
    <p:sldId id="344" r:id="rId27"/>
    <p:sldId id="345" r:id="rId28"/>
    <p:sldId id="346" r:id="rId29"/>
    <p:sldId id="347" r:id="rId30"/>
    <p:sldId id="371" r:id="rId31"/>
    <p:sldId id="365" r:id="rId32"/>
    <p:sldId id="326" r:id="rId33"/>
    <p:sldId id="356" r:id="rId34"/>
    <p:sldId id="357" r:id="rId35"/>
    <p:sldId id="350" r:id="rId36"/>
    <p:sldId id="352" r:id="rId37"/>
    <p:sldId id="354" r:id="rId38"/>
    <p:sldId id="328" r:id="rId39"/>
    <p:sldId id="310" r:id="rId40"/>
    <p:sldId id="330" r:id="rId41"/>
    <p:sldId id="329" r:id="rId42"/>
    <p:sldId id="366" r:id="rId43"/>
    <p:sldId id="334" r:id="rId44"/>
    <p:sldId id="333" r:id="rId45"/>
  </p:sldIdLst>
  <p:sldSz cx="9144000" cy="6858000" type="screen4x3"/>
  <p:notesSz cx="6858000" cy="9144000"/>
  <p:custDataLst>
    <p:tags r:id="rId4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58D"/>
    <a:srgbClr val="808080"/>
    <a:srgbClr val="FCFCFC"/>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66" d="100"/>
          <a:sy n="66" d="100"/>
        </p:scale>
        <p:origin x="-1392"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AF2DBE-83F2-428B-89BA-BF0123E32038}" type="slidenum">
              <a:rPr lang="en-US"/>
              <a:pPr/>
              <a:t>‹#›</a:t>
            </a:fld>
            <a:endParaRPr lang="en-US"/>
          </a:p>
        </p:txBody>
      </p:sp>
    </p:spTree>
    <p:extLst>
      <p:ext uri="{BB962C8B-B14F-4D97-AF65-F5344CB8AC3E}">
        <p14:creationId xmlns:p14="http://schemas.microsoft.com/office/powerpoint/2010/main" val="171990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87DE78-418C-4018-A945-B51831F6966A}" type="slidenum">
              <a:rPr lang="en-US"/>
              <a:pPr/>
              <a:t>‹#›</a:t>
            </a:fld>
            <a:endParaRPr lang="en-US"/>
          </a:p>
        </p:txBody>
      </p:sp>
    </p:spTree>
    <p:extLst>
      <p:ext uri="{BB962C8B-B14F-4D97-AF65-F5344CB8AC3E}">
        <p14:creationId xmlns:p14="http://schemas.microsoft.com/office/powerpoint/2010/main" val="1391108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7DE78-418C-4018-A945-B51831F6966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4D0A275E-61D0-44C4-834C-9CC046663432}" type="slidenum">
              <a:rPr lang="en-US" sz="1200" smtClean="0">
                <a:latin typeface="Arial" charset="0"/>
              </a:rPr>
              <a:pPr eaLnBrk="1" hangingPunct="1"/>
              <a:t>21</a:t>
            </a:fld>
            <a:endParaRPr lang="en-US" sz="1200" smtClean="0">
              <a:latin typeface="Arial" charset="0"/>
            </a:endParaRPr>
          </a:p>
        </p:txBody>
      </p:sp>
      <p:sp>
        <p:nvSpPr>
          <p:cNvPr id="66563" name="Rectangle 2"/>
          <p:cNvSpPr>
            <a:spLocks noGrp="1" noRot="1" noChangeAspect="1" noChangeArrowheads="1" noTextEdit="1"/>
          </p:cNvSpPr>
          <p:nvPr>
            <p:ph type="sldImg"/>
          </p:nvPr>
        </p:nvSpPr>
        <p:spPr>
          <a:xfrm>
            <a:off x="1143000" y="685800"/>
            <a:ext cx="4573588"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696C1ADE-F7FB-4B2B-9FD2-BCDD159DCC25}" type="slidenum">
              <a:rPr lang="en-US" sz="1200" smtClean="0">
                <a:latin typeface="Arial" charset="0"/>
              </a:rPr>
              <a:pPr eaLnBrk="1" hangingPunct="1"/>
              <a:t>23</a:t>
            </a:fld>
            <a:endParaRPr lang="en-US" sz="1200" smtClean="0">
              <a:latin typeface="Arial" charset="0"/>
            </a:endParaRPr>
          </a:p>
        </p:txBody>
      </p:sp>
      <p:sp>
        <p:nvSpPr>
          <p:cNvPr id="67587" name="Rectangle 2"/>
          <p:cNvSpPr>
            <a:spLocks noGrp="1" noRot="1" noChangeAspect="1" noChangeArrowheads="1" noTextEdit="1"/>
          </p:cNvSpPr>
          <p:nvPr>
            <p:ph type="sldImg"/>
          </p:nvPr>
        </p:nvSpPr>
        <p:spPr>
          <a:xfrm>
            <a:off x="1143000" y="685800"/>
            <a:ext cx="4573588"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5275" y="8684826"/>
            <a:ext cx="2971092"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nchor="b"/>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algn="r" eaLnBrk="1" hangingPunct="1"/>
            <a:fld id="{6E7F7615-E1BE-4884-AB81-CBBE146C9262}" type="slidenum">
              <a:rPr lang="en-US" sz="1200">
                <a:latin typeface="Arial" charset="0"/>
              </a:rPr>
              <a:pPr algn="r" eaLnBrk="1" hangingPunct="1"/>
              <a:t>30</a:t>
            </a:fld>
            <a:endParaRPr lang="en-US" sz="1200">
              <a:latin typeface="Arial" charset="0"/>
            </a:endParaRPr>
          </a:p>
        </p:txBody>
      </p:sp>
      <p:sp>
        <p:nvSpPr>
          <p:cNvPr id="62467" name="Rectangle 2"/>
          <p:cNvSpPr>
            <a:spLocks noGrp="1" noRot="1" noChangeAspect="1" noChangeArrowheads="1" noTextEdit="1"/>
          </p:cNvSpPr>
          <p:nvPr>
            <p:ph type="sldImg"/>
          </p:nvPr>
        </p:nvSpPr>
        <p:spPr>
          <a:xfrm>
            <a:off x="1143000" y="685800"/>
            <a:ext cx="4573588"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6AF39454-1A9E-4DA9-BA13-5359C56B3F90}" type="slidenum">
              <a:rPr lang="en-US" sz="1200" smtClean="0">
                <a:latin typeface="Arial" charset="0"/>
              </a:rPr>
              <a:pPr eaLnBrk="1" hangingPunct="1"/>
              <a:t>33</a:t>
            </a:fld>
            <a:endParaRPr lang="en-US" sz="1200" smtClean="0">
              <a:latin typeface="Arial" charset="0"/>
            </a:endParaRPr>
          </a:p>
        </p:txBody>
      </p:sp>
      <p:sp>
        <p:nvSpPr>
          <p:cNvPr id="71683" name="Rectangle 2"/>
          <p:cNvSpPr>
            <a:spLocks noGrp="1" noRot="1" noChangeAspect="1" noChangeArrowheads="1" noTextEdit="1"/>
          </p:cNvSpPr>
          <p:nvPr>
            <p:ph type="sldImg"/>
          </p:nvPr>
        </p:nvSpPr>
        <p:spPr>
          <a:xfrm>
            <a:off x="1143000" y="685800"/>
            <a:ext cx="4573588"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A7AA3D7-087F-4687-B0C5-E3167F2A0CE6}" type="slidenum">
              <a:rPr lang="en-US" sz="1200" smtClean="0">
                <a:latin typeface="Arial" charset="0"/>
              </a:rPr>
              <a:pPr eaLnBrk="1" hangingPunct="1"/>
              <a:t>43</a:t>
            </a:fld>
            <a:endParaRPr lang="en-US" sz="1200" smtClean="0">
              <a:latin typeface="Arial" charset="0"/>
            </a:endParaRPr>
          </a:p>
        </p:txBody>
      </p:sp>
      <p:sp>
        <p:nvSpPr>
          <p:cNvPr id="73731" name="Rectangle 2"/>
          <p:cNvSpPr>
            <a:spLocks noGrp="1" noRot="1" noChangeAspect="1" noChangeArrowheads="1" noTextEdit="1"/>
          </p:cNvSpPr>
          <p:nvPr>
            <p:ph type="sldImg"/>
          </p:nvPr>
        </p:nvSpPr>
        <p:spPr>
          <a:xfrm>
            <a:off x="1143000" y="685800"/>
            <a:ext cx="4573588"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A0410520-5550-46E6-BF7D-35FF420464CA}" type="slidenum">
              <a:rPr lang="en-US" sz="1200" smtClean="0">
                <a:latin typeface="Arial" charset="0"/>
              </a:rPr>
              <a:pPr eaLnBrk="1" hangingPunct="1"/>
              <a:t>44</a:t>
            </a:fld>
            <a:endParaRPr lang="en-US" sz="1200" smtClean="0">
              <a:latin typeface="Arial" charset="0"/>
            </a:endParaRPr>
          </a:p>
        </p:txBody>
      </p:sp>
      <p:sp>
        <p:nvSpPr>
          <p:cNvPr id="74755" name="Rectangle 2"/>
          <p:cNvSpPr>
            <a:spLocks noGrp="1" noRot="1" noChangeAspect="1" noChangeArrowheads="1" noTextEdit="1"/>
          </p:cNvSpPr>
          <p:nvPr>
            <p:ph type="sldImg"/>
          </p:nvPr>
        </p:nvSpPr>
        <p:spPr>
          <a:xfrm>
            <a:off x="1143000" y="685800"/>
            <a:ext cx="4573588"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FE50AE0-E9F2-41B4-8430-CC818C60C9F6}" type="slidenum">
              <a:rPr lang="en-US" sz="1200" smtClean="0">
                <a:latin typeface="Arial" charset="0"/>
              </a:rPr>
              <a:pPr eaLnBrk="1" hangingPunct="1"/>
              <a:t>5</a:t>
            </a:fld>
            <a:endParaRPr lang="en-US" sz="1200" smtClean="0">
              <a:latin typeface="Arial" charset="0"/>
            </a:endParaRPr>
          </a:p>
        </p:txBody>
      </p:sp>
      <p:sp>
        <p:nvSpPr>
          <p:cNvPr id="51203" name="Rectangle 2"/>
          <p:cNvSpPr>
            <a:spLocks noGrp="1" noRot="1" noChangeAspect="1" noChangeArrowheads="1" noTextEdit="1"/>
          </p:cNvSpPr>
          <p:nvPr>
            <p:ph type="sldImg"/>
          </p:nvPr>
        </p:nvSpPr>
        <p:spPr>
          <a:xfrm>
            <a:off x="1143000" y="685800"/>
            <a:ext cx="4573588"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691A501-955E-4B5A-B89B-1478F2D26C5E}" type="slidenum">
              <a:rPr lang="en-US" sz="1200" smtClean="0">
                <a:latin typeface="Arial" charset="0"/>
              </a:rPr>
              <a:pPr eaLnBrk="1" hangingPunct="1"/>
              <a:t>7</a:t>
            </a:fld>
            <a:endParaRPr lang="en-US" sz="1200" smtClean="0">
              <a:latin typeface="Arial" charset="0"/>
            </a:endParaRPr>
          </a:p>
        </p:txBody>
      </p:sp>
      <p:sp>
        <p:nvSpPr>
          <p:cNvPr id="52227" name="Rectangle 2"/>
          <p:cNvSpPr>
            <a:spLocks noGrp="1" noRot="1" noChangeAspect="1" noChangeArrowheads="1" noTextEdit="1"/>
          </p:cNvSpPr>
          <p:nvPr>
            <p:ph type="sldImg"/>
          </p:nvPr>
        </p:nvSpPr>
        <p:spPr>
          <a:xfrm>
            <a:off x="1143000" y="685800"/>
            <a:ext cx="4573588"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691A501-955E-4B5A-B89B-1478F2D26C5E}" type="slidenum">
              <a:rPr lang="en-US" sz="1200" smtClean="0">
                <a:latin typeface="Arial" charset="0"/>
              </a:rPr>
              <a:pPr eaLnBrk="1" hangingPunct="1"/>
              <a:t>8</a:t>
            </a:fld>
            <a:endParaRPr lang="en-US" sz="1200" smtClean="0">
              <a:latin typeface="Arial" charset="0"/>
            </a:endParaRPr>
          </a:p>
        </p:txBody>
      </p:sp>
      <p:sp>
        <p:nvSpPr>
          <p:cNvPr id="52227" name="Rectangle 2"/>
          <p:cNvSpPr>
            <a:spLocks noGrp="1" noRot="1" noChangeAspect="1" noChangeArrowheads="1" noTextEdit="1"/>
          </p:cNvSpPr>
          <p:nvPr>
            <p:ph type="sldImg"/>
          </p:nvPr>
        </p:nvSpPr>
        <p:spPr>
          <a:xfrm>
            <a:off x="1143000" y="685800"/>
            <a:ext cx="4573588"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10</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11</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22AC88F7-72E3-4E19-ABAA-D9E2D39E46D2}" type="slidenum">
              <a:rPr lang="en-US" sz="1200" smtClean="0">
                <a:latin typeface="Arial" charset="0"/>
              </a:rPr>
              <a:pPr eaLnBrk="1" hangingPunct="1"/>
              <a:t>12</a:t>
            </a:fld>
            <a:endParaRPr lang="en-US" sz="1200" smtClean="0">
              <a:latin typeface="Arial" charset="0"/>
            </a:endParaRPr>
          </a:p>
        </p:txBody>
      </p:sp>
      <p:sp>
        <p:nvSpPr>
          <p:cNvPr id="54275" name="Rectangle 2"/>
          <p:cNvSpPr>
            <a:spLocks noGrp="1" noRot="1" noChangeAspect="1" noChangeArrowheads="1" noTextEdit="1"/>
          </p:cNvSpPr>
          <p:nvPr>
            <p:ph type="sldImg"/>
          </p:nvPr>
        </p:nvSpPr>
        <p:spPr>
          <a:xfrm>
            <a:off x="1143000" y="685800"/>
            <a:ext cx="4573588"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13</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87FF577A-E98A-41AB-B356-B3BD36BABD27}" type="slidenum">
              <a:rPr lang="en-US" sz="1200" smtClean="0">
                <a:latin typeface="Arial" charset="0"/>
              </a:rPr>
              <a:pPr eaLnBrk="1" hangingPunct="1"/>
              <a:t>16</a:t>
            </a:fld>
            <a:endParaRPr lang="en-US" sz="1200" smtClean="0">
              <a:latin typeface="Arial" charset="0"/>
            </a:endParaRPr>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en-US"/>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en-US"/>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en-US"/>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en-US"/>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en-US"/>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en-US"/>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2CE6F728-32AA-4EF6-93B8-3DE64EEA1E28}" type="slidenum">
              <a:rPr lang="en-US"/>
              <a:pPr/>
              <a:t>‹#›</a:t>
            </a:fld>
            <a:endParaRPr lang="en-US"/>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en-US"/>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en-US"/>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algn="r"/>
            <a:r>
              <a:rPr lang="en-US" sz="900" kern="1200" smtClean="0">
                <a:solidFill>
                  <a:schemeClr val="tx1"/>
                </a:solidFill>
                <a:latin typeface="Arial" charset="0"/>
                <a:ea typeface="+mn-ea"/>
                <a:cs typeface="+mn-cs"/>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0349D5-4C77-49B2-8D0E-495B1BC2B1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7538C-CFE1-4C0D-B4C7-63BC106278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04F374-3DFA-47CA-8750-309731BDE8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B4BE0B-D383-4A1F-81E7-7A5564E3322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9377EDF-F593-4D00-8699-AE2A1C17BB9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D087EA5-3766-47D7-BEB6-EE8B25924BE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4ECDD2D-6B9B-4A41-84BC-BA8D0DF2A2D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968F69-8AFB-4D6B-98B5-2DB0DDB025AB}" type="slidenum">
              <a:rPr lang="en-US"/>
              <a:pPr>
                <a:defRPr/>
              </a:pPr>
              <a:t>‹#›</a:t>
            </a:fld>
            <a:endParaRPr lang="en-US"/>
          </a:p>
        </p:txBody>
      </p:sp>
    </p:spTree>
    <p:extLst>
      <p:ext uri="{BB962C8B-B14F-4D97-AF65-F5344CB8AC3E}">
        <p14:creationId xmlns:p14="http://schemas.microsoft.com/office/powerpoint/2010/main" val="56304230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F77401-3994-4159-B21B-74697D8110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F7F57-09A2-49FF-8DD3-E8DB4A0EEC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072E7D-E05D-45F6-867F-023AEE8A4E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84B98A-ACA0-4A85-A2B1-69D7DB440F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56873E-FBCD-4F2F-B3A8-F8119306A4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3EAFFDF-56F3-4300-B515-1942D5D97A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CCB7AB-EF55-4E1B-B3AB-9BB8054DF70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47BE1D-5980-4BFB-A52E-761F377EA6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en-US" b="0" i="0" u="none"/>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5EFDFF-03B4-4015-8D28-4E9385D8A021}" type="slidenum">
              <a:rPr lang="en-US"/>
              <a:pPr/>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19"/>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20"/>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a:r>
              <a:rPr lang="en-US" sz="900" kern="1200" smtClean="0">
                <a:solidFill>
                  <a:schemeClr val="tx1"/>
                </a:solidFill>
                <a:latin typeface="Arial" charset="0"/>
                <a:ea typeface="+mn-ea"/>
                <a:cs typeface="+mn-cs"/>
              </a:rPr>
              <a:t>http://dichvudanhvanban.com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i="0" u="none">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slide" Target="slide7.xm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http://farm2.static.flickr.com/1262/1413925724_35cfa6ecee_o.jpg"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http://farm3.static.flickr.com/2250/1881659183_47919b2a6a_o.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3.wdp"/><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or27"/>
          <p:cNvPicPr>
            <a:picLocks noChangeAspect="1" noChangeArrowheads="1"/>
          </p:cNvPicPr>
          <p:nvPr/>
        </p:nvPicPr>
        <p:blipFill>
          <a:blip r:embed="rId2"/>
          <a:srcRect/>
          <a:stretch>
            <a:fillRect/>
          </a:stretch>
        </p:blipFill>
        <p:spPr bwMode="auto">
          <a:xfrm>
            <a:off x="304800" y="-228600"/>
            <a:ext cx="8534400" cy="7315200"/>
          </a:xfrm>
          <a:prstGeom prst="rect">
            <a:avLst/>
          </a:prstGeom>
          <a:noFill/>
          <a:ln w="9525">
            <a:noFill/>
            <a:miter lim="800000"/>
            <a:headEnd/>
            <a:tailEnd/>
          </a:ln>
        </p:spPr>
      </p:pic>
      <p:sp>
        <p:nvSpPr>
          <p:cNvPr id="74757" name="WordArt 5" descr="White marble"/>
          <p:cNvSpPr>
            <a:spLocks noChangeArrowheads="1" noChangeShapeType="1" noTextEdit="1"/>
          </p:cNvSpPr>
          <p:nvPr/>
        </p:nvSpPr>
        <p:spPr bwMode="auto">
          <a:xfrm>
            <a:off x="762000" y="533400"/>
            <a:ext cx="7772400" cy="1600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n-US" sz="3600" b="1" kern="10">
              <a:ln w="9525">
                <a:round/>
                <a:headEnd/>
                <a:tailEnd/>
              </a:ln>
              <a:blipFill dpi="0" rotWithShape="0">
                <a:blip r:embed="rId3"/>
                <a:srcRect/>
                <a:tile tx="0" ty="0" sx="100000" sy="100000" flip="none" algn="tl"/>
              </a:blipFill>
              <a:latin typeface="Times New Roman"/>
              <a:cs typeface="Times New Roman"/>
            </a:endParaRPr>
          </a:p>
        </p:txBody>
      </p:sp>
      <p:sp>
        <p:nvSpPr>
          <p:cNvPr id="74758" name="Rectangle 6"/>
          <p:cNvSpPr>
            <a:spLocks noGrp="1" noChangeArrowheads="1"/>
          </p:cNvSpPr>
          <p:nvPr>
            <p:ph type="title"/>
          </p:nvPr>
        </p:nvSpPr>
        <p:spPr>
          <a:xfrm>
            <a:off x="1066800" y="304800"/>
            <a:ext cx="7696200" cy="5791200"/>
          </a:xfrm>
          <a:noFill/>
        </p:spPr>
        <p:txBody>
          <a:bodyPr/>
          <a:lstStyle/>
          <a:p>
            <a:pPr algn="ctr" eaLnBrk="1" hangingPunct="1"/>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PHÒNG GD&amp;ĐT QUẬN LONG BIÊN</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TRƯỜNG THCS ÁI MỘ</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dirty="0" smtClean="0">
                <a:solidFill>
                  <a:srgbClr val="0000FF"/>
                </a:solidFill>
                <a:latin typeface="Times New Roman" pitchFamily="18" charset="0"/>
                <a:cs typeface="Times New Roman" pitchFamily="18" charset="0"/>
              </a:rPr>
              <a:t>NHIỆT LIỆT </a:t>
            </a:r>
            <a:r>
              <a:rPr lang="en-US" sz="2400" b="1" dirty="0" smtClean="0">
                <a:solidFill>
                  <a:srgbClr val="0000FF"/>
                </a:solidFill>
                <a:latin typeface="Times New Roman" pitchFamily="18" charset="0"/>
                <a:cs typeface="Times New Roman" pitchFamily="18" charset="0"/>
              </a:rPr>
              <a:t> CHÀO MỪNG CÁC THÀY CÔ GIÁO</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Giáo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viên:Nguyễn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r>
              <a:rPr lang="en-US" sz="2400" b="1" dirty="0" smtClean="0">
                <a:solidFill>
                  <a:srgbClr val="0000FF"/>
                </a:solidFill>
                <a:latin typeface="Times New Roman" pitchFamily="18" charset="0"/>
                <a:cs typeface="Times New Roman" pitchFamily="18" charset="0"/>
              </a:rPr>
              <a:t> Kim </a:t>
            </a:r>
            <a:r>
              <a:rPr lang="en-US" sz="2400" b="1" dirty="0" err="1" smtClean="0">
                <a:solidFill>
                  <a:srgbClr val="0000FF"/>
                </a:solidFill>
                <a:latin typeface="Times New Roman" pitchFamily="18" charset="0"/>
                <a:cs typeface="Times New Roman" pitchFamily="18" charset="0"/>
              </a:rPr>
              <a:t>Nhung</a:t>
            </a: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Lớp</a:t>
            </a:r>
            <a:r>
              <a:rPr lang="en-US" sz="2400" b="1" dirty="0" smtClean="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6A</a:t>
            </a: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Tháng</a:t>
            </a:r>
            <a:r>
              <a:rPr lang="en-US" sz="2400" b="1" dirty="0" smtClean="0">
                <a:solidFill>
                  <a:srgbClr val="0000FF"/>
                </a:solidFill>
                <a:latin typeface="Times New Roman" pitchFamily="18" charset="0"/>
                <a:cs typeface="Times New Roman" pitchFamily="18" charset="0"/>
              </a:rPr>
              <a:t> 11/2017</a:t>
            </a:r>
            <a:br>
              <a:rPr lang="en-US" sz="2400" b="1" dirty="0" smtClean="0">
                <a:solidFill>
                  <a:srgbClr val="0000FF"/>
                </a:solidFill>
                <a:latin typeface="Times New Roman" pitchFamily="18" charset="0"/>
                <a:cs typeface="Times New Roman" pitchFamily="18" charset="0"/>
              </a:rPr>
            </a:br>
            <a:endParaRPr lang="en-US" sz="2400" b="1" dirty="0" smtClean="0">
              <a:solidFill>
                <a:srgbClr val="0000FF"/>
              </a:solidFill>
              <a:latin typeface="Times New Roman" pitchFamily="18" charset="0"/>
              <a:cs typeface="Times New Roman" pitchFamily="18" charset="0"/>
            </a:endParaRPr>
          </a:p>
        </p:txBody>
      </p:sp>
      <p:sp>
        <p:nvSpPr>
          <p:cNvPr id="74759" name="Rectangle 7"/>
          <p:cNvSpPr>
            <a:spLocks noChangeArrowheads="1"/>
          </p:cNvSpPr>
          <p:nvPr/>
        </p:nvSpPr>
        <p:spPr bwMode="auto">
          <a:xfrm>
            <a:off x="762000" y="838200"/>
            <a:ext cx="5943600" cy="1219200"/>
          </a:xfrm>
          <a:prstGeom prst="rect">
            <a:avLst/>
          </a:prstGeom>
          <a:noFill/>
          <a:ln w="9525">
            <a:noFill/>
            <a:miter lim="800000"/>
            <a:headEnd/>
            <a:tailEnd/>
          </a:ln>
        </p:spPr>
        <p:txBody>
          <a:bodyPr anchor="ctr"/>
          <a:lstStyle/>
          <a:p>
            <a:r>
              <a:rPr lang="en-US" sz="2400" b="1">
                <a:solidFill>
                  <a:srgbClr val="FF0000"/>
                </a:solidFill>
              </a:rPr>
              <a:t>.</a:t>
            </a:r>
          </a:p>
        </p:txBody>
      </p:sp>
      <p:sp>
        <p:nvSpPr>
          <p:cNvPr id="74760" name="Rectangle 8"/>
          <p:cNvSpPr>
            <a:spLocks noChangeArrowheads="1"/>
          </p:cNvSpPr>
          <p:nvPr/>
        </p:nvSpPr>
        <p:spPr bwMode="auto">
          <a:xfrm>
            <a:off x="762000" y="2133600"/>
            <a:ext cx="8153400" cy="685800"/>
          </a:xfrm>
          <a:prstGeom prst="rect">
            <a:avLst/>
          </a:prstGeom>
          <a:noFill/>
          <a:ln w="9525">
            <a:noFill/>
            <a:miter lim="800000"/>
            <a:headEnd/>
            <a:tailEnd/>
          </a:ln>
        </p:spPr>
        <p:txBody>
          <a:bodyPr anchor="ctr"/>
          <a:lstStyle/>
          <a:p>
            <a:r>
              <a:rPr lang="en-US" sz="2800" b="1">
                <a:solidFill>
                  <a:srgbClr val="FF0000"/>
                </a:solidFill>
              </a:rPr>
              <a:t> </a:t>
            </a:r>
          </a:p>
        </p:txBody>
      </p:sp>
      <p:sp>
        <p:nvSpPr>
          <p:cNvPr id="74761" name="Rectangle 9"/>
          <p:cNvSpPr>
            <a:spLocks noChangeArrowheads="1"/>
          </p:cNvSpPr>
          <p:nvPr/>
        </p:nvSpPr>
        <p:spPr bwMode="auto">
          <a:xfrm>
            <a:off x="762000" y="3124200"/>
            <a:ext cx="6019800" cy="609600"/>
          </a:xfrm>
          <a:prstGeom prst="rect">
            <a:avLst/>
          </a:prstGeom>
          <a:noFill/>
          <a:ln w="9525">
            <a:noFill/>
            <a:miter lim="800000"/>
            <a:headEnd/>
            <a:tailEnd/>
          </a:ln>
        </p:spPr>
        <p:txBody>
          <a:bodyPr anchor="ctr"/>
          <a:lstStyle/>
          <a:p>
            <a:endParaRPr lang="en-US" sz="2800" b="1">
              <a:solidFill>
                <a:srgbClr val="FF0000"/>
              </a:solidFill>
            </a:endParaRPr>
          </a:p>
        </p:txBody>
      </p:sp>
      <p:sp>
        <p:nvSpPr>
          <p:cNvPr id="74764" name="Rectangle 12"/>
          <p:cNvSpPr>
            <a:spLocks noChangeArrowheads="1"/>
          </p:cNvSpPr>
          <p:nvPr/>
        </p:nvSpPr>
        <p:spPr bwMode="auto">
          <a:xfrm>
            <a:off x="457200" y="1981200"/>
            <a:ext cx="8153400" cy="914400"/>
          </a:xfrm>
          <a:prstGeom prst="rect">
            <a:avLst/>
          </a:prstGeom>
          <a:noFill/>
          <a:ln w="9525">
            <a:noFill/>
            <a:miter lim="800000"/>
            <a:headEnd/>
            <a:tailEnd/>
          </a:ln>
        </p:spPr>
        <p:txBody>
          <a:bodyPr anchor="ctr"/>
          <a:lstStyle/>
          <a:p>
            <a:endParaRPr lang="en-US" sz="2400" b="1">
              <a:solidFill>
                <a:srgbClr val="0000FF"/>
              </a:solidFill>
              <a:latin typeface=".VnTimeH" pitchFamily="34" charset="0"/>
            </a:endParaRPr>
          </a:p>
        </p:txBody>
      </p:sp>
      <p:sp>
        <p:nvSpPr>
          <p:cNvPr id="74767" name="Rectangle 15"/>
          <p:cNvSpPr>
            <a:spLocks noChangeArrowheads="1"/>
          </p:cNvSpPr>
          <p:nvPr/>
        </p:nvSpPr>
        <p:spPr bwMode="auto">
          <a:xfrm>
            <a:off x="457200" y="3124200"/>
            <a:ext cx="8382000" cy="609600"/>
          </a:xfrm>
          <a:prstGeom prst="rect">
            <a:avLst/>
          </a:prstGeom>
          <a:noFill/>
          <a:ln w="9525">
            <a:noFill/>
            <a:miter lim="800000"/>
            <a:headEnd/>
            <a:tailEnd/>
          </a:ln>
        </p:spPr>
        <p:txBody>
          <a:bodyPr anchor="ctr"/>
          <a:lstStyle/>
          <a:p>
            <a:endParaRPr lang="en-US" sz="2400" b="1">
              <a:solidFill>
                <a:srgbClr val="0000FF"/>
              </a:solidFill>
              <a:latin typeface=".VnTimeH"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nodePh="1">
                                  <p:stCondLst>
                                    <p:cond delay="0"/>
                                  </p:stCondLst>
                                  <p:endCondLst>
                                    <p:cond evt="begin" delay="0">
                                      <p:tn val="5"/>
                                    </p:cond>
                                  </p:end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770" decel="100000"/>
                                        <p:tgtEl>
                                          <p:spTgt spid="74757"/>
                                        </p:tgtEl>
                                      </p:cBhvr>
                                    </p:animEffect>
                                    <p:animScale>
                                      <p:cBhvr>
                                        <p:cTn id="8" dur="770" decel="100000"/>
                                        <p:tgtEl>
                                          <p:spTgt spid="74757"/>
                                        </p:tgtEl>
                                      </p:cBhvr>
                                      <p:from x="10000" y="10000"/>
                                      <p:to x="200000" y="450000"/>
                                    </p:animScale>
                                    <p:animScale>
                                      <p:cBhvr>
                                        <p:cTn id="9" dur="1230" accel="100000" fill="hold">
                                          <p:stCondLst>
                                            <p:cond delay="770"/>
                                          </p:stCondLst>
                                        </p:cTn>
                                        <p:tgtEl>
                                          <p:spTgt spid="74757"/>
                                        </p:tgtEl>
                                      </p:cBhvr>
                                      <p:from x="200000" y="450000"/>
                                      <p:to x="100000" y="100000"/>
                                    </p:animScale>
                                    <p:set>
                                      <p:cBhvr>
                                        <p:cTn id="10" dur="770" fill="hold"/>
                                        <p:tgtEl>
                                          <p:spTgt spid="74757"/>
                                        </p:tgtEl>
                                        <p:attrNameLst>
                                          <p:attrName>ppt_x</p:attrName>
                                        </p:attrNameLst>
                                      </p:cBhvr>
                                      <p:to>
                                        <p:strVal val="(0.5)"/>
                                      </p:to>
                                    </p:set>
                                    <p:anim from="(0.5)" to="(#ppt_x)" calcmode="lin" valueType="num">
                                      <p:cBhvr>
                                        <p:cTn id="11" dur="1230" accel="100000" fill="hold">
                                          <p:stCondLst>
                                            <p:cond delay="770"/>
                                          </p:stCondLst>
                                        </p:cTn>
                                        <p:tgtEl>
                                          <p:spTgt spid="74757"/>
                                        </p:tgtEl>
                                        <p:attrNameLst>
                                          <p:attrName>ppt_x</p:attrName>
                                        </p:attrNameLst>
                                      </p:cBhvr>
                                    </p:anim>
                                    <p:set>
                                      <p:cBhvr>
                                        <p:cTn id="12" dur="770" fill="hold"/>
                                        <p:tgtEl>
                                          <p:spTgt spid="74757"/>
                                        </p:tgtEl>
                                        <p:attrNameLst>
                                          <p:attrName>ppt_y</p:attrName>
                                        </p:attrNameLst>
                                      </p:cBhvr>
                                      <p:to>
                                        <p:strVal val="(#ppt_y+0.4)"/>
                                      </p:to>
                                    </p:set>
                                    <p:anim from="(#ppt_y+0.4)" to="(#ppt_y)" calcmode="lin" valueType="num">
                                      <p:cBhvr>
                                        <p:cTn id="13" dur="1230" accel="100000" fill="hold">
                                          <p:stCondLst>
                                            <p:cond delay="770"/>
                                          </p:stCondLst>
                                        </p:cTn>
                                        <p:tgtEl>
                                          <p:spTgt spid="7475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nodePh="1">
                                  <p:stCondLst>
                                    <p:cond delay="0"/>
                                  </p:stCondLst>
                                  <p:endCondLst>
                                    <p:cond evt="begin" delay="0">
                                      <p:tn val="16"/>
                                    </p:cond>
                                  </p:endCondLst>
                                  <p:childTnLst>
                                    <p:set>
                                      <p:cBhvr>
                                        <p:cTn id="17" dur="1" fill="hold">
                                          <p:stCondLst>
                                            <p:cond delay="0"/>
                                          </p:stCondLst>
                                        </p:cTn>
                                        <p:tgtEl>
                                          <p:spTgt spid="74764"/>
                                        </p:tgtEl>
                                        <p:attrNameLst>
                                          <p:attrName>style.visibility</p:attrName>
                                        </p:attrNameLst>
                                      </p:cBhvr>
                                      <p:to>
                                        <p:strVal val="visible"/>
                                      </p:to>
                                    </p:set>
                                    <p:anim calcmode="lin" valueType="num">
                                      <p:cBhvr>
                                        <p:cTn id="18" dur="1000" fill="hold"/>
                                        <p:tgtEl>
                                          <p:spTgt spid="74764"/>
                                        </p:tgtEl>
                                        <p:attrNameLst>
                                          <p:attrName>ppt_x</p:attrName>
                                        </p:attrNameLst>
                                      </p:cBhvr>
                                      <p:tavLst>
                                        <p:tav tm="0">
                                          <p:val>
                                            <p:strVal val="#ppt_x-.2"/>
                                          </p:val>
                                        </p:tav>
                                        <p:tav tm="100000">
                                          <p:val>
                                            <p:strVal val="#ppt_x"/>
                                          </p:val>
                                        </p:tav>
                                      </p:tavLst>
                                    </p:anim>
                                    <p:anim calcmode="lin" valueType="num">
                                      <p:cBhvr>
                                        <p:cTn id="19" dur="1000" fill="hold"/>
                                        <p:tgtEl>
                                          <p:spTgt spid="747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4764"/>
                                        </p:tgtEl>
                                      </p:cBhvr>
                                    </p:animEffect>
                                  </p:childTnLst>
                                </p:cTn>
                              </p:par>
                            </p:childTnLst>
                          </p:cTn>
                        </p:par>
                        <p:par>
                          <p:cTn id="21" fill="hold">
                            <p:stCondLst>
                              <p:cond delay="1000"/>
                            </p:stCondLst>
                            <p:childTnLst>
                              <p:par>
                                <p:cTn id="22" presetID="2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4767"/>
                                        </p:tgtEl>
                                        <p:attrNameLst>
                                          <p:attrName>style.visibility</p:attrName>
                                        </p:attrNameLst>
                                      </p:cBhvr>
                                      <p:to>
                                        <p:strVal val="visible"/>
                                      </p:to>
                                    </p:set>
                                    <p:anim calcmode="lin" valueType="num">
                                      <p:cBhvr>
                                        <p:cTn id="24" dur="1000" fill="hold"/>
                                        <p:tgtEl>
                                          <p:spTgt spid="74767"/>
                                        </p:tgtEl>
                                        <p:attrNameLst>
                                          <p:attrName>ppt_x</p:attrName>
                                        </p:attrNameLst>
                                      </p:cBhvr>
                                      <p:tavLst>
                                        <p:tav tm="0">
                                          <p:val>
                                            <p:strVal val="#ppt_x-.2"/>
                                          </p:val>
                                        </p:tav>
                                        <p:tav tm="100000">
                                          <p:val>
                                            <p:strVal val="#ppt_x"/>
                                          </p:val>
                                        </p:tav>
                                      </p:tavLst>
                                    </p:anim>
                                    <p:anim calcmode="lin" valueType="num">
                                      <p:cBhvr>
                                        <p:cTn id="25" dur="1000" fill="hold"/>
                                        <p:tgtEl>
                                          <p:spTgt spid="7476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4767"/>
                                        </p:tgtEl>
                                      </p:cBhvr>
                                    </p:animEffect>
                                  </p:childTnLst>
                                </p:cTn>
                              </p:par>
                            </p:childTnLst>
                          </p:cTn>
                        </p:par>
                        <p:par>
                          <p:cTn id="27" fill="hold">
                            <p:stCondLst>
                              <p:cond delay="2000"/>
                            </p:stCondLst>
                            <p:childTnLst>
                              <p:par>
                                <p:cTn id="28" presetID="29" presetClass="entr" presetSubtype="0" fill="hold" grpId="0" nodeType="afterEffect">
                                  <p:stCondLst>
                                    <p:cond delay="0"/>
                                  </p:stCondLst>
                                  <p:childTnLst>
                                    <p:set>
                                      <p:cBhvr>
                                        <p:cTn id="29" dur="1" fill="hold">
                                          <p:stCondLst>
                                            <p:cond delay="0"/>
                                          </p:stCondLst>
                                        </p:cTn>
                                        <p:tgtEl>
                                          <p:spTgt spid="74758"/>
                                        </p:tgtEl>
                                        <p:attrNameLst>
                                          <p:attrName>style.visibility</p:attrName>
                                        </p:attrNameLst>
                                      </p:cBhvr>
                                      <p:to>
                                        <p:strVal val="visible"/>
                                      </p:to>
                                    </p:set>
                                    <p:anim calcmode="lin" valueType="num">
                                      <p:cBhvr>
                                        <p:cTn id="30" dur="1000" fill="hold"/>
                                        <p:tgtEl>
                                          <p:spTgt spid="74758"/>
                                        </p:tgtEl>
                                        <p:attrNameLst>
                                          <p:attrName>ppt_x</p:attrName>
                                        </p:attrNameLst>
                                      </p:cBhvr>
                                      <p:tavLst>
                                        <p:tav tm="0">
                                          <p:val>
                                            <p:strVal val="#ppt_x-.2"/>
                                          </p:val>
                                        </p:tav>
                                        <p:tav tm="100000">
                                          <p:val>
                                            <p:strVal val="#ppt_x"/>
                                          </p:val>
                                        </p:tav>
                                      </p:tavLst>
                                    </p:anim>
                                    <p:anim calcmode="lin" valueType="num">
                                      <p:cBhvr>
                                        <p:cTn id="31" dur="1000" fill="hold"/>
                                        <p:tgtEl>
                                          <p:spTgt spid="747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4758"/>
                                        </p:tgtEl>
                                      </p:cBhvr>
                                    </p:animEffect>
                                  </p:childTnLst>
                                </p:cTn>
                              </p:par>
                            </p:childTnLst>
                          </p:cTn>
                        </p:par>
                        <p:par>
                          <p:cTn id="33" fill="hold">
                            <p:stCondLst>
                              <p:cond delay="3000"/>
                            </p:stCondLst>
                            <p:childTnLst>
                              <p:par>
                                <p:cTn id="34" presetID="29" presetClass="entr" presetSubtype="0" fill="hold" grpId="0" nodeType="afterEffect">
                                  <p:stCondLst>
                                    <p:cond delay="0"/>
                                  </p:stCondLst>
                                  <p:childTnLst>
                                    <p:set>
                                      <p:cBhvr>
                                        <p:cTn id="35" dur="1" fill="hold">
                                          <p:stCondLst>
                                            <p:cond delay="0"/>
                                          </p:stCondLst>
                                        </p:cTn>
                                        <p:tgtEl>
                                          <p:spTgt spid="74759"/>
                                        </p:tgtEl>
                                        <p:attrNameLst>
                                          <p:attrName>style.visibility</p:attrName>
                                        </p:attrNameLst>
                                      </p:cBhvr>
                                      <p:to>
                                        <p:strVal val="visible"/>
                                      </p:to>
                                    </p:set>
                                    <p:anim calcmode="lin" valueType="num">
                                      <p:cBhvr>
                                        <p:cTn id="36" dur="1000" fill="hold"/>
                                        <p:tgtEl>
                                          <p:spTgt spid="74759"/>
                                        </p:tgtEl>
                                        <p:attrNameLst>
                                          <p:attrName>ppt_x</p:attrName>
                                        </p:attrNameLst>
                                      </p:cBhvr>
                                      <p:tavLst>
                                        <p:tav tm="0">
                                          <p:val>
                                            <p:strVal val="#ppt_x-.2"/>
                                          </p:val>
                                        </p:tav>
                                        <p:tav tm="100000">
                                          <p:val>
                                            <p:strVal val="#ppt_x"/>
                                          </p:val>
                                        </p:tav>
                                      </p:tavLst>
                                    </p:anim>
                                    <p:anim calcmode="lin" valueType="num">
                                      <p:cBhvr>
                                        <p:cTn id="37" dur="1000" fill="hold"/>
                                        <p:tgtEl>
                                          <p:spTgt spid="7475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4759"/>
                                        </p:tgtEl>
                                      </p:cBhvr>
                                    </p:animEffect>
                                  </p:childTnLst>
                                </p:cTn>
                              </p:par>
                            </p:childTnLst>
                          </p:cTn>
                        </p:par>
                        <p:par>
                          <p:cTn id="39" fill="hold">
                            <p:stCondLst>
                              <p:cond delay="4000"/>
                            </p:stCondLst>
                            <p:childTnLst>
                              <p:par>
                                <p:cTn id="40" presetID="29" presetClass="entr" presetSubtype="0" fill="hold" grpId="0" nodeType="afterEffect">
                                  <p:stCondLst>
                                    <p:cond delay="0"/>
                                  </p:stCondLst>
                                  <p:childTnLst>
                                    <p:set>
                                      <p:cBhvr>
                                        <p:cTn id="41" dur="1" fill="hold">
                                          <p:stCondLst>
                                            <p:cond delay="0"/>
                                          </p:stCondLst>
                                        </p:cTn>
                                        <p:tgtEl>
                                          <p:spTgt spid="74760"/>
                                        </p:tgtEl>
                                        <p:attrNameLst>
                                          <p:attrName>style.visibility</p:attrName>
                                        </p:attrNameLst>
                                      </p:cBhvr>
                                      <p:to>
                                        <p:strVal val="visible"/>
                                      </p:to>
                                    </p:set>
                                    <p:anim calcmode="lin" valueType="num">
                                      <p:cBhvr>
                                        <p:cTn id="42" dur="1000" fill="hold"/>
                                        <p:tgtEl>
                                          <p:spTgt spid="74760"/>
                                        </p:tgtEl>
                                        <p:attrNameLst>
                                          <p:attrName>ppt_x</p:attrName>
                                        </p:attrNameLst>
                                      </p:cBhvr>
                                      <p:tavLst>
                                        <p:tav tm="0">
                                          <p:val>
                                            <p:strVal val="#ppt_x-.2"/>
                                          </p:val>
                                        </p:tav>
                                        <p:tav tm="100000">
                                          <p:val>
                                            <p:strVal val="#ppt_x"/>
                                          </p:val>
                                        </p:tav>
                                      </p:tavLst>
                                    </p:anim>
                                    <p:anim calcmode="lin" valueType="num">
                                      <p:cBhvr>
                                        <p:cTn id="43" dur="1000" fill="hold"/>
                                        <p:tgtEl>
                                          <p:spTgt spid="7476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4760"/>
                                        </p:tgtEl>
                                      </p:cBhvr>
                                    </p:animEffect>
                                  </p:childTnLst>
                                </p:cTn>
                              </p:par>
                            </p:childTnLst>
                          </p:cTn>
                        </p:par>
                        <p:par>
                          <p:cTn id="45" fill="hold">
                            <p:stCondLst>
                              <p:cond delay="5000"/>
                            </p:stCondLst>
                            <p:childTnLst>
                              <p:par>
                                <p:cTn id="46" presetID="29" presetClass="entr" presetSubtype="0" fill="hold" grpId="0" nodeType="afterEffect" nodePh="1">
                                  <p:stCondLst>
                                    <p:cond delay="0"/>
                                  </p:stCondLst>
                                  <p:endCondLst>
                                    <p:cond evt="begin" delay="0">
                                      <p:tn val="46"/>
                                    </p:cond>
                                  </p:endCondLst>
                                  <p:childTnLst>
                                    <p:set>
                                      <p:cBhvr>
                                        <p:cTn id="47" dur="1" fill="hold">
                                          <p:stCondLst>
                                            <p:cond delay="0"/>
                                          </p:stCondLst>
                                        </p:cTn>
                                        <p:tgtEl>
                                          <p:spTgt spid="74761"/>
                                        </p:tgtEl>
                                        <p:attrNameLst>
                                          <p:attrName>style.visibility</p:attrName>
                                        </p:attrNameLst>
                                      </p:cBhvr>
                                      <p:to>
                                        <p:strVal val="visible"/>
                                      </p:to>
                                    </p:set>
                                    <p:anim calcmode="lin" valueType="num">
                                      <p:cBhvr>
                                        <p:cTn id="48" dur="1000" fill="hold"/>
                                        <p:tgtEl>
                                          <p:spTgt spid="74761"/>
                                        </p:tgtEl>
                                        <p:attrNameLst>
                                          <p:attrName>ppt_x</p:attrName>
                                        </p:attrNameLst>
                                      </p:cBhvr>
                                      <p:tavLst>
                                        <p:tav tm="0">
                                          <p:val>
                                            <p:strVal val="#ppt_x-.2"/>
                                          </p:val>
                                        </p:tav>
                                        <p:tav tm="100000">
                                          <p:val>
                                            <p:strVal val="#ppt_x"/>
                                          </p:val>
                                        </p:tav>
                                      </p:tavLst>
                                    </p:anim>
                                    <p:anim calcmode="lin" valueType="num">
                                      <p:cBhvr>
                                        <p:cTn id="49" dur="1000" fill="hold"/>
                                        <p:tgtEl>
                                          <p:spTgt spid="7476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p:bldP spid="74759" grpId="0"/>
      <p:bldP spid="74760" grpId="0"/>
      <p:bldP spid="74761" grpId="0"/>
      <p:bldP spid="74764" grpId="0"/>
      <p:bldP spid="747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7962900" y="1617209"/>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sp>
        <p:nvSpPr>
          <p:cNvPr id="18442" name="AutoShape 10">
            <a:hlinkClick r:id="rId3"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18444" name="AutoShape 12">
            <a:hlinkClick r:id="rId4"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1" name="Text Box 15"/>
          <p:cNvSpPr txBox="1">
            <a:spLocks noChangeArrowheads="1"/>
          </p:cNvSpPr>
          <p:nvPr/>
        </p:nvSpPr>
        <p:spPr bwMode="auto">
          <a:xfrm>
            <a:off x="6781800" y="3505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2" name="Text Box 16"/>
          <p:cNvSpPr txBox="1">
            <a:spLocks noChangeArrowheads="1"/>
          </p:cNvSpPr>
          <p:nvPr/>
        </p:nvSpPr>
        <p:spPr bwMode="auto">
          <a:xfrm>
            <a:off x="4724400" y="64912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3" name="Text Box 17"/>
          <p:cNvSpPr txBox="1">
            <a:spLocks noChangeArrowheads="1"/>
          </p:cNvSpPr>
          <p:nvPr/>
        </p:nvSpPr>
        <p:spPr bwMode="auto">
          <a:xfrm>
            <a:off x="7239000" y="403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400"/>
          </a:p>
        </p:txBody>
      </p:sp>
      <p:pic>
        <p:nvPicPr>
          <p:cNvPr id="475156"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21"/>
          <p:cNvSpPr txBox="1">
            <a:spLocks noChangeArrowheads="1"/>
          </p:cNvSpPr>
          <p:nvPr/>
        </p:nvSpPr>
        <p:spPr bwMode="auto">
          <a:xfrm>
            <a:off x="457200" y="2895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600" b="1" i="1" dirty="0">
                <a:solidFill>
                  <a:srgbClr val="FF0000"/>
                </a:solidFill>
              </a:rPr>
              <a:t>b. </a:t>
            </a:r>
            <a:r>
              <a:rPr lang="en-US" sz="2600" b="1" i="1" u="sng" dirty="0">
                <a:solidFill>
                  <a:srgbClr val="FF0000"/>
                </a:solidFill>
              </a:rPr>
              <a:t>Các nghề thủ công</a:t>
            </a:r>
            <a:r>
              <a:rPr lang="en-US" sz="2800" b="1" dirty="0">
                <a:solidFill>
                  <a:srgbClr val="FF0000"/>
                </a:solidFill>
              </a:rPr>
              <a:t>: </a:t>
            </a:r>
            <a:endParaRPr lang="en-US" sz="2400" dirty="0">
              <a:solidFill>
                <a:srgbClr val="FF0000"/>
              </a:solidFill>
            </a:endParaRPr>
          </a:p>
        </p:txBody>
      </p:sp>
      <p:sp>
        <p:nvSpPr>
          <p:cNvPr id="18451" name="Text Box 22"/>
          <p:cNvSpPr txBox="1">
            <a:spLocks noChangeArrowheads="1"/>
          </p:cNvSpPr>
          <p:nvPr/>
        </p:nvSpPr>
        <p:spPr bwMode="auto">
          <a:xfrm>
            <a:off x="533400" y="34290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Các nghề thủ công như làm đồ gốm, dệt vải, xây nhà, đóng thuyền...đều được chuyên môn hóa.</a:t>
            </a:r>
          </a:p>
        </p:txBody>
      </p:sp>
    </p:spTree>
    <p:extLst>
      <p:ext uri="{BB962C8B-B14F-4D97-AF65-F5344CB8AC3E}">
        <p14:creationId xmlns:p14="http://schemas.microsoft.com/office/powerpoint/2010/main" val="31299105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75151"/>
                                        </p:tgtEl>
                                        <p:attrNameLst>
                                          <p:attrName>style.visibility</p:attrName>
                                        </p:attrNameLst>
                                      </p:cBhvr>
                                      <p:to>
                                        <p:strVal val="visible"/>
                                      </p:to>
                                    </p:set>
                                    <p:animEffect transition="in" filter="box(in)">
                                      <p:cBhvr>
                                        <p:cTn id="7" dur="500"/>
                                        <p:tgtEl>
                                          <p:spTgt spid="4751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5152"/>
                                        </p:tgtEl>
                                        <p:attrNameLst>
                                          <p:attrName>style.visibility</p:attrName>
                                        </p:attrNameLst>
                                      </p:cBhvr>
                                      <p:to>
                                        <p:strVal val="visible"/>
                                      </p:to>
                                    </p:set>
                                    <p:animEffect transition="in" filter="box(in)">
                                      <p:cBhvr>
                                        <p:cTn id="10" dur="500"/>
                                        <p:tgtEl>
                                          <p:spTgt spid="475152"/>
                                        </p:tgtEl>
                                      </p:cBhvr>
                                    </p:animEffect>
                                  </p:childTnLst>
                                </p:cTn>
                              </p:par>
                              <p:par>
                                <p:cTn id="11" presetID="4" presetClass="entr" presetSubtype="16" fill="hold" grpId="0" nodeType="withEffect" nodePh="1">
                                  <p:stCondLst>
                                    <p:cond delay="0"/>
                                  </p:stCondLst>
                                  <p:endCondLst>
                                    <p:cond evt="begin" delay="0">
                                      <p:tn val="11"/>
                                    </p:cond>
                                  </p:endCondLst>
                                  <p:childTnLst>
                                    <p:set>
                                      <p:cBhvr>
                                        <p:cTn id="12" dur="1" fill="hold">
                                          <p:stCondLst>
                                            <p:cond delay="0"/>
                                          </p:stCondLst>
                                        </p:cTn>
                                        <p:tgtEl>
                                          <p:spTgt spid="475153"/>
                                        </p:tgtEl>
                                        <p:attrNameLst>
                                          <p:attrName>style.visibility</p:attrName>
                                        </p:attrNameLst>
                                      </p:cBhvr>
                                      <p:to>
                                        <p:strVal val="visible"/>
                                      </p:to>
                                    </p:set>
                                    <p:animEffect transition="in" filter="box(in)">
                                      <p:cBhvr>
                                        <p:cTn id="13" dur="500"/>
                                        <p:tgtEl>
                                          <p:spTgt spid="4751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75156"/>
                                        </p:tgtEl>
                                        <p:attrNameLst>
                                          <p:attrName>style.visibility</p:attrName>
                                        </p:attrNameLst>
                                      </p:cBhvr>
                                      <p:to>
                                        <p:strVal val="visible"/>
                                      </p:to>
                                    </p:set>
                                    <p:animEffect transition="in" filter="box(in)">
                                      <p:cBhvr>
                                        <p:cTn id="18" dur="500"/>
                                        <p:tgtEl>
                                          <p:spTgt spid="47515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451">
                                            <p:txEl>
                                              <p:pRg st="0" end="0"/>
                                            </p:txEl>
                                          </p:spTgt>
                                        </p:tgtEl>
                                        <p:attrNameLst>
                                          <p:attrName>style.visibility</p:attrName>
                                        </p:attrNameLst>
                                      </p:cBhvr>
                                      <p:to>
                                        <p:strVal val="visible"/>
                                      </p:to>
                                    </p:set>
                                    <p:animEffect transition="in" filter="circle(in)">
                                      <p:cBhvr>
                                        <p:cTn id="23" dur="2000"/>
                                        <p:tgtEl>
                                          <p:spTgt spid="1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1" grpId="0"/>
      <p:bldP spid="475152" grpId="0"/>
      <p:bldP spid="4751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747486" y="1371600"/>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pic>
        <p:nvPicPr>
          <p:cNvPr id="475143" name="Picture 7" descr="thap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3037"/>
            <a:ext cx="2667000" cy="33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4" name="Picture 8" descr="trongdongDONG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3036"/>
            <a:ext cx="4267200" cy="346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5" name="Picture 9" descr="DSCF78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029200"/>
            <a:ext cx="3238500" cy="196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AutoShape 10">
            <a:hlinkClick r:id="rId6"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pic>
        <p:nvPicPr>
          <p:cNvPr id="475147" name="Picture 11" descr="scan0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029200"/>
            <a:ext cx="2819400" cy="16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AutoShape 12">
            <a:hlinkClick r:id="rId8"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1" name="Text Box 15"/>
          <p:cNvSpPr txBox="1">
            <a:spLocks noChangeArrowheads="1"/>
          </p:cNvSpPr>
          <p:nvPr/>
        </p:nvSpPr>
        <p:spPr bwMode="auto">
          <a:xfrm>
            <a:off x="6781800" y="3505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2" name="Text Box 16"/>
          <p:cNvSpPr txBox="1">
            <a:spLocks noChangeArrowheads="1"/>
          </p:cNvSpPr>
          <p:nvPr/>
        </p:nvSpPr>
        <p:spPr bwMode="auto">
          <a:xfrm>
            <a:off x="4800600" y="64912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pic>
        <p:nvPicPr>
          <p:cNvPr id="475156" name="Picture 3" descr="AG00218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1896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5143"/>
                                        </p:tgtEl>
                                        <p:attrNameLst>
                                          <p:attrName>style.visibility</p:attrName>
                                        </p:attrNameLst>
                                      </p:cBhvr>
                                      <p:to>
                                        <p:strVal val="visible"/>
                                      </p:to>
                                    </p:set>
                                    <p:animEffect transition="in" filter="box(in)">
                                      <p:cBhvr>
                                        <p:cTn id="7" dur="500"/>
                                        <p:tgtEl>
                                          <p:spTgt spid="475143"/>
                                        </p:tgtEl>
                                      </p:cBhvr>
                                    </p:animEffect>
                                  </p:childTnLst>
                                </p:cTn>
                              </p:par>
                              <p:par>
                                <p:cTn id="8" presetID="4" presetClass="entr" presetSubtype="16" fill="hold" nodeType="withEffect">
                                  <p:stCondLst>
                                    <p:cond delay="0"/>
                                  </p:stCondLst>
                                  <p:childTnLst>
                                    <p:set>
                                      <p:cBhvr>
                                        <p:cTn id="9" dur="1" fill="hold">
                                          <p:stCondLst>
                                            <p:cond delay="0"/>
                                          </p:stCondLst>
                                        </p:cTn>
                                        <p:tgtEl>
                                          <p:spTgt spid="475144"/>
                                        </p:tgtEl>
                                        <p:attrNameLst>
                                          <p:attrName>style.visibility</p:attrName>
                                        </p:attrNameLst>
                                      </p:cBhvr>
                                      <p:to>
                                        <p:strVal val="visible"/>
                                      </p:to>
                                    </p:set>
                                    <p:animEffect transition="in" filter="box(in)">
                                      <p:cBhvr>
                                        <p:cTn id="10" dur="500"/>
                                        <p:tgtEl>
                                          <p:spTgt spid="47514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75151"/>
                                        </p:tgtEl>
                                        <p:attrNameLst>
                                          <p:attrName>style.visibility</p:attrName>
                                        </p:attrNameLst>
                                      </p:cBhvr>
                                      <p:to>
                                        <p:strVal val="visible"/>
                                      </p:to>
                                    </p:set>
                                    <p:animEffect transition="in" filter="box(in)">
                                      <p:cBhvr>
                                        <p:cTn id="13" dur="500"/>
                                        <p:tgtEl>
                                          <p:spTgt spid="475151"/>
                                        </p:tgtEl>
                                      </p:cBhvr>
                                    </p:animEffect>
                                  </p:childTnLst>
                                </p:cTn>
                              </p:par>
                              <p:par>
                                <p:cTn id="14" presetID="4" presetClass="entr" presetSubtype="16" fill="hold" nodeType="withEffect">
                                  <p:stCondLst>
                                    <p:cond delay="0"/>
                                  </p:stCondLst>
                                  <p:childTnLst>
                                    <p:set>
                                      <p:cBhvr>
                                        <p:cTn id="15" dur="1" fill="hold">
                                          <p:stCondLst>
                                            <p:cond delay="0"/>
                                          </p:stCondLst>
                                        </p:cTn>
                                        <p:tgtEl>
                                          <p:spTgt spid="475147"/>
                                        </p:tgtEl>
                                        <p:attrNameLst>
                                          <p:attrName>style.visibility</p:attrName>
                                        </p:attrNameLst>
                                      </p:cBhvr>
                                      <p:to>
                                        <p:strVal val="visible"/>
                                      </p:to>
                                    </p:set>
                                    <p:animEffect transition="in" filter="box(in)">
                                      <p:cBhvr>
                                        <p:cTn id="16" dur="500"/>
                                        <p:tgtEl>
                                          <p:spTgt spid="475147"/>
                                        </p:tgtEl>
                                      </p:cBhvr>
                                    </p:animEffect>
                                  </p:childTnLst>
                                </p:cTn>
                              </p:par>
                              <p:par>
                                <p:cTn id="17" presetID="4" presetClass="entr" presetSubtype="16" fill="hold" nodeType="withEffect">
                                  <p:stCondLst>
                                    <p:cond delay="0"/>
                                  </p:stCondLst>
                                  <p:childTnLst>
                                    <p:set>
                                      <p:cBhvr>
                                        <p:cTn id="18" dur="1" fill="hold">
                                          <p:stCondLst>
                                            <p:cond delay="0"/>
                                          </p:stCondLst>
                                        </p:cTn>
                                        <p:tgtEl>
                                          <p:spTgt spid="475145"/>
                                        </p:tgtEl>
                                        <p:attrNameLst>
                                          <p:attrName>style.visibility</p:attrName>
                                        </p:attrNameLst>
                                      </p:cBhvr>
                                      <p:to>
                                        <p:strVal val="visible"/>
                                      </p:to>
                                    </p:set>
                                    <p:animEffect transition="in" filter="box(in)">
                                      <p:cBhvr>
                                        <p:cTn id="19" dur="500"/>
                                        <p:tgtEl>
                                          <p:spTgt spid="47514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75152"/>
                                        </p:tgtEl>
                                        <p:attrNameLst>
                                          <p:attrName>style.visibility</p:attrName>
                                        </p:attrNameLst>
                                      </p:cBhvr>
                                      <p:to>
                                        <p:strVal val="visible"/>
                                      </p:to>
                                    </p:set>
                                    <p:animEffect transition="in" filter="box(in)">
                                      <p:cBhvr>
                                        <p:cTn id="22" dur="500"/>
                                        <p:tgtEl>
                                          <p:spTgt spid="475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75156"/>
                                        </p:tgtEl>
                                        <p:attrNameLst>
                                          <p:attrName>style.visibility</p:attrName>
                                        </p:attrNameLst>
                                      </p:cBhvr>
                                      <p:to>
                                        <p:strVal val="visible"/>
                                      </p:to>
                                    </p:set>
                                    <p:animEffect transition="in" filter="box(in)">
                                      <p:cBhvr>
                                        <p:cTn id="27" dur="500"/>
                                        <p:tgtEl>
                                          <p:spTgt spid="47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1" grpId="0"/>
      <p:bldP spid="475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descr="http://farm2.static.flickr.com/1262/1413925724_35cfa6ecee_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79" name="Rectangle 3"/>
          <p:cNvSpPr>
            <a:spLocks noChangeArrowheads="1"/>
          </p:cNvSpPr>
          <p:nvPr/>
        </p:nvSpPr>
        <p:spPr bwMode="auto">
          <a:xfrm>
            <a:off x="0" y="5305425"/>
            <a:ext cx="9144000" cy="193899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i="1" dirty="0" smtClean="0">
                <a:solidFill>
                  <a:srgbClr val="660066"/>
                </a:solidFill>
                <a:sym typeface="Wingdings" pitchFamily="2" charset="2"/>
              </a:rPr>
              <a:t>Chiếc trống đồng  </a:t>
            </a:r>
            <a:r>
              <a:rPr lang="en-US" sz="2400" b="1" i="1" dirty="0">
                <a:solidFill>
                  <a:srgbClr val="660066"/>
                </a:solidFill>
                <a:sym typeface="Wingdings" pitchFamily="2" charset="2"/>
              </a:rPr>
              <a:t>là vật tiêu biểu cho nền văn hóa của người Lạc Việt.</a:t>
            </a:r>
          </a:p>
          <a:p>
            <a:pPr eaLnBrk="0" hangingPunct="0"/>
            <a:r>
              <a:rPr lang="en-US" sz="2400" b="1" i="1" dirty="0" smtClean="0">
                <a:solidFill>
                  <a:srgbClr val="660066"/>
                </a:solidFill>
                <a:sym typeface="Wingdings" pitchFamily="2" charset="2"/>
              </a:rPr>
              <a:t>Vừa </a:t>
            </a:r>
            <a:r>
              <a:rPr lang="en-US" sz="2400" b="1" i="1" dirty="0">
                <a:solidFill>
                  <a:srgbClr val="660066"/>
                </a:solidFill>
                <a:sym typeface="Wingdings" pitchFamily="2" charset="2"/>
              </a:rPr>
              <a:t>thể hiện trình độ phát triển của  kĩ thuật luyện kim đồng thau và tài năng tuyệt vời của cư dân Văn Lang, vừa có sự trao đổi buôn bán với nước ngoài, </a:t>
            </a:r>
          </a:p>
        </p:txBody>
      </p:sp>
      <p:sp>
        <p:nvSpPr>
          <p:cNvPr id="485380" name="Text Box 4"/>
          <p:cNvSpPr txBox="1">
            <a:spLocks noChangeArrowheads="1"/>
          </p:cNvSpPr>
          <p:nvPr/>
        </p:nvSpPr>
        <p:spPr bwMode="auto">
          <a:xfrm>
            <a:off x="0" y="4267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800"/>
              <a:t>Theo em, việc tìm thấy trống đồng ở nhiều nơi trên đất nước ta và ở cả nước ngoài đã thể hiện điều gì?</a:t>
            </a:r>
          </a:p>
        </p:txBody>
      </p:sp>
      <p:pic>
        <p:nvPicPr>
          <p:cNvPr id="485382" name="Picture 6" descr="tdongvang"/>
          <p:cNvPicPr>
            <a:picLocks noChangeAspect="1" noChangeArrowheads="1"/>
          </p:cNvPicPr>
          <p:nvPr/>
        </p:nvPicPr>
        <p:blipFill>
          <a:blip r:embed="rId5">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4953000" y="152400"/>
            <a:ext cx="4191000" cy="4114800"/>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1906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5378"/>
                                        </p:tgtEl>
                                        <p:attrNameLst>
                                          <p:attrName>style.visibility</p:attrName>
                                        </p:attrNameLst>
                                      </p:cBhvr>
                                      <p:to>
                                        <p:strVal val="visible"/>
                                      </p:to>
                                    </p:set>
                                    <p:animEffect transition="in" filter="blinds(horizontal)">
                                      <p:cBhvr>
                                        <p:cTn id="7" dur="500"/>
                                        <p:tgtEl>
                                          <p:spTgt spid="4853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5380"/>
                                        </p:tgtEl>
                                        <p:attrNameLst>
                                          <p:attrName>style.visibility</p:attrName>
                                        </p:attrNameLst>
                                      </p:cBhvr>
                                      <p:to>
                                        <p:strVal val="visible"/>
                                      </p:to>
                                    </p:set>
                                    <p:animEffect transition="in" filter="blinds(horizontal)">
                                      <p:cBhvr>
                                        <p:cTn id="10" dur="500"/>
                                        <p:tgtEl>
                                          <p:spTgt spid="485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85379"/>
                                        </p:tgtEl>
                                        <p:attrNameLst>
                                          <p:attrName>style.visibility</p:attrName>
                                        </p:attrNameLst>
                                      </p:cBhvr>
                                      <p:to>
                                        <p:strVal val="visible"/>
                                      </p:to>
                                    </p:set>
                                    <p:animEffect transition="in" filter="blinds(horizontal)">
                                      <p:cBhvr>
                                        <p:cTn id="15" dur="500"/>
                                        <p:tgtEl>
                                          <p:spTgt spid="4853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repeatCount="5000" fill="hold" nodeType="clickEffect">
                                  <p:stCondLst>
                                    <p:cond delay="0"/>
                                  </p:stCondLst>
                                  <p:childTnLst>
                                    <p:set>
                                      <p:cBhvr>
                                        <p:cTn id="19" dur="1" fill="hold">
                                          <p:stCondLst>
                                            <p:cond delay="0"/>
                                          </p:stCondLst>
                                        </p:cTn>
                                        <p:tgtEl>
                                          <p:spTgt spid="485382"/>
                                        </p:tgtEl>
                                        <p:attrNameLst>
                                          <p:attrName>style.visibility</p:attrName>
                                        </p:attrNameLst>
                                      </p:cBhvr>
                                      <p:to>
                                        <p:strVal val="visible"/>
                                      </p:to>
                                    </p:set>
                                    <p:anim calcmode="lin" valueType="num">
                                      <p:cBhvr>
                                        <p:cTn id="20" dur="1000" fill="hold"/>
                                        <p:tgtEl>
                                          <p:spTgt spid="485382"/>
                                        </p:tgtEl>
                                        <p:attrNameLst>
                                          <p:attrName>ppt_w</p:attrName>
                                        </p:attrNameLst>
                                      </p:cBhvr>
                                      <p:tavLst>
                                        <p:tav tm="0">
                                          <p:val>
                                            <p:strVal val="#ppt_w*0.70"/>
                                          </p:val>
                                        </p:tav>
                                        <p:tav tm="100000">
                                          <p:val>
                                            <p:strVal val="#ppt_w"/>
                                          </p:val>
                                        </p:tav>
                                      </p:tavLst>
                                    </p:anim>
                                    <p:anim calcmode="lin" valueType="num">
                                      <p:cBhvr>
                                        <p:cTn id="21" dur="1000" fill="hold"/>
                                        <p:tgtEl>
                                          <p:spTgt spid="485382"/>
                                        </p:tgtEl>
                                        <p:attrNameLst>
                                          <p:attrName>ppt_h</p:attrName>
                                        </p:attrNameLst>
                                      </p:cBhvr>
                                      <p:tavLst>
                                        <p:tav tm="0">
                                          <p:val>
                                            <p:strVal val="#ppt_h"/>
                                          </p:val>
                                        </p:tav>
                                        <p:tav tm="100000">
                                          <p:val>
                                            <p:strVal val="#ppt_h"/>
                                          </p:val>
                                        </p:tav>
                                      </p:tavLst>
                                    </p:anim>
                                    <p:animEffect transition="in" filter="fade">
                                      <p:cBhvr>
                                        <p:cTn id="22" dur="1000"/>
                                        <p:tgtEl>
                                          <p:spTgt spid="48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animBg="1"/>
      <p:bldP spid="4853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8382000" y="1524000"/>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sp>
        <p:nvSpPr>
          <p:cNvPr id="18442" name="AutoShape 10">
            <a:hlinkClick r:id="rId3"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18444" name="AutoShape 12">
            <a:hlinkClick r:id="rId4"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3" name="Text Box 17"/>
          <p:cNvSpPr txBox="1">
            <a:spLocks noChangeArrowheads="1"/>
          </p:cNvSpPr>
          <p:nvPr/>
        </p:nvSpPr>
        <p:spPr bwMode="auto">
          <a:xfrm>
            <a:off x="7239000" y="403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400"/>
          </a:p>
        </p:txBody>
      </p:sp>
      <p:pic>
        <p:nvPicPr>
          <p:cNvPr id="475156"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21"/>
          <p:cNvSpPr txBox="1">
            <a:spLocks noChangeArrowheads="1"/>
          </p:cNvSpPr>
          <p:nvPr/>
        </p:nvSpPr>
        <p:spPr bwMode="auto">
          <a:xfrm>
            <a:off x="457200" y="2895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600" b="1" i="1" dirty="0">
                <a:solidFill>
                  <a:srgbClr val="FF0000"/>
                </a:solidFill>
              </a:rPr>
              <a:t>b. </a:t>
            </a:r>
            <a:r>
              <a:rPr lang="en-US" sz="2600" b="1" i="1" u="sng" dirty="0">
                <a:solidFill>
                  <a:srgbClr val="FF0000"/>
                </a:solidFill>
              </a:rPr>
              <a:t>Các nghề thủ công</a:t>
            </a:r>
            <a:r>
              <a:rPr lang="en-US" sz="2800" b="1" dirty="0">
                <a:solidFill>
                  <a:srgbClr val="FF0000"/>
                </a:solidFill>
              </a:rPr>
              <a:t>: </a:t>
            </a:r>
            <a:endParaRPr lang="en-US" sz="2400" dirty="0">
              <a:solidFill>
                <a:srgbClr val="FF0000"/>
              </a:solidFill>
            </a:endParaRPr>
          </a:p>
        </p:txBody>
      </p:sp>
      <p:sp>
        <p:nvSpPr>
          <p:cNvPr id="18451" name="Text Box 22"/>
          <p:cNvSpPr txBox="1">
            <a:spLocks noChangeArrowheads="1"/>
          </p:cNvSpPr>
          <p:nvPr/>
        </p:nvSpPr>
        <p:spPr bwMode="auto">
          <a:xfrm>
            <a:off x="533400" y="3429000"/>
            <a:ext cx="765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Các nghề thủ công như làm đồ gốm, dệt vải, xây nhà, đóng thuyền...đều được chuyên môn hóa.</a:t>
            </a:r>
          </a:p>
        </p:txBody>
      </p:sp>
      <p:sp>
        <p:nvSpPr>
          <p:cNvPr id="475159" name="Text Box 23"/>
          <p:cNvSpPr txBox="1">
            <a:spLocks noChangeArrowheads="1"/>
          </p:cNvSpPr>
          <p:nvPr/>
        </p:nvSpPr>
        <p:spPr bwMode="auto">
          <a:xfrm>
            <a:off x="838200" y="5029200"/>
            <a:ext cx="708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Nghề luyện kim đạt trình độ kĩ thuật cao. Cư dân cũng bắt đầu biết rèn sắt.</a:t>
            </a:r>
          </a:p>
        </p:txBody>
      </p:sp>
    </p:spTree>
    <p:extLst>
      <p:ext uri="{BB962C8B-B14F-4D97-AF65-F5344CB8AC3E}">
        <p14:creationId xmlns:p14="http://schemas.microsoft.com/office/powerpoint/2010/main" val="13163544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475153"/>
                                        </p:tgtEl>
                                        <p:attrNameLst>
                                          <p:attrName>style.visibility</p:attrName>
                                        </p:attrNameLst>
                                      </p:cBhvr>
                                      <p:to>
                                        <p:strVal val="visible"/>
                                      </p:to>
                                    </p:set>
                                    <p:animEffect transition="in" filter="box(in)">
                                      <p:cBhvr>
                                        <p:cTn id="7" dur="500"/>
                                        <p:tgtEl>
                                          <p:spTgt spid="475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75156"/>
                                        </p:tgtEl>
                                        <p:attrNameLst>
                                          <p:attrName>style.visibility</p:attrName>
                                        </p:attrNameLst>
                                      </p:cBhvr>
                                      <p:to>
                                        <p:strVal val="visible"/>
                                      </p:to>
                                    </p:set>
                                    <p:animEffect transition="in" filter="box(in)">
                                      <p:cBhvr>
                                        <p:cTn id="12" dur="500"/>
                                        <p:tgtEl>
                                          <p:spTgt spid="47515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75159"/>
                                        </p:tgtEl>
                                        <p:attrNameLst>
                                          <p:attrName>style.visibility</p:attrName>
                                        </p:attrNameLst>
                                      </p:cBhvr>
                                      <p:to>
                                        <p:strVal val="visible"/>
                                      </p:to>
                                    </p:set>
                                    <p:animEffect transition="in" filter="box(in)">
                                      <p:cBhvr>
                                        <p:cTn id="15" dur="500"/>
                                        <p:tgtEl>
                                          <p:spTgt spid="47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3" grpId="0"/>
      <p:bldP spid="4751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b="1" dirty="0">
                <a:solidFill>
                  <a:srgbClr val="FF0000"/>
                </a:solidFill>
              </a:rPr>
              <a:t>2. </a:t>
            </a:r>
            <a:r>
              <a:rPr lang="en-US" b="1" u="sng" dirty="0">
                <a:solidFill>
                  <a:srgbClr val="FF0000"/>
                </a:solidFill>
              </a:rPr>
              <a:t>Đời sống vật chất của cư dân Văn Lang ra sao</a:t>
            </a:r>
            <a:r>
              <a:rPr lang="en-US" b="1" dirty="0">
                <a:solidFill>
                  <a:srgbClr val="FF0000"/>
                </a:solidFill>
              </a:rPr>
              <a:t>?</a:t>
            </a:r>
          </a:p>
          <a:p>
            <a:endParaRPr lang="en-US" dirty="0"/>
          </a:p>
        </p:txBody>
      </p:sp>
    </p:spTree>
    <p:extLst>
      <p:ext uri="{BB962C8B-B14F-4D97-AF65-F5344CB8AC3E}">
        <p14:creationId xmlns:p14="http://schemas.microsoft.com/office/powerpoint/2010/main" val="32861973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b="1" dirty="0" smtClean="0"/>
              <a:t>                </a:t>
            </a:r>
            <a:r>
              <a:rPr lang="en-US" b="1" dirty="0" smtClean="0">
                <a:latin typeface="Times New Roman" pitchFamily="18" charset="0"/>
                <a:cs typeface="Times New Roman" pitchFamily="18" charset="0"/>
              </a:rPr>
              <a:t>THẢO </a:t>
            </a:r>
            <a:r>
              <a:rPr lang="en-US" b="1" dirty="0">
                <a:latin typeface="Times New Roman" pitchFamily="18" charset="0"/>
                <a:cs typeface="Times New Roman" pitchFamily="18" charset="0"/>
              </a:rPr>
              <a:t>LUẬN </a:t>
            </a:r>
            <a:r>
              <a:rPr lang="en-US" b="1" dirty="0" smtClean="0">
                <a:latin typeface="Times New Roman" pitchFamily="18" charset="0"/>
                <a:cs typeface="Times New Roman" pitchFamily="18" charset="0"/>
              </a:rPr>
              <a:t>NHÓM</a:t>
            </a:r>
          </a:p>
          <a:p>
            <a:pPr marL="0" indent="0">
              <a:buNone/>
            </a:pPr>
            <a:r>
              <a:rPr lang="en-US" b="1" dirty="0" smtClean="0">
                <a:latin typeface="Times New Roman" pitchFamily="18" charset="0"/>
                <a:cs typeface="Times New Roman" pitchFamily="18" charset="0"/>
              </a:rPr>
              <a:t>? Đời sống vật chất của cư dân Văn Lang được thể hiện như thế nào trong các phương diện :nơi ở, phương tiện đi lại, bữa cơm hàng ngày, trang phục ,kiểu tóc.</a:t>
            </a:r>
          </a:p>
          <a:p>
            <a:pPr marL="0" indent="0" algn="ctr">
              <a:buNone/>
            </a:pPr>
            <a:endParaRPr lang="en-US" b="1" dirty="0" smtClean="0">
              <a:latin typeface="Times New Roman" pitchFamily="18" charset="0"/>
              <a:cs typeface="Times New Roman" pitchFamily="18" charset="0"/>
            </a:endParaRPr>
          </a:p>
          <a:p>
            <a:pPr marL="0" indent="0" algn="ctr">
              <a:buNone/>
            </a:pPr>
            <a:r>
              <a:rPr lang="en-US" b="1" dirty="0" smtClean="0">
                <a:latin typeface="Times New Roman" pitchFamily="18" charset="0"/>
                <a:cs typeface="Times New Roman" pitchFamily="18" charset="0"/>
              </a:rPr>
              <a:t>Yêu cầu</a:t>
            </a:r>
          </a:p>
          <a:p>
            <a:pPr marL="0" indent="0">
              <a:buNone/>
            </a:pPr>
            <a:r>
              <a:rPr lang="en-US" b="1" dirty="0" smtClean="0">
                <a:latin typeface="Times New Roman" pitchFamily="18" charset="0"/>
                <a:cs typeface="Times New Roman" pitchFamily="18" charset="0"/>
              </a:rPr>
              <a:t>-Hình thức: Nhóm lớn</a:t>
            </a:r>
          </a:p>
          <a:p>
            <a:pPr marL="0" indent="0">
              <a:buNone/>
            </a:pPr>
            <a:r>
              <a:rPr lang="en-US" b="1" dirty="0" smtClean="0">
                <a:latin typeface="Times New Roman" pitchFamily="18" charset="0"/>
                <a:cs typeface="Times New Roman" pitchFamily="18" charset="0"/>
              </a:rPr>
              <a:t>-Thời gian: 3 phút</a:t>
            </a:r>
          </a:p>
          <a:p>
            <a:pPr marL="0" indent="0">
              <a:buNone/>
            </a:pPr>
            <a:r>
              <a:rPr lang="en-US" b="1" dirty="0" smtClean="0">
                <a:latin typeface="Times New Roman" pitchFamily="18" charset="0"/>
                <a:cs typeface="Times New Roman" pitchFamily="18" charset="0"/>
              </a:rPr>
              <a:t>-Trình bày :phiếu bài tập</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303486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4648200" y="1524000"/>
            <a:ext cx="7620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eaLnBrk="1" hangingPunct="1">
              <a:spcBef>
                <a:spcPct val="50000"/>
              </a:spcBef>
            </a:pPr>
            <a:r>
              <a:rPr lang="en-US" sz="2400" b="1" dirty="0"/>
              <a:t>THẢO LUẬN NHÓM</a:t>
            </a:r>
          </a:p>
        </p:txBody>
      </p:sp>
      <p:sp>
        <p:nvSpPr>
          <p:cNvPr id="21508" name="Text Box 4"/>
          <p:cNvSpPr txBox="1">
            <a:spLocks noChangeArrowheads="1"/>
          </p:cNvSpPr>
          <p:nvPr/>
        </p:nvSpPr>
        <p:spPr bwMode="auto">
          <a:xfrm>
            <a:off x="0" y="15240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FF0000"/>
              </a:solidFill>
            </a:endParaRPr>
          </a:p>
        </p:txBody>
      </p:sp>
      <p:pic>
        <p:nvPicPr>
          <p:cNvPr id="488455" name="Picture 7" descr="Doi song TT-Nha s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57086"/>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56" name="Picture 8" descr="Trong%20Dong%20%288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76800"/>
            <a:ext cx="4533900" cy="1752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88457" name="Picture 9" descr="Trang phu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0" y="4724400"/>
            <a:ext cx="4381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0"/>
          <p:cNvSpPr>
            <a:spLocks noChangeArrowheads="1"/>
          </p:cNvSpPr>
          <p:nvPr/>
        </p:nvSpPr>
        <p:spPr bwMode="auto">
          <a:xfrm>
            <a:off x="304800" y="28194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dirty="0">
              <a:solidFill>
                <a:srgbClr val="3333CC"/>
              </a:solidFill>
            </a:endParaRPr>
          </a:p>
          <a:p>
            <a:pPr marL="342900" indent="-342900">
              <a:spcBef>
                <a:spcPct val="20000"/>
              </a:spcBef>
            </a:pPr>
            <a:endParaRPr lang="en-US" sz="2800" dirty="0">
              <a:solidFill>
                <a:srgbClr val="3333CC"/>
              </a:solidFill>
              <a:latin typeface="Arial" charset="0"/>
            </a:endParaRPr>
          </a:p>
          <a:p>
            <a:pPr marL="342900" indent="-342900">
              <a:spcBef>
                <a:spcPct val="20000"/>
              </a:spcBef>
              <a:buFontTx/>
              <a:buChar char="-"/>
            </a:pPr>
            <a:endParaRPr lang="en-US" sz="2800" dirty="0">
              <a:solidFill>
                <a:srgbClr val="3333CC"/>
              </a:solidFill>
              <a:latin typeface="Arial" charset="0"/>
            </a:endParaRPr>
          </a:p>
        </p:txBody>
      </p:sp>
      <p:pic>
        <p:nvPicPr>
          <p:cNvPr id="488461" name="Picture 13" descr="7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71600"/>
            <a:ext cx="4533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1"/>
          <p:cNvSpPr>
            <a:spLocks noChangeArrowheads="1"/>
          </p:cNvSpPr>
          <p:nvPr/>
        </p:nvSpPr>
        <p:spPr bwMode="auto">
          <a:xfrm>
            <a:off x="6781800" y="304800"/>
            <a:ext cx="2362200" cy="990600"/>
          </a:xfrm>
          <a:prstGeom prst="cloudCallout">
            <a:avLst>
              <a:gd name="adj1" fmla="val -21431"/>
              <a:gd name="adj2" fmla="val 41204"/>
            </a:avLst>
          </a:prstGeom>
          <a:solidFill>
            <a:srgbClr val="D2F2AC"/>
          </a:solidFill>
          <a:ln w="9525">
            <a:solidFill>
              <a:schemeClr val="tx1"/>
            </a:solidFill>
            <a:round/>
            <a:headEnd/>
            <a:tailEnd/>
          </a:ln>
        </p:spPr>
        <p:txBody>
          <a:bodyPr/>
          <a:lstStyle/>
          <a:p>
            <a:pPr algn="ctr"/>
            <a:r>
              <a:rPr lang="en-US" sz="2400" b="1" i="1" dirty="0"/>
              <a:t>3 phút</a:t>
            </a:r>
          </a:p>
        </p:txBody>
      </p:sp>
    </p:spTree>
    <p:extLst>
      <p:ext uri="{BB962C8B-B14F-4D97-AF65-F5344CB8AC3E}">
        <p14:creationId xmlns:p14="http://schemas.microsoft.com/office/powerpoint/2010/main" val="783421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8455"/>
                                        </p:tgtEl>
                                        <p:attrNameLst>
                                          <p:attrName>style.visibility</p:attrName>
                                        </p:attrNameLst>
                                      </p:cBhvr>
                                      <p:to>
                                        <p:strVal val="visible"/>
                                      </p:to>
                                    </p:set>
                                    <p:animEffect transition="in" filter="box(in)">
                                      <p:cBhvr>
                                        <p:cTn id="7" dur="500"/>
                                        <p:tgtEl>
                                          <p:spTgt spid="488455"/>
                                        </p:tgtEl>
                                      </p:cBhvr>
                                    </p:animEffect>
                                  </p:childTnLst>
                                </p:cTn>
                              </p:par>
                              <p:par>
                                <p:cTn id="8" presetID="4" presetClass="entr" presetSubtype="16" fill="hold" nodeType="withEffect">
                                  <p:stCondLst>
                                    <p:cond delay="0"/>
                                  </p:stCondLst>
                                  <p:childTnLst>
                                    <p:set>
                                      <p:cBhvr>
                                        <p:cTn id="9" dur="1" fill="hold">
                                          <p:stCondLst>
                                            <p:cond delay="0"/>
                                          </p:stCondLst>
                                        </p:cTn>
                                        <p:tgtEl>
                                          <p:spTgt spid="488461"/>
                                        </p:tgtEl>
                                        <p:attrNameLst>
                                          <p:attrName>style.visibility</p:attrName>
                                        </p:attrNameLst>
                                      </p:cBhvr>
                                      <p:to>
                                        <p:strVal val="visible"/>
                                      </p:to>
                                    </p:set>
                                    <p:animEffect transition="in" filter="box(in)">
                                      <p:cBhvr>
                                        <p:cTn id="10" dur="500"/>
                                        <p:tgtEl>
                                          <p:spTgt spid="488461"/>
                                        </p:tgtEl>
                                      </p:cBhvr>
                                    </p:animEffect>
                                  </p:childTnLst>
                                </p:cTn>
                              </p:par>
                              <p:par>
                                <p:cTn id="11" presetID="4" presetClass="entr" presetSubtype="16" fill="hold" nodeType="withEffect">
                                  <p:stCondLst>
                                    <p:cond delay="0"/>
                                  </p:stCondLst>
                                  <p:childTnLst>
                                    <p:set>
                                      <p:cBhvr>
                                        <p:cTn id="12" dur="1" fill="hold">
                                          <p:stCondLst>
                                            <p:cond delay="0"/>
                                          </p:stCondLst>
                                        </p:cTn>
                                        <p:tgtEl>
                                          <p:spTgt spid="488456"/>
                                        </p:tgtEl>
                                        <p:attrNameLst>
                                          <p:attrName>style.visibility</p:attrName>
                                        </p:attrNameLst>
                                      </p:cBhvr>
                                      <p:to>
                                        <p:strVal val="visible"/>
                                      </p:to>
                                    </p:set>
                                    <p:animEffect transition="in" filter="box(in)">
                                      <p:cBhvr>
                                        <p:cTn id="13" dur="500"/>
                                        <p:tgtEl>
                                          <p:spTgt spid="488456"/>
                                        </p:tgtEl>
                                      </p:cBhvr>
                                    </p:animEffect>
                                  </p:childTnLst>
                                </p:cTn>
                              </p:par>
                              <p:par>
                                <p:cTn id="14" presetID="4" presetClass="entr" presetSubtype="16" fill="hold" nodeType="withEffect">
                                  <p:stCondLst>
                                    <p:cond delay="0"/>
                                  </p:stCondLst>
                                  <p:childTnLst>
                                    <p:set>
                                      <p:cBhvr>
                                        <p:cTn id="15" dur="1" fill="hold">
                                          <p:stCondLst>
                                            <p:cond delay="0"/>
                                          </p:stCondLst>
                                        </p:cTn>
                                        <p:tgtEl>
                                          <p:spTgt spid="488457"/>
                                        </p:tgtEl>
                                        <p:attrNameLst>
                                          <p:attrName>style.visibility</p:attrName>
                                        </p:attrNameLst>
                                      </p:cBhvr>
                                      <p:to>
                                        <p:strVal val="visible"/>
                                      </p:to>
                                    </p:set>
                                    <p:animEffect transition="in" filter="box(in)">
                                      <p:cBhvr>
                                        <p:cTn id="16" dur="500"/>
                                        <p:tgtEl>
                                          <p:spTgt spid="48845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oi song TT-Nha san"/>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28611"/>
            <a:ext cx="4267200" cy="474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farm3.static.flickr.com/2250/1881659183_47919b2a6a_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76800" y="7620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9460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7b"/>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4429887" y="3125724"/>
            <a:ext cx="284226" cy="14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30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691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rong%20Dong%20%2881%2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78319" y="304800"/>
            <a:ext cx="8717471" cy="5943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848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610600" cy="5029200"/>
          </a:xfrm>
        </p:spPr>
        <p:txBody>
          <a:bodyPr/>
          <a:lstStyle/>
          <a:p>
            <a:pPr algn="ctr" eaLnBrk="0" hangingPunct="0"/>
            <a:r>
              <a:rPr lang="en-US" sz="3600" dirty="0" smtClean="0">
                <a:solidFill>
                  <a:srgbClr val="FF3300"/>
                </a:solidFill>
                <a:latin typeface="Times New Roman" pitchFamily="18" charset="0"/>
                <a:cs typeface="Times New Roman" pitchFamily="18" charset="0"/>
              </a:rPr>
              <a:t>TIẾT 14     </a:t>
            </a:r>
            <a:br>
              <a:rPr lang="en-US" sz="3600" dirty="0" smtClean="0">
                <a:solidFill>
                  <a:srgbClr val="FF3300"/>
                </a:solidFill>
                <a:latin typeface="Times New Roman" pitchFamily="18" charset="0"/>
                <a:cs typeface="Times New Roman" pitchFamily="18" charset="0"/>
              </a:rPr>
            </a:br>
            <a:r>
              <a:rPr lang="en-US" sz="3600" dirty="0" smtClean="0">
                <a:solidFill>
                  <a:srgbClr val="FF3300"/>
                </a:solidFill>
                <a:latin typeface="Times New Roman" pitchFamily="18" charset="0"/>
                <a:cs typeface="Times New Roman" pitchFamily="18" charset="0"/>
              </a:rPr>
              <a:t> ĐỜI SỐNG VẬT </a:t>
            </a:r>
            <a:r>
              <a:rPr lang="en-US" sz="3600" dirty="0">
                <a:solidFill>
                  <a:srgbClr val="FF3300"/>
                </a:solidFill>
                <a:latin typeface="Times New Roman" pitchFamily="18" charset="0"/>
                <a:cs typeface="Times New Roman" pitchFamily="18" charset="0"/>
              </a:rPr>
              <a:t>CHẤT </a:t>
            </a:r>
            <a:r>
              <a:rPr lang="en-US" sz="3600" dirty="0" smtClean="0">
                <a:solidFill>
                  <a:srgbClr val="FF3300"/>
                </a:solidFill>
                <a:latin typeface="Times New Roman" pitchFamily="18" charset="0"/>
                <a:cs typeface="Times New Roman" pitchFamily="18" charset="0"/>
              </a:rPr>
              <a:t>VÀ </a:t>
            </a:r>
            <a:r>
              <a:rPr lang="en-US" sz="3600" dirty="0">
                <a:solidFill>
                  <a:srgbClr val="FF3300"/>
                </a:solidFill>
                <a:latin typeface="Times New Roman" pitchFamily="18" charset="0"/>
                <a:cs typeface="Times New Roman" pitchFamily="18" charset="0"/>
              </a:rPr>
              <a:t>TINH </a:t>
            </a:r>
            <a:r>
              <a:rPr lang="en-US" sz="3600" dirty="0" smtClean="0">
                <a:solidFill>
                  <a:srgbClr val="FF3300"/>
                </a:solidFill>
                <a:latin typeface="Times New Roman" pitchFamily="18" charset="0"/>
                <a:cs typeface="Times New Roman" pitchFamily="18" charset="0"/>
              </a:rPr>
              <a:t>THẦN</a:t>
            </a:r>
            <a:br>
              <a:rPr lang="en-US" sz="3600" dirty="0" smtClean="0">
                <a:solidFill>
                  <a:srgbClr val="FF3300"/>
                </a:solidFill>
                <a:latin typeface="Times New Roman" pitchFamily="18" charset="0"/>
                <a:cs typeface="Times New Roman" pitchFamily="18" charset="0"/>
              </a:rPr>
            </a:br>
            <a:r>
              <a:rPr lang="en-US" sz="3600" dirty="0" smtClean="0">
                <a:solidFill>
                  <a:srgbClr val="FF3300"/>
                </a:solidFill>
                <a:latin typeface="Times New Roman" pitchFamily="18" charset="0"/>
                <a:cs typeface="Times New Roman" pitchFamily="18" charset="0"/>
              </a:rPr>
              <a:t> </a:t>
            </a:r>
            <a:r>
              <a:rPr lang="en-US" sz="3600" dirty="0">
                <a:solidFill>
                  <a:srgbClr val="FF3300"/>
                </a:solidFill>
                <a:latin typeface="Times New Roman" pitchFamily="18" charset="0"/>
                <a:cs typeface="Times New Roman" pitchFamily="18" charset="0"/>
              </a:rPr>
              <a:t>CỦA CƯ DÂN </a:t>
            </a:r>
            <a:r>
              <a:rPr lang="en-US" sz="3600" dirty="0" smtClean="0">
                <a:solidFill>
                  <a:srgbClr val="FF3300"/>
                </a:solidFill>
                <a:latin typeface="Times New Roman" pitchFamily="18" charset="0"/>
                <a:cs typeface="Times New Roman" pitchFamily="18" charset="0"/>
              </a:rPr>
              <a:t>VĂN </a:t>
            </a:r>
            <a:r>
              <a:rPr lang="en-US" sz="3600" dirty="0">
                <a:solidFill>
                  <a:srgbClr val="FF3300"/>
                </a:solidFill>
                <a:latin typeface="Times New Roman" pitchFamily="18" charset="0"/>
                <a:cs typeface="Times New Roman" pitchFamily="18" charset="0"/>
              </a:rPr>
              <a:t>LANG</a:t>
            </a:r>
            <a:r>
              <a:rPr lang="vi-VN" sz="3600" dirty="0">
                <a:solidFill>
                  <a:srgbClr val="FF3300"/>
                </a:solidFill>
                <a:latin typeface="Times New Roman" pitchFamily="18" charset="0"/>
                <a:cs typeface="Times New Roman" pitchFamily="18" charset="0"/>
              </a:rPr>
              <a:t/>
            </a:r>
            <a:br>
              <a:rPr lang="vi-VN" sz="3600" dirty="0">
                <a:solidFill>
                  <a:srgbClr val="FF33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pic>
        <p:nvPicPr>
          <p:cNvPr id="1028" name="Picture 4" descr="Kết quả hình ảnh cho trống đồ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0316" t="47468" r="-316" b="-632"/>
          <a:stretch/>
        </p:blipFill>
        <p:spPr bwMode="auto">
          <a:xfrm>
            <a:off x="6134100" y="0"/>
            <a:ext cx="3124200" cy="271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29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Trang phuc"/>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
            <a:ext cx="73914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56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524000" y="1524000"/>
            <a:ext cx="76200" cy="54864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AutoShape 4"/>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a:solidFill>
                <a:srgbClr val="FF3300"/>
              </a:solidFill>
            </a:endParaRPr>
          </a:p>
          <a:p>
            <a:pPr algn="ctr"/>
            <a:endParaRPr lang="en-US" sz="2800" b="1" i="1">
              <a:solidFill>
                <a:srgbClr val="FF3300"/>
              </a:solidFill>
            </a:endParaRPr>
          </a:p>
        </p:txBody>
      </p:sp>
      <p:sp>
        <p:nvSpPr>
          <p:cNvPr id="31749" name="AutoShape 5">
            <a:hlinkClick r:id="rId3" action="ppaction://hlinksldjump" highlightClick="1"/>
          </p:cNvPr>
          <p:cNvSpPr>
            <a:spLocks noChangeArrowheads="1"/>
          </p:cNvSpPr>
          <p:nvPr/>
        </p:nvSpPr>
        <p:spPr bwMode="auto">
          <a:xfrm>
            <a:off x="8534400" y="1143000"/>
            <a:ext cx="3048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31750" name="AutoShape 6">
            <a:hlinkClick r:id="rId4" action="ppaction://hlinksldjump" highlightClick="1"/>
          </p:cNvPr>
          <p:cNvSpPr>
            <a:spLocks noChangeArrowheads="1"/>
          </p:cNvSpPr>
          <p:nvPr/>
        </p:nvSpPr>
        <p:spPr bwMode="auto">
          <a:xfrm>
            <a:off x="8763000" y="6553200"/>
            <a:ext cx="381000" cy="3048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31751" name="Text Box 8"/>
          <p:cNvSpPr txBox="1">
            <a:spLocks noChangeArrowheads="1"/>
          </p:cNvSpPr>
          <p:nvPr/>
        </p:nvSpPr>
        <p:spPr bwMode="auto">
          <a:xfrm>
            <a:off x="0" y="15240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FF0000"/>
              </a:solidFill>
            </a:endParaRPr>
          </a:p>
        </p:txBody>
      </p:sp>
      <p:sp>
        <p:nvSpPr>
          <p:cNvPr id="434186" name="AutoShape 10"/>
          <p:cNvSpPr>
            <a:spLocks noChangeArrowheads="1"/>
          </p:cNvSpPr>
          <p:nvPr/>
        </p:nvSpPr>
        <p:spPr bwMode="auto">
          <a:xfrm>
            <a:off x="1600200" y="1676399"/>
            <a:ext cx="7543800" cy="3235071"/>
          </a:xfrm>
          <a:prstGeom prst="cloudCallout">
            <a:avLst>
              <a:gd name="adj1" fmla="val -80523"/>
              <a:gd name="adj2" fmla="val 114236"/>
            </a:avLst>
          </a:prstGeom>
          <a:solidFill>
            <a:schemeClr val="accent1"/>
          </a:solidFill>
          <a:ln w="9525">
            <a:solidFill>
              <a:schemeClr val="tx1"/>
            </a:solidFill>
            <a:round/>
            <a:headEnd/>
            <a:tailEnd/>
          </a:ln>
        </p:spPr>
        <p:txBody>
          <a:bodyPr/>
          <a:lstStyle/>
          <a:p>
            <a:pPr algn="ctr"/>
            <a:r>
              <a:rPr lang="en-US" sz="3200" dirty="0" smtClean="0"/>
              <a:t>Nhóm 3</a:t>
            </a:r>
          </a:p>
          <a:p>
            <a:pPr algn="ctr"/>
            <a:r>
              <a:rPr lang="en-US" sz="3200" dirty="0" smtClean="0"/>
              <a:t>Trình bày những nét chính về đời sống tinh thần của cư dân Văn Lang</a:t>
            </a:r>
            <a:endParaRPr lang="en-US" sz="3200" dirty="0"/>
          </a:p>
        </p:txBody>
      </p:sp>
      <p:sp>
        <p:nvSpPr>
          <p:cNvPr id="434187" name="Text Box 11"/>
          <p:cNvSpPr txBox="1">
            <a:spLocks noChangeArrowheads="1"/>
          </p:cNvSpPr>
          <p:nvPr/>
        </p:nvSpPr>
        <p:spPr bwMode="auto">
          <a:xfrm>
            <a:off x="914400" y="5181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smtClean="0"/>
              <a:t>.</a:t>
            </a:r>
            <a:endParaRPr lang="en-US" sz="2400" dirty="0"/>
          </a:p>
        </p:txBody>
      </p:sp>
      <p:pic>
        <p:nvPicPr>
          <p:cNvPr id="434189"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2032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7954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4186"/>
                                        </p:tgtEl>
                                        <p:attrNameLst>
                                          <p:attrName>style.visibility</p:attrName>
                                        </p:attrNameLst>
                                      </p:cBhvr>
                                      <p:to>
                                        <p:strVal val="visible"/>
                                      </p:to>
                                    </p:set>
                                    <p:animEffect transition="in" filter="blinds(horizontal)">
                                      <p:cBhvr>
                                        <p:cTn id="7" dur="500"/>
                                        <p:tgtEl>
                                          <p:spTgt spid="434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4189"/>
                                        </p:tgtEl>
                                        <p:attrNameLst>
                                          <p:attrName>style.visibility</p:attrName>
                                        </p:attrNameLst>
                                      </p:cBhvr>
                                      <p:to>
                                        <p:strVal val="visible"/>
                                      </p:to>
                                    </p:set>
                                    <p:animEffect transition="in" filter="box(in)">
                                      <p:cBhvr>
                                        <p:cTn id="12" dur="500"/>
                                        <p:tgtEl>
                                          <p:spTgt spid="43418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34187"/>
                                        </p:tgtEl>
                                        <p:attrNameLst>
                                          <p:attrName>style.visibility</p:attrName>
                                        </p:attrNameLst>
                                      </p:cBhvr>
                                      <p:to>
                                        <p:strVal val="visible"/>
                                      </p:to>
                                    </p:set>
                                    <p:animEffect transition="in" filter="box(in)">
                                      <p:cBhvr>
                                        <p:cTn id="15"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6" grpId="0" animBg="1"/>
      <p:bldP spid="434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CHUYÊN MÔN\THI GVG-HÌNH ảnh mặt trống đồng.jpg"/>
          <p:cNvPicPr>
            <a:picLocks noGrp="1" noChangeAspect="1" noChangeArrowheads="1"/>
          </p:cNvPicPr>
          <p:nvPr>
            <p:ph/>
          </p:nvPr>
        </p:nvPicPr>
        <p:blipFill>
          <a:blip r:embed="rId2"/>
          <a:srcRect/>
          <a:stretch>
            <a:fillRect/>
          </a:stretch>
        </p:blipFill>
        <p:spPr bwMode="auto">
          <a:xfrm>
            <a:off x="152401" y="228601"/>
            <a:ext cx="4800600" cy="2590800"/>
          </a:xfrm>
          <a:prstGeom prst="rect">
            <a:avLst/>
          </a:prstGeom>
          <a:noFill/>
        </p:spPr>
      </p:pic>
      <p:pic>
        <p:nvPicPr>
          <p:cNvPr id="25603" name="Picture 3" descr="E:\CHUYÊN MÔN\THI GVG-hình ảnh trống đồng.jpg"/>
          <p:cNvPicPr>
            <a:picLocks noChangeAspect="1" noChangeArrowheads="1"/>
          </p:cNvPicPr>
          <p:nvPr/>
        </p:nvPicPr>
        <p:blipFill>
          <a:blip r:embed="rId3"/>
          <a:srcRect/>
          <a:stretch>
            <a:fillRect/>
          </a:stretch>
        </p:blipFill>
        <p:spPr bwMode="auto">
          <a:xfrm>
            <a:off x="3333750" y="2257424"/>
            <a:ext cx="5429250" cy="4295775"/>
          </a:xfrm>
          <a:prstGeom prst="rect">
            <a:avLst/>
          </a:prstGeom>
          <a:noFill/>
        </p:spPr>
      </p:pic>
      <p:pic>
        <p:nvPicPr>
          <p:cNvPr id="25604" name="Picture 4" descr="E:\CHUYÊN MÔN\THI GVG-hinh nguoi gia gao trên trống đồng.jpg"/>
          <p:cNvPicPr>
            <a:picLocks noChangeAspect="1" noChangeArrowheads="1"/>
          </p:cNvPicPr>
          <p:nvPr/>
        </p:nvPicPr>
        <p:blipFill>
          <a:blip r:embed="rId4"/>
          <a:srcRect/>
          <a:stretch>
            <a:fillRect/>
          </a:stretch>
        </p:blipFill>
        <p:spPr bwMode="auto">
          <a:xfrm>
            <a:off x="3352800" y="228601"/>
            <a:ext cx="5373331" cy="2514600"/>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207963"/>
            <a:ext cx="4078287"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6096000" y="4572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800" b="1">
              <a:cs typeface="Times New Roman" pitchFamily="18" charset="0"/>
            </a:endParaRPr>
          </a:p>
        </p:txBody>
      </p:sp>
      <p:pic>
        <p:nvPicPr>
          <p:cNvPr id="345092" name="Picture 4" descr="a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180975"/>
            <a:ext cx="47847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8624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box(in)">
                                      <p:cBhvr>
                                        <p:cTn id="7" dur="500"/>
                                        <p:tgtEl>
                                          <p:spTgt spid="345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5090"/>
                                        </p:tgtEl>
                                        <p:attrNameLst>
                                          <p:attrName>style.visibility</p:attrName>
                                        </p:attrNameLst>
                                      </p:cBhvr>
                                      <p:to>
                                        <p:strVal val="visible"/>
                                      </p:to>
                                    </p:set>
                                    <p:animEffect transition="in" filter="box(in)">
                                      <p:cBhvr>
                                        <p:cTn id="12"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vi-VN" smtClean="0"/>
          </a:p>
        </p:txBody>
      </p:sp>
      <p:pic>
        <p:nvPicPr>
          <p:cNvPr id="451587" name="Picture 3" descr="Hoavan1"/>
          <p:cNvPicPr>
            <a:picLocks noChangeAspect="1" noChangeArrowheads="1"/>
          </p:cNvPicPr>
          <p:nvPr/>
        </p:nvPicPr>
        <p:blipFill rotWithShape="1">
          <a:blip r:embed="rId2">
            <a:extLst>
              <a:ext uri="{28A0092B-C50C-407E-A947-70E740481C1C}">
                <a14:useLocalDpi xmlns:a14="http://schemas.microsoft.com/office/drawing/2010/main" val="0"/>
              </a:ext>
            </a:extLst>
          </a:blip>
          <a:srcRect b="20423"/>
          <a:stretch/>
        </p:blipFill>
        <p:spPr bwMode="auto">
          <a:xfrm>
            <a:off x="0" y="0"/>
            <a:ext cx="9144000" cy="54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88" name="Rectangle 4"/>
          <p:cNvSpPr>
            <a:spLocks noChangeArrowheads="1"/>
          </p:cNvSpPr>
          <p:nvPr/>
        </p:nvSpPr>
        <p:spPr bwMode="auto">
          <a:xfrm>
            <a:off x="1727200" y="5715000"/>
            <a:ext cx="6477000" cy="762000"/>
          </a:xfrm>
          <a:prstGeom prst="rect">
            <a:avLst/>
          </a:prstGeom>
          <a:noFill/>
          <a:ln w="9525">
            <a:solidFill>
              <a:schemeClr val="tx1"/>
            </a:solidFill>
            <a:miter lim="800000"/>
            <a:headEnd/>
            <a:tailEnd/>
          </a:ln>
        </p:spPr>
        <p:txBody>
          <a:bodyPr wrap="none" anchor="ctr"/>
          <a:lstStyle/>
          <a:p>
            <a:pPr algn="ctr"/>
            <a:r>
              <a:rPr lang="en-US" sz="2800" b="1">
                <a:latin typeface="Arial" charset="0"/>
              </a:rPr>
              <a:t>Các nhạc cụ nhạc khí thời văn Lang</a:t>
            </a:r>
          </a:p>
        </p:txBody>
      </p:sp>
      <p:sp>
        <p:nvSpPr>
          <p:cNvPr id="32773" name="Rectangle 5"/>
          <p:cNvSpPr>
            <a:spLocks noGrp="1" noChangeArrowheads="1"/>
          </p:cNvSpPr>
          <p:nvPr>
            <p:ph type="body" idx="1"/>
          </p:nvPr>
        </p:nvSpPr>
        <p:spPr>
          <a:xfrm flipV="1">
            <a:off x="0" y="6858000"/>
            <a:ext cx="9144000" cy="76200"/>
          </a:xfrm>
        </p:spPr>
        <p:txBody>
          <a:bodyPr/>
          <a:lstStyle/>
          <a:p>
            <a:pPr eaLnBrk="1" hangingPunct="1">
              <a:lnSpc>
                <a:spcPct val="80000"/>
              </a:lnSpc>
            </a:pPr>
            <a:endParaRPr lang="vi-VN" sz="800" smtClean="0"/>
          </a:p>
        </p:txBody>
      </p:sp>
    </p:spTree>
    <p:extLst>
      <p:ext uri="{BB962C8B-B14F-4D97-AF65-F5344CB8AC3E}">
        <p14:creationId xmlns:p14="http://schemas.microsoft.com/office/powerpoint/2010/main" val="33888129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51587"/>
                                        </p:tgtEl>
                                        <p:attrNameLst>
                                          <p:attrName>style.visibility</p:attrName>
                                        </p:attrNameLst>
                                      </p:cBhvr>
                                      <p:to>
                                        <p:strVal val="visible"/>
                                      </p:to>
                                    </p:set>
                                    <p:anim calcmode="lin" valueType="num">
                                      <p:cBhvr>
                                        <p:cTn id="7" dur="500" fill="hold"/>
                                        <p:tgtEl>
                                          <p:spTgt spid="451587"/>
                                        </p:tgtEl>
                                        <p:attrNameLst>
                                          <p:attrName>ppt_w</p:attrName>
                                        </p:attrNameLst>
                                      </p:cBhvr>
                                      <p:tavLst>
                                        <p:tav tm="0">
                                          <p:val>
                                            <p:fltVal val="0"/>
                                          </p:val>
                                        </p:tav>
                                        <p:tav tm="100000">
                                          <p:val>
                                            <p:strVal val="#ppt_w"/>
                                          </p:val>
                                        </p:tav>
                                      </p:tavLst>
                                    </p:anim>
                                    <p:anim calcmode="lin" valueType="num">
                                      <p:cBhvr>
                                        <p:cTn id="8" dur="500" fill="hold"/>
                                        <p:tgtEl>
                                          <p:spTgt spid="45158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1588"/>
                                        </p:tgtEl>
                                        <p:attrNameLst>
                                          <p:attrName>style.visibility</p:attrName>
                                        </p:attrNameLst>
                                      </p:cBhvr>
                                      <p:to>
                                        <p:strVal val="visible"/>
                                      </p:to>
                                    </p:set>
                                    <p:anim calcmode="lin" valueType="num">
                                      <p:cBhvr>
                                        <p:cTn id="11" dur="500" fill="hold"/>
                                        <p:tgtEl>
                                          <p:spTgt spid="451588"/>
                                        </p:tgtEl>
                                        <p:attrNameLst>
                                          <p:attrName>ppt_w</p:attrName>
                                        </p:attrNameLst>
                                      </p:cBhvr>
                                      <p:tavLst>
                                        <p:tav tm="0">
                                          <p:val>
                                            <p:fltVal val="0"/>
                                          </p:val>
                                        </p:tav>
                                        <p:tav tm="100000">
                                          <p:val>
                                            <p:strVal val="#ppt_w"/>
                                          </p:val>
                                        </p:tav>
                                      </p:tavLst>
                                    </p:anim>
                                    <p:anim calcmode="lin" valueType="num">
                                      <p:cBhvr>
                                        <p:cTn id="12" dur="500" fill="hold"/>
                                        <p:tgtEl>
                                          <p:spTgt spid="451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9" descr="le hoi Ba Na"/>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8000"/>
                    </a14:imgEffect>
                    <a14:imgEffect>
                      <a14:brightnessContrast bright="2000" contrast="2000"/>
                    </a14:imgEffect>
                  </a14:imgLayer>
                </a14:imgProps>
              </a:ext>
              <a:ext uri="{28A0092B-C50C-407E-A947-70E740481C1C}">
                <a14:useLocalDpi xmlns:a14="http://schemas.microsoft.com/office/drawing/2010/main" val="0"/>
              </a:ext>
            </a:extLst>
          </a:blip>
          <a:srcRect/>
          <a:stretch>
            <a:fillRect/>
          </a:stretch>
        </p:blipFill>
        <p:spPr bwMode="auto">
          <a:xfrm>
            <a:off x="381000" y="304800"/>
            <a:ext cx="8627833" cy="5943600"/>
          </a:xfrm>
          <a:prstGeom prst="rect">
            <a:avLst/>
          </a:prstGeom>
          <a:noFill/>
          <a:ln>
            <a:noFill/>
          </a:ln>
          <a:effectLst>
            <a:glow>
              <a:schemeClr val="accent1"/>
            </a:glow>
            <a:outerShdw blurRad="50800" dir="5400000" algn="ctr" rotWithShape="0">
              <a:srgbClr val="000000">
                <a:alpha val="43137"/>
              </a:srgbClr>
            </a:outerShdw>
            <a:reflection stA="1000" endPos="640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3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descr="D:\THONG TIN MANG\Dua len mang\nhuom ra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381000"/>
            <a:ext cx="8305800" cy="625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108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7" descr="Pictur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68" y="381000"/>
            <a:ext cx="9038654" cy="6324600"/>
          </a:xfrm>
          <a:prstGeom prst="rect">
            <a:avLst/>
          </a:prstGeom>
          <a:noFill/>
          <a:ln w="5715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76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14" descr="Pictur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33535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54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hon nguoi 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sz="3200" dirty="0" err="1" smtClean="0"/>
              <a:t>A.Hoạt</a:t>
            </a:r>
            <a:r>
              <a:rPr lang="en-US" sz="3200" dirty="0" smtClean="0"/>
              <a:t> </a:t>
            </a:r>
            <a:r>
              <a:rPr lang="en-US" sz="3200" dirty="0" err="1" smtClean="0"/>
              <a:t>động</a:t>
            </a:r>
            <a:r>
              <a:rPr lang="en-US" sz="3200" dirty="0" smtClean="0"/>
              <a:t> </a:t>
            </a:r>
            <a:r>
              <a:rPr lang="en-US" sz="3200" dirty="0" err="1" smtClean="0"/>
              <a:t>khởi</a:t>
            </a:r>
            <a:r>
              <a:rPr lang="en-US" sz="3200" dirty="0" smtClean="0"/>
              <a:t> </a:t>
            </a:r>
            <a:r>
              <a:rPr lang="en-US" sz="3200" dirty="0" err="1" smtClean="0"/>
              <a:t>động</a:t>
            </a:r>
            <a:r>
              <a:rPr lang="en-US" sz="3200" dirty="0" smtClean="0"/>
              <a:t/>
            </a:r>
            <a:br>
              <a:rPr lang="en-US" sz="3200" dirty="0" smtClean="0"/>
            </a:br>
            <a:r>
              <a:rPr lang="en-US" sz="2800" dirty="0" smtClean="0"/>
              <a:t>SƠ ĐỒ TỔ CHỨC NHÀ NƯỚC VĂN LANG</a:t>
            </a:r>
            <a:endParaRPr lang="en-US" sz="2800" dirty="0"/>
          </a:p>
        </p:txBody>
      </p:sp>
      <p:grpSp>
        <p:nvGrpSpPr>
          <p:cNvPr id="85000" name="Group 8"/>
          <p:cNvGrpSpPr>
            <a:grpSpLocks/>
          </p:cNvGrpSpPr>
          <p:nvPr/>
        </p:nvGrpSpPr>
        <p:grpSpPr bwMode="auto">
          <a:xfrm>
            <a:off x="873125" y="3094264"/>
            <a:ext cx="2273300" cy="888947"/>
            <a:chOff x="3964" y="2071"/>
            <a:chExt cx="1484" cy="330"/>
          </a:xfrm>
        </p:grpSpPr>
        <p:sp>
          <p:nvSpPr>
            <p:cNvPr id="85001" name="AutoShape 9"/>
            <p:cNvSpPr>
              <a:spLocks noChangeArrowheads="1"/>
            </p:cNvSpPr>
            <p:nvPr/>
          </p:nvSpPr>
          <p:spPr bwMode="ltGray">
            <a:xfrm>
              <a:off x="3964" y="2071"/>
              <a:ext cx="1484" cy="330"/>
            </a:xfrm>
            <a:prstGeom prst="roundRect">
              <a:avLst>
                <a:gd name="adj" fmla="val 16667"/>
              </a:avLst>
            </a:prstGeom>
            <a:solidFill>
              <a:schemeClr val="folHlink"/>
            </a:solidFill>
            <a:ln w="12700" algn="ctr">
              <a:solidFill>
                <a:srgbClr val="808080"/>
              </a:solidFill>
              <a:round/>
              <a:headEnd/>
              <a:tailEnd/>
            </a:ln>
            <a:effectLst/>
          </p:spPr>
          <p:txBody>
            <a:bodyPr wrap="none" anchor="ctr"/>
            <a:lstStyle/>
            <a:p>
              <a:endParaRPr lang="en-US"/>
            </a:p>
          </p:txBody>
        </p:sp>
        <p:sp>
          <p:nvSpPr>
            <p:cNvPr id="85002"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p>
          </p:txBody>
        </p:sp>
      </p:grpSp>
      <p:grpSp>
        <p:nvGrpSpPr>
          <p:cNvPr id="85012" name="Group 20"/>
          <p:cNvGrpSpPr>
            <a:grpSpLocks/>
          </p:cNvGrpSpPr>
          <p:nvPr/>
        </p:nvGrpSpPr>
        <p:grpSpPr bwMode="auto">
          <a:xfrm>
            <a:off x="2691894" y="1366098"/>
            <a:ext cx="3640138" cy="992182"/>
            <a:chOff x="3964" y="2071"/>
            <a:chExt cx="1484" cy="330"/>
          </a:xfrm>
        </p:grpSpPr>
        <p:sp>
          <p:nvSpPr>
            <p:cNvPr id="85013" name="AutoShape 21"/>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endParaRPr lang="en-US"/>
            </a:p>
          </p:txBody>
        </p:sp>
        <p:sp>
          <p:nvSpPr>
            <p:cNvPr id="85014" name="AutoShape 22"/>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endParaRPr lang="en-US"/>
            </a:p>
          </p:txBody>
        </p:sp>
      </p:grpSp>
      <p:sp>
        <p:nvSpPr>
          <p:cNvPr id="85015" name="Rectangle 23"/>
          <p:cNvSpPr>
            <a:spLocks noChangeArrowheads="1"/>
          </p:cNvSpPr>
          <p:nvPr/>
        </p:nvSpPr>
        <p:spPr bwMode="ltGray">
          <a:xfrm>
            <a:off x="533400" y="4529138"/>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cxnSp>
        <p:nvCxnSpPr>
          <p:cNvPr id="85018" name="AutoShape 26"/>
          <p:cNvCxnSpPr>
            <a:cxnSpLocks noChangeShapeType="1"/>
          </p:cNvCxnSpPr>
          <p:nvPr/>
        </p:nvCxnSpPr>
        <p:spPr bwMode="black">
          <a:xfrm rot="16200000">
            <a:off x="2897475" y="1451818"/>
            <a:ext cx="708025" cy="2520950"/>
          </a:xfrm>
          <a:prstGeom prst="bentConnector3">
            <a:avLst>
              <a:gd name="adj1" fmla="val 50000"/>
            </a:avLst>
          </a:prstGeom>
          <a:noFill/>
          <a:ln w="9525">
            <a:solidFill>
              <a:schemeClr val="tx1"/>
            </a:solidFill>
            <a:miter lim="800000"/>
            <a:headEnd/>
            <a:tailEnd/>
          </a:ln>
          <a:effectLst/>
        </p:spPr>
      </p:cxnSp>
      <p:cxnSp>
        <p:nvCxnSpPr>
          <p:cNvPr id="85019" name="AutoShape 27"/>
          <p:cNvCxnSpPr>
            <a:cxnSpLocks noChangeShapeType="1"/>
          </p:cNvCxnSpPr>
          <p:nvPr/>
        </p:nvCxnSpPr>
        <p:spPr bwMode="black">
          <a:xfrm rot="5400000" flipH="1">
            <a:off x="5420013" y="1454150"/>
            <a:ext cx="708025" cy="2524125"/>
          </a:xfrm>
          <a:prstGeom prst="bentConnector3">
            <a:avLst>
              <a:gd name="adj1" fmla="val 50000"/>
            </a:avLst>
          </a:prstGeom>
          <a:noFill/>
          <a:ln w="9525">
            <a:solidFill>
              <a:schemeClr val="tx1"/>
            </a:solidFill>
            <a:miter lim="800000"/>
            <a:headEnd/>
            <a:tailEnd/>
          </a:ln>
          <a:effectLst/>
        </p:spPr>
      </p:cxnSp>
      <p:sp>
        <p:nvSpPr>
          <p:cNvPr id="85020" name="Text Box 28"/>
          <p:cNvSpPr txBox="1">
            <a:spLocks noChangeArrowheads="1"/>
          </p:cNvSpPr>
          <p:nvPr/>
        </p:nvSpPr>
        <p:spPr bwMode="black">
          <a:xfrm>
            <a:off x="2673751" y="1434949"/>
            <a:ext cx="3569003" cy="923330"/>
          </a:xfrm>
          <a:prstGeom prst="rect">
            <a:avLst/>
          </a:prstGeom>
          <a:noFill/>
          <a:ln w="9525" algn="ctr">
            <a:noFill/>
            <a:miter lim="800000"/>
            <a:headEnd/>
            <a:tailEnd/>
          </a:ln>
          <a:effectLst/>
        </p:spPr>
        <p:txBody>
          <a:bodyPr wrap="square">
            <a:spAutoFit/>
          </a:bodyPr>
          <a:lstStyle/>
          <a:p>
            <a:pPr>
              <a:spcBef>
                <a:spcPts val="0"/>
              </a:spcBef>
            </a:pPr>
            <a:r>
              <a:rPr lang="en-US" b="1" dirty="0" smtClean="0">
                <a:solidFill>
                  <a:srgbClr val="CC0000"/>
                </a:solidFill>
              </a:rPr>
              <a:t>HÙNG VƯƠNG</a:t>
            </a:r>
          </a:p>
          <a:p>
            <a:pPr>
              <a:spcBef>
                <a:spcPts val="0"/>
              </a:spcBef>
            </a:pPr>
            <a:r>
              <a:rPr lang="en-US" b="1" dirty="0" smtClean="0">
                <a:solidFill>
                  <a:srgbClr val="CC0000"/>
                </a:solidFill>
              </a:rPr>
              <a:t>Lạc hầu – Lạc tướng</a:t>
            </a:r>
          </a:p>
          <a:p>
            <a:pPr>
              <a:spcBef>
                <a:spcPts val="0"/>
              </a:spcBef>
            </a:pPr>
            <a:r>
              <a:rPr lang="en-US" b="1" dirty="0" smtClean="0">
                <a:solidFill>
                  <a:srgbClr val="CC0000"/>
                </a:solidFill>
              </a:rPr>
              <a:t>(trung ương)</a:t>
            </a:r>
            <a:endParaRPr lang="en-US" b="1" dirty="0">
              <a:solidFill>
                <a:srgbClr val="CC0000"/>
              </a:solidFill>
            </a:endParaRPr>
          </a:p>
        </p:txBody>
      </p:sp>
      <p:sp>
        <p:nvSpPr>
          <p:cNvPr id="85023" name="Text Box 31"/>
          <p:cNvSpPr txBox="1">
            <a:spLocks noChangeArrowheads="1"/>
          </p:cNvSpPr>
          <p:nvPr/>
        </p:nvSpPr>
        <p:spPr bwMode="black">
          <a:xfrm>
            <a:off x="881063" y="3198381"/>
            <a:ext cx="2200275" cy="784830"/>
          </a:xfrm>
          <a:prstGeom prst="rect">
            <a:avLst/>
          </a:prstGeom>
          <a:noFill/>
          <a:ln w="9525" algn="ctr">
            <a:noFill/>
            <a:miter lim="800000"/>
            <a:headEnd/>
            <a:tailEnd/>
          </a:ln>
          <a:effectLst>
            <a:outerShdw dist="17961" dir="2700000" algn="ctr" rotWithShape="0">
              <a:srgbClr val="5F5F5F">
                <a:alpha val="50000"/>
              </a:srgbClr>
            </a:outerShdw>
          </a:effectLst>
        </p:spPr>
        <p:txBody>
          <a:bodyPr>
            <a:spAutoFit/>
          </a:bodyPr>
          <a:lstStyle/>
          <a:p>
            <a:pPr>
              <a:spcBef>
                <a:spcPct val="50000"/>
              </a:spcBef>
            </a:pPr>
            <a:r>
              <a:rPr lang="en-US" b="1" dirty="0" smtClean="0">
                <a:solidFill>
                  <a:srgbClr val="F8F8F8"/>
                </a:solidFill>
              </a:rPr>
              <a:t>LẠC TƯỚNG</a:t>
            </a:r>
          </a:p>
          <a:p>
            <a:pPr>
              <a:spcBef>
                <a:spcPct val="50000"/>
              </a:spcBef>
            </a:pPr>
            <a:r>
              <a:rPr lang="en-US" b="1" dirty="0" smtClean="0">
                <a:solidFill>
                  <a:srgbClr val="F8F8F8"/>
                </a:solidFill>
              </a:rPr>
              <a:t>(Bộ)</a:t>
            </a:r>
            <a:endParaRPr lang="en-US" b="1" dirty="0">
              <a:solidFill>
                <a:srgbClr val="F8F8F8"/>
              </a:solidFill>
            </a:endParaRPr>
          </a:p>
        </p:txBody>
      </p:sp>
      <p:sp>
        <p:nvSpPr>
          <p:cNvPr id="85024" name="Text Box 32"/>
          <p:cNvSpPr txBox="1">
            <a:spLocks noChangeArrowheads="1"/>
          </p:cNvSpPr>
          <p:nvPr/>
        </p:nvSpPr>
        <p:spPr bwMode="black">
          <a:xfrm>
            <a:off x="533400" y="4864100"/>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sp>
        <p:nvSpPr>
          <p:cNvPr id="44" name="Rectangle 23"/>
          <p:cNvSpPr>
            <a:spLocks noChangeArrowheads="1"/>
          </p:cNvSpPr>
          <p:nvPr/>
        </p:nvSpPr>
        <p:spPr bwMode="ltGray">
          <a:xfrm>
            <a:off x="2368550" y="4507367"/>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45" name="Text Box 32"/>
          <p:cNvSpPr txBox="1">
            <a:spLocks noChangeArrowheads="1"/>
          </p:cNvSpPr>
          <p:nvPr/>
        </p:nvSpPr>
        <p:spPr bwMode="black">
          <a:xfrm>
            <a:off x="2368550" y="4842329"/>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cxnSp>
        <p:nvCxnSpPr>
          <p:cNvPr id="3" name="Straight Connector 2"/>
          <p:cNvCxnSpPr>
            <a:stCxn id="85023" idx="2"/>
            <a:endCxn id="85015" idx="0"/>
          </p:cNvCxnSpPr>
          <p:nvPr/>
        </p:nvCxnSpPr>
        <p:spPr bwMode="auto">
          <a:xfrm flipH="1">
            <a:off x="1246188" y="3983211"/>
            <a:ext cx="735013" cy="5459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p:cNvCxnSpPr>
            <a:stCxn id="85001" idx="2"/>
            <a:endCxn id="44" idx="0"/>
          </p:cNvCxnSpPr>
          <p:nvPr/>
        </p:nvCxnSpPr>
        <p:spPr bwMode="auto">
          <a:xfrm>
            <a:off x="2009775" y="3983211"/>
            <a:ext cx="1071563" cy="52415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0" name="Group 8"/>
          <p:cNvGrpSpPr>
            <a:grpSpLocks/>
          </p:cNvGrpSpPr>
          <p:nvPr/>
        </p:nvGrpSpPr>
        <p:grpSpPr bwMode="auto">
          <a:xfrm>
            <a:off x="5743575" y="3015117"/>
            <a:ext cx="2273300" cy="888947"/>
            <a:chOff x="3964" y="2071"/>
            <a:chExt cx="1484" cy="330"/>
          </a:xfrm>
        </p:grpSpPr>
        <p:sp>
          <p:nvSpPr>
            <p:cNvPr id="51" name="AutoShape 9"/>
            <p:cNvSpPr>
              <a:spLocks noChangeArrowheads="1"/>
            </p:cNvSpPr>
            <p:nvPr/>
          </p:nvSpPr>
          <p:spPr bwMode="ltGray">
            <a:xfrm>
              <a:off x="3964" y="2071"/>
              <a:ext cx="1484" cy="330"/>
            </a:xfrm>
            <a:prstGeom prst="roundRect">
              <a:avLst>
                <a:gd name="adj" fmla="val 16667"/>
              </a:avLst>
            </a:prstGeom>
            <a:solidFill>
              <a:schemeClr val="folHlink"/>
            </a:solidFill>
            <a:ln w="12700" algn="ctr">
              <a:solidFill>
                <a:srgbClr val="808080"/>
              </a:solidFill>
              <a:round/>
              <a:headEnd/>
              <a:tailEnd/>
            </a:ln>
            <a:effectLst/>
          </p:spPr>
          <p:txBody>
            <a:bodyPr wrap="none" anchor="ctr"/>
            <a:lstStyle/>
            <a:p>
              <a:endParaRPr lang="en-US"/>
            </a:p>
          </p:txBody>
        </p:sp>
        <p:sp>
          <p:nvSpPr>
            <p:cNvPr id="52"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p>
          </p:txBody>
        </p:sp>
      </p:grpSp>
      <p:sp>
        <p:nvSpPr>
          <p:cNvPr id="53" name="Rectangle 23"/>
          <p:cNvSpPr>
            <a:spLocks noChangeArrowheads="1"/>
          </p:cNvSpPr>
          <p:nvPr/>
        </p:nvSpPr>
        <p:spPr bwMode="ltGray">
          <a:xfrm>
            <a:off x="5403850" y="4449991"/>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54" name="Text Box 31"/>
          <p:cNvSpPr txBox="1">
            <a:spLocks noChangeArrowheads="1"/>
          </p:cNvSpPr>
          <p:nvPr/>
        </p:nvSpPr>
        <p:spPr bwMode="black">
          <a:xfrm>
            <a:off x="5751513" y="3119234"/>
            <a:ext cx="2200275" cy="784830"/>
          </a:xfrm>
          <a:prstGeom prst="rect">
            <a:avLst/>
          </a:prstGeom>
          <a:noFill/>
          <a:ln w="9525" algn="ctr">
            <a:noFill/>
            <a:miter lim="800000"/>
            <a:headEnd/>
            <a:tailEnd/>
          </a:ln>
          <a:effectLst>
            <a:outerShdw dist="17961" dir="2700000" algn="ctr" rotWithShape="0">
              <a:srgbClr val="5F5F5F">
                <a:alpha val="50000"/>
              </a:srgbClr>
            </a:outerShdw>
          </a:effectLst>
        </p:spPr>
        <p:txBody>
          <a:bodyPr>
            <a:spAutoFit/>
          </a:bodyPr>
          <a:lstStyle/>
          <a:p>
            <a:pPr>
              <a:spcBef>
                <a:spcPct val="50000"/>
              </a:spcBef>
            </a:pPr>
            <a:r>
              <a:rPr lang="en-US" b="1" dirty="0" smtClean="0">
                <a:solidFill>
                  <a:srgbClr val="F8F8F8"/>
                </a:solidFill>
              </a:rPr>
              <a:t>LẠC TƯỚNG</a:t>
            </a:r>
          </a:p>
          <a:p>
            <a:pPr>
              <a:spcBef>
                <a:spcPct val="50000"/>
              </a:spcBef>
            </a:pPr>
            <a:r>
              <a:rPr lang="en-US" b="1" dirty="0" smtClean="0">
                <a:solidFill>
                  <a:srgbClr val="F8F8F8"/>
                </a:solidFill>
              </a:rPr>
              <a:t>(Bộ)</a:t>
            </a:r>
            <a:endParaRPr lang="en-US" b="1" dirty="0">
              <a:solidFill>
                <a:srgbClr val="F8F8F8"/>
              </a:solidFill>
            </a:endParaRPr>
          </a:p>
        </p:txBody>
      </p:sp>
      <p:sp>
        <p:nvSpPr>
          <p:cNvPr id="55" name="Text Box 32"/>
          <p:cNvSpPr txBox="1">
            <a:spLocks noChangeArrowheads="1"/>
          </p:cNvSpPr>
          <p:nvPr/>
        </p:nvSpPr>
        <p:spPr bwMode="black">
          <a:xfrm>
            <a:off x="5403850" y="4784953"/>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sp>
        <p:nvSpPr>
          <p:cNvPr id="56" name="Rectangle 23"/>
          <p:cNvSpPr>
            <a:spLocks noChangeArrowheads="1"/>
          </p:cNvSpPr>
          <p:nvPr/>
        </p:nvSpPr>
        <p:spPr bwMode="ltGray">
          <a:xfrm>
            <a:off x="7239000" y="4428220"/>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57" name="Text Box 32"/>
          <p:cNvSpPr txBox="1">
            <a:spLocks noChangeArrowheads="1"/>
          </p:cNvSpPr>
          <p:nvPr/>
        </p:nvSpPr>
        <p:spPr bwMode="black">
          <a:xfrm>
            <a:off x="7239000" y="4763182"/>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cxnSp>
        <p:nvCxnSpPr>
          <p:cNvPr id="58" name="Straight Connector 57"/>
          <p:cNvCxnSpPr>
            <a:stCxn id="54" idx="2"/>
            <a:endCxn id="53" idx="0"/>
          </p:cNvCxnSpPr>
          <p:nvPr/>
        </p:nvCxnSpPr>
        <p:spPr bwMode="auto">
          <a:xfrm flipH="1">
            <a:off x="6116638" y="3904064"/>
            <a:ext cx="735013" cy="5459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51" idx="2"/>
            <a:endCxn id="56" idx="0"/>
          </p:cNvCxnSpPr>
          <p:nvPr/>
        </p:nvCxnSpPr>
        <p:spPr bwMode="auto">
          <a:xfrm>
            <a:off x="6880225" y="3904064"/>
            <a:ext cx="1071563" cy="5241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728821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58" y="188686"/>
            <a:ext cx="3211228" cy="3087914"/>
          </a:xfrm>
          <a:prstGeom prst="rect">
            <a:avLst/>
          </a:prstGeom>
          <a:noFill/>
          <a:ln w="5715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9" descr="le hoi Ba Na"/>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8000"/>
                    </a14:imgEffect>
                    <a14:imgEffect>
                      <a14:brightnessContrast bright="2000" contrast="2000"/>
                    </a14:imgEffect>
                  </a14:imgLayer>
                </a14:imgProps>
              </a:ext>
              <a:ext uri="{28A0092B-C50C-407E-A947-70E740481C1C}">
                <a14:useLocalDpi xmlns:a14="http://schemas.microsoft.com/office/drawing/2010/main" val="0"/>
              </a:ext>
            </a:extLst>
          </a:blip>
          <a:srcRect/>
          <a:stretch>
            <a:fillRect/>
          </a:stretch>
        </p:blipFill>
        <p:spPr bwMode="auto">
          <a:xfrm>
            <a:off x="5023883" y="188686"/>
            <a:ext cx="2931886" cy="3211113"/>
          </a:xfrm>
          <a:prstGeom prst="rect">
            <a:avLst/>
          </a:prstGeom>
          <a:noFill/>
          <a:ln>
            <a:noFill/>
          </a:ln>
          <a:effectLst>
            <a:glow>
              <a:schemeClr val="accent1"/>
            </a:glow>
            <a:outerShdw blurRad="50800" dir="5400000" algn="ctr" rotWithShape="0">
              <a:srgbClr val="000000">
                <a:alpha val="43137"/>
              </a:srgbClr>
            </a:outerShdw>
            <a:reflection stA="1000" endPos="640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4" descr="Pict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883" y="3604986"/>
            <a:ext cx="2977117" cy="30480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9" descr="D:\THONG TIN MANG\Dua len mang\nhuom ra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457" y="3575957"/>
            <a:ext cx="3305743" cy="29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39939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lstStyle/>
          <a:p>
            <a:pPr algn="ctr"/>
            <a:r>
              <a:rPr lang="en-US" dirty="0" smtClean="0"/>
              <a:t>Hoạt động luyện tập</a:t>
            </a:r>
            <a:br>
              <a:rPr lang="en-US" dirty="0" smtClean="0"/>
            </a:br>
            <a:r>
              <a:rPr lang="en-US" sz="3200" dirty="0" smtClean="0"/>
              <a:t>TRÒ CHƠI</a:t>
            </a:r>
            <a:br>
              <a:rPr lang="en-US" sz="3200" dirty="0" smtClean="0"/>
            </a:br>
            <a:r>
              <a:rPr lang="en-US" dirty="0" err="1" smtClean="0"/>
              <a:t>Bức</a:t>
            </a:r>
            <a:r>
              <a:rPr lang="en-US" dirty="0" smtClean="0"/>
              <a:t> </a:t>
            </a:r>
            <a:r>
              <a:rPr lang="en-US" dirty="0" err="1" smtClean="0"/>
              <a:t>tranh</a:t>
            </a:r>
            <a:r>
              <a:rPr lang="en-US" dirty="0" smtClean="0"/>
              <a:t> </a:t>
            </a:r>
            <a:r>
              <a:rPr lang="en-US" dirty="0" err="1" smtClean="0"/>
              <a:t>bí</a:t>
            </a:r>
            <a:r>
              <a:rPr lang="en-US" dirty="0" smtClean="0"/>
              <a:t> </a:t>
            </a:r>
            <a:r>
              <a:rPr lang="en-US" dirty="0" err="1" smtClean="0"/>
              <a:t>ẩn</a:t>
            </a:r>
            <a:r>
              <a:rPr lang="en-US" dirty="0" smtClean="0"/>
              <a:t/>
            </a:r>
            <a:br>
              <a:rPr lang="en-US" dirty="0" smtClean="0"/>
            </a:br>
            <a:r>
              <a:rPr lang="en-US" dirty="0" smtClean="0"/>
              <a:t>-</a:t>
            </a:r>
            <a:r>
              <a:rPr lang="en-US" sz="2800" dirty="0" smtClean="0"/>
              <a:t>Luật chơi:mỗi bạn lên bảng tự chọn 1 câu hỏi, mỗi câu hỏi tương ứng với một cánh hoa</a:t>
            </a:r>
            <a:br>
              <a:rPr lang="en-US" sz="2800" dirty="0" smtClean="0"/>
            </a:br>
            <a:r>
              <a:rPr lang="en-US" sz="2800" dirty="0" smtClean="0"/>
              <a:t>-Câu trả lời đúng cánh hoa lật mở.</a:t>
            </a:r>
            <a:br>
              <a:rPr lang="en-US" sz="2800" dirty="0" smtClean="0"/>
            </a:br>
            <a:r>
              <a:rPr lang="en-US" sz="2800" dirty="0" smtClean="0"/>
              <a:t>-Phía sau các cánh hoa là một hình ảnh.Sau khi lật cánh hoa đầu tiên, bạn nào đoán ra hình ảnh có quyền xin trả lời.</a:t>
            </a:r>
            <a:br>
              <a:rPr lang="en-US" sz="2800" dirty="0" smtClean="0"/>
            </a:br>
            <a:r>
              <a:rPr lang="en-US" sz="2800" dirty="0" smtClean="0"/>
              <a:t>-Mỗi cánh hoa được lật bạn sẽ được nhận một phần quà.Nếu đoán đúng bức tranh bí ẩn, bạn sẽ được </a:t>
            </a:r>
            <a:r>
              <a:rPr lang="en-US" sz="2800" dirty="0" err="1" smtClean="0"/>
              <a:t>một</a:t>
            </a:r>
            <a:r>
              <a:rPr lang="en-US" sz="2800" dirty="0" smtClean="0"/>
              <a:t> </a:t>
            </a:r>
            <a:r>
              <a:rPr lang="en-US" sz="2800" dirty="0" err="1" smtClean="0"/>
              <a:t>phần</a:t>
            </a:r>
            <a:r>
              <a:rPr lang="en-US" sz="2800" dirty="0" smtClean="0"/>
              <a:t> quà đặc biệt.</a:t>
            </a:r>
            <a:br>
              <a:rPr lang="en-US" sz="2800" dirty="0" smtClean="0"/>
            </a:br>
            <a:r>
              <a:rPr lang="en-US" sz="2800" dirty="0" smtClean="0"/>
              <a:t/>
            </a:r>
            <a:br>
              <a:rPr lang="en-US" sz="2800" dirty="0" smtClean="0"/>
            </a:br>
            <a:endParaRPr lang="en-US" sz="2800" dirty="0"/>
          </a:p>
        </p:txBody>
      </p:sp>
      <p:sp>
        <p:nvSpPr>
          <p:cNvPr id="3" name="Chart Placeholder 2"/>
          <p:cNvSpPr>
            <a:spLocks noGrp="1"/>
          </p:cNvSpPr>
          <p:nvPr>
            <p:ph type="chart" idx="1"/>
          </p:nvPr>
        </p:nvSpPr>
        <p:spPr>
          <a:xfrm>
            <a:off x="457200" y="5867400"/>
            <a:ext cx="8229600" cy="258763"/>
          </a:xfrm>
        </p:spPr>
      </p:sp>
    </p:spTree>
    <p:extLst>
      <p:ext uri="{BB962C8B-B14F-4D97-AF65-F5344CB8AC3E}">
        <p14:creationId xmlns:p14="http://schemas.microsoft.com/office/powerpoint/2010/main" val="4280930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4525962"/>
          </a:xfrm>
        </p:spPr>
        <p:txBody>
          <a:bodyPr/>
          <a:lstStyle/>
          <a:p>
            <a:r>
              <a:rPr lang="en-US" dirty="0" smtClean="0"/>
              <a:t/>
            </a:r>
            <a:br>
              <a:rPr lang="en-US" dirty="0" smtClean="0"/>
            </a:br>
            <a:r>
              <a:rPr lang="en-US" sz="3200" u="sng" dirty="0" smtClean="0"/>
              <a:t>HOẠT ĐỘNG TÌM TÒI, MỞ RỘNG</a:t>
            </a:r>
            <a:br>
              <a:rPr lang="en-US" sz="3200" u="sng" dirty="0" smtClean="0"/>
            </a:br>
            <a:r>
              <a:rPr lang="en-US" dirty="0"/>
              <a:t/>
            </a:r>
            <a:br>
              <a:rPr lang="en-US" dirty="0"/>
            </a:br>
            <a:r>
              <a:rPr lang="vi-VN" dirty="0" smtClean="0"/>
              <a:t>Ngày nay những phong tục tập quán , lễ hội nào vẫn được nhân dân ta duy trì,gìn giữ ?</a:t>
            </a:r>
          </a:p>
        </p:txBody>
      </p:sp>
      <p:sp>
        <p:nvSpPr>
          <p:cNvPr id="38915" name="Rectangle 3"/>
          <p:cNvSpPr>
            <a:spLocks noGrp="1" noChangeArrowheads="1"/>
          </p:cNvSpPr>
          <p:nvPr>
            <p:ph type="body" idx="1"/>
          </p:nvPr>
        </p:nvSpPr>
        <p:spPr/>
        <p:txBody>
          <a:bodyPr/>
          <a:lstStyle/>
          <a:p>
            <a:r>
              <a:rPr lang="en-US" dirty="0" smtClean="0"/>
              <a:t> </a:t>
            </a:r>
            <a:endParaRPr lang="vi-VN" dirty="0" smtClean="0"/>
          </a:p>
        </p:txBody>
      </p:sp>
    </p:spTree>
    <p:extLst>
      <p:ext uri="{BB962C8B-B14F-4D97-AF65-F5344CB8AC3E}">
        <p14:creationId xmlns:p14="http://schemas.microsoft.com/office/powerpoint/2010/main" val="120415455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3" name="Picture 7" descr="hùng đ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267200"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6" name="Picture 10" descr="h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5" y="1045029"/>
            <a:ext cx="4800600" cy="427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7" name="Rectangle 13"/>
          <p:cNvSpPr>
            <a:spLocks noChangeArrowheads="1"/>
          </p:cNvSpPr>
          <p:nvPr/>
        </p:nvSpPr>
        <p:spPr bwMode="auto">
          <a:xfrm>
            <a:off x="1752600" y="0"/>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i="1" dirty="0">
                <a:cs typeface="Times New Roman" pitchFamily="18" charset="0"/>
              </a:rPr>
              <a:t>Dù ai đi ngược về xuôi,</a:t>
            </a:r>
          </a:p>
          <a:p>
            <a:pPr algn="ctr"/>
            <a:r>
              <a:rPr lang="en-US" sz="2800" i="1" dirty="0">
                <a:cs typeface="Times New Roman" pitchFamily="18" charset="0"/>
              </a:rPr>
              <a:t>Nhớ ngày giỗ Tổ mồng </a:t>
            </a:r>
            <a:r>
              <a:rPr lang="en-US" sz="2800" i="1" dirty="0" smtClean="0">
                <a:cs typeface="Times New Roman" pitchFamily="18" charset="0"/>
              </a:rPr>
              <a:t>mười </a:t>
            </a:r>
            <a:r>
              <a:rPr lang="en-US" sz="2800" i="1" dirty="0">
                <a:cs typeface="Times New Roman" pitchFamily="18" charset="0"/>
              </a:rPr>
              <a:t>tháng </a:t>
            </a:r>
            <a:r>
              <a:rPr lang="en-US" sz="2800" i="1" dirty="0" smtClean="0">
                <a:cs typeface="Times New Roman" pitchFamily="18" charset="0"/>
              </a:rPr>
              <a:t>ba</a:t>
            </a:r>
            <a:endParaRPr lang="en-US" sz="2800" i="1" dirty="0">
              <a:cs typeface="Times New Roman" pitchFamily="18" charset="0"/>
            </a:endParaRPr>
          </a:p>
        </p:txBody>
      </p:sp>
    </p:spTree>
    <p:extLst>
      <p:ext uri="{BB962C8B-B14F-4D97-AF65-F5344CB8AC3E}">
        <p14:creationId xmlns:p14="http://schemas.microsoft.com/office/powerpoint/2010/main" val="40706725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blinds(horizontal)">
                                      <p:cBhvr>
                                        <p:cTn id="7" dur="500"/>
                                        <p:tgtEl>
                                          <p:spTgt spid="290826"/>
                                        </p:tgtEl>
                                      </p:cBhvr>
                                    </p:animEffect>
                                  </p:childTnLst>
                                </p:cTn>
                              </p:par>
                              <p:par>
                                <p:cTn id="8" presetID="3" presetClass="entr" presetSubtype="10" fill="hold" nodeType="withEffect">
                                  <p:stCondLst>
                                    <p:cond delay="0"/>
                                  </p:stCondLst>
                                  <p:childTnLst>
                                    <p:set>
                                      <p:cBhvr>
                                        <p:cTn id="9" dur="1" fill="hold">
                                          <p:stCondLst>
                                            <p:cond delay="0"/>
                                          </p:stCondLst>
                                        </p:cTn>
                                        <p:tgtEl>
                                          <p:spTgt spid="290823"/>
                                        </p:tgtEl>
                                        <p:attrNameLst>
                                          <p:attrName>style.visibility</p:attrName>
                                        </p:attrNameLst>
                                      </p:cBhvr>
                                      <p:to>
                                        <p:strVal val="visible"/>
                                      </p:to>
                                    </p:set>
                                    <p:animEffect transition="in" filter="blinds(horizontal)">
                                      <p:cBhvr>
                                        <p:cTn id="10" dur="500"/>
                                        <p:tgtEl>
                                          <p:spTgt spid="290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90827"/>
                                        </p:tgtEl>
                                        <p:attrNameLst>
                                          <p:attrName>style.visibility</p:attrName>
                                        </p:attrNameLst>
                                      </p:cBhvr>
                                      <p:to>
                                        <p:strVal val="visible"/>
                                      </p:to>
                                    </p:set>
                                    <p:animEffect transition="in" filter="box(in)">
                                      <p:cBhvr>
                                        <p:cTn id="15" dur="500"/>
                                        <p:tgtEl>
                                          <p:spTgt spid="290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goi bán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94" y="304801"/>
            <a:ext cx="8153306" cy="635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2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THONG TIN MANG\Dua len mang\Le hoi.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827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 y="0"/>
            <a:ext cx="9204682" cy="658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704"/>
            <a:ext cx="8077200" cy="64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4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Giới thiệu về một lễ hội được tổ chức tại địa phương em.</a:t>
            </a:r>
            <a:endParaRPr lang="en-US" dirty="0"/>
          </a:p>
        </p:txBody>
      </p:sp>
    </p:spTree>
    <p:extLst>
      <p:ext uri="{BB962C8B-B14F-4D97-AF65-F5344CB8AC3E}">
        <p14:creationId xmlns:p14="http://schemas.microsoft.com/office/powerpoint/2010/main" val="64098301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6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452930382"/>
              </p:ext>
            </p:extLst>
          </p:nvPr>
        </p:nvGraphicFramePr>
        <p:xfrm>
          <a:off x="32657" y="10886"/>
          <a:ext cx="9144000" cy="6858000"/>
        </p:xfrm>
        <a:graphic>
          <a:graphicData uri="http://schemas.openxmlformats.org/presentationml/2006/ole">
            <mc:AlternateContent xmlns:mc="http://schemas.openxmlformats.org/markup-compatibility/2006">
              <mc:Choice xmlns:v="urn:schemas-microsoft-com:vml" Requires="v">
                <p:oleObj spid="_x0000_s1069" name="Document" r:id="rId3" imgW="4797284" imgH="3199269" progId="Word.Document.8">
                  <p:embed/>
                </p:oleObj>
              </mc:Choice>
              <mc:Fallback>
                <p:oleObj name="Document" r:id="rId3" imgW="4797284" imgH="3199269" progId="Word.Document.8">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 y="10886"/>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3560762"/>
          </a:xfrm>
        </p:spPr>
        <p:txBody>
          <a:bodyPr/>
          <a:lstStyle/>
          <a:p>
            <a:r>
              <a:rPr lang="en-US" sz="3200" dirty="0" smtClean="0"/>
              <a:t>EM ĐÃ LÀM GÌ ĐỂ  </a:t>
            </a:r>
            <a:r>
              <a:rPr lang="en-US" sz="3200" dirty="0"/>
              <a:t>PHÁT HUY BẢO TỒN NHỮNG NÉT </a:t>
            </a:r>
            <a:r>
              <a:rPr lang="en-US" sz="3200" dirty="0" smtClean="0"/>
              <a:t>ĐẶC </a:t>
            </a:r>
            <a:r>
              <a:rPr lang="en-US" sz="3200" dirty="0"/>
              <a:t>SẮC VĂN HÓA </a:t>
            </a:r>
            <a:r>
              <a:rPr lang="en-US" sz="3200" dirty="0" smtClean="0"/>
              <a:t>CỦA DÂN TỘC</a:t>
            </a:r>
            <a:endParaRPr lang="en-US" sz="3200" dirty="0"/>
          </a:p>
        </p:txBody>
      </p:sp>
      <p:sp>
        <p:nvSpPr>
          <p:cNvPr id="3" name="Chart Placeholder 2"/>
          <p:cNvSpPr>
            <a:spLocks noGrp="1"/>
          </p:cNvSpPr>
          <p:nvPr>
            <p:ph type="chart" idx="1"/>
          </p:nvPr>
        </p:nvSpPr>
        <p:spPr>
          <a:xfrm>
            <a:off x="457200" y="3505200"/>
            <a:ext cx="8229600" cy="2620963"/>
          </a:xfrm>
        </p:spPr>
      </p:sp>
    </p:spTree>
    <p:extLst>
      <p:ext uri="{BB962C8B-B14F-4D97-AF65-F5344CB8AC3E}">
        <p14:creationId xmlns:p14="http://schemas.microsoft.com/office/powerpoint/2010/main" val="1424419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lstStyle/>
          <a:p>
            <a:pPr algn="ctr"/>
            <a:r>
              <a:rPr lang="en-US" dirty="0" smtClean="0"/>
              <a:t>Hoạt động luyện tập</a:t>
            </a:r>
            <a:br>
              <a:rPr lang="en-US" dirty="0" smtClean="0"/>
            </a:br>
            <a:r>
              <a:rPr lang="en-US" sz="3200" dirty="0" smtClean="0"/>
              <a:t>TRÒ CHƠI</a:t>
            </a:r>
            <a:br>
              <a:rPr lang="en-US" sz="3200" dirty="0" smtClean="0"/>
            </a:br>
            <a:r>
              <a:rPr lang="en-US" dirty="0" smtClean="0"/>
              <a:t>Bông hoa lịch sử</a:t>
            </a:r>
            <a:br>
              <a:rPr lang="en-US" dirty="0" smtClean="0"/>
            </a:br>
            <a:r>
              <a:rPr lang="en-US" dirty="0" smtClean="0"/>
              <a:t>-</a:t>
            </a:r>
            <a:r>
              <a:rPr lang="en-US" sz="2800" dirty="0" smtClean="0"/>
              <a:t>Luật chơi:mỗi bạn lên bảng tự chọn 1 câu hỏi, mỗi câu hỏi tương ứng với một cánh hoa</a:t>
            </a:r>
            <a:br>
              <a:rPr lang="en-US" sz="2800" dirty="0" smtClean="0"/>
            </a:br>
            <a:r>
              <a:rPr lang="en-US" sz="2800" dirty="0" smtClean="0"/>
              <a:t>-Câu trả lời đúng cánh hoa lật mở.</a:t>
            </a:r>
            <a:br>
              <a:rPr lang="en-US" sz="2800" dirty="0" smtClean="0"/>
            </a:br>
            <a:r>
              <a:rPr lang="en-US" sz="2800" dirty="0" smtClean="0"/>
              <a:t>-Phía sau các cánh hoa là một hình ảnh.Sau khi lật cánh hoa đầu tiên, bạn nào đoán ra hình ảnh có quyền xin trả lời.</a:t>
            </a:r>
            <a:br>
              <a:rPr lang="en-US" sz="2800" dirty="0" smtClean="0"/>
            </a:br>
            <a:r>
              <a:rPr lang="en-US" sz="2800" dirty="0" smtClean="0"/>
              <a:t>-Mỗi cánh hoa được lật bạn sẽ được nhận một phần quà.Nếu đoán đúng bức tranh bí ẩn, bạn sẽ được một phàn quà đặc biệt.</a:t>
            </a:r>
            <a:br>
              <a:rPr lang="en-US" sz="2800" dirty="0" smtClean="0"/>
            </a:br>
            <a:r>
              <a:rPr lang="en-US" sz="2800" dirty="0" smtClean="0"/>
              <a:t/>
            </a:r>
            <a:br>
              <a:rPr lang="en-US" sz="2800" dirty="0" smtClean="0"/>
            </a:br>
            <a:endParaRPr lang="en-US" sz="2800" dirty="0"/>
          </a:p>
        </p:txBody>
      </p:sp>
      <p:sp>
        <p:nvSpPr>
          <p:cNvPr id="3" name="Chart Placeholder 2"/>
          <p:cNvSpPr>
            <a:spLocks noGrp="1"/>
          </p:cNvSpPr>
          <p:nvPr>
            <p:ph type="chart" idx="1"/>
          </p:nvPr>
        </p:nvSpPr>
        <p:spPr>
          <a:xfrm>
            <a:off x="457200" y="5867400"/>
            <a:ext cx="8229600" cy="258763"/>
          </a:xfrm>
        </p:spPr>
      </p:sp>
    </p:spTree>
    <p:extLst>
      <p:ext uri="{BB962C8B-B14F-4D97-AF65-F5344CB8AC3E}">
        <p14:creationId xmlns:p14="http://schemas.microsoft.com/office/powerpoint/2010/main" val="3848305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534400" cy="5715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HƯỚNG DẪN HỌC BÀI</a:t>
            </a:r>
            <a:br>
              <a:rPr lang="en-US" dirty="0" smtClean="0"/>
            </a:br>
            <a:r>
              <a:rPr lang="en-US" dirty="0" smtClean="0"/>
              <a:t>-</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13</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14:Nước </a:t>
            </a:r>
            <a:r>
              <a:rPr lang="en-US" dirty="0" err="1" smtClean="0">
                <a:latin typeface="Times New Roman" pitchFamily="18" charset="0"/>
                <a:cs typeface="Times New Roman" pitchFamily="18" charset="0"/>
              </a:rPr>
              <a:t>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Lạc</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1,2:phần 1.Cuộc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3,4:Phần 2,3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hart Placeholder 2"/>
          <p:cNvSpPr>
            <a:spLocks noGrp="1"/>
          </p:cNvSpPr>
          <p:nvPr>
            <p:ph type="chart" idx="1"/>
          </p:nvPr>
        </p:nvSpPr>
        <p:spPr>
          <a:xfrm>
            <a:off x="457200" y="762001"/>
            <a:ext cx="8229600" cy="609599"/>
          </a:xfrm>
        </p:spPr>
      </p:sp>
    </p:spTree>
    <p:extLst>
      <p:ext uri="{BB962C8B-B14F-4D97-AF65-F5344CB8AC3E}">
        <p14:creationId xmlns:p14="http://schemas.microsoft.com/office/powerpoint/2010/main" val="3868596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3"/>
          <p:cNvPicPr>
            <a:picLocks noChangeAspect="1" noChangeArrowheads="1"/>
          </p:cNvPicPr>
          <p:nvPr/>
        </p:nvPicPr>
        <p:blipFill>
          <a:blip r:embed="rId3">
            <a:lum contrast="-24000"/>
            <a:extLst>
              <a:ext uri="{28A0092B-C50C-407E-A947-70E740481C1C}">
                <a14:useLocalDpi xmlns:a14="http://schemas.microsoft.com/office/drawing/2010/main" val="0"/>
              </a:ext>
            </a:extLst>
          </a:blip>
          <a:srcRect l="1219"/>
          <a:stretch>
            <a:fillRect/>
          </a:stretch>
        </p:blipFill>
        <p:spPr bwMode="auto">
          <a:xfrm>
            <a:off x="0" y="-17842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828800" y="0"/>
            <a:ext cx="6019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ctr" eaLnBrk="1" hangingPunct="1">
              <a:spcBef>
                <a:spcPct val="50000"/>
              </a:spcBef>
            </a:pPr>
            <a:r>
              <a:rPr lang="en-US" sz="4400" b="1" dirty="0" smtClean="0">
                <a:solidFill>
                  <a:srgbClr val="FF0000"/>
                </a:solidFill>
                <a:latin typeface="Arial" charset="0"/>
              </a:rPr>
              <a:t>Hướng dẫn học bài</a:t>
            </a:r>
            <a:endParaRPr lang="en-US" sz="4400" b="1" dirty="0">
              <a:solidFill>
                <a:srgbClr val="FF0000"/>
              </a:solidFill>
              <a:latin typeface="Arial" charset="0"/>
            </a:endParaRPr>
          </a:p>
        </p:txBody>
      </p:sp>
      <p:sp>
        <p:nvSpPr>
          <p:cNvPr id="46084" name="AutoShape 4"/>
          <p:cNvSpPr>
            <a:spLocks noChangeArrowheads="1"/>
          </p:cNvSpPr>
          <p:nvPr/>
        </p:nvSpPr>
        <p:spPr bwMode="auto">
          <a:xfrm>
            <a:off x="336550" y="1371600"/>
            <a:ext cx="8470900" cy="3276600"/>
          </a:xfrm>
          <a:prstGeom prst="horizontalScroll">
            <a:avLst>
              <a:gd name="adj" fmla="val 12500"/>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1800">
              <a:solidFill>
                <a:srgbClr val="009900"/>
              </a:solidFill>
              <a:latin typeface="Arial" charset="0"/>
            </a:endParaRPr>
          </a:p>
        </p:txBody>
      </p:sp>
      <p:sp>
        <p:nvSpPr>
          <p:cNvPr id="46085" name="Text Box 5"/>
          <p:cNvSpPr txBox="1">
            <a:spLocks noChangeArrowheads="1"/>
          </p:cNvSpPr>
          <p:nvPr/>
        </p:nvSpPr>
        <p:spPr bwMode="auto">
          <a:xfrm>
            <a:off x="838200" y="2209800"/>
            <a:ext cx="7969250" cy="286232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l">
              <a:spcBef>
                <a:spcPct val="50000"/>
              </a:spcBef>
            </a:pPr>
            <a:r>
              <a:rPr lang="en-US" sz="2400" b="1" dirty="0" smtClean="0">
                <a:solidFill>
                  <a:srgbClr val="FF0000"/>
                </a:solidFill>
              </a:rPr>
              <a:t>1.Ôn lại kiến thức bài 13</a:t>
            </a:r>
          </a:p>
          <a:p>
            <a:pPr algn="l">
              <a:spcBef>
                <a:spcPct val="50000"/>
              </a:spcBef>
            </a:pPr>
            <a:r>
              <a:rPr lang="en-US" sz="2400" b="1" dirty="0" smtClean="0">
                <a:solidFill>
                  <a:srgbClr val="FF0000"/>
                </a:solidFill>
              </a:rPr>
              <a:t>2.Chuẩn bị bài:Nước Âu Lạc</a:t>
            </a:r>
          </a:p>
          <a:p>
            <a:pPr algn="l">
              <a:spcBef>
                <a:spcPct val="50000"/>
              </a:spcBef>
            </a:pPr>
            <a:r>
              <a:rPr lang="en-US" sz="2400" b="1" u="sng" dirty="0" smtClean="0">
                <a:solidFill>
                  <a:srgbClr val="FF0066"/>
                </a:solidFill>
              </a:rPr>
              <a:t>Nhóm 1,2  </a:t>
            </a:r>
            <a:r>
              <a:rPr lang="vi-VN" sz="2400" b="1" dirty="0" smtClean="0">
                <a:solidFill>
                  <a:srgbClr val="FF0066"/>
                </a:solidFill>
              </a:rPr>
              <a:t>Nhà nước Âu Lạc được thành lập trong hoàn cảnh nào ?</a:t>
            </a:r>
          </a:p>
          <a:p>
            <a:pPr algn="l">
              <a:spcBef>
                <a:spcPct val="50000"/>
              </a:spcBef>
            </a:pPr>
            <a:r>
              <a:rPr lang="en-US" sz="2400" b="1" dirty="0" smtClean="0">
                <a:solidFill>
                  <a:srgbClr val="FF0066"/>
                </a:solidFill>
              </a:rPr>
              <a:t> </a:t>
            </a:r>
            <a:r>
              <a:rPr lang="en-US" sz="2400" b="1" u="sng" dirty="0" smtClean="0">
                <a:solidFill>
                  <a:srgbClr val="FF0066"/>
                </a:solidFill>
              </a:rPr>
              <a:t>Nhóm 3,4</a:t>
            </a:r>
            <a:r>
              <a:rPr lang="en-US" sz="2400" b="1" dirty="0" smtClean="0">
                <a:solidFill>
                  <a:srgbClr val="FF0066"/>
                </a:solidFill>
              </a:rPr>
              <a:t>  </a:t>
            </a:r>
            <a:r>
              <a:rPr lang="vi-VN" sz="2400" b="1" dirty="0" smtClean="0">
                <a:solidFill>
                  <a:srgbClr val="FF0066"/>
                </a:solidFill>
              </a:rPr>
              <a:t>Tổ chức bộ máy </a:t>
            </a:r>
            <a:r>
              <a:rPr lang="en-US" sz="2400" b="1" dirty="0" smtClean="0">
                <a:solidFill>
                  <a:srgbClr val="FF0066"/>
                </a:solidFill>
              </a:rPr>
              <a:t>N</a:t>
            </a:r>
            <a:r>
              <a:rPr lang="vi-VN" sz="2400" b="1" dirty="0" smtClean="0">
                <a:solidFill>
                  <a:srgbClr val="FF0066"/>
                </a:solidFill>
              </a:rPr>
              <a:t>hà nước Âu </a:t>
            </a:r>
            <a:r>
              <a:rPr lang="en-US" sz="2400" b="1" dirty="0" smtClean="0">
                <a:solidFill>
                  <a:srgbClr val="FF0066"/>
                </a:solidFill>
              </a:rPr>
              <a:t>L</a:t>
            </a:r>
            <a:r>
              <a:rPr lang="vi-VN" sz="2400" b="1" dirty="0" smtClean="0">
                <a:solidFill>
                  <a:srgbClr val="FF0066"/>
                </a:solidFill>
              </a:rPr>
              <a:t>ạc có gì giống và khác với </a:t>
            </a:r>
            <a:r>
              <a:rPr lang="en-US" sz="2400" b="1" dirty="0" smtClean="0">
                <a:solidFill>
                  <a:srgbClr val="FF0066"/>
                </a:solidFill>
              </a:rPr>
              <a:t> </a:t>
            </a:r>
            <a:r>
              <a:rPr lang="vi-VN" sz="2400" b="1" dirty="0" smtClean="0">
                <a:solidFill>
                  <a:srgbClr val="FF0066"/>
                </a:solidFill>
              </a:rPr>
              <a:t>thời Hùng Vương</a:t>
            </a:r>
            <a:r>
              <a:rPr lang="en-US" sz="2400" b="1" dirty="0" smtClean="0">
                <a:solidFill>
                  <a:srgbClr val="FF0066"/>
                </a:solidFill>
              </a:rPr>
              <a:t>?</a:t>
            </a:r>
            <a:endParaRPr lang="vi-VN" sz="2400" b="1" dirty="0">
              <a:solidFill>
                <a:srgbClr val="FF0066"/>
              </a:solidFill>
            </a:endParaRPr>
          </a:p>
        </p:txBody>
      </p:sp>
      <p:pic>
        <p:nvPicPr>
          <p:cNvPr id="6" name="Picture 2" descr="trống đ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06314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WordArt 3"/>
          <p:cNvSpPr>
            <a:spLocks noChangeArrowheads="1" noChangeShapeType="1" noTextEdit="1"/>
          </p:cNvSpPr>
          <p:nvPr/>
        </p:nvSpPr>
        <p:spPr bwMode="auto">
          <a:xfrm>
            <a:off x="1143000" y="1066800"/>
            <a:ext cx="7110413" cy="3276600"/>
          </a:xfrm>
          <a:prstGeom prst="rect">
            <a:avLst/>
          </a:prstGeom>
        </p:spPr>
        <p:txBody>
          <a:bodyPr wrap="none" fromWordArt="1">
            <a:prstTxWarp prst="textDeflateBottom">
              <a:avLst>
                <a:gd name="adj" fmla="val 69574"/>
              </a:avLst>
            </a:prstTxWarp>
          </a:bodyPr>
          <a:lstStyle/>
          <a:p>
            <a:pPr algn="ctr"/>
            <a:r>
              <a:rPr lang="vi-VN" sz="3600" kern="10" dirty="0">
                <a:ln w="9525">
                  <a:solidFill>
                    <a:schemeClr val="bg1"/>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Cảm ơn các thầy cô và các em học sinh</a:t>
            </a:r>
            <a:endParaRPr lang="en-US" sz="3600" kern="10" dirty="0">
              <a:ln w="9525">
                <a:solidFill>
                  <a:schemeClr val="bg1"/>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2358357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441347"/>
                                        </p:tgtEl>
                                        <p:attrNameLst>
                                          <p:attrName>style.color</p:attrName>
                                        </p:attrNameLst>
                                      </p:cBhvr>
                                      <p:by>
                                        <p:hsl h="7200000" s="0" l="0"/>
                                      </p:by>
                                    </p:animClr>
                                    <p:animClr clrSpc="hsl" dir="cw">
                                      <p:cBhvr>
                                        <p:cTn id="7" dur="500" fill="hold"/>
                                        <p:tgtEl>
                                          <p:spTgt spid="441347"/>
                                        </p:tgtEl>
                                        <p:attrNameLst>
                                          <p:attrName>fillcolor</p:attrName>
                                        </p:attrNameLst>
                                      </p:cBhvr>
                                      <p:by>
                                        <p:hsl h="7200000" s="0" l="0"/>
                                      </p:by>
                                    </p:animClr>
                                    <p:animClr clrSpc="hsl" dir="cw">
                                      <p:cBhvr>
                                        <p:cTn id="8" dur="500" fill="hold"/>
                                        <p:tgtEl>
                                          <p:spTgt spid="441347"/>
                                        </p:tgtEl>
                                        <p:attrNameLst>
                                          <p:attrName>stroke.color</p:attrName>
                                        </p:attrNameLst>
                                      </p:cBhvr>
                                      <p:by>
                                        <p:hsl h="7200000" s="0" l="0"/>
                                      </p:by>
                                    </p:animClr>
                                    <p:set>
                                      <p:cBhvr>
                                        <p:cTn id="9" dur="500" fill="hold"/>
                                        <p:tgtEl>
                                          <p:spTgt spid="441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tdongva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0" y="228600"/>
            <a:ext cx="6359525"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Rectangle 3"/>
          <p:cNvSpPr>
            <a:spLocks noChangeArrowheads="1"/>
          </p:cNvSpPr>
          <p:nvPr/>
        </p:nvSpPr>
        <p:spPr bwMode="auto">
          <a:xfrm>
            <a:off x="561975" y="1295400"/>
            <a:ext cx="8582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b="1" u="sng" dirty="0">
                <a:solidFill>
                  <a:srgbClr val="FF3300"/>
                </a:solidFill>
                <a:latin typeface="Arial" charset="0"/>
              </a:rPr>
              <a:t>Bài 13</a:t>
            </a:r>
            <a:r>
              <a:rPr lang="en-US" sz="4000" b="1" dirty="0">
                <a:solidFill>
                  <a:srgbClr val="FF3300"/>
                </a:solidFill>
                <a:latin typeface="Arial" charset="0"/>
              </a:rPr>
              <a:t>:</a:t>
            </a:r>
          </a:p>
          <a:p>
            <a:pPr algn="ctr" eaLnBrk="0" hangingPunct="0"/>
            <a:endParaRPr lang="en-US" sz="4000" b="1" dirty="0">
              <a:solidFill>
                <a:srgbClr val="FF3300"/>
              </a:solidFill>
              <a:latin typeface="Arial" charset="0"/>
            </a:endParaRPr>
          </a:p>
          <a:p>
            <a:pPr algn="ctr" eaLnBrk="0" hangingPunct="0"/>
            <a:r>
              <a:rPr lang="en-US" sz="4000" b="1" dirty="0">
                <a:solidFill>
                  <a:srgbClr val="0000FF"/>
                </a:solidFill>
                <a:latin typeface="Arial" charset="0"/>
              </a:rPr>
              <a:t> </a:t>
            </a:r>
            <a:r>
              <a:rPr lang="en-US" sz="4000" b="1" dirty="0">
                <a:solidFill>
                  <a:srgbClr val="FF3300"/>
                </a:solidFill>
                <a:latin typeface="Arial" charset="0"/>
              </a:rPr>
              <a:t>ĐỜI SỐNG VẬT CHẤT </a:t>
            </a:r>
          </a:p>
          <a:p>
            <a:pPr algn="ctr" eaLnBrk="0" hangingPunct="0"/>
            <a:r>
              <a:rPr lang="en-US" sz="4000" b="1" dirty="0">
                <a:solidFill>
                  <a:srgbClr val="FF3300"/>
                </a:solidFill>
                <a:latin typeface="Arial" charset="0"/>
              </a:rPr>
              <a:t>  VÀ TINH THẦN CỦA CƯ DÂN </a:t>
            </a:r>
          </a:p>
          <a:p>
            <a:pPr algn="ctr" eaLnBrk="0" hangingPunct="0"/>
            <a:r>
              <a:rPr lang="en-US" sz="4000" b="1" dirty="0">
                <a:solidFill>
                  <a:srgbClr val="FF3300"/>
                </a:solidFill>
                <a:latin typeface="Arial" charset="0"/>
              </a:rPr>
              <a:t>VĂN LANG</a:t>
            </a:r>
            <a:endParaRPr lang="vi-VN" sz="4000" b="1" dirty="0">
              <a:solidFill>
                <a:srgbClr val="FF3300"/>
              </a:solidFill>
              <a:latin typeface="Arial" charset="0"/>
            </a:endParaRPr>
          </a:p>
        </p:txBody>
      </p:sp>
      <p:sp>
        <p:nvSpPr>
          <p:cNvPr id="6148" name="Text Box 4"/>
          <p:cNvSpPr txBox="1">
            <a:spLocks noChangeArrowheads="1"/>
          </p:cNvSpPr>
          <p:nvPr/>
        </p:nvSpPr>
        <p:spPr bwMode="auto">
          <a:xfrm>
            <a:off x="0" y="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b="1" dirty="0" smtClean="0">
                <a:solidFill>
                  <a:srgbClr val="990000"/>
                </a:solidFill>
              </a:rPr>
              <a:t> </a:t>
            </a:r>
            <a:r>
              <a:rPr lang="en-US" sz="2400" b="1" dirty="0">
                <a:solidFill>
                  <a:srgbClr val="990000"/>
                </a:solidFill>
              </a:rPr>
              <a:t>Tiết 14:</a:t>
            </a:r>
          </a:p>
        </p:txBody>
      </p:sp>
    </p:spTree>
    <p:extLst>
      <p:ext uri="{BB962C8B-B14F-4D97-AF65-F5344CB8AC3E}">
        <p14:creationId xmlns:p14="http://schemas.microsoft.com/office/powerpoint/2010/main" val="25894916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childTnLst>
                                    <p:animRot by="21600000">
                                      <p:cBhvr>
                                        <p:cTn id="6" dur="5000" fill="hold"/>
                                        <p:tgtEl>
                                          <p:spTgt spid="313346"/>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13347"/>
                                        </p:tgtEl>
                                        <p:attrNameLst>
                                          <p:attrName>style.visibility</p:attrName>
                                        </p:attrNameLst>
                                      </p:cBhvr>
                                      <p:to>
                                        <p:strVal val="visible"/>
                                      </p:to>
                                    </p:set>
                                    <p:animEffect transition="in" filter="diamond(in)">
                                      <p:cBhvr>
                                        <p:cTn id="11" dur="2000"/>
                                        <p:tgtEl>
                                          <p:spTgt spid="31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Text Box 4"/>
          <p:cNvSpPr txBox="1">
            <a:spLocks noChangeArrowheads="1"/>
          </p:cNvSpPr>
          <p:nvPr/>
        </p:nvSpPr>
        <p:spPr bwMode="auto">
          <a:xfrm>
            <a:off x="1219200" y="914400"/>
            <a:ext cx="1295400" cy="4892675"/>
          </a:xfrm>
          <a:prstGeom prst="rect">
            <a:avLst/>
          </a:prstGeom>
          <a:solidFill>
            <a:srgbClr val="FFFF66"/>
          </a:solidFill>
          <a:ln w="38100">
            <a:solidFill>
              <a:schemeClr val="bg1"/>
            </a:solidFill>
            <a:miter lim="800000"/>
            <a:headEnd/>
            <a:tailEnd/>
          </a:ln>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ctr" eaLnBrk="1" hangingPunct="1">
              <a:spcBef>
                <a:spcPct val="50000"/>
              </a:spcBef>
            </a:pPr>
            <a:r>
              <a:rPr lang="en-US" sz="2600" b="1">
                <a:solidFill>
                  <a:srgbClr val="FF0000"/>
                </a:solidFill>
              </a:rPr>
              <a:t>ĐỜI SỐNG VẬT CHẤT VÀ TINH THẦN CỦA CƯ DÂN VĂN  LANG</a:t>
            </a:r>
          </a:p>
        </p:txBody>
      </p:sp>
      <p:sp>
        <p:nvSpPr>
          <p:cNvPr id="405509" name="Oval 5"/>
          <p:cNvSpPr>
            <a:spLocks noChangeArrowheads="1"/>
          </p:cNvSpPr>
          <p:nvPr/>
        </p:nvSpPr>
        <p:spPr bwMode="auto">
          <a:xfrm>
            <a:off x="685800" y="381000"/>
            <a:ext cx="2362200" cy="60198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0" name="Text Box 6"/>
          <p:cNvSpPr txBox="1">
            <a:spLocks noChangeArrowheads="1"/>
          </p:cNvSpPr>
          <p:nvPr/>
        </p:nvSpPr>
        <p:spPr bwMode="auto">
          <a:xfrm>
            <a:off x="5029200" y="11430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solidFill>
                  <a:srgbClr val="0000FF"/>
                </a:solidFill>
              </a:rPr>
              <a:t>1.Nông nghiệp và các nghề thủ công.</a:t>
            </a:r>
          </a:p>
        </p:txBody>
      </p:sp>
      <p:sp>
        <p:nvSpPr>
          <p:cNvPr id="405511" name="Text Box 7"/>
          <p:cNvSpPr txBox="1">
            <a:spLocks noChangeArrowheads="1"/>
          </p:cNvSpPr>
          <p:nvPr/>
        </p:nvSpPr>
        <p:spPr bwMode="auto">
          <a:xfrm>
            <a:off x="5181600" y="2819400"/>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a:solidFill>
                  <a:srgbClr val="0000FF"/>
                </a:solidFill>
              </a:rPr>
              <a:t>2. Đời sống vật chất của cư dân Văn Lang ra sao?</a:t>
            </a:r>
          </a:p>
        </p:txBody>
      </p:sp>
      <p:sp>
        <p:nvSpPr>
          <p:cNvPr id="405512" name="Text Box 8"/>
          <p:cNvSpPr txBox="1">
            <a:spLocks noChangeArrowheads="1"/>
          </p:cNvSpPr>
          <p:nvPr/>
        </p:nvSpPr>
        <p:spPr bwMode="auto">
          <a:xfrm>
            <a:off x="4724400" y="50292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a:solidFill>
                  <a:srgbClr val="0000FF"/>
                </a:solidFill>
              </a:rPr>
              <a:t>3. Đời sống tinh thần của cư dân Văn Lang có gì mới?</a:t>
            </a:r>
          </a:p>
        </p:txBody>
      </p:sp>
      <p:sp>
        <p:nvSpPr>
          <p:cNvPr id="405513" name="Oval 9"/>
          <p:cNvSpPr>
            <a:spLocks noChangeArrowheads="1"/>
          </p:cNvSpPr>
          <p:nvPr/>
        </p:nvSpPr>
        <p:spPr bwMode="auto">
          <a:xfrm>
            <a:off x="4724400" y="762000"/>
            <a:ext cx="33528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4" name="Oval 10"/>
          <p:cNvSpPr>
            <a:spLocks noChangeArrowheads="1"/>
          </p:cNvSpPr>
          <p:nvPr/>
        </p:nvSpPr>
        <p:spPr bwMode="auto">
          <a:xfrm>
            <a:off x="4572000" y="4724400"/>
            <a:ext cx="38862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5" name="Oval 11"/>
          <p:cNvSpPr>
            <a:spLocks noChangeArrowheads="1"/>
          </p:cNvSpPr>
          <p:nvPr/>
        </p:nvSpPr>
        <p:spPr bwMode="auto">
          <a:xfrm>
            <a:off x="4724400" y="2667000"/>
            <a:ext cx="3581400" cy="1600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6" name="Line 12"/>
          <p:cNvSpPr>
            <a:spLocks noChangeShapeType="1"/>
          </p:cNvSpPr>
          <p:nvPr/>
        </p:nvSpPr>
        <p:spPr bwMode="auto">
          <a:xfrm flipV="1">
            <a:off x="3048000" y="1524000"/>
            <a:ext cx="16764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5517" name="Line 13"/>
          <p:cNvSpPr>
            <a:spLocks noChangeShapeType="1"/>
          </p:cNvSpPr>
          <p:nvPr/>
        </p:nvSpPr>
        <p:spPr bwMode="auto">
          <a:xfrm>
            <a:off x="3048000" y="3429000"/>
            <a:ext cx="16002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5518" name="Line 14"/>
          <p:cNvSpPr>
            <a:spLocks noChangeShapeType="1"/>
          </p:cNvSpPr>
          <p:nvPr/>
        </p:nvSpPr>
        <p:spPr bwMode="auto">
          <a:xfrm>
            <a:off x="3124200" y="342900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73429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5509"/>
                                        </p:tgtEl>
                                        <p:attrNameLst>
                                          <p:attrName>style.visibility</p:attrName>
                                        </p:attrNameLst>
                                      </p:cBhvr>
                                      <p:to>
                                        <p:strVal val="visible"/>
                                      </p:to>
                                    </p:set>
                                    <p:animEffect transition="in" filter="blinds(horizontal)">
                                      <p:cBhvr>
                                        <p:cTn id="7" dur="500"/>
                                        <p:tgtEl>
                                          <p:spTgt spid="4055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5508"/>
                                        </p:tgtEl>
                                        <p:attrNameLst>
                                          <p:attrName>style.visibility</p:attrName>
                                        </p:attrNameLst>
                                      </p:cBhvr>
                                      <p:to>
                                        <p:strVal val="visible"/>
                                      </p:to>
                                    </p:set>
                                    <p:animEffect transition="in" filter="blinds(horizontal)">
                                      <p:cBhvr>
                                        <p:cTn id="10" dur="500"/>
                                        <p:tgtEl>
                                          <p:spTgt spid="405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5516"/>
                                        </p:tgtEl>
                                        <p:attrNameLst>
                                          <p:attrName>style.visibility</p:attrName>
                                        </p:attrNameLst>
                                      </p:cBhvr>
                                      <p:to>
                                        <p:strVal val="visible"/>
                                      </p:to>
                                    </p:set>
                                    <p:animEffect transition="in" filter="box(in)">
                                      <p:cBhvr>
                                        <p:cTn id="15" dur="500"/>
                                        <p:tgtEl>
                                          <p:spTgt spid="4055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5513"/>
                                        </p:tgtEl>
                                        <p:attrNameLst>
                                          <p:attrName>style.visibility</p:attrName>
                                        </p:attrNameLst>
                                      </p:cBhvr>
                                      <p:to>
                                        <p:strVal val="visible"/>
                                      </p:to>
                                    </p:set>
                                    <p:animEffect transition="in" filter="box(in)">
                                      <p:cBhvr>
                                        <p:cTn id="18" dur="500"/>
                                        <p:tgtEl>
                                          <p:spTgt spid="4055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5510"/>
                                        </p:tgtEl>
                                        <p:attrNameLst>
                                          <p:attrName>style.visibility</p:attrName>
                                        </p:attrNameLst>
                                      </p:cBhvr>
                                      <p:to>
                                        <p:strVal val="visible"/>
                                      </p:to>
                                    </p:set>
                                    <p:animEffect transition="in" filter="box(in)">
                                      <p:cBhvr>
                                        <p:cTn id="21" dur="500"/>
                                        <p:tgtEl>
                                          <p:spTgt spid="4055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5518"/>
                                        </p:tgtEl>
                                        <p:attrNameLst>
                                          <p:attrName>style.visibility</p:attrName>
                                        </p:attrNameLst>
                                      </p:cBhvr>
                                      <p:to>
                                        <p:strVal val="visible"/>
                                      </p:to>
                                    </p:set>
                                    <p:animEffect transition="in" filter="blinds(horizontal)">
                                      <p:cBhvr>
                                        <p:cTn id="26" dur="500"/>
                                        <p:tgtEl>
                                          <p:spTgt spid="4055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05515"/>
                                        </p:tgtEl>
                                        <p:attrNameLst>
                                          <p:attrName>style.visibility</p:attrName>
                                        </p:attrNameLst>
                                      </p:cBhvr>
                                      <p:to>
                                        <p:strVal val="visible"/>
                                      </p:to>
                                    </p:set>
                                    <p:animEffect transition="in" filter="blinds(horizontal)">
                                      <p:cBhvr>
                                        <p:cTn id="29" dur="500"/>
                                        <p:tgtEl>
                                          <p:spTgt spid="4055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05511"/>
                                        </p:tgtEl>
                                        <p:attrNameLst>
                                          <p:attrName>style.visibility</p:attrName>
                                        </p:attrNameLst>
                                      </p:cBhvr>
                                      <p:to>
                                        <p:strVal val="visible"/>
                                      </p:to>
                                    </p:set>
                                    <p:animEffect transition="in" filter="blinds(horizontal)">
                                      <p:cBhvr>
                                        <p:cTn id="32" dur="500"/>
                                        <p:tgtEl>
                                          <p:spTgt spid="4055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5517"/>
                                        </p:tgtEl>
                                        <p:attrNameLst>
                                          <p:attrName>style.visibility</p:attrName>
                                        </p:attrNameLst>
                                      </p:cBhvr>
                                      <p:to>
                                        <p:strVal val="visible"/>
                                      </p:to>
                                    </p:set>
                                    <p:animEffect transition="in" filter="box(in)">
                                      <p:cBhvr>
                                        <p:cTn id="37" dur="500"/>
                                        <p:tgtEl>
                                          <p:spTgt spid="40551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05514"/>
                                        </p:tgtEl>
                                        <p:attrNameLst>
                                          <p:attrName>style.visibility</p:attrName>
                                        </p:attrNameLst>
                                      </p:cBhvr>
                                      <p:to>
                                        <p:strVal val="visible"/>
                                      </p:to>
                                    </p:set>
                                    <p:animEffect transition="in" filter="box(in)">
                                      <p:cBhvr>
                                        <p:cTn id="40" dur="500"/>
                                        <p:tgtEl>
                                          <p:spTgt spid="40551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05512"/>
                                        </p:tgtEl>
                                        <p:attrNameLst>
                                          <p:attrName>style.visibility</p:attrName>
                                        </p:attrNameLst>
                                      </p:cBhvr>
                                      <p:to>
                                        <p:strVal val="visible"/>
                                      </p:to>
                                    </p:set>
                                    <p:animEffect transition="in" filter="box(in)">
                                      <p:cBhvr>
                                        <p:cTn id="43" dur="500"/>
                                        <p:tgtEl>
                                          <p:spTgt spid="40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8" grpId="0" animBg="1"/>
      <p:bldP spid="405509" grpId="0" animBg="1"/>
      <p:bldP spid="405510" grpId="0"/>
      <p:bldP spid="405511" grpId="0"/>
      <p:bldP spid="405512" grpId="0"/>
      <p:bldP spid="405513" grpId="0" animBg="1"/>
      <p:bldP spid="405514" grpId="0" animBg="1"/>
      <p:bldP spid="405515" grpId="0" animBg="1"/>
      <p:bldP spid="405516" grpId="0" animBg="1"/>
      <p:bldP spid="405517" grpId="0" animBg="1"/>
      <p:bldP spid="4055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447800" y="1295400"/>
            <a:ext cx="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r>
              <a:rPr lang="en-US" sz="3200" dirty="0">
                <a:latin typeface="Times New Roman" pitchFamily="18" charset="0"/>
                <a:cs typeface="Times New Roman" pitchFamily="18" charset="0"/>
              </a:rPr>
              <a:t>Nhóm 1</a:t>
            </a:r>
            <a:endParaRPr lang="vi-VN" sz="3200" b="1" i="1" dirty="0">
              <a:solidFill>
                <a:srgbClr val="FF3300"/>
              </a:solidFill>
              <a:latin typeface="Times New Roman" pitchFamily="18" charset="0"/>
              <a:cs typeface="Times New Roman" pitchFamily="18" charset="0"/>
            </a:endParaRPr>
          </a:p>
        </p:txBody>
      </p:sp>
      <p:sp>
        <p:nvSpPr>
          <p:cNvPr id="8198" name="Text Box 6"/>
          <p:cNvSpPr txBox="1">
            <a:spLocks noChangeArrowheads="1"/>
          </p:cNvSpPr>
          <p:nvPr/>
        </p:nvSpPr>
        <p:spPr bwMode="auto">
          <a:xfrm>
            <a:off x="4495800" y="3657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just" eaLnBrk="1" hangingPunct="1">
              <a:spcBef>
                <a:spcPct val="50000"/>
              </a:spcBef>
            </a:pPr>
            <a:r>
              <a:rPr lang="en-US" sz="1400" b="1">
                <a:solidFill>
                  <a:srgbClr val="0000CC"/>
                </a:solidFill>
                <a:latin typeface="Arial" charset="0"/>
              </a:rPr>
              <a:t> </a:t>
            </a:r>
          </a:p>
        </p:txBody>
      </p:sp>
      <p:sp>
        <p:nvSpPr>
          <p:cNvPr id="465932" name="AutoShape 12"/>
          <p:cNvSpPr>
            <a:spLocks noChangeArrowheads="1"/>
          </p:cNvSpPr>
          <p:nvPr/>
        </p:nvSpPr>
        <p:spPr bwMode="auto">
          <a:xfrm>
            <a:off x="1828800" y="1676400"/>
            <a:ext cx="7315200" cy="4572000"/>
          </a:xfrm>
          <a:prstGeom prst="cloudCallout">
            <a:avLst>
              <a:gd name="adj1" fmla="val -44181"/>
              <a:gd name="adj2" fmla="val 57986"/>
            </a:avLst>
          </a:prstGeom>
          <a:solidFill>
            <a:srgbClr val="FFFFCC"/>
          </a:solidFill>
          <a:ln w="9525">
            <a:solidFill>
              <a:schemeClr val="tx1"/>
            </a:solidFill>
            <a:round/>
            <a:headEnd/>
            <a:tailEnd/>
          </a:ln>
        </p:spPr>
        <p:txBody>
          <a:bodyPr/>
          <a:lstStyle/>
          <a:p>
            <a:pPr algn="ctr"/>
            <a:r>
              <a:rPr lang="en-US" sz="3200" dirty="0" smtClean="0"/>
              <a:t>.</a:t>
            </a:r>
            <a:r>
              <a:rPr lang="en-US" sz="3200" dirty="0"/>
              <a:t>Trình bày phần sưu tầm của nhóm về sản xuất nông nghiệp của cư dân Văn </a:t>
            </a:r>
            <a:r>
              <a:rPr lang="en-US" sz="3200" dirty="0" smtClean="0"/>
              <a:t>Lang</a:t>
            </a:r>
          </a:p>
          <a:p>
            <a:pPr algn="ctr"/>
            <a:endParaRPr lang="en-US" sz="3200" dirty="0" smtClean="0"/>
          </a:p>
        </p:txBody>
      </p:sp>
    </p:spTree>
    <p:extLst>
      <p:ext uri="{BB962C8B-B14F-4D97-AF65-F5344CB8AC3E}">
        <p14:creationId xmlns:p14="http://schemas.microsoft.com/office/powerpoint/2010/main" val="1781915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5932"/>
                                        </p:tgtEl>
                                        <p:attrNameLst>
                                          <p:attrName>style.visibility</p:attrName>
                                        </p:attrNameLst>
                                      </p:cBhvr>
                                      <p:to>
                                        <p:strVal val="visible"/>
                                      </p:to>
                                    </p:set>
                                    <p:animEffect transition="in" filter="box(in)">
                                      <p:cBhvr>
                                        <p:cTn id="7" dur="500"/>
                                        <p:tgtEl>
                                          <p:spTgt spid="465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65932"/>
                                        </p:tgtEl>
                                      </p:cBhvr>
                                    </p:animEffect>
                                    <p:set>
                                      <p:cBhvr>
                                        <p:cTn id="12" dur="1" fill="hold">
                                          <p:stCondLst>
                                            <p:cond delay="499"/>
                                          </p:stCondLst>
                                        </p:cTn>
                                        <p:tgtEl>
                                          <p:spTgt spid="4659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p:bldP spid="4659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447800" y="1295400"/>
            <a:ext cx="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r>
              <a:rPr lang="en-US" sz="3200" dirty="0">
                <a:latin typeface="Times New Roman" pitchFamily="18" charset="0"/>
                <a:cs typeface="Times New Roman" pitchFamily="18" charset="0"/>
              </a:rPr>
              <a:t>Nhóm </a:t>
            </a:r>
            <a:r>
              <a:rPr lang="en-US" sz="3200" dirty="0" smtClean="0">
                <a:latin typeface="Times New Roman" pitchFamily="18" charset="0"/>
                <a:cs typeface="Times New Roman" pitchFamily="18" charset="0"/>
              </a:rPr>
              <a:t>2</a:t>
            </a:r>
            <a:endParaRPr lang="vi-VN" sz="3200" b="1" i="1" dirty="0">
              <a:solidFill>
                <a:srgbClr val="FF3300"/>
              </a:solidFill>
              <a:latin typeface="Times New Roman" pitchFamily="18" charset="0"/>
              <a:cs typeface="Times New Roman" pitchFamily="18" charset="0"/>
            </a:endParaRPr>
          </a:p>
        </p:txBody>
      </p:sp>
      <p:sp>
        <p:nvSpPr>
          <p:cNvPr id="8198" name="Text Box 6"/>
          <p:cNvSpPr txBox="1">
            <a:spLocks noChangeArrowheads="1"/>
          </p:cNvSpPr>
          <p:nvPr/>
        </p:nvSpPr>
        <p:spPr bwMode="auto">
          <a:xfrm>
            <a:off x="4495800" y="3657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just" eaLnBrk="1" hangingPunct="1">
              <a:spcBef>
                <a:spcPct val="50000"/>
              </a:spcBef>
            </a:pPr>
            <a:r>
              <a:rPr lang="en-US" sz="1400" b="1">
                <a:solidFill>
                  <a:srgbClr val="0000CC"/>
                </a:solidFill>
                <a:latin typeface="Arial" charset="0"/>
              </a:rPr>
              <a:t> </a:t>
            </a:r>
          </a:p>
        </p:txBody>
      </p:sp>
      <p:sp>
        <p:nvSpPr>
          <p:cNvPr id="465932" name="AutoShape 12"/>
          <p:cNvSpPr>
            <a:spLocks noChangeArrowheads="1"/>
          </p:cNvSpPr>
          <p:nvPr/>
        </p:nvSpPr>
        <p:spPr bwMode="auto">
          <a:xfrm>
            <a:off x="1828800" y="1676400"/>
            <a:ext cx="7315200" cy="4572000"/>
          </a:xfrm>
          <a:prstGeom prst="cloudCallout">
            <a:avLst>
              <a:gd name="adj1" fmla="val -44181"/>
              <a:gd name="adj2" fmla="val 57986"/>
            </a:avLst>
          </a:prstGeom>
          <a:solidFill>
            <a:srgbClr val="FFFFCC"/>
          </a:solidFill>
          <a:ln w="9525">
            <a:solidFill>
              <a:schemeClr val="tx1"/>
            </a:solidFill>
            <a:round/>
            <a:headEnd/>
            <a:tailEnd/>
          </a:ln>
        </p:spPr>
        <p:txBody>
          <a:bodyPr/>
          <a:lstStyle/>
          <a:p>
            <a:pPr algn="ctr"/>
            <a:r>
              <a:rPr lang="en-US" sz="3200" dirty="0" smtClean="0"/>
              <a:t>.</a:t>
            </a:r>
            <a:r>
              <a:rPr lang="en-US" sz="3200" dirty="0"/>
              <a:t>Trình bày phần sưu tầm của nhóm về </a:t>
            </a:r>
            <a:r>
              <a:rPr lang="en-US" sz="3200" dirty="0" smtClean="0"/>
              <a:t>các nghề thủ công </a:t>
            </a:r>
            <a:r>
              <a:rPr lang="en-US" sz="3200" dirty="0"/>
              <a:t>của cư dân Văn </a:t>
            </a:r>
            <a:r>
              <a:rPr lang="en-US" sz="3200" dirty="0" smtClean="0"/>
              <a:t>Lang</a:t>
            </a:r>
          </a:p>
          <a:p>
            <a:pPr algn="ctr"/>
            <a:endParaRPr lang="en-US" sz="3200" dirty="0" smtClean="0"/>
          </a:p>
        </p:txBody>
      </p:sp>
    </p:spTree>
    <p:extLst>
      <p:ext uri="{BB962C8B-B14F-4D97-AF65-F5344CB8AC3E}">
        <p14:creationId xmlns:p14="http://schemas.microsoft.com/office/powerpoint/2010/main" val="9669901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5932"/>
                                        </p:tgtEl>
                                        <p:attrNameLst>
                                          <p:attrName>style.visibility</p:attrName>
                                        </p:attrNameLst>
                                      </p:cBhvr>
                                      <p:to>
                                        <p:strVal val="visible"/>
                                      </p:to>
                                    </p:set>
                                    <p:animEffect transition="in" filter="box(in)">
                                      <p:cBhvr>
                                        <p:cTn id="7" dur="500"/>
                                        <p:tgtEl>
                                          <p:spTgt spid="465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65932"/>
                                        </p:tgtEl>
                                      </p:cBhvr>
                                    </p:animEffect>
                                    <p:set>
                                      <p:cBhvr>
                                        <p:cTn id="12" dur="1" fill="hold">
                                          <p:stCondLst>
                                            <p:cond delay="499"/>
                                          </p:stCondLst>
                                        </p:cTn>
                                        <p:tgtEl>
                                          <p:spTgt spid="4659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p:bldP spid="46593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542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 - &amp;quot;TIẾT 14       ĐỜI SỐNG VẬT CHẤT VÀ TINH THẦN  CỦA CƯ DÂN VĂN LANG &amp;quot;&quot;/&gt;&lt;property id=&quot;20307&quot; value=&quot;363&quot;/&gt;&lt;/object&gt;&lt;object type=&quot;3&quot; unique_id=&quot;10005&quot;&gt;&lt;property id=&quot;20148&quot; value=&quot;5&quot;/&gt;&lt;property id=&quot;20300&quot; value=&quot;Slide 3 - &amp;quot;A.Hoạt động khởi động SƠ ĐỒ TỔ CHỨC NHÀ NƯỚC VĂN LANG&amp;quot;&quot;/&gt;&lt;property id=&quot;20307&quot; value=&quot;28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88&quot;/&gt;&lt;/object&gt;&lt;object type=&quot;3&quot; unique_id=&quot;10008&quot;&gt;&lt;property id=&quot;20148&quot; value=&quot;5&quot;/&gt;&lt;property id=&quot;20300&quot; value=&quot;Slide 6&quot;/&gt;&lt;property id=&quot;20307&quot; value=&quot;290&quot;/&gt;&lt;/object&gt;&lt;object type=&quot;3&quot; unique_id=&quot;10009&quot;&gt;&lt;property id=&quot;20148&quot; value=&quot;5&quot;/&gt;&lt;property id=&quot;20300&quot; value=&quot;Slide 7&quot;/&gt;&lt;property id=&quot;20307&quot; value=&quot;292&quot;/&gt;&lt;/object&gt;&lt;object type=&quot;3&quot; unique_id=&quot;10010&quot;&gt;&lt;property id=&quot;20148&quot; value=&quot;5&quot;/&gt;&lt;property id=&quot;20300&quot; value=&quot;Slide 8&quot;/&gt;&lt;property id=&quot;20307&quot; value=&quot;312&quot;/&gt;&lt;/object&gt;&lt;object type=&quot;3&quot; unique_id=&quot;10011&quot;&gt;&lt;property id=&quot;20148&quot; value=&quot;5&quot;/&gt;&lt;property id=&quot;20300&quot; value=&quot;Slide 9&quot;/&gt;&lt;property id=&quot;20307&quot; value=&quot;298&quot;/&gt;&lt;/object&gt;&lt;object type=&quot;3&quot; unique_id=&quot;10012&quot;&gt;&lt;property id=&quot;20148&quot; value=&quot;5&quot;/&gt;&lt;property id=&quot;20300&quot; value=&quot;Slide 10&quot;/&gt;&lt;property id=&quot;20307&quot; value=&quot;320&quot;/&gt;&lt;/object&gt;&lt;object type=&quot;3&quot; unique_id=&quot;10013&quot;&gt;&lt;property id=&quot;20148&quot; value=&quot;5&quot;/&gt;&lt;property id=&quot;20300&quot; value=&quot;Slide 11&quot;/&gt;&lt;property id=&quot;20307&quot; value=&quot;317&quot;/&gt;&lt;/object&gt;&lt;object type=&quot;3&quot; unique_id=&quot;10014&quot;&gt;&lt;property id=&quot;20148&quot; value=&quot;5&quot;/&gt;&lt;property id=&quot;20300&quot; value=&quot;Slide 12&quot;/&gt;&lt;property id=&quot;20307&quot; value=&quot;316&quot;/&gt;&lt;/object&gt;&lt;object type=&quot;3&quot; unique_id=&quot;10015&quot;&gt;&lt;property id=&quot;20148&quot; value=&quot;5&quot;/&gt;&lt;property id=&quot;20300&quot; value=&quot;Slide 13&quot;/&gt;&lt;property id=&quot;20307&quot; value=&quot;315&quot;/&gt;&lt;/object&gt;&lt;object type=&quot;3&quot; unique_id=&quot;10016&quot;&gt;&lt;property id=&quot;20148&quot; value=&quot;5&quot;/&gt;&lt;property id=&quot;20300&quot; value=&quot;Slide 14&quot;/&gt;&lt;property id=&quot;20307&quot; value=&quot;313&quot;/&gt;&lt;/object&gt;&lt;object type=&quot;3&quot; unique_id=&quot;10017&quot;&gt;&lt;property id=&quot;20148&quot; value=&quot;5&quot;/&gt;&lt;property id=&quot;20300&quot; value=&quot;Slide 15&quot;/&gt;&lt;property id=&quot;20307&quot; value=&quot;339&quot;/&gt;&lt;/object&gt;&lt;object type=&quot;3&quot; unique_id=&quot;10018&quot;&gt;&lt;property id=&quot;20148&quot; value=&quot;5&quot;/&gt;&lt;property id=&quot;20300&quot; value=&quot;Slide 16&quot;/&gt;&lt;property id=&quot;20307&quot; value=&quot;300&quot;/&gt;&lt;/object&gt;&lt;object type=&quot;3&quot; unique_id=&quot;10019&quot;&gt;&lt;property id=&quot;20148&quot; value=&quot;5&quot;/&gt;&lt;property id=&quot;20300&quot; value=&quot;Slide 17&quot;/&gt;&lt;property id=&quot;20307&quot; value=&quot;338&quot;/&gt;&lt;/object&gt;&lt;object type=&quot;3&quot; unique_id=&quot;10020&quot;&gt;&lt;property id=&quot;20148&quot; value=&quot;5&quot;/&gt;&lt;property id=&quot;20300&quot; value=&quot;Slide 18&quot;/&gt;&lt;property id=&quot;20307&quot; value=&quot;340&quot;/&gt;&lt;/object&gt;&lt;object type=&quot;3&quot; unique_id=&quot;10021&quot;&gt;&lt;property id=&quot;20148&quot; value=&quot;5&quot;/&gt;&lt;property id=&quot;20300&quot; value=&quot;Slide 19&quot;/&gt;&lt;property id=&quot;20307&quot; value=&quot;341&quot;/&gt;&lt;/object&gt;&lt;object type=&quot;3&quot; unique_id=&quot;10022&quot;&gt;&lt;property id=&quot;20148&quot; value=&quot;5&quot;/&gt;&lt;property id=&quot;20300&quot; value=&quot;Slide 20&quot;/&gt;&lt;property id=&quot;20307&quot; value=&quot;342&quot;/&gt;&lt;/object&gt;&lt;object type=&quot;3&quot; unique_id=&quot;10023&quot;&gt;&lt;property id=&quot;20148&quot; value=&quot;5&quot;/&gt;&lt;property id=&quot;20300&quot; value=&quot;Slide 21&quot;/&gt;&lt;property id=&quot;20307&quot; value=&quot;322&quot;/&gt;&lt;/object&gt;&lt;object type=&quot;3&quot; unique_id=&quot;10024&quot;&gt;&lt;property id=&quot;20148&quot; value=&quot;5&quot;/&gt;&lt;property id=&quot;20300&quot; value=&quot;Slide 23&quot;/&gt;&lt;property id=&quot;20307&quot; value=&quot;349&quot;/&gt;&lt;/object&gt;&lt;object type=&quot;3&quot; unique_id=&quot;10025&quot;&gt;&lt;property id=&quot;20148&quot; value=&quot;5&quot;/&gt;&lt;property id=&quot;20300&quot; value=&quot;Slide 24&quot;/&gt;&lt;property id=&quot;20307&quot; value=&quot;306&quot;/&gt;&lt;/object&gt;&lt;object type=&quot;3&quot; unique_id=&quot;10026&quot;&gt;&lt;property id=&quot;20148&quot; value=&quot;5&quot;/&gt;&lt;property id=&quot;20300&quot; value=&quot;Slide 25&quot;/&gt;&lt;property id=&quot;20307&quot; value=&quot;343&quot;/&gt;&lt;/object&gt;&lt;object type=&quot;3&quot; unique_id=&quot;10027&quot;&gt;&lt;property id=&quot;20148&quot; value=&quot;5&quot;/&gt;&lt;property id=&quot;20300&quot; value=&quot;Slide 26&quot;/&gt;&lt;property id=&quot;20307&quot; value=&quot;344&quot;/&gt;&lt;/object&gt;&lt;object type=&quot;3&quot; unique_id=&quot;10028&quot;&gt;&lt;property id=&quot;20148&quot; value=&quot;5&quot;/&gt;&lt;property id=&quot;20300&quot; value=&quot;Slide 27&quot;/&gt;&lt;property id=&quot;20307&quot; value=&quot;345&quot;/&gt;&lt;/object&gt;&lt;object type=&quot;3&quot; unique_id=&quot;10029&quot;&gt;&lt;property id=&quot;20148&quot; value=&quot;5&quot;/&gt;&lt;property id=&quot;20300&quot; value=&quot;Slide 28&quot;/&gt;&lt;property id=&quot;20307&quot; value=&quot;346&quot;/&gt;&lt;/object&gt;&lt;object type=&quot;3&quot; unique_id=&quot;10031&quot;&gt;&lt;property id=&quot;20148&quot; value=&quot;5&quot;/&gt;&lt;property id=&quot;20300&quot; value=&quot;Slide 29&quot;/&gt;&lt;property id=&quot;20307&quot; value=&quot;347&quot;/&gt;&lt;/object&gt;&lt;object type=&quot;3&quot; unique_id=&quot;10032&quot;&gt;&lt;property id=&quot;20148&quot; value=&quot;5&quot;/&gt;&lt;property id=&quot;20300&quot; value=&quot;Slide 31 - &amp;quot;Hoạt động luyện tập TRÒ CHƠI Bức tranh bí ẩn -Luật chơi:mỗi bạn lên bảng tự chọn 1 câu hỏi, mỗi câu hỏi tương ứng &quot;/&gt;&lt;property id=&quot;20307&quot; value=&quot;365&quot;/&gt;&lt;/object&gt;&lt;object type=&quot;3&quot; unique_id=&quot;10033&quot;&gt;&lt;property id=&quot;20148&quot; value=&quot;5&quot;/&gt;&lt;property id=&quot;20300&quot; value=&quot;Slide 32 - &amp;quot; HOẠT ĐỘNG TÌM TÒI, MỞ RỘNG  Ngày nay những phong tục tập quán , lễ hội nào vẫn được nhân dân ta duy trì,gìn giữ ?&quot;/&gt;&lt;property id=&quot;20307&quot; value=&quot;326&quot;/&gt;&lt;/object&gt;&lt;object type=&quot;3&quot; unique_id=&quot;10034&quot;&gt;&lt;property id=&quot;20148&quot; value=&quot;5&quot;/&gt;&lt;property id=&quot;20300&quot; value=&quot;Slide 33&quot;/&gt;&lt;property id=&quot;20307&quot; value=&quot;356&quot;/&gt;&lt;/object&gt;&lt;object type=&quot;3&quot; unique_id=&quot;10035&quot;&gt;&lt;property id=&quot;20148&quot; value=&quot;5&quot;/&gt;&lt;property id=&quot;20300&quot; value=&quot;Slide 34&quot;/&gt;&lt;property id=&quot;20307&quot; value=&quot;357&quot;/&gt;&lt;/object&gt;&lt;object type=&quot;3&quot; unique_id=&quot;10036&quot;&gt;&lt;property id=&quot;20148&quot; value=&quot;5&quot;/&gt;&lt;property id=&quot;20300&quot; value=&quot;Slide 35&quot;/&gt;&lt;property id=&quot;20307&quot; value=&quot;350&quot;/&gt;&lt;/object&gt;&lt;object type=&quot;3&quot; unique_id=&quot;10037&quot;&gt;&lt;property id=&quot;20148&quot; value=&quot;5&quot;/&gt;&lt;property id=&quot;20300&quot; value=&quot;Slide 36&quot;/&gt;&lt;property id=&quot;20307&quot; value=&quot;352&quot;/&gt;&lt;/object&gt;&lt;object type=&quot;3&quot; unique_id=&quot;10038&quot;&gt;&lt;property id=&quot;20148&quot; value=&quot;5&quot;/&gt;&lt;property id=&quot;20300&quot; value=&quot;Slide 37&quot;/&gt;&lt;property id=&quot;20307&quot; value=&quot;354&quot;/&gt;&lt;/object&gt;&lt;object type=&quot;3&quot; unique_id=&quot;10039&quot;&gt;&lt;property id=&quot;20148&quot; value=&quot;5&quot;/&gt;&lt;property id=&quot;20300&quot; value=&quot;Slide 38&quot;/&gt;&lt;property id=&quot;20307&quot; value=&quot;328&quot;/&gt;&lt;/object&gt;&lt;object type=&quot;3&quot; unique_id=&quot;10040&quot;&gt;&lt;property id=&quot;20148&quot; value=&quot;5&quot;/&gt;&lt;property id=&quot;20300&quot; value=&quot;Slide 39&quot;/&gt;&lt;property id=&quot;20307&quot; value=&quot;310&quot;/&gt;&lt;/object&gt;&lt;object type=&quot;3&quot; unique_id=&quot;10041&quot;&gt;&lt;property id=&quot;20148&quot; value=&quot;5&quot;/&gt;&lt;property id=&quot;20300&quot; value=&quot;Slide 40 - &amp;quot;EM ĐÃ LÀM GÌ ĐỂ  PHÁT HUY BẢO TỒN NHỮNG NÉT ĐẶC SẮC VĂN HÓA CỦA DÂN TỘC&amp;quot;&quot;/&gt;&lt;property id=&quot;20307&quot; value=&quot;330&quot;/&gt;&lt;/object&gt;&lt;object type=&quot;3&quot; unique_id=&quot;10042&quot;&gt;&lt;property id=&quot;20148&quot; value=&quot;5&quot;/&gt;&lt;property id=&quot;20300&quot; value=&quot;Slide 41 - &amp;quot;Hoạt động luyện tập TRÒ CHƠI Bông hoa lịch sử -Luật chơi:mỗi bạn lên bảng tự chọn 1 câu hỏi, mỗi câu hỏi tương ứng&quot;/&gt;&lt;property id=&quot;20307&quot; value=&quot;329&quot;/&gt;&lt;/object&gt;&lt;object type=&quot;3&quot; unique_id=&quot;10043&quot;&gt;&lt;property id=&quot;20148&quot; value=&quot;5&quot;/&gt;&lt;property id=&quot;20300&quot; value=&quot;Slide 42 - &amp;quot;    HƯỚNG DẪN HỌC BÀI -Học bài 13 - Chuẩn bị bài 14:Nước Âu Lạc +Nhóm 1,2:phần 1.Cuộc kháng chiến chống quân xâm l&quot;/&gt;&lt;property id=&quot;20307&quot; value=&quot;366&quot;/&gt;&lt;/object&gt;&lt;object type=&quot;3&quot; unique_id=&quot;10044&quot;&gt;&lt;property id=&quot;20148&quot; value=&quot;5&quot;/&gt;&lt;property id=&quot;20300&quot; value=&quot;Slide 43&quot;/&gt;&lt;property id=&quot;20307&quot; value=&quot;334&quot;/&gt;&lt;/object&gt;&lt;object type=&quot;3&quot; unique_id=&quot;10045&quot;&gt;&lt;property id=&quot;20148&quot; value=&quot;5&quot;/&gt;&lt;property id=&quot;20300&quot; value=&quot;Slide 44&quot;/&gt;&lt;property id=&quot;20307&quot; value=&quot;333&quot;/&gt;&lt;/object&gt;&lt;object type=&quot;3&quot; unique_id=&quot;10288&quot;&gt;&lt;property id=&quot;20148&quot; value=&quot;5&quot;/&gt;&lt;property id=&quot;20300&quot; value=&quot;Slide 22&quot;/&gt;&lt;property id=&quot;20307&quot; value=&quot;369&quot;/&gt;&lt;/object&gt;&lt;object type=&quot;3&quot; unique_id=&quot;10530&quot;&gt;&lt;property id=&quot;20148&quot; value=&quot;5&quot;/&gt;&lt;property id=&quot;20300&quot; value=&quot;Slide 30&quot;/&gt;&lt;property id=&quot;20307&quot; value=&quot;371&quot;/&gt;&lt;/object&gt;&lt;object type=&quot;3&quot; unique_id=&quot;10580&quot;&gt;&lt;property id=&quot;20148&quot; value=&quot;5&quot;/&gt;&lt;property id=&quot;20300&quot; value=&quot;Slide 1 - &amp;quot; PHÒNG GD&amp;amp;ĐT QUẬN LONG BIÊN TRƯỜNG THCS ÁI MỘ    NHIỆT LIỆT  CHÀO MỪNG CÁC THÀY CÔ GIÁO    Giáo viên:Nguyễn Thị Kim&quot;/&gt;&lt;property id=&quot;20307&quot; value=&quot;372&quot;/&gt;&lt;/object&gt;&lt;/object&gt;&lt;object type=&quot;8&quot; unique_id=&quot;10148&quot;&gt;&lt;/object&gt;&lt;/object&gt;&lt;/database&gt;"/>
  <p:tag name="SECTOMILLISECCONVERTED" val="1"/>
</p:tagLst>
</file>

<file path=ppt/theme/theme1.xml><?xml version="1.0" encoding="utf-8"?>
<a:theme xmlns:a="http://schemas.openxmlformats.org/drawingml/2006/main" name="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580TGp_general_light_ani</Template>
  <TotalTime>608</TotalTime>
  <Words>584</Words>
  <Application>Microsoft Office PowerPoint</Application>
  <PresentationFormat>On-screen Show (4:3)</PresentationFormat>
  <Paragraphs>102</Paragraphs>
  <Slides>44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580TGp_general_light_ani</vt:lpstr>
      <vt:lpstr>Document</vt:lpstr>
      <vt:lpstr> PHÒNG GD&amp;ĐT QUẬN LONG BIÊN TRƯỜNG THCS ÁI MỘ    NHIỆT LIỆT  CHÀO MỪNG CÁC THÀY CÔ GIÁO    Giáo viên:Nguyễn Thị Kim Nhung Lớp :6A   Tháng 11/2017 </vt:lpstr>
      <vt:lpstr>TIẾT 14       ĐỜI SỐNG VẬT CHẤT VÀ TINH THẦN  CỦA CƯ DÂN VĂN LANG </vt:lpstr>
      <vt:lpstr>A.Hoạt động khởi động SƠ ĐỒ TỔ CHỨC NHÀ NƯỚC VĂN LANG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 TRÒ CHƠI Bức tranh bí ẩn -Luật chơi:mỗi bạn lên bảng tự chọn 1 câu hỏi, mỗi câu hỏi tương ứng với một cánh hoa -Câu trả lời đúng cánh hoa lật mở. -Phía sau các cánh hoa là một hình ảnh.Sau khi lật cánh hoa đầu tiên, bạn nào đoán ra hình ảnh có quyền xin trả lời. -Mỗi cánh hoa được lật bạn sẽ được nhận một phần quà.Nếu đoán đúng bức tranh bí ẩn, bạn sẽ được một phần quà đặc biệt.  </vt:lpstr>
      <vt:lpstr> HOẠT ĐỘNG TÌM TÒI, MỞ RỘNG  Ngày nay những phong tục tập quán , lễ hội nào vẫn được nhân dân ta duy trì,gìn giữ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LÀM GÌ ĐỂ  PHÁT HUY BẢO TỒN NHỮNG NÉT ĐẶC SẮC VĂN HÓA CỦA DÂN TỘC</vt:lpstr>
      <vt:lpstr>Hoạt động luyện tập TRÒ CHƠI Bông hoa lịch sử -Luật chơi:mỗi bạn lên bảng tự chọn 1 câu hỏi, mỗi câu hỏi tương ứng với một cánh hoa -Câu trả lời đúng cánh hoa lật mở. -Phía sau các cánh hoa là một hình ảnh.Sau khi lật cánh hoa đầu tiên, bạn nào đoán ra hình ảnh có quyền xin trả lời. -Mỗi cánh hoa được lật bạn sẽ được nhận một phần quà.Nếu đoán đúng bức tranh bí ẩn, bạn sẽ được một phàn quà đặc biệt.  </vt:lpstr>
      <vt:lpstr>    HƯỚNG DẪN HỌC BÀI -Học bài 13 - Chuẩn bị bài 14:Nước Âu Lạc +Nhóm 1,2:phần 1.Cuộc kháng chiến chống quân xâm lược Tần đã diễn ra như thế nào? +Nhóm 3,4:Phần 2,3 :nước Âu Lạc ra đời và những thay đổi trong đời sống, xã hội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Download Bộ Template Powerpoint 56 chủ đề Đa dạng mẫu đồ thị Đa dạng mẫu sơ đồ SmartArt Hiệu ứng chuyển động tuyệt vời Màu sắc phù hợp từng chủ đề Hình ảnh sinh động Dễ tùy biến</dc:title>
  <dc:creator>Pierre</dc:creator>
  <cp:lastModifiedBy>Administrator</cp:lastModifiedBy>
  <cp:revision>78</cp:revision>
  <cp:lastPrinted>2017-11-10T00:35:05Z</cp:lastPrinted>
  <dcterms:created xsi:type="dcterms:W3CDTF">2013-10-11T09:50:34Z</dcterms:created>
  <dcterms:modified xsi:type="dcterms:W3CDTF">2018-04-02T01:46:57Z</dcterms:modified>
</cp:coreProperties>
</file>