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7" r:id="rId2"/>
    <p:sldId id="341" r:id="rId3"/>
    <p:sldId id="382" r:id="rId4"/>
    <p:sldId id="329" r:id="rId5"/>
    <p:sldId id="330" r:id="rId6"/>
    <p:sldId id="331" r:id="rId7"/>
    <p:sldId id="332" r:id="rId8"/>
    <p:sldId id="340" r:id="rId9"/>
    <p:sldId id="373" r:id="rId10"/>
    <p:sldId id="343" r:id="rId11"/>
    <p:sldId id="344" r:id="rId12"/>
    <p:sldId id="345" r:id="rId13"/>
    <p:sldId id="376" r:id="rId14"/>
    <p:sldId id="392" r:id="rId15"/>
    <p:sldId id="348" r:id="rId16"/>
    <p:sldId id="349" r:id="rId17"/>
    <p:sldId id="384" r:id="rId18"/>
    <p:sldId id="385" r:id="rId19"/>
    <p:sldId id="387" r:id="rId20"/>
    <p:sldId id="352" r:id="rId21"/>
    <p:sldId id="355" r:id="rId22"/>
    <p:sldId id="390" r:id="rId23"/>
    <p:sldId id="389" r:id="rId24"/>
    <p:sldId id="358" r:id="rId25"/>
    <p:sldId id="35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57FC7-9D37-407B-89EE-1AA8248D324F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13E9-CFC2-45A9-8224-9B9083FC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98BB-9429-4F79-9D5B-5153CC2AD13A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6AC94-F3F0-4040-BD7B-9801246C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0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147CB-69F5-4084-AA17-C75818A3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7EBB-88BA-459B-9C5E-FDB15EAF9D42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2564-B398-47F7-AB5D-23F771C2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3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6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7.xml"/><Relationship Id="rId5" Type="http://schemas.openxmlformats.org/officeDocument/2006/relationships/image" Target="../media/image25.png"/><Relationship Id="rId10" Type="http://schemas.openxmlformats.org/officeDocument/2006/relationships/slide" Target="slide6.xml"/><Relationship Id="rId4" Type="http://schemas.openxmlformats.org/officeDocument/2006/relationships/image" Target="../media/image24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5527"/>
            <a:ext cx="2286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787236" y="1864086"/>
            <a:ext cx="5867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NhiÖt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 </a:t>
            </a:r>
            <a:r>
              <a:rPr lang="en-US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liÖt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 </a:t>
            </a:r>
            <a:r>
              <a:rPr lang="en-US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chµo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 </a:t>
            </a:r>
            <a:r>
              <a:rPr lang="en-US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Mõng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 </a:t>
            </a:r>
          </a:p>
        </p:txBody>
      </p:sp>
      <p:pic>
        <p:nvPicPr>
          <p:cNvPr id="11" name="Picture 5" descr="fake bird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4572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24000" y="457200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Black"/>
              </a:rPr>
              <a:t>Gi¸o viªn: </a:t>
            </a:r>
            <a:r>
              <a:rPr lang="pt-BR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Black"/>
              </a:rPr>
              <a:t>§µo Minh C¶nh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.VnBlack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486064" y="3083286"/>
            <a:ext cx="646974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C¸c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thÇy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 c« ®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Õn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dù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giê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häc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.VnVogue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105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ÁI MỘ - Q. LONG BIÊN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463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83820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u="sng" baseline="0" dirty="0" err="1" smtClean="0">
                <a:latin typeface="Times New Roman" pitchFamily="18" charset="0"/>
              </a:rPr>
              <a:t>Nhóm</a:t>
            </a:r>
            <a:r>
              <a:rPr lang="en-US" altLang="en-US" b="1" u="sng" baseline="0" dirty="0" smtClean="0">
                <a:latin typeface="Times New Roman" pitchFamily="18" charset="0"/>
              </a:rPr>
              <a:t> 1: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baseline="0" dirty="0" smtClean="0">
                <a:latin typeface="Times New Roman" pitchFamily="18" charset="0"/>
              </a:rPr>
              <a:t>- </a:t>
            </a:r>
            <a:r>
              <a:rPr lang="en-US" altLang="en-US" b="1" baseline="0" dirty="0" err="1" smtClean="0">
                <a:latin typeface="Times New Roman" pitchFamily="18" charset="0"/>
              </a:rPr>
              <a:t>Vẽ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một</a:t>
            </a:r>
            <a:r>
              <a:rPr lang="en-US" altLang="en-US" b="1" baseline="0" dirty="0" smtClean="0">
                <a:latin typeface="Times New Roman" pitchFamily="18" charset="0"/>
              </a:rPr>
              <a:t> tam </a:t>
            </a:r>
            <a:r>
              <a:rPr lang="en-US" altLang="en-US" b="1" baseline="0" dirty="0" err="1" smtClean="0">
                <a:latin typeface="Times New Roman" pitchFamily="18" charset="0"/>
              </a:rPr>
              <a:t>giác</a:t>
            </a:r>
            <a:r>
              <a:rPr lang="en-US" altLang="en-US" b="1" baseline="0" dirty="0" smtClean="0">
                <a:latin typeface="Times New Roman" pitchFamily="18" charset="0"/>
              </a:rPr>
              <a:t> ABC </a:t>
            </a:r>
            <a:r>
              <a:rPr lang="en-US" altLang="en-US" b="1" baseline="0" dirty="0" err="1" smtClean="0">
                <a:latin typeface="Times New Roman" pitchFamily="18" charset="0"/>
              </a:rPr>
              <a:t>với</a:t>
            </a:r>
            <a:r>
              <a:rPr lang="en-US" altLang="en-US" b="1" baseline="0" dirty="0" smtClean="0">
                <a:latin typeface="Times New Roman" pitchFamily="18" charset="0"/>
              </a:rPr>
              <a:t> AC &gt; AB.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baseline="0" dirty="0" smtClean="0">
                <a:latin typeface="Times New Roman" pitchFamily="18" charset="0"/>
              </a:rPr>
              <a:t>- </a:t>
            </a:r>
            <a:r>
              <a:rPr lang="en-US" altLang="en-US" b="1" baseline="0" dirty="0" err="1" smtClean="0">
                <a:latin typeface="Times New Roman" pitchFamily="18" charset="0"/>
              </a:rPr>
              <a:t>Tìm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hiểu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về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góc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và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cạnh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đối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diện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trong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một</a:t>
            </a:r>
            <a:r>
              <a:rPr lang="en-US" altLang="en-US" b="1" baseline="0" dirty="0" smtClean="0">
                <a:latin typeface="Times New Roman" pitchFamily="18" charset="0"/>
              </a:rPr>
              <a:t> tam </a:t>
            </a:r>
            <a:r>
              <a:rPr lang="en-US" altLang="en-US" b="1" baseline="0" dirty="0" err="1" smtClean="0">
                <a:latin typeface="Times New Roman" pitchFamily="18" charset="0"/>
              </a:rPr>
              <a:t>giác</a:t>
            </a:r>
            <a:endParaRPr lang="en-US" altLang="en-US" b="1" baseline="0" dirty="0" smtClean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="1" baseline="0" dirty="0" err="1" smtClean="0">
                <a:latin typeface="Times New Roman" pitchFamily="18" charset="0"/>
              </a:rPr>
              <a:t>Dùng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thước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đo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góc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để</a:t>
            </a:r>
            <a:r>
              <a:rPr lang="en-US" altLang="en-US" b="1" baseline="0" dirty="0" smtClean="0">
                <a:latin typeface="Times New Roman" pitchFamily="18" charset="0"/>
              </a:rPr>
              <a:t> so </a:t>
            </a:r>
            <a:r>
              <a:rPr lang="en-US" altLang="en-US" b="1" baseline="0" dirty="0" err="1" smtClean="0">
                <a:latin typeface="Times New Roman" pitchFamily="18" charset="0"/>
              </a:rPr>
              <a:t>sánh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góc</a:t>
            </a:r>
            <a:r>
              <a:rPr lang="en-US" altLang="en-US" b="1" baseline="0" dirty="0" smtClean="0">
                <a:latin typeface="Times New Roman" pitchFamily="18" charset="0"/>
              </a:rPr>
              <a:t> B </a:t>
            </a:r>
            <a:r>
              <a:rPr lang="en-US" altLang="en-US" b="1" baseline="0" dirty="0" err="1" smtClean="0">
                <a:latin typeface="Times New Roman" pitchFamily="18" charset="0"/>
              </a:rPr>
              <a:t>và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góc</a:t>
            </a:r>
            <a:r>
              <a:rPr lang="en-US" altLang="en-US" b="1" baseline="0" dirty="0" smtClean="0">
                <a:latin typeface="Times New Roman" pitchFamily="18" charset="0"/>
              </a:rPr>
              <a:t> C, </a:t>
            </a:r>
            <a:r>
              <a:rPr lang="en-US" altLang="en-US" b="1" baseline="0" dirty="0" err="1" smtClean="0">
                <a:latin typeface="Times New Roman" pitchFamily="18" charset="0"/>
              </a:rPr>
              <a:t>từ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đó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rút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ra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nhận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xét</a:t>
            </a:r>
            <a:endParaRPr lang="en-US" altLang="en-US" b="1" baseline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00050" y="1708150"/>
            <a:ext cx="8743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baseline="0" dirty="0" err="1">
                <a:latin typeface="Times New Roman" pitchFamily="18" charset="0"/>
              </a:rPr>
              <a:t>Nhóm</a:t>
            </a:r>
            <a:r>
              <a:rPr lang="en-US" altLang="en-US" sz="2800" b="1" u="sng" baseline="0" dirty="0">
                <a:latin typeface="Times New Roman" pitchFamily="18" charset="0"/>
              </a:rPr>
              <a:t> 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0" dirty="0" err="1">
                <a:latin typeface="Times New Roman" pitchFamily="18" charset="0"/>
              </a:rPr>
              <a:t>Cắt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một</a:t>
            </a:r>
            <a:r>
              <a:rPr lang="en-US" altLang="en-US" sz="2800" b="1" baseline="0" dirty="0">
                <a:latin typeface="Times New Roman" pitchFamily="18" charset="0"/>
              </a:rPr>
              <a:t> tam </a:t>
            </a:r>
            <a:r>
              <a:rPr lang="en-US" altLang="en-US" sz="2800" b="1" baseline="0" dirty="0" err="1">
                <a:latin typeface="Times New Roman" pitchFamily="18" charset="0"/>
              </a:rPr>
              <a:t>giác</a:t>
            </a:r>
            <a:r>
              <a:rPr lang="en-US" altLang="en-US" sz="2800" b="1" baseline="0" dirty="0">
                <a:latin typeface="Times New Roman" pitchFamily="18" charset="0"/>
              </a:rPr>
              <a:t> ABC </a:t>
            </a:r>
            <a:r>
              <a:rPr lang="en-US" altLang="en-US" sz="2800" b="1" baseline="0" dirty="0" err="1">
                <a:latin typeface="Times New Roman" pitchFamily="18" charset="0"/>
              </a:rPr>
              <a:t>bằng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giấy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với</a:t>
            </a:r>
            <a:r>
              <a:rPr lang="en-US" altLang="en-US" sz="2800" b="1" baseline="0" dirty="0">
                <a:latin typeface="Times New Roman" pitchFamily="18" charset="0"/>
              </a:rPr>
              <a:t> AC &gt; AB.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0" dirty="0" err="1">
                <a:latin typeface="Times New Roman" pitchFamily="18" charset="0"/>
              </a:rPr>
              <a:t>Gấp</a:t>
            </a:r>
            <a:r>
              <a:rPr lang="en-US" altLang="en-US" sz="2800" b="1" baseline="0" dirty="0">
                <a:latin typeface="Times New Roman" pitchFamily="18" charset="0"/>
              </a:rPr>
              <a:t> tam </a:t>
            </a:r>
            <a:r>
              <a:rPr lang="en-US" altLang="en-US" sz="2800" b="1" baseline="0" dirty="0" err="1">
                <a:latin typeface="Times New Roman" pitchFamily="18" charset="0"/>
              </a:rPr>
              <a:t>giác</a:t>
            </a:r>
            <a:r>
              <a:rPr lang="en-US" altLang="en-US" sz="2800" b="1" baseline="0" dirty="0">
                <a:latin typeface="Times New Roman" pitchFamily="18" charset="0"/>
              </a:rPr>
              <a:t> ABC </a:t>
            </a:r>
            <a:r>
              <a:rPr lang="en-US" altLang="en-US" sz="2800" b="1" baseline="0" dirty="0" err="1">
                <a:latin typeface="Times New Roman" pitchFamily="18" charset="0"/>
              </a:rPr>
              <a:t>từ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đỉnh</a:t>
            </a:r>
            <a:r>
              <a:rPr lang="en-US" altLang="en-US" sz="2800" b="1" baseline="0" dirty="0">
                <a:latin typeface="Times New Roman" pitchFamily="18" charset="0"/>
              </a:rPr>
              <a:t> A </a:t>
            </a:r>
            <a:r>
              <a:rPr lang="en-US" altLang="en-US" sz="2800" b="1" baseline="0" dirty="0" err="1">
                <a:latin typeface="Times New Roman" pitchFamily="18" charset="0"/>
              </a:rPr>
              <a:t>sao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cho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cạnh</a:t>
            </a:r>
            <a:r>
              <a:rPr lang="en-US" altLang="en-US" sz="2800" b="1" baseline="0" dirty="0">
                <a:latin typeface="Times New Roman" pitchFamily="18" charset="0"/>
              </a:rPr>
              <a:t> AB </a:t>
            </a:r>
            <a:r>
              <a:rPr lang="en-US" altLang="en-US" sz="2800" b="1" baseline="0" dirty="0" err="1">
                <a:latin typeface="Times New Roman" pitchFamily="18" charset="0"/>
              </a:rPr>
              <a:t>chồng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lên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cạnh</a:t>
            </a:r>
            <a:r>
              <a:rPr lang="en-US" altLang="en-US" sz="2800" b="1" baseline="0" dirty="0">
                <a:latin typeface="Times New Roman" pitchFamily="18" charset="0"/>
              </a:rPr>
              <a:t> AC </a:t>
            </a:r>
            <a:r>
              <a:rPr lang="en-US" altLang="en-US" sz="2800" b="1" baseline="0" dirty="0" err="1">
                <a:latin typeface="Times New Roman" pitchFamily="18" charset="0"/>
              </a:rPr>
              <a:t>để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xác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định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tia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phân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giác</a:t>
            </a:r>
            <a:r>
              <a:rPr lang="en-US" altLang="en-US" sz="2800" b="1" baseline="0" dirty="0">
                <a:latin typeface="Times New Roman" pitchFamily="18" charset="0"/>
              </a:rPr>
              <a:t> AM </a:t>
            </a:r>
            <a:r>
              <a:rPr lang="en-US" altLang="en-US" sz="2800" b="1" baseline="0" dirty="0" err="1">
                <a:latin typeface="Times New Roman" pitchFamily="18" charset="0"/>
              </a:rPr>
              <a:t>của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góc</a:t>
            </a:r>
            <a:r>
              <a:rPr lang="en-US" altLang="en-US" sz="2800" b="1" baseline="0" dirty="0">
                <a:latin typeface="Times New Roman" pitchFamily="18" charset="0"/>
              </a:rPr>
              <a:t> BAC, </a:t>
            </a:r>
            <a:r>
              <a:rPr lang="en-US" altLang="en-US" sz="2800" b="1" baseline="0" dirty="0" err="1">
                <a:latin typeface="Times New Roman" pitchFamily="18" charset="0"/>
              </a:rPr>
              <a:t>khi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đó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điểm</a:t>
            </a:r>
            <a:r>
              <a:rPr lang="en-US" altLang="en-US" sz="2800" b="1" baseline="0" dirty="0">
                <a:latin typeface="Times New Roman" pitchFamily="18" charset="0"/>
              </a:rPr>
              <a:t> B </a:t>
            </a:r>
            <a:r>
              <a:rPr lang="en-US" altLang="en-US" sz="2800" b="1" baseline="0" dirty="0" err="1">
                <a:latin typeface="Times New Roman" pitchFamily="18" charset="0"/>
              </a:rPr>
              <a:t>trùng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với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một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điểm</a:t>
            </a:r>
            <a:r>
              <a:rPr lang="en-US" altLang="en-US" sz="2800" b="1" baseline="0" dirty="0">
                <a:latin typeface="Times New Roman" pitchFamily="18" charset="0"/>
              </a:rPr>
              <a:t> B’ </a:t>
            </a:r>
            <a:r>
              <a:rPr lang="en-US" altLang="en-US" sz="2800" b="1" baseline="0" dirty="0" err="1">
                <a:latin typeface="Times New Roman" pitchFamily="18" charset="0"/>
              </a:rPr>
              <a:t>trên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cạnh</a:t>
            </a:r>
            <a:r>
              <a:rPr lang="en-US" altLang="en-US" sz="2800" b="1" baseline="0" dirty="0">
                <a:latin typeface="Times New Roman" pitchFamily="18" charset="0"/>
              </a:rPr>
              <a:t> AC.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0" dirty="0" err="1">
                <a:latin typeface="Times New Roman" pitchFamily="18" charset="0"/>
              </a:rPr>
              <a:t>Hãy</a:t>
            </a:r>
            <a:r>
              <a:rPr lang="en-US" altLang="en-US" sz="2800" b="1" baseline="0" dirty="0">
                <a:latin typeface="Times New Roman" pitchFamily="18" charset="0"/>
              </a:rPr>
              <a:t> so </a:t>
            </a:r>
            <a:r>
              <a:rPr lang="en-US" altLang="en-US" sz="2800" b="1" baseline="0" dirty="0" err="1">
                <a:latin typeface="Times New Roman" pitchFamily="18" charset="0"/>
              </a:rPr>
              <a:t>sánh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góc</a:t>
            </a:r>
            <a:r>
              <a:rPr lang="en-US" altLang="en-US" sz="2800" b="1" baseline="0" dirty="0">
                <a:latin typeface="Times New Roman" pitchFamily="18" charset="0"/>
              </a:rPr>
              <a:t>  B </a:t>
            </a:r>
            <a:r>
              <a:rPr lang="en-US" altLang="en-US" sz="2800" b="1" baseline="0" dirty="0" err="1">
                <a:latin typeface="Times New Roman" pitchFamily="18" charset="0"/>
              </a:rPr>
              <a:t>và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góc</a:t>
            </a:r>
            <a:r>
              <a:rPr lang="en-US" altLang="en-US" sz="2800" b="1" baseline="0" dirty="0">
                <a:latin typeface="Times New Roman" pitchFamily="18" charset="0"/>
              </a:rPr>
              <a:t> C, </a:t>
            </a:r>
            <a:r>
              <a:rPr lang="en-US" altLang="en-US" sz="2800" b="1" baseline="0" dirty="0" err="1">
                <a:latin typeface="Times New Roman" pitchFamily="18" charset="0"/>
              </a:rPr>
              <a:t>từ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đó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rút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ra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nhận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xét</a:t>
            </a:r>
            <a:endParaRPr lang="en-US" altLang="en-US" sz="2800" b="1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48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65850"/>
            <a:ext cx="6261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518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baseline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4000" b="1" u="sng" baseline="0">
                <a:solidFill>
                  <a:srgbClr val="FF0000"/>
                </a:solidFill>
                <a:latin typeface=".VnTime" pitchFamily="34" charset="0"/>
              </a:rPr>
              <a:t>§Þnh lý 1( Sgktr54)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686800" cy="1323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511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0" dirty="0" err="1">
                <a:cs typeface="Arial" charset="0"/>
              </a:rPr>
              <a:t>Trong</a:t>
            </a:r>
            <a:r>
              <a:rPr lang="en-US" altLang="en-US" sz="4000" b="1" baseline="0" dirty="0">
                <a:cs typeface="Arial" charset="0"/>
              </a:rPr>
              <a:t> </a:t>
            </a:r>
            <a:r>
              <a:rPr lang="en-US" altLang="en-US" sz="4000" b="1" baseline="0" dirty="0" err="1">
                <a:cs typeface="Arial" charset="0"/>
              </a:rPr>
              <a:t>một</a:t>
            </a:r>
            <a:r>
              <a:rPr lang="en-US" altLang="en-US" sz="4000" b="1" baseline="0" dirty="0">
                <a:cs typeface="Arial" charset="0"/>
              </a:rPr>
              <a:t> tam </a:t>
            </a:r>
            <a:r>
              <a:rPr lang="en-US" altLang="en-US" sz="4000" b="1" baseline="0" dirty="0" err="1" smtClean="0">
                <a:cs typeface="Arial" charset="0"/>
              </a:rPr>
              <a:t>giác</a:t>
            </a:r>
            <a:r>
              <a:rPr lang="en-US" altLang="en-US" sz="4000" b="1" baseline="0" dirty="0" smtClean="0">
                <a:cs typeface="Arial" charset="0"/>
              </a:rPr>
              <a:t>,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góc</a:t>
            </a:r>
            <a:r>
              <a:rPr lang="en-US" altLang="en-US" sz="4000" b="1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đối</a:t>
            </a:r>
            <a:r>
              <a:rPr lang="en-US" altLang="en-US" sz="4000" b="1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diện</a:t>
            </a:r>
            <a:r>
              <a:rPr lang="en-US" altLang="en-US" sz="4000" b="1" baseline="0" dirty="0"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với</a:t>
            </a:r>
            <a:r>
              <a:rPr lang="en-US" altLang="en-US" sz="4000" b="1" baseline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cạnh</a:t>
            </a:r>
            <a:r>
              <a:rPr lang="en-US" altLang="en-US" sz="4000" b="1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lớn</a:t>
            </a:r>
            <a:r>
              <a:rPr lang="en-US" altLang="en-US" sz="4000" b="1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hơn</a:t>
            </a:r>
            <a:r>
              <a:rPr lang="en-US" altLang="en-US" sz="4000" b="1" baseline="0" dirty="0">
                <a:cs typeface="Arial" charset="0"/>
              </a:rPr>
              <a:t> </a:t>
            </a:r>
            <a:r>
              <a:rPr lang="en-US" altLang="en-US" sz="4000" b="1" baseline="0" dirty="0" err="1">
                <a:cs typeface="Arial" charset="0"/>
              </a:rPr>
              <a:t>là</a:t>
            </a:r>
            <a:r>
              <a:rPr lang="en-US" altLang="en-US" sz="4000" b="1" baseline="0" dirty="0"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góc</a:t>
            </a:r>
            <a:r>
              <a:rPr lang="en-US" altLang="en-US" sz="4000" b="1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lớn</a:t>
            </a:r>
            <a:r>
              <a:rPr lang="en-US" altLang="en-US" sz="4000" b="1" baseline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chemeClr val="bg1"/>
                </a:solidFill>
                <a:cs typeface="Arial" charset="0"/>
              </a:rPr>
              <a:t>hơn</a:t>
            </a:r>
            <a:r>
              <a:rPr lang="en-US" altLang="en-US" sz="4000" b="1" baseline="0" dirty="0">
                <a:cs typeface="Arial" charset="0"/>
              </a:rPr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55700" y="18923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cạnh</a:t>
            </a:r>
            <a:r>
              <a:rPr lang="en-US" altLang="en-US" sz="4000" b="1" baseline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lớn</a:t>
            </a:r>
            <a:r>
              <a:rPr lang="en-US" altLang="en-US" sz="4000" b="1" baseline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hơn</a:t>
            </a:r>
            <a:endParaRPr lang="en-US" altLang="en-US" sz="4000" b="1" baseline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22938" y="1303338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góc</a:t>
            </a:r>
            <a:r>
              <a:rPr lang="en-US" altLang="en-US" sz="4000" b="1" baseline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đối</a:t>
            </a:r>
            <a:r>
              <a:rPr lang="en-US" altLang="en-US" sz="4000" b="1" baseline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diện</a:t>
            </a:r>
            <a:endParaRPr lang="en-US" altLang="en-US" sz="4000" b="1" baseline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143500" y="1905000"/>
            <a:ext cx="3162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góc</a:t>
            </a:r>
            <a:r>
              <a:rPr lang="en-US" altLang="en-US" sz="4000" b="1" baseline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lớn</a:t>
            </a:r>
            <a:r>
              <a:rPr lang="en-US" altLang="en-US" sz="4000" b="1" baseline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4000" b="1" baseline="0" dirty="0" err="1">
                <a:solidFill>
                  <a:srgbClr val="0000FF"/>
                </a:solidFill>
                <a:cs typeface="Arial" charset="0"/>
              </a:rPr>
              <a:t>hơn</a:t>
            </a:r>
            <a:endParaRPr lang="en-US" altLang="en-US" sz="4000" b="1" baseline="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95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7090" name="Group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844126410"/>
                  </p:ext>
                </p:extLst>
              </p:nvPr>
            </p:nvGraphicFramePr>
            <p:xfrm>
              <a:off x="152400" y="1360361"/>
              <a:ext cx="8763000" cy="5192839"/>
            </p:xfrm>
            <a:graphic>
              <a:graphicData uri="http://schemas.openxmlformats.org/drawingml/2006/table">
                <a:tbl>
                  <a:tblPr/>
                  <a:tblGrid>
                    <a:gridCol w="3581400"/>
                    <a:gridCol w="5181600"/>
                  </a:tblGrid>
                  <a:tr h="70454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  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Hình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vẽ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Đáp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án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1148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sym typeface="Wingdings" pitchFamily="2" charset="2"/>
                            </a:rPr>
                            <a:t>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a:t> 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vi-VN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3734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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     </a:t>
                          </a:r>
                          <a:r>
                            <a:rPr kumimoji="0" lang="en-US" sz="44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48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vi-VN" sz="4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kumimoji="0" lang="en-US" sz="4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4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oMath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  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vi-VN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  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vi-VN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vi-VN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7090" name="Group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844126410"/>
                  </p:ext>
                </p:extLst>
              </p:nvPr>
            </p:nvGraphicFramePr>
            <p:xfrm>
              <a:off x="152400" y="1360361"/>
              <a:ext cx="8763000" cy="5192839"/>
            </p:xfrm>
            <a:graphic>
              <a:graphicData uri="http://schemas.openxmlformats.org/drawingml/2006/table">
                <a:tbl>
                  <a:tblPr/>
                  <a:tblGrid>
                    <a:gridCol w="3581400"/>
                    <a:gridCol w="5181600"/>
                  </a:tblGrid>
                  <a:tr h="70454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  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Hình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vẽ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Đáp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án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1148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sym typeface="Wingdings" pitchFamily="2" charset="2"/>
                            </a:rPr>
                            <a:t>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a:t>  </a:t>
                          </a:r>
                          <a:endParaRPr kumimoji="0" 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vi-VN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3734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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71529" t="-1215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19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685353"/>
              </p:ext>
            </p:extLst>
          </p:nvPr>
        </p:nvGraphicFramePr>
        <p:xfrm>
          <a:off x="4308475" y="2590800"/>
          <a:ext cx="3248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" name="Equation" r:id="rId4" imgW="1002960" imgH="241200" progId="Equation.3">
                  <p:embed/>
                </p:oleObj>
              </mc:Choice>
              <mc:Fallback>
                <p:oleObj name="Equation" r:id="rId4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2590800"/>
                        <a:ext cx="32480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79261"/>
              </p:ext>
            </p:extLst>
          </p:nvPr>
        </p:nvGraphicFramePr>
        <p:xfrm>
          <a:off x="4267200" y="3249613"/>
          <a:ext cx="32813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" name="Equation" r:id="rId6" imgW="952200" imgH="241200" progId="Equation.3">
                  <p:embed/>
                </p:oleObj>
              </mc:Choice>
              <mc:Fallback>
                <p:oleObj name="Equation" r:id="rId6" imgW="952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49613"/>
                        <a:ext cx="32813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894609" cy="185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28600" y="166688"/>
            <a:ext cx="8915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baseline="0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altLang="en-US" sz="3600" b="1" u="sng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u="sng" baseline="0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3600" b="1" u="sng" baseline="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3600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Hãy</a:t>
            </a:r>
            <a:r>
              <a:rPr lang="en-US" altLang="en-US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khoanh</a:t>
            </a:r>
            <a:r>
              <a:rPr lang="en-US" altLang="en-US" b="1" dirty="0" smtClean="0">
                <a:latin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</a:rPr>
              <a:t>tròn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đáp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án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đúng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cho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mỗi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hình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vẽ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sau</a:t>
            </a:r>
            <a:r>
              <a:rPr lang="en-US" altLang="en-US" b="1" baseline="0" dirty="0">
                <a:latin typeface="Times New Roman" pitchFamily="18" charset="0"/>
              </a:rPr>
              <a:t>:</a:t>
            </a:r>
            <a:endParaRPr lang="en-US" altLang="en-US" sz="3600" b="1" baseline="0" dirty="0">
              <a:latin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0" y="4572000"/>
            <a:ext cx="3083000" cy="18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72463"/>
              </p:ext>
            </p:extLst>
          </p:nvPr>
        </p:nvGraphicFramePr>
        <p:xfrm>
          <a:off x="4306888" y="1995488"/>
          <a:ext cx="32496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" name="Equation" r:id="rId10" imgW="1002960" imgH="241200" progId="Equation.3">
                  <p:embed/>
                </p:oleObj>
              </mc:Choice>
              <mc:Fallback>
                <p:oleObj name="Equation" r:id="rId10" imgW="1002960" imgH="241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1995488"/>
                        <a:ext cx="32496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43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7090" name="Group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667348811"/>
                  </p:ext>
                </p:extLst>
              </p:nvPr>
            </p:nvGraphicFramePr>
            <p:xfrm>
              <a:off x="152400" y="1360361"/>
              <a:ext cx="8763000" cy="5192839"/>
            </p:xfrm>
            <a:graphic>
              <a:graphicData uri="http://schemas.openxmlformats.org/drawingml/2006/table">
                <a:tbl>
                  <a:tblPr/>
                  <a:tblGrid>
                    <a:gridCol w="3581400"/>
                    <a:gridCol w="5181600"/>
                  </a:tblGrid>
                  <a:tr h="70454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  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Hình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vẽ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Đáp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án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1148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sym typeface="Wingdings" pitchFamily="2" charset="2"/>
                            </a:rPr>
                            <a:t>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a:t> 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vi-VN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3734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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     </a:t>
                          </a:r>
                          <a:r>
                            <a:rPr kumimoji="0" lang="en-US" sz="44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48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vi-VN" sz="4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kumimoji="0" lang="en-US" sz="4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4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oMath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  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vi-VN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  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vi-VN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kumimoji="0" lang="en-US" sz="4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vi-VN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7090" name="Group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667348811"/>
                  </p:ext>
                </p:extLst>
              </p:nvPr>
            </p:nvGraphicFramePr>
            <p:xfrm>
              <a:off x="152400" y="1360361"/>
              <a:ext cx="8763000" cy="5192839"/>
            </p:xfrm>
            <a:graphic>
              <a:graphicData uri="http://schemas.openxmlformats.org/drawingml/2006/table">
                <a:tbl>
                  <a:tblPr/>
                  <a:tblGrid>
                    <a:gridCol w="3581400"/>
                    <a:gridCol w="5181600"/>
                  </a:tblGrid>
                  <a:tr h="70454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  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Hình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vẽ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Đáp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án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1148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sym typeface="Wingdings" pitchFamily="2" charset="2"/>
                            </a:rPr>
                            <a:t>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a:t>  </a:t>
                          </a:r>
                          <a:endParaRPr kumimoji="0" 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vi-VN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3734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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71529" t="-1215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19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8544"/>
              </p:ext>
            </p:extLst>
          </p:nvPr>
        </p:nvGraphicFramePr>
        <p:xfrm>
          <a:off x="4308475" y="2590800"/>
          <a:ext cx="3248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Equation" r:id="rId4" imgW="1002960" imgH="241200" progId="Equation.3">
                  <p:embed/>
                </p:oleObj>
              </mc:Choice>
              <mc:Fallback>
                <p:oleObj name="Equation" r:id="rId4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2590800"/>
                        <a:ext cx="32480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57534"/>
              </p:ext>
            </p:extLst>
          </p:nvPr>
        </p:nvGraphicFramePr>
        <p:xfrm>
          <a:off x="4191000" y="3249372"/>
          <a:ext cx="34115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Equation" r:id="rId6" imgW="990360" imgH="241200" progId="Equation.3">
                  <p:embed/>
                </p:oleObj>
              </mc:Choice>
              <mc:Fallback>
                <p:oleObj name="Equation" r:id="rId6" imgW="99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49372"/>
                        <a:ext cx="341153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894609" cy="185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28600" y="166688"/>
            <a:ext cx="8915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baseline="0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altLang="en-US" sz="3600" b="1" u="sng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u="sng" baseline="0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3600" b="1" u="sng" baseline="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3600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Hãy</a:t>
            </a:r>
            <a:r>
              <a:rPr lang="en-US" altLang="en-US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baseline="0" dirty="0" err="1" smtClean="0">
                <a:latin typeface="Times New Roman" pitchFamily="18" charset="0"/>
              </a:rPr>
              <a:t>khoanh</a:t>
            </a:r>
            <a:r>
              <a:rPr lang="en-US" altLang="en-US" b="1" dirty="0" smtClean="0">
                <a:latin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</a:rPr>
              <a:t>tròn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đáp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án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đúng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cho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mỗi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hình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vẽ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sau</a:t>
            </a:r>
            <a:r>
              <a:rPr lang="en-US" altLang="en-US" b="1" baseline="0" dirty="0">
                <a:latin typeface="Times New Roman" pitchFamily="18" charset="0"/>
              </a:rPr>
              <a:t>:</a:t>
            </a:r>
            <a:endParaRPr lang="en-US" altLang="en-US" sz="3600" b="1" baseline="0" dirty="0">
              <a:latin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0" y="4572000"/>
            <a:ext cx="3083000" cy="18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581870"/>
              </p:ext>
            </p:extLst>
          </p:nvPr>
        </p:nvGraphicFramePr>
        <p:xfrm>
          <a:off x="4306888" y="1995488"/>
          <a:ext cx="32496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Equation" r:id="rId10" imgW="1002960" imgH="241200" progId="Equation.3">
                  <p:embed/>
                </p:oleObj>
              </mc:Choice>
              <mc:Fallback>
                <p:oleObj name="Equation" r:id="rId10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1995488"/>
                        <a:ext cx="32496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4114800" y="3352800"/>
            <a:ext cx="762000" cy="7076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25636" y="4267200"/>
            <a:ext cx="762000" cy="7076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5105400"/>
            <a:ext cx="762000" cy="7076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4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838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baseline="0" dirty="0" err="1">
                <a:latin typeface="Times New Roman" pitchFamily="18" charset="0"/>
              </a:rPr>
              <a:t>Nhóm</a:t>
            </a:r>
            <a:r>
              <a:rPr lang="en-US" altLang="en-US" sz="2800" b="1" u="sng" baseline="0" dirty="0">
                <a:latin typeface="Times New Roman" pitchFamily="18" charset="0"/>
              </a:rPr>
              <a:t> 3: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0" dirty="0">
                <a:latin typeface="Times New Roman" pitchFamily="18" charset="0"/>
              </a:rPr>
              <a:t>- </a:t>
            </a:r>
            <a:r>
              <a:rPr lang="en-US" altLang="en-US" sz="2800" b="1" baseline="0" dirty="0" err="1">
                <a:latin typeface="Times New Roman" pitchFamily="18" charset="0"/>
              </a:rPr>
              <a:t>Sử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dụng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phần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mềm</a:t>
            </a:r>
            <a:r>
              <a:rPr lang="en-US" altLang="en-US" sz="2800" b="1" baseline="0" dirty="0">
                <a:latin typeface="Times New Roman" pitchFamily="18" charset="0"/>
              </a:rPr>
              <a:t> Sketchpad </a:t>
            </a:r>
            <a:r>
              <a:rPr lang="en-US" altLang="en-US" sz="2800" b="1" baseline="0" dirty="0" err="1">
                <a:latin typeface="Times New Roman" pitchFamily="18" charset="0"/>
              </a:rPr>
              <a:t>vẽ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một</a:t>
            </a:r>
            <a:r>
              <a:rPr lang="en-US" altLang="en-US" sz="2800" b="1" baseline="0" dirty="0">
                <a:latin typeface="Times New Roman" pitchFamily="18" charset="0"/>
              </a:rPr>
              <a:t> tam </a:t>
            </a:r>
            <a:r>
              <a:rPr lang="en-US" altLang="en-US" sz="2800" b="1" baseline="0" dirty="0" err="1">
                <a:latin typeface="Times New Roman" pitchFamily="18" charset="0"/>
              </a:rPr>
              <a:t>giác</a:t>
            </a:r>
            <a:r>
              <a:rPr lang="en-US" altLang="en-US" sz="2800" b="1" baseline="0" dirty="0">
                <a:latin typeface="Times New Roman" pitchFamily="18" charset="0"/>
              </a:rPr>
              <a:t> ABC </a:t>
            </a:r>
            <a:r>
              <a:rPr lang="en-US" altLang="en-US" sz="2800" b="1" baseline="0" dirty="0" err="1">
                <a:latin typeface="Times New Roman" pitchFamily="18" charset="0"/>
              </a:rPr>
              <a:t>với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góc</a:t>
            </a:r>
            <a:r>
              <a:rPr lang="en-US" altLang="en-US" sz="2800" b="1" baseline="0" dirty="0">
                <a:latin typeface="Times New Roman" pitchFamily="18" charset="0"/>
              </a:rPr>
              <a:t> B </a:t>
            </a:r>
            <a:r>
              <a:rPr lang="en-US" altLang="en-US" sz="2800" b="1" baseline="0" dirty="0" err="1">
                <a:latin typeface="Times New Roman" pitchFamily="18" charset="0"/>
              </a:rPr>
              <a:t>lớn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hơn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góc</a:t>
            </a:r>
            <a:r>
              <a:rPr lang="en-US" altLang="en-US" sz="2800" b="1" baseline="0" dirty="0">
                <a:latin typeface="Times New Roman" pitchFamily="18" charset="0"/>
              </a:rPr>
              <a:t>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0" dirty="0">
                <a:latin typeface="Times New Roman" pitchFamily="18" charset="0"/>
              </a:rPr>
              <a:t>- </a:t>
            </a:r>
            <a:r>
              <a:rPr lang="en-US" altLang="en-US" sz="2800" b="1" baseline="0" dirty="0" err="1">
                <a:latin typeface="Times New Roman" pitchFamily="18" charset="0"/>
              </a:rPr>
              <a:t>Đo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cạnh</a:t>
            </a:r>
            <a:r>
              <a:rPr lang="en-US" altLang="en-US" sz="2800" b="1" baseline="0" dirty="0">
                <a:latin typeface="Times New Roman" pitchFamily="18" charset="0"/>
              </a:rPr>
              <a:t> AC </a:t>
            </a:r>
            <a:r>
              <a:rPr lang="en-US" altLang="en-US" sz="2800" b="1" baseline="0" dirty="0" err="1">
                <a:latin typeface="Times New Roman" pitchFamily="18" charset="0"/>
              </a:rPr>
              <a:t>và</a:t>
            </a:r>
            <a:r>
              <a:rPr lang="en-US" altLang="en-US" sz="2800" b="1" baseline="0" dirty="0">
                <a:latin typeface="Times New Roman" pitchFamily="18" charset="0"/>
              </a:rPr>
              <a:t> AB </a:t>
            </a:r>
            <a:r>
              <a:rPr lang="en-US" altLang="en-US" sz="2800" b="1" baseline="0" dirty="0" err="1">
                <a:latin typeface="Times New Roman" pitchFamily="18" charset="0"/>
              </a:rPr>
              <a:t>rồi</a:t>
            </a:r>
            <a:r>
              <a:rPr lang="en-US" altLang="en-US" sz="2800" b="1" baseline="0" dirty="0">
                <a:latin typeface="Times New Roman" pitchFamily="18" charset="0"/>
              </a:rPr>
              <a:t> so </a:t>
            </a:r>
            <a:r>
              <a:rPr lang="en-US" altLang="en-US" sz="2800" b="1" baseline="0" dirty="0" err="1">
                <a:latin typeface="Times New Roman" pitchFamily="18" charset="0"/>
              </a:rPr>
              <a:t>sánh</a:t>
            </a:r>
            <a:r>
              <a:rPr lang="en-US" altLang="en-US" sz="2800" b="1" baseline="0" dirty="0">
                <a:latin typeface="Times New Roman" pitchFamily="18" charset="0"/>
              </a:rPr>
              <a:t>, </a:t>
            </a:r>
            <a:r>
              <a:rPr lang="en-US" altLang="en-US" sz="2800" b="1" baseline="0" dirty="0" err="1">
                <a:latin typeface="Times New Roman" pitchFamily="18" charset="0"/>
              </a:rPr>
              <a:t>từ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đó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rút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ra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nhận</a:t>
            </a:r>
            <a:r>
              <a:rPr lang="en-US" altLang="en-US" sz="2800" b="1" baseline="0" dirty="0">
                <a:latin typeface="Times New Roman" pitchFamily="18" charset="0"/>
              </a:rPr>
              <a:t> </a:t>
            </a:r>
            <a:r>
              <a:rPr lang="en-US" altLang="en-US" sz="2800" b="1" baseline="0" dirty="0" err="1">
                <a:latin typeface="Times New Roman" pitchFamily="18" charset="0"/>
              </a:rPr>
              <a:t>xét</a:t>
            </a:r>
            <a:endParaRPr lang="en-US" altLang="en-US" sz="2800" b="1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09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65850"/>
            <a:ext cx="6261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96863" y="855663"/>
            <a:ext cx="458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baseline="0">
                <a:solidFill>
                  <a:srgbClr val="FF0000"/>
                </a:solidFill>
                <a:latin typeface=".VnTime" pitchFamily="34" charset="0"/>
              </a:rPr>
              <a:t>§Þnh lý 2(Sgk tr55)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862" y="1752600"/>
            <a:ext cx="8770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0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Group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3402575"/>
              </p:ext>
            </p:extLst>
          </p:nvPr>
        </p:nvGraphicFramePr>
        <p:xfrm>
          <a:off x="76200" y="1236663"/>
          <a:ext cx="8839200" cy="5553076"/>
        </p:xfrm>
        <a:graphic>
          <a:graphicData uri="http://schemas.openxmlformats.org/drawingml/2006/table">
            <a:tbl>
              <a:tblPr/>
              <a:tblGrid>
                <a:gridCol w="2971800"/>
                <a:gridCol w="2933700"/>
                <a:gridCol w="2933700"/>
              </a:tblGrid>
              <a:tr h="51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vẽ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lớn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Cạnh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lớn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  <a:sym typeface="Wingdings" pitchFamily="2" charset="2"/>
                        </a:rPr>
                        <a:t>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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2591667" y="912872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baseline="0" dirty="0">
                <a:solidFill>
                  <a:srgbClr val="000099"/>
                </a:solidFill>
                <a:latin typeface="Times New Roman" pitchFamily="18" charset="0"/>
              </a:rPr>
              <a:t>(THẢO LUẬN NHÓM </a:t>
            </a:r>
            <a:r>
              <a:rPr lang="en-US" altLang="en-US" sz="1800" b="1" baseline="0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1800" b="1" baseline="0" dirty="0">
                <a:solidFill>
                  <a:srgbClr val="000099"/>
                </a:solidFill>
                <a:latin typeface="Times New Roman" pitchFamily="18" charset="0"/>
              </a:rPr>
              <a:t>THỜI GIAN </a:t>
            </a:r>
            <a:r>
              <a:rPr lang="en-US" altLang="en-US" sz="1800" b="1" baseline="0" dirty="0" smtClean="0">
                <a:solidFill>
                  <a:srgbClr val="000099"/>
                </a:solidFill>
                <a:latin typeface="Times New Roman" pitchFamily="18" charset="0"/>
              </a:rPr>
              <a:t>1 </a:t>
            </a:r>
            <a:r>
              <a:rPr lang="en-US" altLang="en-US" sz="1800" b="1" baseline="0" dirty="0">
                <a:solidFill>
                  <a:srgbClr val="000099"/>
                </a:solidFill>
                <a:latin typeface="Times New Roman" pitchFamily="18" charset="0"/>
              </a:rPr>
              <a:t>PHÚT)</a:t>
            </a:r>
            <a:endParaRPr lang="en-US" altLang="en-US" sz="2000" b="1" baseline="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317" name="Text Box 216"/>
          <p:cNvSpPr txBox="1">
            <a:spLocks noChangeArrowheads="1"/>
          </p:cNvSpPr>
          <p:nvPr/>
        </p:nvSpPr>
        <p:spPr bwMode="auto">
          <a:xfrm>
            <a:off x="2527733" y="-55415"/>
            <a:ext cx="69972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baseline="0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altLang="en-US" b="1" u="sng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baseline="0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b="1" u="sng" baseline="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Điền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chỗ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“…”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altLang="en-US" b="1" baseline="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altLang="en-US" b="1" baseline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318" name="Picture 2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03863"/>
            <a:ext cx="2762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5063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4" name="Hexagon 13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5" name="TextBox 102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00</a:t>
              </a:r>
            </a:p>
          </p:txBody>
        </p:sp>
      </p:grpSp>
      <p:grpSp>
        <p:nvGrpSpPr>
          <p:cNvPr id="16" name="Group 111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7" name="Hexagon 16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8" name="TextBox 113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01</a:t>
              </a:r>
            </a:p>
          </p:txBody>
        </p:sp>
      </p:grpSp>
      <p:grpSp>
        <p:nvGrpSpPr>
          <p:cNvPr id="19" name="Group 114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20" name="Hexagon 19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21" name="TextBox 116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02</a:t>
              </a:r>
            </a:p>
          </p:txBody>
        </p:sp>
      </p:grpSp>
      <p:grpSp>
        <p:nvGrpSpPr>
          <p:cNvPr id="22" name="Group 117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23" name="Hexagon 22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24" name="TextBox 119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03</a:t>
              </a:r>
            </a:p>
          </p:txBody>
        </p:sp>
      </p:grpSp>
      <p:grpSp>
        <p:nvGrpSpPr>
          <p:cNvPr id="25" name="Group 120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26" name="Hexagon 25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27" name="TextBox 122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04</a:t>
              </a:r>
            </a:p>
          </p:txBody>
        </p:sp>
      </p:grpSp>
      <p:grpSp>
        <p:nvGrpSpPr>
          <p:cNvPr id="28" name="Group 123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29" name="Hexagon 28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30" name="TextBox 125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05</a:t>
              </a:r>
            </a:p>
          </p:txBody>
        </p:sp>
      </p:grpSp>
      <p:grpSp>
        <p:nvGrpSpPr>
          <p:cNvPr id="31" name="Group 126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32" name="Hexagon 31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33" name="TextBox 128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06</a:t>
              </a:r>
            </a:p>
          </p:txBody>
        </p:sp>
      </p:grpSp>
      <p:grpSp>
        <p:nvGrpSpPr>
          <p:cNvPr id="34" name="Group 129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35" name="Hexagon 34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36" name="TextBox 131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07</a:t>
              </a:r>
            </a:p>
          </p:txBody>
        </p:sp>
      </p:grpSp>
      <p:grpSp>
        <p:nvGrpSpPr>
          <p:cNvPr id="37" name="Group 132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38" name="Hexagon 37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39" name="TextBox 134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08</a:t>
              </a:r>
            </a:p>
          </p:txBody>
        </p:sp>
      </p:grpSp>
      <p:grpSp>
        <p:nvGrpSpPr>
          <p:cNvPr id="40" name="Group 135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41" name="Hexagon 40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42" name="TextBox 137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09</a:t>
              </a:r>
            </a:p>
          </p:txBody>
        </p:sp>
      </p:grpSp>
      <p:grpSp>
        <p:nvGrpSpPr>
          <p:cNvPr id="43" name="Group 138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44" name="Hexagon 43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45" name="TextBox 140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10</a:t>
              </a:r>
            </a:p>
          </p:txBody>
        </p:sp>
      </p:grpSp>
      <p:grpSp>
        <p:nvGrpSpPr>
          <p:cNvPr id="46" name="Group 141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47" name="Hexagon 46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48" name="TextBox 143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11</a:t>
              </a:r>
            </a:p>
          </p:txBody>
        </p:sp>
      </p:grpSp>
      <p:grpSp>
        <p:nvGrpSpPr>
          <p:cNvPr id="49" name="Group 144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50" name="Hexagon 49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51" name="TextBox 146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12</a:t>
              </a:r>
            </a:p>
          </p:txBody>
        </p:sp>
      </p:grpSp>
      <p:grpSp>
        <p:nvGrpSpPr>
          <p:cNvPr id="52" name="Group 147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53" name="Hexagon 52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54" name="TextBox 149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13</a:t>
              </a:r>
            </a:p>
          </p:txBody>
        </p:sp>
      </p:grpSp>
      <p:grpSp>
        <p:nvGrpSpPr>
          <p:cNvPr id="55" name="Group 150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56" name="Hexagon 55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57" name="TextBox 152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14</a:t>
              </a:r>
            </a:p>
          </p:txBody>
        </p:sp>
      </p:grpSp>
      <p:grpSp>
        <p:nvGrpSpPr>
          <p:cNvPr id="58" name="Group 153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59" name="Hexagon 58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60" name="TextBox 155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15</a:t>
              </a:r>
            </a:p>
          </p:txBody>
        </p:sp>
      </p:grpSp>
      <p:grpSp>
        <p:nvGrpSpPr>
          <p:cNvPr id="61" name="Group 156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62" name="Hexagon 61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63" name="TextBox 158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16</a:t>
              </a:r>
            </a:p>
          </p:txBody>
        </p:sp>
      </p:grpSp>
      <p:grpSp>
        <p:nvGrpSpPr>
          <p:cNvPr id="64" name="Group 159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65" name="Hexagon 64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66" name="TextBox 161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17</a:t>
              </a:r>
            </a:p>
          </p:txBody>
        </p:sp>
      </p:grpSp>
      <p:grpSp>
        <p:nvGrpSpPr>
          <p:cNvPr id="67" name="Group 162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68" name="Hexagon 67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69" name="TextBox 164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18</a:t>
              </a:r>
            </a:p>
          </p:txBody>
        </p:sp>
      </p:grpSp>
      <p:grpSp>
        <p:nvGrpSpPr>
          <p:cNvPr id="70" name="Group 165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71" name="Hexagon 70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72" name="TextBox 167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19</a:t>
              </a:r>
            </a:p>
          </p:txBody>
        </p:sp>
      </p:grpSp>
      <p:grpSp>
        <p:nvGrpSpPr>
          <p:cNvPr id="73" name="Group 168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74" name="Hexagon 73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75" name="TextBox 170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20</a:t>
              </a:r>
            </a:p>
          </p:txBody>
        </p:sp>
      </p:grpSp>
      <p:grpSp>
        <p:nvGrpSpPr>
          <p:cNvPr id="76" name="Group 171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77" name="Hexagon 76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78" name="TextBox 173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21</a:t>
              </a:r>
            </a:p>
          </p:txBody>
        </p:sp>
      </p:grpSp>
      <p:grpSp>
        <p:nvGrpSpPr>
          <p:cNvPr id="79" name="Group 174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80" name="Hexagon 79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81" name="TextBox 176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22</a:t>
              </a:r>
            </a:p>
          </p:txBody>
        </p:sp>
      </p:grpSp>
      <p:grpSp>
        <p:nvGrpSpPr>
          <p:cNvPr id="82" name="Group 177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83" name="Hexagon 82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84" name="TextBox 179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23</a:t>
              </a:r>
            </a:p>
          </p:txBody>
        </p:sp>
      </p:grpSp>
      <p:grpSp>
        <p:nvGrpSpPr>
          <p:cNvPr id="85" name="Group 180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86" name="Hexagon 85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87" name="TextBox 182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24</a:t>
              </a:r>
            </a:p>
          </p:txBody>
        </p:sp>
      </p:grpSp>
      <p:grpSp>
        <p:nvGrpSpPr>
          <p:cNvPr id="88" name="Group 183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89" name="Hexagon 88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90" name="TextBox 185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25</a:t>
              </a:r>
            </a:p>
          </p:txBody>
        </p:sp>
      </p:grpSp>
      <p:grpSp>
        <p:nvGrpSpPr>
          <p:cNvPr id="91" name="Group 186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92" name="Hexagon 91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93" name="TextBox 188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26</a:t>
              </a:r>
            </a:p>
          </p:txBody>
        </p:sp>
      </p:grpSp>
      <p:grpSp>
        <p:nvGrpSpPr>
          <p:cNvPr id="94" name="Group 189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95" name="Hexagon 94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96" name="TextBox 191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27</a:t>
              </a:r>
            </a:p>
          </p:txBody>
        </p:sp>
      </p:grpSp>
      <p:grpSp>
        <p:nvGrpSpPr>
          <p:cNvPr id="97" name="Group 192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98" name="Hexagon 97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99" name="TextBox 194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28</a:t>
              </a:r>
            </a:p>
          </p:txBody>
        </p:sp>
      </p:grpSp>
      <p:grpSp>
        <p:nvGrpSpPr>
          <p:cNvPr id="100" name="Group 195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01" name="Hexagon 100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02" name="TextBox 197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29</a:t>
              </a:r>
            </a:p>
          </p:txBody>
        </p:sp>
      </p:grpSp>
      <p:grpSp>
        <p:nvGrpSpPr>
          <p:cNvPr id="103" name="Group 198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04" name="Hexagon 103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05" name="TextBox 200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30</a:t>
              </a:r>
            </a:p>
          </p:txBody>
        </p:sp>
      </p:grpSp>
      <p:grpSp>
        <p:nvGrpSpPr>
          <p:cNvPr id="106" name="Group 201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07" name="Hexagon 106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08" name="TextBox 203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31</a:t>
              </a:r>
            </a:p>
          </p:txBody>
        </p:sp>
      </p:grpSp>
      <p:grpSp>
        <p:nvGrpSpPr>
          <p:cNvPr id="109" name="Group 204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10" name="Hexagon 109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11" name="TextBox 206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32</a:t>
              </a:r>
            </a:p>
          </p:txBody>
        </p:sp>
      </p:grpSp>
      <p:grpSp>
        <p:nvGrpSpPr>
          <p:cNvPr id="112" name="Group 207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13" name="Hexagon 112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14" name="TextBox 209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33</a:t>
              </a:r>
            </a:p>
          </p:txBody>
        </p:sp>
      </p:grpSp>
      <p:grpSp>
        <p:nvGrpSpPr>
          <p:cNvPr id="115" name="Group 210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16" name="Hexagon 115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17" name="TextBox 212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34</a:t>
              </a:r>
            </a:p>
          </p:txBody>
        </p:sp>
      </p:grpSp>
      <p:grpSp>
        <p:nvGrpSpPr>
          <p:cNvPr id="118" name="Group 213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19" name="Hexagon 118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20" name="TextBox 215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35</a:t>
              </a:r>
            </a:p>
          </p:txBody>
        </p:sp>
      </p:grpSp>
      <p:grpSp>
        <p:nvGrpSpPr>
          <p:cNvPr id="121" name="Group 216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22" name="Hexagon 121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23" name="TextBox 218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36</a:t>
              </a:r>
            </a:p>
          </p:txBody>
        </p:sp>
      </p:grpSp>
      <p:grpSp>
        <p:nvGrpSpPr>
          <p:cNvPr id="124" name="Group 219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25" name="Hexagon 124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26" name="TextBox 221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37</a:t>
              </a:r>
            </a:p>
          </p:txBody>
        </p:sp>
      </p:grpSp>
      <p:grpSp>
        <p:nvGrpSpPr>
          <p:cNvPr id="127" name="Group 222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28" name="Hexagon 127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29" name="TextBox 224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38</a:t>
              </a:r>
            </a:p>
          </p:txBody>
        </p:sp>
      </p:grpSp>
      <p:grpSp>
        <p:nvGrpSpPr>
          <p:cNvPr id="130" name="Group 225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31" name="Hexagon 130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32" name="TextBox 227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39</a:t>
              </a:r>
            </a:p>
          </p:txBody>
        </p:sp>
      </p:grpSp>
      <p:grpSp>
        <p:nvGrpSpPr>
          <p:cNvPr id="133" name="Group 228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34" name="Hexagon 133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35" name="TextBox 230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40</a:t>
              </a:r>
            </a:p>
          </p:txBody>
        </p:sp>
      </p:grpSp>
      <p:grpSp>
        <p:nvGrpSpPr>
          <p:cNvPr id="136" name="Group 231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37" name="Hexagon 136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38" name="TextBox 233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41</a:t>
              </a:r>
            </a:p>
          </p:txBody>
        </p:sp>
      </p:grpSp>
      <p:grpSp>
        <p:nvGrpSpPr>
          <p:cNvPr id="139" name="Group 234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40" name="Hexagon 139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41" name="TextBox 236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42</a:t>
              </a:r>
            </a:p>
          </p:txBody>
        </p:sp>
      </p:grpSp>
      <p:grpSp>
        <p:nvGrpSpPr>
          <p:cNvPr id="142" name="Group 237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43" name="Hexagon 142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44" name="TextBox 239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43</a:t>
              </a:r>
            </a:p>
          </p:txBody>
        </p:sp>
      </p:grpSp>
      <p:grpSp>
        <p:nvGrpSpPr>
          <p:cNvPr id="145" name="Group 240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46" name="Hexagon 145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47" name="TextBox 242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44</a:t>
              </a:r>
            </a:p>
          </p:txBody>
        </p:sp>
      </p:grpSp>
      <p:grpSp>
        <p:nvGrpSpPr>
          <p:cNvPr id="148" name="Group 243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49" name="Hexagon 148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50" name="TextBox 245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45</a:t>
              </a:r>
            </a:p>
          </p:txBody>
        </p:sp>
      </p:grpSp>
      <p:grpSp>
        <p:nvGrpSpPr>
          <p:cNvPr id="151" name="Group 246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52" name="Hexagon 151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53" name="TextBox 248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46</a:t>
              </a:r>
            </a:p>
          </p:txBody>
        </p:sp>
      </p:grpSp>
      <p:grpSp>
        <p:nvGrpSpPr>
          <p:cNvPr id="154" name="Group 249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55" name="Hexagon 154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56" name="TextBox 251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47</a:t>
              </a:r>
            </a:p>
          </p:txBody>
        </p:sp>
      </p:grpSp>
      <p:grpSp>
        <p:nvGrpSpPr>
          <p:cNvPr id="157" name="Group 252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58" name="Hexagon 157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59" name="TextBox 254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48</a:t>
              </a:r>
            </a:p>
          </p:txBody>
        </p:sp>
      </p:grpSp>
      <p:grpSp>
        <p:nvGrpSpPr>
          <p:cNvPr id="160" name="Group 255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61" name="Hexagon 160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62" name="TextBox 257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49</a:t>
              </a:r>
            </a:p>
          </p:txBody>
        </p:sp>
      </p:grpSp>
      <p:grpSp>
        <p:nvGrpSpPr>
          <p:cNvPr id="163" name="Group 258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64" name="Hexagon 163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65" name="TextBox 260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50</a:t>
              </a:r>
            </a:p>
          </p:txBody>
        </p:sp>
      </p:grpSp>
      <p:grpSp>
        <p:nvGrpSpPr>
          <p:cNvPr id="166" name="Group 261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67" name="Hexagon 166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68" name="TextBox 263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51</a:t>
              </a:r>
            </a:p>
          </p:txBody>
        </p:sp>
      </p:grpSp>
      <p:grpSp>
        <p:nvGrpSpPr>
          <p:cNvPr id="169" name="Group 264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70" name="Hexagon 169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71" name="TextBox 266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52</a:t>
              </a:r>
            </a:p>
          </p:txBody>
        </p:sp>
      </p:grpSp>
      <p:grpSp>
        <p:nvGrpSpPr>
          <p:cNvPr id="172" name="Group 267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73" name="Hexagon 172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74" name="TextBox 269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53</a:t>
              </a:r>
            </a:p>
          </p:txBody>
        </p:sp>
      </p:grpSp>
      <p:grpSp>
        <p:nvGrpSpPr>
          <p:cNvPr id="175" name="Group 270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76" name="Hexagon 175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77" name="TextBox 272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54</a:t>
              </a:r>
            </a:p>
          </p:txBody>
        </p:sp>
      </p:grpSp>
      <p:grpSp>
        <p:nvGrpSpPr>
          <p:cNvPr id="178" name="Group 273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79" name="Hexagon 178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80" name="TextBox 275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55</a:t>
              </a:r>
            </a:p>
          </p:txBody>
        </p:sp>
      </p:grpSp>
      <p:grpSp>
        <p:nvGrpSpPr>
          <p:cNvPr id="181" name="Group 276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82" name="Hexagon 181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83" name="TextBox 278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56</a:t>
              </a:r>
            </a:p>
          </p:txBody>
        </p:sp>
      </p:grpSp>
      <p:grpSp>
        <p:nvGrpSpPr>
          <p:cNvPr id="184" name="Group 279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85" name="Hexagon 184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86" name="TextBox 281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57</a:t>
              </a:r>
            </a:p>
          </p:txBody>
        </p:sp>
      </p:grpSp>
      <p:grpSp>
        <p:nvGrpSpPr>
          <p:cNvPr id="187" name="Group 282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88" name="Hexagon 187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89" name="TextBox 284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58</a:t>
              </a:r>
            </a:p>
          </p:txBody>
        </p:sp>
      </p:grpSp>
      <p:grpSp>
        <p:nvGrpSpPr>
          <p:cNvPr id="190" name="Group 285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91" name="Hexagon 190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92" name="TextBox 287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00 : 59</a:t>
              </a:r>
            </a:p>
          </p:txBody>
        </p:sp>
      </p:grpSp>
      <p:grpSp>
        <p:nvGrpSpPr>
          <p:cNvPr id="193" name="Group 288"/>
          <p:cNvGrpSpPr>
            <a:grpSpLocks/>
          </p:cNvGrpSpPr>
          <p:nvPr/>
        </p:nvGrpSpPr>
        <p:grpSpPr bwMode="auto">
          <a:xfrm>
            <a:off x="0" y="159817"/>
            <a:ext cx="3838575" cy="1066800"/>
            <a:chOff x="2438400" y="1524000"/>
            <a:chExt cx="4142936" cy="1295400"/>
          </a:xfrm>
        </p:grpSpPr>
        <p:sp>
          <p:nvSpPr>
            <p:cNvPr id="194" name="Hexagon 193"/>
            <p:cNvSpPr/>
            <p:nvPr/>
          </p:nvSpPr>
          <p:spPr>
            <a:xfrm>
              <a:off x="2438400" y="1524000"/>
              <a:ext cx="2743111" cy="1295400"/>
            </a:xfrm>
            <a:prstGeom prst="hexagon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aseline="0"/>
            </a:p>
          </p:txBody>
        </p:sp>
        <p:sp>
          <p:nvSpPr>
            <p:cNvPr id="195" name="TextBox 290"/>
            <p:cNvSpPr txBox="1">
              <a:spLocks noChangeArrowheads="1"/>
            </p:cNvSpPr>
            <p:nvPr/>
          </p:nvSpPr>
          <p:spPr bwMode="auto">
            <a:xfrm>
              <a:off x="2847896" y="1709057"/>
              <a:ext cx="3733440" cy="92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baseline="0">
                  <a:solidFill>
                    <a:schemeClr val="bg1"/>
                  </a:solidFill>
                  <a:cs typeface="Arial" charset="0"/>
                </a:rPr>
                <a:t>01 : 00</a:t>
              </a:r>
            </a:p>
          </p:txBody>
        </p: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-47625" y="312217"/>
            <a:ext cx="25908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baseline="0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pic>
        <p:nvPicPr>
          <p:cNvPr id="20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2" y="1785258"/>
            <a:ext cx="2392135" cy="17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17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9378" name="Group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835989880"/>
                  </p:ext>
                </p:extLst>
              </p:nvPr>
            </p:nvGraphicFramePr>
            <p:xfrm>
              <a:off x="76200" y="1236663"/>
              <a:ext cx="8839200" cy="5553076"/>
            </p:xfrm>
            <a:graphic>
              <a:graphicData uri="http://schemas.openxmlformats.org/drawingml/2006/table">
                <a:tbl>
                  <a:tblPr/>
                  <a:tblGrid>
                    <a:gridCol w="2971800"/>
                    <a:gridCol w="2933700"/>
                    <a:gridCol w="2933700"/>
                  </a:tblGrid>
                  <a:tr h="51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Hình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vẽ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45715" marB="4571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Góc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lớn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nhất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Cạnh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lớn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nhất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682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.VnArial" pitchFamily="34" charset="0"/>
                              <a:sym typeface="Wingdings" pitchFamily="2" charset="2"/>
                            </a:rPr>
                            <a:t>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kumimoji="0" lang="vi-VN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vi-VN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.VnTimeH" panose="020B7200000000000000" pitchFamily="34" charset="0"/>
                            </a:rPr>
                            <a:t>BC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6000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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kumimoji="0" lang="vi-VN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vi-VN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.VnTimeH" panose="020B7200000000000000" pitchFamily="34" charset="0"/>
                            </a:rPr>
                            <a:t>NP</a:t>
                          </a: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6666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sym typeface="Wingdings" pitchFamily="2" charset="2"/>
                            </a:rPr>
                            <a:t></a:t>
                          </a:r>
                        </a:p>
                      </a:txBody>
                      <a:tcPr marT="45715" marB="4571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kumimoji="0" lang="vi-VN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vi-VN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.VnTimeH" panose="020B7200000000000000" pitchFamily="34" charset="0"/>
                            </a:rPr>
                            <a:t>EF</a:t>
                          </a: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9378" name="Group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994886464"/>
                  </p:ext>
                </p:extLst>
              </p:nvPr>
            </p:nvGraphicFramePr>
            <p:xfrm>
              <a:off x="76200" y="1236663"/>
              <a:ext cx="8839200" cy="5553076"/>
            </p:xfrm>
            <a:graphic>
              <a:graphicData uri="http://schemas.openxmlformats.org/drawingml/2006/table">
                <a:tbl>
                  <a:tblPr/>
                  <a:tblGrid>
                    <a:gridCol w="2971800"/>
                    <a:gridCol w="2933700"/>
                    <a:gridCol w="2933700"/>
                  </a:tblGrid>
                  <a:tr h="51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Hình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vẽ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45715" marB="4571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Góc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lớn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nhất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Cạnh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lớn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</a:t>
                          </a:r>
                          <a:r>
                            <a:rPr kumimoji="0" lang="en-US" sz="2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nhất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682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.VnArial" pitchFamily="34" charset="0"/>
                              <a:sym typeface="Wingdings" pitchFamily="2" charset="2"/>
                            </a:rPr>
                            <a:t>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5821" t="-32759" r="-100000" b="-18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.VnTimeH" panose="020B7200000000000000" pitchFamily="34" charset="0"/>
                            </a:rPr>
                            <a:t>BC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6000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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5" marB="4571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5821" t="-146388" r="-100000" b="-103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.VnTimeH" panose="020B7200000000000000" pitchFamily="34" charset="0"/>
                            </a:rPr>
                            <a:t>NP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.VnTimeH" panose="020B7200000000000000" pitchFamily="34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6666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sym typeface="Wingdings" pitchFamily="2" charset="2"/>
                            </a:rPr>
                            <a:t></a:t>
                          </a:r>
                        </a:p>
                      </a:txBody>
                      <a:tcPr marT="45715" marB="4571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5821" t="-23736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.VnTimeH" panose="020B7200000000000000" pitchFamily="34" charset="0"/>
                            </a:rPr>
                            <a:t>EF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.VnTimeH" panose="020B7200000000000000" pitchFamily="34" charset="0"/>
                          </a:endParaRPr>
                        </a:p>
                      </a:txBody>
                      <a:tcPr marT="45715" marB="4571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1676400" y="869950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baseline="0" dirty="0">
                <a:solidFill>
                  <a:srgbClr val="000099"/>
                </a:solidFill>
                <a:latin typeface="Times New Roman" pitchFamily="18" charset="0"/>
              </a:rPr>
              <a:t>(THẢO LUẬN NHÓM ĐÔI: THỜI GIAN </a:t>
            </a:r>
            <a:r>
              <a:rPr lang="en-US" altLang="en-US" sz="2000" b="1" baseline="0" dirty="0" smtClean="0">
                <a:solidFill>
                  <a:srgbClr val="000099"/>
                </a:solidFill>
                <a:latin typeface="Times New Roman" pitchFamily="18" charset="0"/>
              </a:rPr>
              <a:t>2 </a:t>
            </a:r>
            <a:r>
              <a:rPr lang="en-US" altLang="en-US" sz="2000" b="1" baseline="0" dirty="0">
                <a:solidFill>
                  <a:srgbClr val="000099"/>
                </a:solidFill>
                <a:latin typeface="Times New Roman" pitchFamily="18" charset="0"/>
              </a:rPr>
              <a:t>PHÚT)</a:t>
            </a:r>
          </a:p>
        </p:txBody>
      </p:sp>
      <p:sp>
        <p:nvSpPr>
          <p:cNvPr id="12317" name="Text Box 216"/>
          <p:cNvSpPr txBox="1">
            <a:spLocks noChangeArrowheads="1"/>
          </p:cNvSpPr>
          <p:nvPr/>
        </p:nvSpPr>
        <p:spPr bwMode="auto">
          <a:xfrm>
            <a:off x="304800" y="-7620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baseline="0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altLang="en-US" b="1" u="sng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baseline="0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b="1" u="sng" baseline="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Điền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chỗ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“…”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altLang="en-US" b="1" baseline="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altLang="en-US" b="1" baseline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318" name="Picture 2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03863"/>
            <a:ext cx="2762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5063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2" y="1785258"/>
            <a:ext cx="2392135" cy="17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81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609600" y="106680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baseline="0" dirty="0" err="1">
                <a:latin typeface="Times New Roman" pitchFamily="18" charset="0"/>
              </a:rPr>
              <a:t>Nhận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xét</a:t>
            </a:r>
            <a:r>
              <a:rPr lang="en-US" altLang="en-US" b="1" baseline="0" dirty="0">
                <a:latin typeface="Times New Roman" pitchFamily="18" charset="0"/>
              </a:rPr>
              <a:t> 2: </a:t>
            </a:r>
            <a:r>
              <a:rPr lang="en-US" altLang="en-US" baseline="0" dirty="0" err="1">
                <a:latin typeface="Times New Roman" pitchFamily="18" charset="0"/>
              </a:rPr>
              <a:t>Trong</a:t>
            </a:r>
            <a:r>
              <a:rPr lang="en-US" altLang="en-US" baseline="0" dirty="0">
                <a:latin typeface="Times New Roman" pitchFamily="18" charset="0"/>
              </a:rPr>
              <a:t> tam </a:t>
            </a:r>
            <a:r>
              <a:rPr lang="en-US" altLang="en-US" baseline="0" dirty="0" err="1">
                <a:latin typeface="Times New Roman" pitchFamily="18" charset="0"/>
              </a:rPr>
              <a:t>giác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tù</a:t>
            </a:r>
            <a:r>
              <a:rPr lang="en-US" altLang="en-US" baseline="0" dirty="0">
                <a:latin typeface="Times New Roman" pitchFamily="18" charset="0"/>
              </a:rPr>
              <a:t> (</a:t>
            </a:r>
            <a:r>
              <a:rPr lang="en-US" altLang="en-US" baseline="0" dirty="0" err="1">
                <a:latin typeface="Times New Roman" pitchFamily="18" charset="0"/>
              </a:rPr>
              <a:t>hoặc</a:t>
            </a:r>
            <a:r>
              <a:rPr lang="en-US" altLang="en-US" baseline="0" dirty="0">
                <a:latin typeface="Times New Roman" pitchFamily="18" charset="0"/>
              </a:rPr>
              <a:t> tam </a:t>
            </a:r>
            <a:r>
              <a:rPr lang="en-US" altLang="en-US" baseline="0" dirty="0" err="1">
                <a:latin typeface="Times New Roman" pitchFamily="18" charset="0"/>
              </a:rPr>
              <a:t>giác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vuông</a:t>
            </a:r>
            <a:r>
              <a:rPr lang="en-US" altLang="en-US" baseline="0" dirty="0">
                <a:latin typeface="Times New Roman" pitchFamily="18" charset="0"/>
              </a:rPr>
              <a:t>),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tù</a:t>
            </a:r>
            <a:r>
              <a:rPr lang="en-US" altLang="en-US" baseline="0" dirty="0">
                <a:latin typeface="Times New Roman" pitchFamily="18" charset="0"/>
              </a:rPr>
              <a:t> (</a:t>
            </a:r>
            <a:r>
              <a:rPr lang="en-US" altLang="en-US" baseline="0" dirty="0" err="1">
                <a:latin typeface="Times New Roman" pitchFamily="18" charset="0"/>
              </a:rPr>
              <a:t>hoặc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 smtClean="0">
                <a:latin typeface="Times New Roman" pitchFamily="18" charset="0"/>
              </a:rPr>
              <a:t>vuông</a:t>
            </a:r>
            <a:r>
              <a:rPr lang="en-US" altLang="en-US" baseline="0" dirty="0" smtClean="0">
                <a:latin typeface="Times New Roman" pitchFamily="18" charset="0"/>
              </a:rPr>
              <a:t>) </a:t>
            </a:r>
            <a:r>
              <a:rPr lang="en-US" altLang="en-US" baseline="0" dirty="0" err="1">
                <a:latin typeface="Times New Roman" pitchFamily="18" charset="0"/>
              </a:rPr>
              <a:t>là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lớn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nhất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nên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cạnh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đối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diện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với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tù</a:t>
            </a:r>
            <a:r>
              <a:rPr lang="en-US" altLang="en-US" baseline="0" dirty="0">
                <a:latin typeface="Times New Roman" pitchFamily="18" charset="0"/>
              </a:rPr>
              <a:t> ( </a:t>
            </a:r>
            <a:r>
              <a:rPr lang="en-US" altLang="en-US" baseline="0" dirty="0" err="1">
                <a:latin typeface="Times New Roman" pitchFamily="18" charset="0"/>
              </a:rPr>
              <a:t>hoặc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vuông</a:t>
            </a:r>
            <a:r>
              <a:rPr lang="en-US" altLang="en-US" baseline="0" dirty="0">
                <a:latin typeface="Times New Roman" pitchFamily="18" charset="0"/>
              </a:rPr>
              <a:t>) </a:t>
            </a:r>
            <a:r>
              <a:rPr lang="en-US" altLang="en-US" baseline="0" dirty="0" err="1">
                <a:latin typeface="Times New Roman" pitchFamily="18" charset="0"/>
              </a:rPr>
              <a:t>là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cạnh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lớn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nhất</a:t>
            </a:r>
            <a:r>
              <a:rPr lang="en-US" altLang="en-US" baseline="0" dirty="0">
                <a:latin typeface="Times New Roman" pitchFamily="18" charset="0"/>
              </a:rPr>
              <a:t>.   </a:t>
            </a: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89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92088"/>
            <a:ext cx="34290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2738">
            <a:off x="4497388" y="1154113"/>
            <a:ext cx="30130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5103813" y="3282950"/>
            <a:ext cx="419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latin typeface="Times New Roman" pitchFamily="18" charset="0"/>
              </a:rPr>
              <a:t>T/c 3 đường trung tuyến của tam giác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5183188" y="3810000"/>
            <a:ext cx="419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latin typeface="Times New Roman" pitchFamily="18" charset="0"/>
              </a:rPr>
              <a:t>T/c 3 đường phân giác của tam giác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5219700" y="4495800"/>
            <a:ext cx="419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latin typeface="Times New Roman" pitchFamily="18" charset="0"/>
              </a:rPr>
              <a:t>T/c 3 đường trung trực của tam giác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5303838" y="5080000"/>
            <a:ext cx="419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latin typeface="Times New Roman" pitchFamily="18" charset="0"/>
              </a:rPr>
              <a:t>T/c 3 đường cao của tam giác</a:t>
            </a:r>
            <a:endParaRPr lang="en-US" altLang="en-US" sz="2000">
              <a:latin typeface="Times New Roman" pitchFamily="18" charset="0"/>
            </a:endParaRPr>
          </a:p>
        </p:txBody>
      </p:sp>
      <p:pic>
        <p:nvPicPr>
          <p:cNvPr id="3080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12963"/>
            <a:ext cx="348456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425950"/>
            <a:ext cx="13335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0993">
            <a:off x="4003675" y="4162425"/>
            <a:ext cx="120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85">
            <a:off x="3797300" y="3578225"/>
            <a:ext cx="15351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547">
            <a:off x="4035425" y="3827463"/>
            <a:ext cx="1169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94">
            <a:off x="1304925" y="2081213"/>
            <a:ext cx="2001838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3702">
            <a:off x="1069975" y="3349625"/>
            <a:ext cx="21447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133600" y="1447800"/>
            <a:ext cx="2416175" cy="1791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 </a:t>
            </a:r>
            <a:r>
              <a:rPr lang="en-US" sz="2800" b="1" dirty="0" err="1"/>
              <a:t>giữa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yếu</a:t>
            </a:r>
            <a:r>
              <a:rPr lang="en-US" sz="2800" b="1" dirty="0"/>
              <a:t> </a:t>
            </a:r>
            <a:r>
              <a:rPr lang="en-US" sz="2800" b="1" dirty="0" err="1"/>
              <a:t>tố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tam </a:t>
            </a:r>
            <a:r>
              <a:rPr lang="en-US" sz="2800" b="1" dirty="0" err="1"/>
              <a:t>giác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2057400" y="3660774"/>
            <a:ext cx="2276475" cy="15486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đường</a:t>
            </a:r>
            <a:r>
              <a:rPr lang="en-US" sz="2800" b="1" dirty="0"/>
              <a:t> </a:t>
            </a:r>
            <a:r>
              <a:rPr lang="en-US" sz="2800" b="1" dirty="0" err="1"/>
              <a:t>đồng</a:t>
            </a:r>
            <a:r>
              <a:rPr lang="en-US" sz="2800" b="1" dirty="0"/>
              <a:t> </a:t>
            </a:r>
            <a:r>
              <a:rPr lang="en-US" sz="2800" b="1" dirty="0" err="1"/>
              <a:t>quy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tam </a:t>
            </a:r>
            <a:r>
              <a:rPr lang="en-US" sz="2800" b="1" dirty="0" err="1"/>
              <a:t>giác</a:t>
            </a:r>
            <a:endParaRPr lang="en-US" sz="2800" b="1" dirty="0"/>
          </a:p>
        </p:txBody>
      </p:sp>
      <p:pic>
        <p:nvPicPr>
          <p:cNvPr id="3089" name="Picture 13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213"/>
            <a:ext cx="15716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662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609600" y="106680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baseline="0" dirty="0" err="1">
                <a:latin typeface="Times New Roman" pitchFamily="18" charset="0"/>
              </a:rPr>
              <a:t>Nhận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xét</a:t>
            </a:r>
            <a:r>
              <a:rPr lang="en-US" altLang="en-US" b="1" baseline="0" dirty="0">
                <a:latin typeface="Times New Roman" pitchFamily="18" charset="0"/>
              </a:rPr>
              <a:t> 2: </a:t>
            </a:r>
            <a:r>
              <a:rPr lang="en-US" altLang="en-US" baseline="0" dirty="0" err="1">
                <a:latin typeface="Times New Roman" pitchFamily="18" charset="0"/>
              </a:rPr>
              <a:t>Trong</a:t>
            </a:r>
            <a:r>
              <a:rPr lang="en-US" altLang="en-US" baseline="0" dirty="0">
                <a:latin typeface="Times New Roman" pitchFamily="18" charset="0"/>
              </a:rPr>
              <a:t> tam </a:t>
            </a:r>
            <a:r>
              <a:rPr lang="en-US" altLang="en-US" baseline="0" dirty="0" err="1">
                <a:latin typeface="Times New Roman" pitchFamily="18" charset="0"/>
              </a:rPr>
              <a:t>giác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tù</a:t>
            </a:r>
            <a:r>
              <a:rPr lang="en-US" altLang="en-US" baseline="0" dirty="0">
                <a:latin typeface="Times New Roman" pitchFamily="18" charset="0"/>
              </a:rPr>
              <a:t> (</a:t>
            </a:r>
            <a:r>
              <a:rPr lang="en-US" altLang="en-US" baseline="0" dirty="0" err="1">
                <a:latin typeface="Times New Roman" pitchFamily="18" charset="0"/>
              </a:rPr>
              <a:t>hoặc</a:t>
            </a:r>
            <a:r>
              <a:rPr lang="en-US" altLang="en-US" baseline="0" dirty="0">
                <a:latin typeface="Times New Roman" pitchFamily="18" charset="0"/>
              </a:rPr>
              <a:t> tam </a:t>
            </a:r>
            <a:r>
              <a:rPr lang="en-US" altLang="en-US" baseline="0" dirty="0" err="1">
                <a:latin typeface="Times New Roman" pitchFamily="18" charset="0"/>
              </a:rPr>
              <a:t>giác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vuông</a:t>
            </a:r>
            <a:r>
              <a:rPr lang="en-US" altLang="en-US" baseline="0" dirty="0">
                <a:latin typeface="Times New Roman" pitchFamily="18" charset="0"/>
              </a:rPr>
              <a:t>),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tù</a:t>
            </a:r>
            <a:r>
              <a:rPr lang="en-US" altLang="en-US" baseline="0" dirty="0">
                <a:latin typeface="Times New Roman" pitchFamily="18" charset="0"/>
              </a:rPr>
              <a:t> (</a:t>
            </a:r>
            <a:r>
              <a:rPr lang="en-US" altLang="en-US" baseline="0" dirty="0" err="1">
                <a:latin typeface="Times New Roman" pitchFamily="18" charset="0"/>
              </a:rPr>
              <a:t>hoặc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 smtClean="0">
                <a:latin typeface="Times New Roman" pitchFamily="18" charset="0"/>
              </a:rPr>
              <a:t>vuông</a:t>
            </a:r>
            <a:r>
              <a:rPr lang="en-US" altLang="en-US" baseline="0" dirty="0" smtClean="0">
                <a:latin typeface="Times New Roman" pitchFamily="18" charset="0"/>
              </a:rPr>
              <a:t>) </a:t>
            </a:r>
            <a:r>
              <a:rPr lang="en-US" altLang="en-US" baseline="0" dirty="0" err="1">
                <a:latin typeface="Times New Roman" pitchFamily="18" charset="0"/>
              </a:rPr>
              <a:t>là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lớn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nhất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nên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cạnh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đối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diện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với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tù</a:t>
            </a:r>
            <a:r>
              <a:rPr lang="en-US" altLang="en-US" baseline="0" dirty="0">
                <a:latin typeface="Times New Roman" pitchFamily="18" charset="0"/>
              </a:rPr>
              <a:t> ( </a:t>
            </a:r>
            <a:r>
              <a:rPr lang="en-US" altLang="en-US" baseline="0" dirty="0" err="1">
                <a:latin typeface="Times New Roman" pitchFamily="18" charset="0"/>
              </a:rPr>
              <a:t>hoặc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góc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vuông</a:t>
            </a:r>
            <a:r>
              <a:rPr lang="en-US" altLang="en-US" baseline="0" dirty="0">
                <a:latin typeface="Times New Roman" pitchFamily="18" charset="0"/>
              </a:rPr>
              <a:t>) </a:t>
            </a:r>
            <a:r>
              <a:rPr lang="en-US" altLang="en-US" baseline="0" dirty="0" err="1">
                <a:latin typeface="Times New Roman" pitchFamily="18" charset="0"/>
              </a:rPr>
              <a:t>là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cạnh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lớn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baseline="0" dirty="0" err="1">
                <a:latin typeface="Times New Roman" pitchFamily="18" charset="0"/>
              </a:rPr>
              <a:t>nhất</a:t>
            </a:r>
            <a:r>
              <a:rPr lang="en-US" altLang="en-US" baseline="0" dirty="0">
                <a:latin typeface="Times New Roman" pitchFamily="18" charset="0"/>
              </a:rPr>
              <a:t>.   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2487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185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14288"/>
            <a:ext cx="7086600" cy="5334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571500" indent="-571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u="sng" dirty="0" smtClean="0">
                <a:solidFill>
                  <a:srgbClr val="FF3300"/>
                </a:solidFill>
                <a:latin typeface="Times New Roman" pitchFamily="18" charset="0"/>
              </a:rPr>
              <a:t>3.</a:t>
            </a:r>
            <a:r>
              <a:rPr lang="en-US" altLang="en-US" sz="4000" b="1" u="sng" baseline="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u="sng" baseline="0" dirty="0" err="1">
                <a:solidFill>
                  <a:srgbClr val="FF3300"/>
                </a:solidFill>
                <a:latin typeface="Times New Roman" pitchFamily="18" charset="0"/>
              </a:rPr>
              <a:t>Luyện</a:t>
            </a:r>
            <a:r>
              <a:rPr lang="en-US" altLang="en-US" sz="4000" b="1" u="sng" baseline="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u="sng" baseline="0" dirty="0" err="1">
                <a:solidFill>
                  <a:srgbClr val="FF3300"/>
                </a:solidFill>
                <a:latin typeface="Times New Roman" pitchFamily="18" charset="0"/>
              </a:rPr>
              <a:t>tập</a:t>
            </a:r>
            <a:r>
              <a:rPr lang="en-US" altLang="en-US" sz="4000" b="1" u="sng" baseline="0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7413" name="Picture 9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65850"/>
            <a:ext cx="6261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762000"/>
            <a:ext cx="9308884" cy="943920"/>
            <a:chOff x="304800" y="829365"/>
            <a:chExt cx="9308884" cy="943920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04800" y="884879"/>
              <a:ext cx="4651377" cy="88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71500" indent="-5715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b="1" baseline="0" dirty="0" err="1" smtClean="0">
                  <a:latin typeface="Times New Roman" pitchFamily="18" charset="0"/>
                </a:rPr>
                <a:t>Bài</a:t>
              </a:r>
              <a:r>
                <a:rPr lang="en-US" altLang="en-US" b="1" baseline="0" dirty="0" smtClean="0">
                  <a:latin typeface="Times New Roman" pitchFamily="18" charset="0"/>
                </a:rPr>
                <a:t> </a:t>
              </a:r>
              <a:r>
                <a:rPr lang="en-US" altLang="en-US" b="1" baseline="0" dirty="0" err="1" smtClean="0">
                  <a:latin typeface="Times New Roman" pitchFamily="18" charset="0"/>
                </a:rPr>
                <a:t>tập</a:t>
              </a:r>
              <a:r>
                <a:rPr lang="en-US" altLang="en-US" b="1" baseline="0" dirty="0" smtClean="0">
                  <a:latin typeface="Times New Roman" pitchFamily="18" charset="0"/>
                </a:rPr>
                <a:t>.  Cho</a:t>
              </a:r>
              <a:r>
                <a:rPr lang="en-US" altLang="en-US" sz="3600" b="1" baseline="0" dirty="0" smtClean="0">
                  <a:latin typeface="Times New Roman" pitchFamily="18" charset="0"/>
                </a:rPr>
                <a:t> </a:t>
              </a:r>
              <a:r>
                <a:rPr lang="en-US" altLang="en-US" sz="3600" b="1" baseline="0" dirty="0" smtClean="0">
                  <a:latin typeface="Times New Roman"/>
                  <a:cs typeface="Times New Roman"/>
                </a:rPr>
                <a:t>∆</a:t>
              </a:r>
              <a:r>
                <a:rPr lang="en-US" altLang="en-US" sz="3600" b="1" baseline="0" dirty="0" smtClean="0">
                  <a:latin typeface="Times New Roman" pitchFamily="18" charset="0"/>
                </a:rPr>
                <a:t>ABC </a:t>
              </a:r>
              <a:r>
                <a:rPr lang="en-US" altLang="en-US" sz="3600" b="1" baseline="0" dirty="0" err="1" smtClean="0">
                  <a:latin typeface="Times New Roman" pitchFamily="18" charset="0"/>
                </a:rPr>
                <a:t>với</a:t>
              </a:r>
              <a:endParaRPr lang="en-US" altLang="en-US" sz="3600" b="1" baseline="0" dirty="0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876800" y="829365"/>
                  <a:ext cx="4736884" cy="5422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𝟒𝟓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,    </m:t>
                      </m:r>
                      <m:acc>
                        <m:accPr>
                          <m:chr m:val="̂"/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𝑪</m:t>
                          </m:r>
                        </m:e>
                      </m:acc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𝟓𝟓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𝒐</m:t>
                          </m:r>
                        </m:sup>
                      </m:sSup>
                    </m:oMath>
                  </a14:m>
                  <a:r>
                    <a:rPr lang="en-US" sz="3600" b="1" dirty="0" smtClean="0"/>
                    <a:t>.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829365"/>
                  <a:ext cx="4736884" cy="5422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360" b="-65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1752600" y="145011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/>
                <a:cs typeface="Times New Roman"/>
              </a:rPr>
              <a:t>∆ABC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52600" y="2057400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baseline="0" dirty="0">
                <a:latin typeface="Times New Roman" pitchFamily="18" charset="0"/>
              </a:rPr>
              <a:t>b)Tia </a:t>
            </a:r>
            <a:r>
              <a:rPr lang="en-US" altLang="en-US" b="1" baseline="0" dirty="0" err="1">
                <a:latin typeface="Times New Roman" pitchFamily="18" charset="0"/>
              </a:rPr>
              <a:t>phân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giác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của</a:t>
            </a:r>
            <a:r>
              <a:rPr lang="en-US" altLang="en-US" b="1" baseline="0" dirty="0">
                <a:latin typeface="Times New Roman" pitchFamily="18" charset="0"/>
              </a:rPr>
              <a:t> Â </a:t>
            </a:r>
            <a:r>
              <a:rPr lang="en-US" altLang="en-US" b="1" baseline="0" dirty="0" err="1">
                <a:latin typeface="Times New Roman" pitchFamily="18" charset="0"/>
              </a:rPr>
              <a:t>cắt</a:t>
            </a:r>
            <a:r>
              <a:rPr lang="en-US" altLang="en-US" b="1" baseline="0" dirty="0">
                <a:latin typeface="Times New Roman" pitchFamily="18" charset="0"/>
              </a:rPr>
              <a:t> BC </a:t>
            </a:r>
            <a:r>
              <a:rPr lang="en-US" altLang="en-US" b="1" baseline="0" dirty="0" err="1">
                <a:latin typeface="Times New Roman" pitchFamily="18" charset="0"/>
              </a:rPr>
              <a:t>tại</a:t>
            </a:r>
            <a:r>
              <a:rPr lang="en-US" altLang="en-US" b="1" baseline="0" dirty="0">
                <a:latin typeface="Times New Roman" pitchFamily="18" charset="0"/>
              </a:rPr>
              <a:t> D. </a:t>
            </a:r>
            <a:r>
              <a:rPr lang="en-US" altLang="en-US" b="1" baseline="0" dirty="0" err="1" smtClean="0">
                <a:latin typeface="Times New Roman" pitchFamily="18" charset="0"/>
              </a:rPr>
              <a:t>Hỏi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trong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smtClean="0">
                <a:latin typeface="Times New Roman"/>
                <a:cs typeface="Times New Roman"/>
              </a:rPr>
              <a:t>∆</a:t>
            </a:r>
            <a:r>
              <a:rPr lang="en-US" altLang="en-US" b="1" baseline="0" dirty="0" smtClean="0">
                <a:latin typeface="Times New Roman" pitchFamily="18" charset="0"/>
              </a:rPr>
              <a:t>ABD </a:t>
            </a:r>
            <a:r>
              <a:rPr lang="en-US" altLang="en-US" b="1" baseline="0" dirty="0" err="1">
                <a:latin typeface="Times New Roman" pitchFamily="18" charset="0"/>
              </a:rPr>
              <a:t>cạnh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nào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lớn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nhất</a:t>
            </a:r>
            <a:r>
              <a:rPr lang="en-US" altLang="en-US" b="1" baseline="0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239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14288"/>
            <a:ext cx="7086600" cy="5334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571500" indent="-571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u="sng" dirty="0" smtClean="0">
                <a:solidFill>
                  <a:srgbClr val="FF3300"/>
                </a:solidFill>
                <a:latin typeface="Times New Roman" pitchFamily="18" charset="0"/>
              </a:rPr>
              <a:t>3.</a:t>
            </a:r>
            <a:r>
              <a:rPr lang="en-US" altLang="en-US" sz="4000" b="1" u="sng" baseline="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u="sng" baseline="0" dirty="0" err="1">
                <a:solidFill>
                  <a:srgbClr val="FF3300"/>
                </a:solidFill>
                <a:latin typeface="Times New Roman" pitchFamily="18" charset="0"/>
              </a:rPr>
              <a:t>Luyện</a:t>
            </a:r>
            <a:r>
              <a:rPr lang="en-US" altLang="en-US" sz="4000" b="1" u="sng" baseline="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u="sng" baseline="0" dirty="0" err="1">
                <a:solidFill>
                  <a:srgbClr val="FF3300"/>
                </a:solidFill>
                <a:latin typeface="Times New Roman" pitchFamily="18" charset="0"/>
              </a:rPr>
              <a:t>tập</a:t>
            </a:r>
            <a:r>
              <a:rPr lang="en-US" altLang="en-US" sz="4000" b="1" u="sng" baseline="0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7413" name="Picture 9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65850"/>
            <a:ext cx="6261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762000"/>
            <a:ext cx="9308884" cy="943920"/>
            <a:chOff x="304800" y="829365"/>
            <a:chExt cx="9308884" cy="943920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04800" y="884879"/>
              <a:ext cx="4651377" cy="88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71500" indent="-5715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b="1" baseline="0" dirty="0" err="1" smtClean="0">
                  <a:latin typeface="Times New Roman" pitchFamily="18" charset="0"/>
                </a:rPr>
                <a:t>Bài</a:t>
              </a:r>
              <a:r>
                <a:rPr lang="en-US" altLang="en-US" b="1" baseline="0" dirty="0" smtClean="0">
                  <a:latin typeface="Times New Roman" pitchFamily="18" charset="0"/>
                </a:rPr>
                <a:t> </a:t>
              </a:r>
              <a:r>
                <a:rPr lang="en-US" altLang="en-US" b="1" baseline="0" dirty="0" err="1" smtClean="0">
                  <a:latin typeface="Times New Roman" pitchFamily="18" charset="0"/>
                </a:rPr>
                <a:t>tập</a:t>
              </a:r>
              <a:r>
                <a:rPr lang="en-US" altLang="en-US" b="1" baseline="0" dirty="0" smtClean="0">
                  <a:latin typeface="Times New Roman" pitchFamily="18" charset="0"/>
                </a:rPr>
                <a:t>.  Cho</a:t>
              </a:r>
              <a:r>
                <a:rPr lang="en-US" altLang="en-US" sz="3600" b="1" baseline="0" dirty="0" smtClean="0">
                  <a:latin typeface="Times New Roman" pitchFamily="18" charset="0"/>
                </a:rPr>
                <a:t> </a:t>
              </a:r>
              <a:r>
                <a:rPr lang="en-US" altLang="en-US" sz="3600" b="1" baseline="0" dirty="0" smtClean="0">
                  <a:latin typeface="Times New Roman"/>
                  <a:cs typeface="Times New Roman"/>
                </a:rPr>
                <a:t>∆</a:t>
              </a:r>
              <a:r>
                <a:rPr lang="en-US" altLang="en-US" sz="3600" b="1" baseline="0" dirty="0" smtClean="0">
                  <a:latin typeface="Times New Roman" pitchFamily="18" charset="0"/>
                </a:rPr>
                <a:t>ABC </a:t>
              </a:r>
              <a:r>
                <a:rPr lang="en-US" altLang="en-US" sz="3600" b="1" baseline="0" dirty="0" err="1" smtClean="0">
                  <a:latin typeface="Times New Roman" pitchFamily="18" charset="0"/>
                </a:rPr>
                <a:t>với</a:t>
              </a:r>
              <a:endParaRPr lang="en-US" altLang="en-US" sz="3600" b="1" baseline="0" dirty="0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876800" y="829365"/>
                  <a:ext cx="4736884" cy="5422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𝟒𝟓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,    </m:t>
                      </m:r>
                      <m:acc>
                        <m:accPr>
                          <m:chr m:val="̂"/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𝑪</m:t>
                          </m:r>
                        </m:e>
                      </m:acc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𝟓𝟓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𝒐</m:t>
                          </m:r>
                        </m:sup>
                      </m:sSup>
                    </m:oMath>
                  </a14:m>
                  <a:r>
                    <a:rPr lang="en-US" sz="3600" b="1" dirty="0" smtClean="0"/>
                    <a:t>.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829365"/>
                  <a:ext cx="4736884" cy="5422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360" b="-65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1752600" y="145011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/>
                <a:cs typeface="Times New Roman"/>
              </a:rPr>
              <a:t>∆ABC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52600" y="2057400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baseline="0" dirty="0">
                <a:latin typeface="Times New Roman" pitchFamily="18" charset="0"/>
              </a:rPr>
              <a:t>b)Tia </a:t>
            </a:r>
            <a:r>
              <a:rPr lang="en-US" altLang="en-US" b="1" baseline="0" dirty="0" err="1">
                <a:latin typeface="Times New Roman" pitchFamily="18" charset="0"/>
              </a:rPr>
              <a:t>phân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giác</a:t>
            </a:r>
            <a:r>
              <a:rPr lang="en-US" altLang="en-US" b="1" baseline="0" dirty="0">
                <a:latin typeface="Times New Roman" pitchFamily="18" charset="0"/>
              </a:rPr>
              <a:t> </a:t>
            </a:r>
            <a:r>
              <a:rPr lang="en-US" altLang="en-US" b="1" baseline="0" dirty="0" err="1">
                <a:latin typeface="Times New Roman" pitchFamily="18" charset="0"/>
              </a:rPr>
              <a:t>của</a:t>
            </a:r>
            <a:r>
              <a:rPr lang="en-US" altLang="en-US" b="1" baseline="0" dirty="0">
                <a:latin typeface="Times New Roman" pitchFamily="18" charset="0"/>
              </a:rPr>
              <a:t> Â </a:t>
            </a:r>
            <a:r>
              <a:rPr lang="en-US" altLang="en-US" b="1" baseline="0" dirty="0" err="1">
                <a:latin typeface="Times New Roman" pitchFamily="18" charset="0"/>
              </a:rPr>
              <a:t>cắt</a:t>
            </a:r>
            <a:r>
              <a:rPr lang="en-US" altLang="en-US" b="1" baseline="0" dirty="0">
                <a:latin typeface="Times New Roman" pitchFamily="18" charset="0"/>
              </a:rPr>
              <a:t> BC </a:t>
            </a:r>
            <a:r>
              <a:rPr lang="en-US" altLang="en-US" b="1" baseline="0" dirty="0" err="1">
                <a:latin typeface="Times New Roman" pitchFamily="18" charset="0"/>
              </a:rPr>
              <a:t>tại</a:t>
            </a:r>
            <a:r>
              <a:rPr lang="en-US" altLang="en-US" b="1" baseline="0" dirty="0">
                <a:latin typeface="Times New Roman" pitchFamily="18" charset="0"/>
              </a:rPr>
              <a:t> D. </a:t>
            </a:r>
            <a:r>
              <a:rPr lang="en-US" altLang="en-US" b="1" baseline="0" dirty="0" smtClean="0">
                <a:latin typeface="Times New Roman" pitchFamily="18" charset="0"/>
              </a:rPr>
              <a:t>   </a:t>
            </a:r>
            <a:r>
              <a:rPr lang="en-US" altLang="en-US" b="1" baseline="0" dirty="0" err="1" smtClean="0">
                <a:latin typeface="Times New Roman" pitchFamily="18" charset="0"/>
              </a:rPr>
              <a:t>Tìm</a:t>
            </a:r>
            <a:r>
              <a:rPr lang="en-US" altLang="en-US" b="1" dirty="0" smtClean="0">
                <a:latin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</a:rPr>
              <a:t>cạnh</a:t>
            </a:r>
            <a:r>
              <a:rPr lang="en-US" altLang="en-US" b="1" dirty="0" smtClean="0">
                <a:latin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</a:rPr>
              <a:t>lớn</a:t>
            </a:r>
            <a:r>
              <a:rPr lang="en-US" altLang="en-US" b="1" dirty="0" smtClean="0">
                <a:latin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</a:rPr>
              <a:t>nhất</a:t>
            </a:r>
            <a:r>
              <a:rPr lang="en-US" altLang="en-US" b="1" dirty="0" smtClean="0">
                <a:latin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</a:rPr>
              <a:t>của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baseline="0" dirty="0" smtClean="0">
                <a:latin typeface="Times New Roman"/>
                <a:cs typeface="Times New Roman"/>
              </a:rPr>
              <a:t>∆</a:t>
            </a:r>
            <a:r>
              <a:rPr lang="en-US" altLang="en-US" b="1" baseline="0" dirty="0" smtClean="0">
                <a:latin typeface="Times New Roman" pitchFamily="18" charset="0"/>
              </a:rPr>
              <a:t>ABD.</a:t>
            </a:r>
            <a:endParaRPr lang="en-US" altLang="en-US" b="1" baseline="0" dirty="0">
              <a:latin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2672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2270125" y="3686175"/>
            <a:ext cx="1524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981200" y="563880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baseline="0">
                <a:latin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39226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DB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?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8631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5473" y="2209800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baseline="0" dirty="0" err="1">
                <a:latin typeface="Times New Roman" pitchFamily="18" charset="0"/>
              </a:rPr>
              <a:t>Nhóm</a:t>
            </a:r>
            <a:r>
              <a:rPr lang="en-US" altLang="en-US" sz="2800" b="1" u="sng" baseline="0" dirty="0">
                <a:latin typeface="Times New Roman" pitchFamily="18" charset="0"/>
              </a:rPr>
              <a:t> </a:t>
            </a:r>
            <a:r>
              <a:rPr lang="en-US" altLang="en-US" sz="2800" b="1" u="sng" baseline="0" dirty="0" smtClean="0"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hiểu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hình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ảnh</a:t>
            </a:r>
            <a:r>
              <a:rPr lang="en-US" altLang="en-US" sz="2800" b="1" dirty="0" smtClean="0">
                <a:latin typeface="Times New Roman" pitchFamily="18" charset="0"/>
              </a:rPr>
              <a:t> , </a:t>
            </a:r>
            <a:r>
              <a:rPr lang="en-US" altLang="en-US" sz="2800" b="1" dirty="0" err="1" smtClean="0">
                <a:latin typeface="Times New Roman" pitchFamily="18" charset="0"/>
              </a:rPr>
              <a:t>ứng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dụng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thực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tế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đời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sống</a:t>
            </a:r>
            <a:endParaRPr lang="en-US" altLang="en-US" sz="2800" b="1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7598a68f4f8f4c1d5126c81abd1f8e0_38455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371600"/>
            <a:ext cx="7696200" cy="3657600"/>
          </a:xfrm>
          <a:prstGeom prst="flowChartAlternateProcess">
            <a:avLst/>
          </a:prstGeom>
          <a:noFill/>
        </p:spPr>
        <p:txBody>
          <a:bodyPr bIns="91440" anchor="b"/>
          <a:lstStyle/>
          <a:p>
            <a:pPr algn="l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  <a:t>-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.VnTime" pitchFamily="34" charset="0"/>
              </a:rPr>
              <a:t>H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ọ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.VnTime" pitchFamily="34" charset="0"/>
              </a:rPr>
              <a:t>c</a:t>
            </a:r>
            <a: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.VnTime" pitchFamily="34" charset="0"/>
              </a:rPr>
              <a:t>và</a:t>
            </a:r>
            <a: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.VnTime" pitchFamily="34" charset="0"/>
              </a:rPr>
              <a:t>lµm</a:t>
            </a:r>
            <a: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.VnTime" pitchFamily="34" charset="0"/>
              </a:rPr>
              <a:t>c¸c</a:t>
            </a:r>
            <a: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.VnTime" pitchFamily="34" charset="0"/>
              </a:rPr>
              <a:t>bµi</a:t>
            </a:r>
            <a: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  <a:t>: 3; 5; 6; 7</a:t>
            </a:r>
            <a:b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  <a:t> (sgk-tr56) .</a:t>
            </a:r>
            <a:br>
              <a:rPr lang="en-US" altLang="en-US" sz="3600" b="1" dirty="0" smtClean="0">
                <a:solidFill>
                  <a:schemeClr val="tx1"/>
                </a:solidFill>
                <a:latin typeface=".VnTime" pitchFamily="34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09800" y="5334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 DÒ VÀ GIAO NHIỆM VỤ VỀ NHÀ</a:t>
            </a:r>
          </a:p>
        </p:txBody>
      </p:sp>
    </p:spTree>
    <p:extLst>
      <p:ext uri="{BB962C8B-B14F-4D97-AF65-F5344CB8AC3E}">
        <p14:creationId xmlns:p14="http://schemas.microsoft.com/office/powerpoint/2010/main" val="2640739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67047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962775" cy="392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Xin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Tr©n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Träng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c¶m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¬n 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c¸c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thÇy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c«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gi¸o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MemorandumH"/>
            </a:endParaRPr>
          </a:p>
          <a:p>
            <a:pPr algn="ctr"/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vÒ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dù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buæi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häc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h«m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MemorandumH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9284457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302327" y="2057400"/>
            <a:ext cx="6477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ChangeArrowheads="1"/>
          </p:cNvSpPr>
          <p:nvPr/>
        </p:nvSpPr>
        <p:spPr bwMode="gray">
          <a:xfrm rot="5400000">
            <a:off x="3550444" y="282178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gray">
          <a:xfrm rot="5400000">
            <a:off x="3521869" y="1886744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gray">
          <a:xfrm rot="5400000">
            <a:off x="3550444" y="4036219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63"/>
          <p:cNvSpPr>
            <a:spLocks noChangeArrowheads="1"/>
          </p:cNvSpPr>
          <p:nvPr/>
        </p:nvSpPr>
        <p:spPr bwMode="gray">
          <a:xfrm rot="5400000">
            <a:off x="3574257" y="5250656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 rot="5400000">
            <a:off x="3773488" y="2098675"/>
            <a:ext cx="446087" cy="392113"/>
            <a:chOff x="1872" y="1824"/>
            <a:chExt cx="2014" cy="1821"/>
          </a:xfrm>
        </p:grpSpPr>
        <p:sp>
          <p:nvSpPr>
            <p:cNvPr id="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3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5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67225" y="1947863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467225" y="3162300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4486276" y="2002236"/>
            <a:ext cx="3786187" cy="604838"/>
            <a:chOff x="881063" y="2185988"/>
            <a:chExt cx="3803867" cy="604837"/>
          </a:xfrm>
        </p:grpSpPr>
        <p:grpSp>
          <p:nvGrpSpPr>
            <p:cNvPr id="30" name="Group 5"/>
            <p:cNvGrpSpPr>
              <a:grpSpLocks/>
            </p:cNvGrpSpPr>
            <p:nvPr/>
          </p:nvGrpSpPr>
          <p:grpSpPr bwMode="auto">
            <a:xfrm>
              <a:off x="881063" y="2185988"/>
              <a:ext cx="3762077" cy="604837"/>
              <a:chOff x="384" y="1344"/>
              <a:chExt cx="1584" cy="381"/>
            </a:xfrm>
          </p:grpSpPr>
          <p:sp>
            <p:nvSpPr>
              <p:cNvPr id="32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1584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gray">
              <a:xfrm>
                <a:off x="478" y="1383"/>
                <a:ext cx="21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A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6"/>
                <p:cNvSpPr txBox="1">
                  <a:spLocks noChangeArrowheads="1"/>
                </p:cNvSpPr>
                <p:nvPr/>
              </p:nvSpPr>
              <p:spPr bwMode="gray">
                <a:xfrm>
                  <a:off x="1747175" y="2298700"/>
                  <a:ext cx="2937755" cy="461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𝟕𝟎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1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747175" y="2298700"/>
                  <a:ext cx="2937755" cy="4616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27"/>
          <p:cNvGrpSpPr>
            <a:grpSpLocks/>
          </p:cNvGrpSpPr>
          <p:nvPr/>
        </p:nvGrpSpPr>
        <p:grpSpPr bwMode="auto">
          <a:xfrm rot="5400000">
            <a:off x="3474244" y="1816894"/>
            <a:ext cx="992187" cy="930275"/>
            <a:chOff x="1872" y="1824"/>
            <a:chExt cx="2014" cy="1821"/>
          </a:xfrm>
        </p:grpSpPr>
        <p:sp>
          <p:nvSpPr>
            <p:cNvPr id="37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8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3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9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3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5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6" name="Group 74"/>
          <p:cNvGrpSpPr>
            <a:grpSpLocks/>
          </p:cNvGrpSpPr>
          <p:nvPr/>
        </p:nvGrpSpPr>
        <p:grpSpPr bwMode="auto">
          <a:xfrm rot="5400000">
            <a:off x="3773488" y="3313112"/>
            <a:ext cx="446088" cy="392113"/>
            <a:chOff x="1872" y="1824"/>
            <a:chExt cx="2014" cy="1821"/>
          </a:xfrm>
        </p:grpSpPr>
        <p:sp>
          <p:nvSpPr>
            <p:cNvPr id="4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3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5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6" name="Group 74"/>
          <p:cNvGrpSpPr>
            <a:grpSpLocks/>
          </p:cNvGrpSpPr>
          <p:nvPr/>
        </p:nvGrpSpPr>
        <p:grpSpPr bwMode="auto">
          <a:xfrm rot="5400000">
            <a:off x="3797300" y="4510088"/>
            <a:ext cx="446088" cy="392112"/>
            <a:chOff x="1872" y="1824"/>
            <a:chExt cx="2014" cy="1821"/>
          </a:xfrm>
        </p:grpSpPr>
        <p:sp>
          <p:nvSpPr>
            <p:cNvPr id="5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3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5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6" name="Group 74"/>
          <p:cNvGrpSpPr>
            <a:grpSpLocks/>
          </p:cNvGrpSpPr>
          <p:nvPr/>
        </p:nvGrpSpPr>
        <p:grpSpPr bwMode="auto">
          <a:xfrm rot="5400000">
            <a:off x="3797300" y="5653088"/>
            <a:ext cx="446088" cy="392112"/>
            <a:chOff x="1872" y="1824"/>
            <a:chExt cx="2014" cy="1821"/>
          </a:xfrm>
        </p:grpSpPr>
        <p:sp>
          <p:nvSpPr>
            <p:cNvPr id="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3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5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6" name="Group 11"/>
          <p:cNvGrpSpPr>
            <a:grpSpLocks/>
          </p:cNvGrpSpPr>
          <p:nvPr/>
        </p:nvGrpSpPr>
        <p:grpSpPr bwMode="auto">
          <a:xfrm>
            <a:off x="4514888" y="3230445"/>
            <a:ext cx="3725863" cy="614362"/>
            <a:chOff x="508" y="2112"/>
            <a:chExt cx="1583" cy="387"/>
          </a:xfrm>
        </p:grpSpPr>
        <p:sp>
          <p:nvSpPr>
            <p:cNvPr id="77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9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8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0" name="Text Box 15"/>
            <p:cNvSpPr txBox="1">
              <a:spLocks noChangeArrowheads="1"/>
            </p:cNvSpPr>
            <p:nvPr/>
          </p:nvSpPr>
          <p:spPr bwMode="gray">
            <a:xfrm>
              <a:off x="575" y="2139"/>
              <a:ext cx="16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835" y="2197"/>
                  <a:ext cx="125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𝟏𝟏𝟎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81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35" y="2197"/>
                  <a:ext cx="1256" cy="2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37"/>
          <p:cNvGrpSpPr>
            <a:grpSpLocks/>
          </p:cNvGrpSpPr>
          <p:nvPr/>
        </p:nvGrpSpPr>
        <p:grpSpPr bwMode="auto">
          <a:xfrm rot="5400000">
            <a:off x="3505994" y="3031331"/>
            <a:ext cx="992188" cy="930275"/>
            <a:chOff x="1872" y="1824"/>
            <a:chExt cx="2014" cy="1821"/>
          </a:xfrm>
        </p:grpSpPr>
        <p:sp>
          <p:nvSpPr>
            <p:cNvPr id="8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4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3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5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43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9" name="Oval 4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Oval 45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1" name="Oval 4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2" name="Group 27"/>
          <p:cNvGrpSpPr>
            <a:grpSpLocks/>
          </p:cNvGrpSpPr>
          <p:nvPr/>
        </p:nvGrpSpPr>
        <p:grpSpPr bwMode="auto">
          <a:xfrm rot="5400000">
            <a:off x="3474244" y="4253706"/>
            <a:ext cx="992188" cy="930275"/>
            <a:chOff x="1872" y="1824"/>
            <a:chExt cx="2014" cy="1821"/>
          </a:xfrm>
        </p:grpSpPr>
        <p:sp>
          <p:nvSpPr>
            <p:cNvPr id="9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3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Oval 33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9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" name="Group 93"/>
          <p:cNvGrpSpPr>
            <a:grpSpLocks/>
          </p:cNvGrpSpPr>
          <p:nvPr/>
        </p:nvGrpSpPr>
        <p:grpSpPr bwMode="auto">
          <a:xfrm>
            <a:off x="4543425" y="5537200"/>
            <a:ext cx="3657600" cy="606425"/>
            <a:chOff x="508" y="2112"/>
            <a:chExt cx="1554" cy="382"/>
          </a:xfrm>
        </p:grpSpPr>
        <p:sp>
          <p:nvSpPr>
            <p:cNvPr id="10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40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4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6" name="Text Box 15"/>
            <p:cNvSpPr txBox="1">
              <a:spLocks noChangeArrowheads="1"/>
            </p:cNvSpPr>
            <p:nvPr/>
          </p:nvSpPr>
          <p:spPr bwMode="gray">
            <a:xfrm>
              <a:off x="575" y="2139"/>
              <a:ext cx="17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818" y="2199"/>
                  <a:ext cx="124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18" y="2199"/>
                  <a:ext cx="1244" cy="2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37"/>
          <p:cNvGrpSpPr>
            <a:grpSpLocks/>
          </p:cNvGrpSpPr>
          <p:nvPr/>
        </p:nvGrpSpPr>
        <p:grpSpPr bwMode="auto">
          <a:xfrm rot="5400000">
            <a:off x="3505994" y="5396706"/>
            <a:ext cx="992188" cy="930275"/>
            <a:chOff x="1872" y="1824"/>
            <a:chExt cx="2014" cy="1821"/>
          </a:xfrm>
        </p:grpSpPr>
        <p:sp>
          <p:nvSpPr>
            <p:cNvPr id="10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3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2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" name="Oval 43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5" name="Oval 4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" name="Oval 45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7" name="Oval 4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8" name="Rectangle 20"/>
          <p:cNvSpPr>
            <a:spLocks noChangeArrowheads="1"/>
          </p:cNvSpPr>
          <p:nvPr/>
        </p:nvSpPr>
        <p:spPr bwMode="auto">
          <a:xfrm>
            <a:off x="4467225" y="4376738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19" name="Group 11"/>
          <p:cNvGrpSpPr>
            <a:grpSpLocks/>
          </p:cNvGrpSpPr>
          <p:nvPr/>
        </p:nvGrpSpPr>
        <p:grpSpPr bwMode="auto">
          <a:xfrm>
            <a:off x="4581192" y="4457700"/>
            <a:ext cx="3722688" cy="614362"/>
            <a:chOff x="508" y="2112"/>
            <a:chExt cx="1582" cy="387"/>
          </a:xfrm>
        </p:grpSpPr>
        <p:sp>
          <p:nvSpPr>
            <p:cNvPr id="120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21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23" name="Text Box 15"/>
            <p:cNvSpPr txBox="1">
              <a:spLocks noChangeArrowheads="1"/>
            </p:cNvSpPr>
            <p:nvPr/>
          </p:nvSpPr>
          <p:spPr bwMode="gray">
            <a:xfrm>
              <a:off x="563" y="2139"/>
              <a:ext cx="16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815" y="2186"/>
                  <a:ext cx="12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2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15" y="2186"/>
                  <a:ext cx="1275" cy="29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20"/>
          <p:cNvSpPr>
            <a:spLocks noChangeArrowheads="1"/>
          </p:cNvSpPr>
          <p:nvPr/>
        </p:nvSpPr>
        <p:spPr bwMode="auto">
          <a:xfrm>
            <a:off x="4486275" y="5500688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26" name="12-Point Star 125"/>
          <p:cNvSpPr/>
          <p:nvPr/>
        </p:nvSpPr>
        <p:spPr bwMode="auto">
          <a:xfrm>
            <a:off x="2362199" y="5775326"/>
            <a:ext cx="1279987" cy="1093648"/>
          </a:xfrm>
          <a:prstGeom prst="star12">
            <a:avLst/>
          </a:prstGeom>
          <a:solidFill>
            <a:schemeClr val="accent1">
              <a:alpha val="33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Đ/A</a:t>
            </a:r>
            <a:endParaRPr lang="vi-VN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/>
              <p:cNvSpPr txBox="1"/>
              <p:nvPr/>
            </p:nvSpPr>
            <p:spPr>
              <a:xfrm>
                <a:off x="780286" y="259509"/>
                <a:ext cx="8458200" cy="100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∆ABC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có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Times New Roman"/>
                          </a:rPr>
                          <m:t>𝑩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/>
                          </a:rPr>
                          <m:t>𝟔𝟎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/>
                          </a:rPr>
                          <m:t>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Times New Roman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Times New Roman"/>
                          </a:rPr>
                          <m:t>𝑪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/>
                          </a:rPr>
                          <m:t>𝟕𝟎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/>
                          </a:rPr>
                          <m:t>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Times New Roman"/>
                      </a:rPr>
                      <m:t> </m:t>
                    </m:r>
                    <m:r>
                      <a:rPr lang="en-US" sz="2800" b="1" i="0" smtClean="0">
                        <a:latin typeface="Cambria Math"/>
                        <a:cs typeface="Times New Roman"/>
                      </a:rPr>
                      <m:t>𝐭𝐡</m:t>
                    </m:r>
                    <m:r>
                      <a:rPr lang="en-US" sz="2800" b="1" i="0" smtClean="0">
                        <a:latin typeface="Cambria Math"/>
                        <a:cs typeface="Times New Roman"/>
                      </a:rPr>
                      <m:t>ì </m:t>
                    </m:r>
                    <m:r>
                      <a:rPr lang="en-US" sz="2800" b="1" i="0" smtClean="0">
                        <a:latin typeface="Cambria Math"/>
                        <a:cs typeface="Times New Roman"/>
                      </a:rPr>
                      <m:t>𝐬</m:t>
                    </m:r>
                    <m:r>
                      <a:rPr lang="en-US" sz="2800" b="1" i="0" smtClean="0">
                        <a:latin typeface="Cambria Math"/>
                        <a:cs typeface="Times New Roman"/>
                      </a:rPr>
                      <m:t>ố đ</m:t>
                    </m:r>
                    <m:r>
                      <a:rPr lang="en-US" sz="2800" b="1" i="0" smtClean="0">
                        <a:latin typeface="Cambria Math"/>
                        <a:cs typeface="Times New Roman"/>
                      </a:rPr>
                      <m:t>𝐨</m:t>
                    </m:r>
                    <m:r>
                      <a:rPr lang="en-US" sz="2800" b="1" i="0" smtClean="0">
                        <a:latin typeface="Cambria Math"/>
                        <a:cs typeface="Times New Roman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Times New Roman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</a:p>
            </p:txBody>
          </p:sp>
        </mc:Choice>
        <mc:Fallback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86" y="259509"/>
                <a:ext cx="8458200" cy="1005660"/>
              </a:xfrm>
              <a:prstGeom prst="rect">
                <a:avLst/>
              </a:prstGeom>
              <a:blipFill rotWithShape="1">
                <a:blip r:embed="rId9"/>
                <a:stretch>
                  <a:fillRect l="-1442" t="-6061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3451"/>
            <a:ext cx="30194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11" action="ppaction://hlinksldjump"/>
          </p:cNvPr>
          <p:cNvSpPr/>
          <p:nvPr/>
        </p:nvSpPr>
        <p:spPr>
          <a:xfrm flipH="1">
            <a:off x="-14288" y="5322094"/>
            <a:ext cx="1828800" cy="1472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7" grpId="0" animBg="1"/>
      <p:bldP spid="28" grpId="0" animBg="1"/>
      <p:bldP spid="118" grpId="0" animBg="1"/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1116016" y="2017699"/>
            <a:ext cx="7319759" cy="32686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vi-VN"/>
          </a:p>
        </p:txBody>
      </p:sp>
      <p:grpSp>
        <p:nvGrpSpPr>
          <p:cNvPr id="87" name="Group 59"/>
          <p:cNvGrpSpPr>
            <a:grpSpLocks/>
          </p:cNvGrpSpPr>
          <p:nvPr/>
        </p:nvGrpSpPr>
        <p:grpSpPr bwMode="auto">
          <a:xfrm>
            <a:off x="685800" y="785813"/>
            <a:ext cx="1571625" cy="4500562"/>
            <a:chOff x="357188" y="785813"/>
            <a:chExt cx="1571625" cy="4500577"/>
          </a:xfrm>
        </p:grpSpPr>
        <p:sp>
          <p:nvSpPr>
            <p:cNvPr id="88" name="Rectangle 63"/>
            <p:cNvSpPr>
              <a:spLocks noChangeArrowheads="1"/>
            </p:cNvSpPr>
            <p:nvPr/>
          </p:nvSpPr>
          <p:spPr bwMode="gray">
            <a:xfrm>
              <a:off x="357188" y="785813"/>
              <a:ext cx="1571625" cy="2143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9" name="Rectangle 63"/>
            <p:cNvSpPr>
              <a:spLocks noChangeArrowheads="1"/>
            </p:cNvSpPr>
            <p:nvPr/>
          </p:nvSpPr>
          <p:spPr bwMode="gray">
            <a:xfrm rot="5400000">
              <a:off x="-1678799" y="3036119"/>
              <a:ext cx="4286260" cy="2142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90" name="Group 74"/>
          <p:cNvGrpSpPr>
            <a:grpSpLocks/>
          </p:cNvGrpSpPr>
          <p:nvPr/>
        </p:nvGrpSpPr>
        <p:grpSpPr bwMode="auto">
          <a:xfrm rot="5400000">
            <a:off x="517525" y="3182938"/>
            <a:ext cx="446088" cy="392112"/>
            <a:chOff x="1872" y="1824"/>
            <a:chExt cx="2014" cy="1821"/>
          </a:xfrm>
        </p:grpSpPr>
        <p:sp>
          <p:nvSpPr>
            <p:cNvPr id="91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35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2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06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3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7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9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0" name="AutoShape 17"/>
          <p:cNvSpPr>
            <a:spLocks noChangeArrowheads="1"/>
          </p:cNvSpPr>
          <p:nvPr/>
        </p:nvSpPr>
        <p:spPr bwMode="gray">
          <a:xfrm>
            <a:off x="645528" y="497308"/>
            <a:ext cx="8201025" cy="13573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311275" y="2173288"/>
            <a:ext cx="6415410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02" name="Group 20"/>
          <p:cNvGrpSpPr>
            <a:grpSpLocks/>
          </p:cNvGrpSpPr>
          <p:nvPr/>
        </p:nvGrpSpPr>
        <p:grpSpPr bwMode="auto">
          <a:xfrm>
            <a:off x="1392238" y="2149475"/>
            <a:ext cx="6274356" cy="557213"/>
            <a:chOff x="881063" y="2152645"/>
            <a:chExt cx="7366027" cy="786131"/>
          </a:xfrm>
        </p:grpSpPr>
        <p:grpSp>
          <p:nvGrpSpPr>
            <p:cNvPr id="103" name="Group 5"/>
            <p:cNvGrpSpPr>
              <a:grpSpLocks/>
            </p:cNvGrpSpPr>
            <p:nvPr/>
          </p:nvGrpSpPr>
          <p:grpSpPr bwMode="auto">
            <a:xfrm>
              <a:off x="881063" y="2152645"/>
              <a:ext cx="7296150" cy="758822"/>
              <a:chOff x="384" y="1323"/>
              <a:chExt cx="3072" cy="478"/>
            </a:xfrm>
          </p:grpSpPr>
          <p:sp>
            <p:nvSpPr>
              <p:cNvPr id="105" name="AutoShape 6"/>
              <p:cNvSpPr>
                <a:spLocks noChangeArrowheads="1"/>
              </p:cNvSpPr>
              <p:nvPr/>
            </p:nvSpPr>
            <p:spPr bwMode="gray">
              <a:xfrm>
                <a:off x="384" y="142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06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08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+mn-lt"/>
                  </a:rPr>
                  <a:t>A</a:t>
                </a:r>
              </a:p>
            </p:txBody>
          </p:sp>
        </p:grpSp>
        <p:sp>
          <p:nvSpPr>
            <p:cNvPr id="104" name="Text Box 26"/>
            <p:cNvSpPr txBox="1">
              <a:spLocks noChangeArrowheads="1"/>
            </p:cNvSpPr>
            <p:nvPr/>
          </p:nvSpPr>
          <p:spPr bwMode="gray">
            <a:xfrm>
              <a:off x="1747175" y="2288250"/>
              <a:ext cx="6499915" cy="65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2400" dirty="0" err="1" smtClean="0">
                  <a:solidFill>
                    <a:srgbClr val="0000FF"/>
                  </a:solidFill>
                </a:rPr>
                <a:t>Góc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trong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kề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với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nó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.</a:t>
              </a:r>
              <a:endParaRPr lang="en-US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9" name="Group 27"/>
          <p:cNvGrpSpPr>
            <a:grpSpLocks/>
          </p:cNvGrpSpPr>
          <p:nvPr/>
        </p:nvGrpSpPr>
        <p:grpSpPr bwMode="auto">
          <a:xfrm rot="5400000">
            <a:off x="226219" y="2926556"/>
            <a:ext cx="992188" cy="930275"/>
            <a:chOff x="1872" y="1824"/>
            <a:chExt cx="2014" cy="1821"/>
          </a:xfrm>
        </p:grpSpPr>
        <p:sp>
          <p:nvSpPr>
            <p:cNvPr id="110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3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3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6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8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9" name="12-Point Star 118"/>
          <p:cNvSpPr/>
          <p:nvPr/>
        </p:nvSpPr>
        <p:spPr bwMode="auto">
          <a:xfrm>
            <a:off x="7496723" y="5489864"/>
            <a:ext cx="1349830" cy="1181100"/>
          </a:xfrm>
          <a:prstGeom prst="star1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sz="3200" dirty="0" smtClean="0"/>
              <a:t>Đ/A</a:t>
            </a:r>
            <a:endParaRPr lang="vi-VN" sz="3200" dirty="0"/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1311274" y="2946400"/>
            <a:ext cx="6476077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21" name="Group 20"/>
          <p:cNvGrpSpPr>
            <a:grpSpLocks/>
          </p:cNvGrpSpPr>
          <p:nvPr/>
        </p:nvGrpSpPr>
        <p:grpSpPr bwMode="auto">
          <a:xfrm>
            <a:off x="1392238" y="2922588"/>
            <a:ext cx="6334447" cy="523875"/>
            <a:chOff x="881063" y="2152643"/>
            <a:chExt cx="7366027" cy="738184"/>
          </a:xfrm>
        </p:grpSpPr>
        <p:grpSp>
          <p:nvGrpSpPr>
            <p:cNvPr id="122" name="Group 5"/>
            <p:cNvGrpSpPr>
              <a:grpSpLocks/>
            </p:cNvGrpSpPr>
            <p:nvPr/>
          </p:nvGrpSpPr>
          <p:grpSpPr bwMode="auto">
            <a:xfrm>
              <a:off x="881063" y="2152643"/>
              <a:ext cx="7296150" cy="738184"/>
              <a:chOff x="384" y="1323"/>
              <a:chExt cx="3072" cy="465"/>
            </a:xfrm>
          </p:grpSpPr>
          <p:sp>
            <p:nvSpPr>
              <p:cNvPr id="124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25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27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2" cy="4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+mn-lt"/>
                  </a:rPr>
                  <a:t>B</a:t>
                </a:r>
              </a:p>
            </p:txBody>
          </p:sp>
        </p:grpSp>
        <p:sp>
          <p:nvSpPr>
            <p:cNvPr id="123" name="Text Box 26"/>
            <p:cNvSpPr txBox="1">
              <a:spLocks noChangeArrowheads="1"/>
            </p:cNvSpPr>
            <p:nvPr/>
          </p:nvSpPr>
          <p:spPr bwMode="gray">
            <a:xfrm>
              <a:off x="1747176" y="2185990"/>
              <a:ext cx="6499914" cy="65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400" dirty="0" err="1" smtClean="0">
                  <a:solidFill>
                    <a:srgbClr val="0000FF"/>
                  </a:solidFill>
                </a:rPr>
                <a:t>Tổng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ba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góc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trong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của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tam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giác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.</a:t>
              </a:r>
              <a:endParaRPr lang="en-US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330324" y="3721100"/>
            <a:ext cx="6518275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29" name="Group 20"/>
          <p:cNvGrpSpPr>
            <a:grpSpLocks/>
          </p:cNvGrpSpPr>
          <p:nvPr/>
        </p:nvGrpSpPr>
        <p:grpSpPr bwMode="auto">
          <a:xfrm>
            <a:off x="1434507" y="3768725"/>
            <a:ext cx="6376064" cy="523875"/>
            <a:chOff x="881063" y="2152643"/>
            <a:chExt cx="7418415" cy="738184"/>
          </a:xfrm>
        </p:grpSpPr>
        <p:grpSp>
          <p:nvGrpSpPr>
            <p:cNvPr id="130" name="Group 5"/>
            <p:cNvGrpSpPr>
              <a:grpSpLocks/>
            </p:cNvGrpSpPr>
            <p:nvPr/>
          </p:nvGrpSpPr>
          <p:grpSpPr bwMode="auto">
            <a:xfrm>
              <a:off x="881063" y="2152643"/>
              <a:ext cx="7296150" cy="738184"/>
              <a:chOff x="384" y="1323"/>
              <a:chExt cx="3072" cy="465"/>
            </a:xfrm>
          </p:grpSpPr>
          <p:sp>
            <p:nvSpPr>
              <p:cNvPr id="132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33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35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131" name="Text Box 26"/>
            <p:cNvSpPr txBox="1">
              <a:spLocks noChangeArrowheads="1"/>
            </p:cNvSpPr>
            <p:nvPr/>
          </p:nvSpPr>
          <p:spPr bwMode="gray">
            <a:xfrm>
              <a:off x="1747175" y="2185990"/>
              <a:ext cx="6552303" cy="65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2400" dirty="0" err="1" smtClean="0">
                  <a:solidFill>
                    <a:srgbClr val="0000FF"/>
                  </a:solidFill>
                </a:rPr>
                <a:t>Tổng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của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hai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góc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trong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không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kề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với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nó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. </a:t>
              </a:r>
              <a:endParaRPr lang="en-US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1330325" y="4500563"/>
            <a:ext cx="6457026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37" name="Group 20"/>
          <p:cNvGrpSpPr>
            <a:grpSpLocks/>
          </p:cNvGrpSpPr>
          <p:nvPr/>
        </p:nvGrpSpPr>
        <p:grpSpPr bwMode="auto">
          <a:xfrm>
            <a:off x="1417622" y="4530725"/>
            <a:ext cx="6430978" cy="523875"/>
            <a:chOff x="881064" y="2232016"/>
            <a:chExt cx="7500505" cy="736596"/>
          </a:xfrm>
        </p:grpSpPr>
        <p:grpSp>
          <p:nvGrpSpPr>
            <p:cNvPr id="138" name="Group 5"/>
            <p:cNvGrpSpPr>
              <a:grpSpLocks/>
            </p:cNvGrpSpPr>
            <p:nvPr/>
          </p:nvGrpSpPr>
          <p:grpSpPr bwMode="auto">
            <a:xfrm>
              <a:off x="881064" y="2232016"/>
              <a:ext cx="7296149" cy="736596"/>
              <a:chOff x="384" y="1373"/>
              <a:chExt cx="3072" cy="464"/>
            </a:xfrm>
          </p:grpSpPr>
          <p:sp>
            <p:nvSpPr>
              <p:cNvPr id="140" name="AutoShape 6"/>
              <p:cNvSpPr>
                <a:spLocks noChangeArrowheads="1"/>
              </p:cNvSpPr>
              <p:nvPr/>
            </p:nvSpPr>
            <p:spPr bwMode="gray">
              <a:xfrm>
                <a:off x="384" y="1408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41" name="AutoShape 7"/>
              <p:cNvSpPr>
                <a:spLocks noChangeArrowheads="1"/>
              </p:cNvSpPr>
              <p:nvPr/>
            </p:nvSpPr>
            <p:spPr bwMode="gray">
              <a:xfrm>
                <a:off x="448" y="1431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2" name="Freeform 8"/>
              <p:cNvSpPr>
                <a:spLocks/>
              </p:cNvSpPr>
              <p:nvPr/>
            </p:nvSpPr>
            <p:spPr bwMode="gray">
              <a:xfrm>
                <a:off x="488" y="1398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43" name="Text Box 9"/>
              <p:cNvSpPr txBox="1">
                <a:spLocks noChangeArrowheads="1"/>
              </p:cNvSpPr>
              <p:nvPr/>
            </p:nvSpPr>
            <p:spPr bwMode="gray">
              <a:xfrm flipH="1">
                <a:off x="438" y="1373"/>
                <a:ext cx="451" cy="4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+mn-lt"/>
                  </a:rPr>
                  <a:t>D</a:t>
                </a:r>
              </a:p>
            </p:txBody>
          </p:sp>
        </p:grpSp>
        <p:sp>
          <p:nvSpPr>
            <p:cNvPr id="139" name="Text Box 26"/>
            <p:cNvSpPr txBox="1">
              <a:spLocks noChangeArrowheads="1"/>
            </p:cNvSpPr>
            <p:nvPr/>
          </p:nvSpPr>
          <p:spPr bwMode="gray">
            <a:xfrm>
              <a:off x="1900704" y="2291751"/>
              <a:ext cx="6480865" cy="65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2400" dirty="0" err="1" smtClean="0">
                  <a:solidFill>
                    <a:srgbClr val="0000FF"/>
                  </a:solidFill>
                </a:rPr>
                <a:t>Mỗi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góc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trong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không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kề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với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nó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.</a:t>
              </a:r>
              <a:endParaRPr lang="en-US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61" name="Text Box 26"/>
          <p:cNvSpPr txBox="1">
            <a:spLocks noChangeArrowheads="1"/>
          </p:cNvSpPr>
          <p:nvPr/>
        </p:nvSpPr>
        <p:spPr bwMode="gray">
          <a:xfrm>
            <a:off x="878380" y="770476"/>
            <a:ext cx="7572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 err="1" smtClean="0"/>
              <a:t>Câu</a:t>
            </a:r>
            <a:r>
              <a:rPr lang="en-US" altLang="en-US" sz="3200" dirty="0" smtClean="0"/>
              <a:t> 2: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trả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lời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đúng</a:t>
            </a:r>
            <a:r>
              <a:rPr lang="en-US" altLang="en-US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 smtClean="0"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cs typeface="Times New Roman" panose="02020603050405020304" pitchFamily="18" charset="0"/>
              </a:rPr>
              <a:t>: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291867" y="109991"/>
            <a:ext cx="355969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TRẮC NGHI</a:t>
            </a: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flipH="1">
            <a:off x="89153" y="5619750"/>
            <a:ext cx="1928070" cy="1181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  <p:bldLst>
      <p:bldP spid="101" grpId="0" animBg="1"/>
      <p:bldP spid="120" grpId="0" animBg="1"/>
      <p:bldP spid="128" grpId="0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3"/>
          <p:cNvSpPr>
            <a:spLocks noChangeArrowheads="1"/>
          </p:cNvSpPr>
          <p:nvPr/>
        </p:nvSpPr>
        <p:spPr bwMode="gray">
          <a:xfrm rot="5400000">
            <a:off x="2250281" y="2636043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gray">
          <a:xfrm rot="5400000">
            <a:off x="2250281" y="3850481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74"/>
          <p:cNvGrpSpPr>
            <a:grpSpLocks/>
          </p:cNvGrpSpPr>
          <p:nvPr/>
        </p:nvGrpSpPr>
        <p:grpSpPr bwMode="auto">
          <a:xfrm rot="5400000">
            <a:off x="2473325" y="1912937"/>
            <a:ext cx="446087" cy="392113"/>
            <a:chOff x="1872" y="1824"/>
            <a:chExt cx="2014" cy="1821"/>
          </a:xfrm>
        </p:grpSpPr>
        <p:sp>
          <p:nvSpPr>
            <p:cNvPr id="12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8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167062" y="1762125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67062" y="2976562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3114675" y="1833562"/>
            <a:ext cx="3786187" cy="604838"/>
            <a:chOff x="881063" y="2185988"/>
            <a:chExt cx="3803867" cy="604837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881063" y="2185988"/>
              <a:ext cx="3762077" cy="604837"/>
              <a:chOff x="384" y="1344"/>
              <a:chExt cx="1584" cy="381"/>
            </a:xfrm>
          </p:grpSpPr>
          <p:sp>
            <p:nvSpPr>
              <p:cNvPr id="27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1584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28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gray">
              <a:xfrm>
                <a:off x="478" y="1383"/>
                <a:ext cx="21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A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26"/>
                <p:cNvSpPr txBox="1">
                  <a:spLocks noChangeArrowheads="1"/>
                </p:cNvSpPr>
                <p:nvPr/>
              </p:nvSpPr>
              <p:spPr bwMode="gray">
                <a:xfrm>
                  <a:off x="1747175" y="2298700"/>
                  <a:ext cx="2937755" cy="473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/>
                              </a:rPr>
                              <m:t>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b="1" i="0" dirty="0" smtClean="0"/>
                          <m:t>=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6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747175" y="2298700"/>
                  <a:ext cx="2937755" cy="4739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 rot="5400000">
            <a:off x="2174081" y="1631156"/>
            <a:ext cx="992187" cy="930275"/>
            <a:chOff x="1872" y="1824"/>
            <a:chExt cx="2014" cy="1821"/>
          </a:xfrm>
        </p:grpSpPr>
        <p:sp>
          <p:nvSpPr>
            <p:cNvPr id="3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3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" name="Group 74"/>
          <p:cNvGrpSpPr>
            <a:grpSpLocks/>
          </p:cNvGrpSpPr>
          <p:nvPr/>
        </p:nvGrpSpPr>
        <p:grpSpPr bwMode="auto">
          <a:xfrm rot="5400000">
            <a:off x="2473325" y="3127374"/>
            <a:ext cx="446088" cy="392113"/>
            <a:chOff x="1872" y="1824"/>
            <a:chExt cx="2014" cy="1821"/>
          </a:xfrm>
        </p:grpSpPr>
        <p:sp>
          <p:nvSpPr>
            <p:cNvPr id="42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3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4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8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0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" name="Group 74"/>
          <p:cNvGrpSpPr>
            <a:grpSpLocks/>
          </p:cNvGrpSpPr>
          <p:nvPr/>
        </p:nvGrpSpPr>
        <p:grpSpPr bwMode="auto">
          <a:xfrm rot="5400000">
            <a:off x="2497137" y="4324350"/>
            <a:ext cx="446088" cy="392112"/>
            <a:chOff x="1872" y="1824"/>
            <a:chExt cx="2014" cy="1821"/>
          </a:xfrm>
        </p:grpSpPr>
        <p:sp>
          <p:nvSpPr>
            <p:cNvPr id="52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3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4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8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0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1" name="Group 11"/>
          <p:cNvGrpSpPr>
            <a:grpSpLocks/>
          </p:cNvGrpSpPr>
          <p:nvPr/>
        </p:nvGrpSpPr>
        <p:grpSpPr bwMode="auto">
          <a:xfrm>
            <a:off x="3246437" y="2965450"/>
            <a:ext cx="3725863" cy="614362"/>
            <a:chOff x="508" y="2112"/>
            <a:chExt cx="1583" cy="387"/>
          </a:xfrm>
        </p:grpSpPr>
        <p:sp>
          <p:nvSpPr>
            <p:cNvPr id="7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9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5" name="Text Box 15"/>
            <p:cNvSpPr txBox="1">
              <a:spLocks noChangeArrowheads="1"/>
            </p:cNvSpPr>
            <p:nvPr/>
          </p:nvSpPr>
          <p:spPr bwMode="gray">
            <a:xfrm>
              <a:off x="575" y="2139"/>
              <a:ext cx="16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835" y="2197"/>
                  <a:ext cx="1256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cs typeface="Times New Roman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altLang="en-US" sz="2400" dirty="0"/>
                    <a:t> </a:t>
                  </a:r>
                  <a:r>
                    <a:rPr lang="en-US" altLang="en-US" sz="2400" dirty="0" smtClean="0"/>
                    <a:t>&lt;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76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35" y="2197"/>
                  <a:ext cx="1256" cy="2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792" b="-298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37"/>
          <p:cNvGrpSpPr>
            <a:grpSpLocks/>
          </p:cNvGrpSpPr>
          <p:nvPr/>
        </p:nvGrpSpPr>
        <p:grpSpPr bwMode="auto">
          <a:xfrm rot="5400000">
            <a:off x="2205831" y="2845593"/>
            <a:ext cx="992188" cy="930275"/>
            <a:chOff x="1872" y="1824"/>
            <a:chExt cx="2014" cy="1821"/>
          </a:xfrm>
        </p:grpSpPr>
        <p:sp>
          <p:nvSpPr>
            <p:cNvPr id="78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9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3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0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1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Oval 43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4" name="Oval 4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45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6" name="Oval 4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7" name="Group 27"/>
          <p:cNvGrpSpPr>
            <a:grpSpLocks/>
          </p:cNvGrpSpPr>
          <p:nvPr/>
        </p:nvGrpSpPr>
        <p:grpSpPr bwMode="auto">
          <a:xfrm rot="5400000">
            <a:off x="2174081" y="4067968"/>
            <a:ext cx="992188" cy="930275"/>
            <a:chOff x="1872" y="1824"/>
            <a:chExt cx="2014" cy="1821"/>
          </a:xfrm>
        </p:grpSpPr>
        <p:sp>
          <p:nvSpPr>
            <p:cNvPr id="88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9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3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0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33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4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35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6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" name="Rectangle 20"/>
          <p:cNvSpPr>
            <a:spLocks noChangeArrowheads="1"/>
          </p:cNvSpPr>
          <p:nvPr/>
        </p:nvSpPr>
        <p:spPr bwMode="auto">
          <a:xfrm>
            <a:off x="3167062" y="4191000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14" name="Group 11"/>
          <p:cNvGrpSpPr>
            <a:grpSpLocks/>
          </p:cNvGrpSpPr>
          <p:nvPr/>
        </p:nvGrpSpPr>
        <p:grpSpPr bwMode="auto">
          <a:xfrm>
            <a:off x="3249612" y="4216400"/>
            <a:ext cx="3722688" cy="614362"/>
            <a:chOff x="508" y="2112"/>
            <a:chExt cx="1582" cy="387"/>
          </a:xfrm>
        </p:grpSpPr>
        <p:sp>
          <p:nvSpPr>
            <p:cNvPr id="11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6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7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8" name="Text Box 15"/>
            <p:cNvSpPr txBox="1">
              <a:spLocks noChangeArrowheads="1"/>
            </p:cNvSpPr>
            <p:nvPr/>
          </p:nvSpPr>
          <p:spPr bwMode="gray">
            <a:xfrm>
              <a:off x="563" y="2139"/>
              <a:ext cx="16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815" y="2186"/>
                  <a:ext cx="1275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rgbClr val="0000CC"/>
                      </a:solidFill>
                      <a:latin typeface="Times New Roman" pitchFamily="18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/>
                              </a:rPr>
                              <m:t>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en-US" sz="2400" dirty="0"/>
                          <m:t> &gt;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1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15" y="2186"/>
                  <a:ext cx="1275" cy="2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12-Point Star 120"/>
          <p:cNvSpPr/>
          <p:nvPr/>
        </p:nvSpPr>
        <p:spPr bwMode="auto">
          <a:xfrm>
            <a:off x="5791200" y="5304235"/>
            <a:ext cx="1532309" cy="1410198"/>
          </a:xfrm>
          <a:prstGeom prst="star12">
            <a:avLst/>
          </a:prstGeom>
          <a:gradFill>
            <a:gsLst>
              <a:gs pos="100000">
                <a:srgbClr val="0000FF"/>
              </a:gs>
              <a:gs pos="10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Đ/A</a:t>
            </a:r>
            <a:endParaRPr lang="vi-VN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305182" y="198635"/>
                <a:ext cx="8521905" cy="1092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∆ABC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= AC,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/>
                            <a:cs typeface="Times New Roman"/>
                          </a:rPr>
                          <m:t>𝑩</m:t>
                        </m:r>
                      </m:e>
                    </m:acc>
                    <m:r>
                      <a:rPr lang="en-US" sz="3200" b="1" i="1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en-US" sz="3200" b="1" i="1">
                            <a:latin typeface="Cambria Math"/>
                            <a:cs typeface="Times New Roman"/>
                          </a:rPr>
                          <m:t>𝟎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cs typeface="Times New Roman"/>
                          </a:rPr>
                          <m:t>𝒐</m:t>
                        </m:r>
                      </m:sup>
                    </m:sSup>
                    <m:r>
                      <a:rPr lang="en-US" sz="3200" b="1" i="1">
                        <a:latin typeface="Cambria Math"/>
                        <a:cs typeface="Times New Roman"/>
                      </a:rPr>
                      <m:t> </m:t>
                    </m:r>
                    <m:r>
                      <a:rPr lang="en-US" sz="3200" b="1" i="1">
                        <a:latin typeface="Cambria Math"/>
                        <a:cs typeface="Times New Roman"/>
                      </a:rPr>
                      <m:t>𝒕𝒉</m:t>
                    </m:r>
                    <m:r>
                      <a:rPr lang="en-US" sz="3200" b="1" i="1">
                        <a:latin typeface="Cambria Math"/>
                        <a:cs typeface="Times New Roman"/>
                      </a:rPr>
                      <m:t>ì 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2" y="198635"/>
                <a:ext cx="8521905" cy="1092030"/>
              </a:xfrm>
              <a:prstGeom prst="rect">
                <a:avLst/>
              </a:prstGeom>
              <a:blipFill rotWithShape="1">
                <a:blip r:embed="rId7"/>
                <a:stretch>
                  <a:fillRect l="-1788" t="-7821" b="-17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hlinkClick r:id="rId8" action="ppaction://hlinksldjump"/>
          </p:cNvPr>
          <p:cNvSpPr/>
          <p:nvPr/>
        </p:nvSpPr>
        <p:spPr>
          <a:xfrm flipH="1">
            <a:off x="-20782" y="5304235"/>
            <a:ext cx="2438400" cy="1535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2" grpId="0" animBg="1"/>
      <p:bldP spid="23" grpId="0" animBg="1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75355" y="2045553"/>
            <a:ext cx="5756302" cy="32686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vi-VN"/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685800" y="785813"/>
            <a:ext cx="1571625" cy="4500562"/>
            <a:chOff x="357188" y="785813"/>
            <a:chExt cx="1571625" cy="4500577"/>
          </a:xfrm>
        </p:grpSpPr>
        <p:sp>
          <p:nvSpPr>
            <p:cNvPr id="9" name="Rectangle 63"/>
            <p:cNvSpPr>
              <a:spLocks noChangeArrowheads="1"/>
            </p:cNvSpPr>
            <p:nvPr/>
          </p:nvSpPr>
          <p:spPr bwMode="gray">
            <a:xfrm>
              <a:off x="357188" y="785813"/>
              <a:ext cx="1571625" cy="2143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" name="Rectangle 63"/>
            <p:cNvSpPr>
              <a:spLocks noChangeArrowheads="1"/>
            </p:cNvSpPr>
            <p:nvPr/>
          </p:nvSpPr>
          <p:spPr bwMode="gray">
            <a:xfrm rot="5400000">
              <a:off x="-1678799" y="3036119"/>
              <a:ext cx="4286260" cy="2142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11" name="Group 74"/>
          <p:cNvGrpSpPr>
            <a:grpSpLocks/>
          </p:cNvGrpSpPr>
          <p:nvPr/>
        </p:nvGrpSpPr>
        <p:grpSpPr bwMode="auto">
          <a:xfrm rot="5400000">
            <a:off x="517525" y="3182938"/>
            <a:ext cx="446088" cy="392112"/>
            <a:chOff x="1872" y="1824"/>
            <a:chExt cx="2014" cy="1821"/>
          </a:xfrm>
        </p:grpSpPr>
        <p:sp>
          <p:nvSpPr>
            <p:cNvPr id="12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35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06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8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747122" y="152399"/>
            <a:ext cx="8201025" cy="16983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63662" y="4495800"/>
            <a:ext cx="5341938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429380" y="4502943"/>
            <a:ext cx="5224462" cy="557214"/>
            <a:chOff x="881063" y="2152645"/>
            <a:chExt cx="7366028" cy="786132"/>
          </a:xfrm>
        </p:grpSpPr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881063" y="2152645"/>
              <a:ext cx="7296150" cy="761997"/>
              <a:chOff x="384" y="1323"/>
              <a:chExt cx="3072" cy="480"/>
            </a:xfrm>
          </p:grpSpPr>
          <p:sp>
            <p:nvSpPr>
              <p:cNvPr id="26" name="AutoShape 6"/>
              <p:cNvSpPr>
                <a:spLocks noChangeArrowheads="1"/>
              </p:cNvSpPr>
              <p:nvPr/>
            </p:nvSpPr>
            <p:spPr bwMode="gray">
              <a:xfrm>
                <a:off x="384" y="142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  <p:sp>
          <p:nvSpPr>
            <p:cNvPr id="25" name="Text Box 26"/>
            <p:cNvSpPr txBox="1">
              <a:spLocks noChangeArrowheads="1"/>
            </p:cNvSpPr>
            <p:nvPr/>
          </p:nvSpPr>
          <p:spPr bwMode="gray">
            <a:xfrm>
              <a:off x="1747176" y="2288249"/>
              <a:ext cx="6499915" cy="65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BF2600"/>
                  </a:solidFill>
                </a:rPr>
                <a:t>    </a:t>
              </a:r>
              <a:r>
                <a:rPr lang="en-US" altLang="en-US" sz="2400" dirty="0" smtClean="0">
                  <a:solidFill>
                    <a:srgbClr val="BF2600"/>
                  </a:solidFill>
                </a:rPr>
                <a:t>1cm; 2cm; 3cm</a:t>
              </a:r>
              <a:endParaRPr lang="en-US" altLang="en-US" sz="2400" dirty="0">
                <a:solidFill>
                  <a:srgbClr val="BF2600"/>
                </a:solidFill>
              </a:endParaRP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 rot="5400000">
            <a:off x="226219" y="2926556"/>
            <a:ext cx="992188" cy="930275"/>
            <a:chOff x="1872" y="1824"/>
            <a:chExt cx="2014" cy="1821"/>
          </a:xfrm>
        </p:grpSpPr>
        <p:sp>
          <p:nvSpPr>
            <p:cNvPr id="31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3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" name="12-Point Star 39"/>
          <p:cNvSpPr/>
          <p:nvPr/>
        </p:nvSpPr>
        <p:spPr bwMode="auto">
          <a:xfrm>
            <a:off x="7315200" y="5578186"/>
            <a:ext cx="1349830" cy="1181100"/>
          </a:xfrm>
          <a:prstGeom prst="star12">
            <a:avLst/>
          </a:prstGeom>
          <a:gradFill>
            <a:gsLst>
              <a:gs pos="100000">
                <a:srgbClr val="0000FF"/>
              </a:gs>
              <a:gs pos="10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sz="3200" dirty="0" smtClean="0"/>
              <a:t>Đ/A</a:t>
            </a:r>
            <a:endParaRPr lang="vi-VN" sz="32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40241" y="3708503"/>
            <a:ext cx="5341938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1392238" y="3746891"/>
            <a:ext cx="5436126" cy="523875"/>
            <a:chOff x="881063" y="2152643"/>
            <a:chExt cx="7611261" cy="738184"/>
          </a:xfrm>
        </p:grpSpPr>
        <p:grpSp>
          <p:nvGrpSpPr>
            <p:cNvPr id="43" name="Group 5"/>
            <p:cNvGrpSpPr>
              <a:grpSpLocks/>
            </p:cNvGrpSpPr>
            <p:nvPr/>
          </p:nvGrpSpPr>
          <p:grpSpPr bwMode="auto">
            <a:xfrm>
              <a:off x="881063" y="2152643"/>
              <a:ext cx="7296150" cy="738184"/>
              <a:chOff x="384" y="1323"/>
              <a:chExt cx="3072" cy="465"/>
            </a:xfrm>
          </p:grpSpPr>
          <p:sp>
            <p:nvSpPr>
              <p:cNvPr id="45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2" cy="4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44" name="Text Box 26"/>
            <p:cNvSpPr txBox="1">
              <a:spLocks noChangeArrowheads="1"/>
            </p:cNvSpPr>
            <p:nvPr/>
          </p:nvSpPr>
          <p:spPr bwMode="gray">
            <a:xfrm>
              <a:off x="1992411" y="2166597"/>
              <a:ext cx="6499913" cy="65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 smtClean="0">
                  <a:solidFill>
                    <a:srgbClr val="BF2600"/>
                  </a:solidFill>
                </a:rPr>
                <a:t>2cm; 3cm; 4cm</a:t>
              </a:r>
              <a:endParaRPr lang="en-US" altLang="en-US" sz="2400" dirty="0">
                <a:solidFill>
                  <a:srgbClr val="BF2600"/>
                </a:solidFill>
              </a:endParaRPr>
            </a:p>
          </p:txBody>
        </p:sp>
      </p:grp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295400" y="2290475"/>
            <a:ext cx="5322888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50" name="Group 20"/>
          <p:cNvGrpSpPr>
            <a:grpSpLocks/>
          </p:cNvGrpSpPr>
          <p:nvPr/>
        </p:nvGrpSpPr>
        <p:grpSpPr bwMode="auto">
          <a:xfrm>
            <a:off x="1387475" y="2338100"/>
            <a:ext cx="5241925" cy="523875"/>
            <a:chOff x="881063" y="2152643"/>
            <a:chExt cx="7418415" cy="738184"/>
          </a:xfrm>
        </p:grpSpPr>
        <p:grpSp>
          <p:nvGrpSpPr>
            <p:cNvPr id="51" name="Group 5"/>
            <p:cNvGrpSpPr>
              <a:grpSpLocks/>
            </p:cNvGrpSpPr>
            <p:nvPr/>
          </p:nvGrpSpPr>
          <p:grpSpPr bwMode="auto">
            <a:xfrm>
              <a:off x="881063" y="2152643"/>
              <a:ext cx="7296150" cy="738184"/>
              <a:chOff x="384" y="1323"/>
              <a:chExt cx="3072" cy="465"/>
            </a:xfrm>
          </p:grpSpPr>
          <p:sp>
            <p:nvSpPr>
              <p:cNvPr id="53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4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6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sp>
          <p:nvSpPr>
            <p:cNvPr id="52" name="Text Box 26"/>
            <p:cNvSpPr txBox="1">
              <a:spLocks noChangeArrowheads="1"/>
            </p:cNvSpPr>
            <p:nvPr/>
          </p:nvSpPr>
          <p:spPr bwMode="gray">
            <a:xfrm>
              <a:off x="1747175" y="2185990"/>
              <a:ext cx="6552303" cy="65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BF2600"/>
                  </a:solidFill>
                </a:rPr>
                <a:t>     </a:t>
              </a:r>
              <a:r>
                <a:rPr lang="en-US" altLang="en-US" sz="2400" dirty="0" smtClean="0">
                  <a:solidFill>
                    <a:srgbClr val="BF2600"/>
                  </a:solidFill>
                </a:rPr>
                <a:t>4cm; 5cm; 6cm</a:t>
              </a:r>
              <a:endParaRPr lang="en-US" altLang="en-US" sz="2400" dirty="0"/>
            </a:p>
          </p:txBody>
        </p:sp>
      </p:grp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352364" y="2997085"/>
            <a:ext cx="5322888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1394649" y="2977370"/>
            <a:ext cx="5206243" cy="527476"/>
            <a:chOff x="881064" y="2217729"/>
            <a:chExt cx="7296149" cy="741659"/>
          </a:xfrm>
        </p:grpSpPr>
        <p:grpSp>
          <p:nvGrpSpPr>
            <p:cNvPr id="59" name="Group 5"/>
            <p:cNvGrpSpPr>
              <a:grpSpLocks/>
            </p:cNvGrpSpPr>
            <p:nvPr/>
          </p:nvGrpSpPr>
          <p:grpSpPr bwMode="auto">
            <a:xfrm>
              <a:off x="881064" y="2217729"/>
              <a:ext cx="7296149" cy="736596"/>
              <a:chOff x="384" y="1364"/>
              <a:chExt cx="3072" cy="464"/>
            </a:xfrm>
          </p:grpSpPr>
          <p:sp>
            <p:nvSpPr>
              <p:cNvPr id="61" name="AutoShape 6"/>
              <p:cNvSpPr>
                <a:spLocks noChangeArrowheads="1"/>
              </p:cNvSpPr>
              <p:nvPr/>
            </p:nvSpPr>
            <p:spPr bwMode="gray">
              <a:xfrm>
                <a:off x="384" y="1408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62" name="AutoShape 7"/>
              <p:cNvSpPr>
                <a:spLocks noChangeArrowheads="1"/>
              </p:cNvSpPr>
              <p:nvPr/>
            </p:nvSpPr>
            <p:spPr bwMode="gray">
              <a:xfrm>
                <a:off x="448" y="1431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gray">
              <a:xfrm>
                <a:off x="488" y="1398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64" name="Text Box 9"/>
              <p:cNvSpPr txBox="1">
                <a:spLocks noChangeArrowheads="1"/>
              </p:cNvSpPr>
              <p:nvPr/>
            </p:nvSpPr>
            <p:spPr bwMode="gray">
              <a:xfrm flipH="1">
                <a:off x="482" y="1364"/>
                <a:ext cx="451" cy="4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B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 Box 26"/>
            <p:cNvSpPr txBox="1">
              <a:spLocks noChangeArrowheads="1"/>
            </p:cNvSpPr>
            <p:nvPr/>
          </p:nvSpPr>
          <p:spPr bwMode="gray">
            <a:xfrm>
              <a:off x="1688734" y="2308864"/>
              <a:ext cx="6480865" cy="65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BF2600"/>
                  </a:solidFill>
                </a:rPr>
                <a:t>     </a:t>
              </a:r>
              <a:r>
                <a:rPr lang="en-US" altLang="en-US" sz="2400" dirty="0" smtClean="0">
                  <a:solidFill>
                    <a:srgbClr val="BF2600"/>
                  </a:solidFill>
                </a:rPr>
                <a:t>3cm; 4cm; 5cm</a:t>
              </a:r>
              <a:endParaRPr lang="en-US" altLang="en-US" sz="2400" dirty="0">
                <a:solidFill>
                  <a:srgbClr val="BF2600"/>
                </a:solidFill>
              </a:endParaRPr>
            </a:p>
          </p:txBody>
        </p:sp>
      </p:grpSp>
      <p:sp>
        <p:nvSpPr>
          <p:cNvPr id="82" name="Text Box 26"/>
          <p:cNvSpPr txBox="1">
            <a:spLocks noChangeArrowheads="1"/>
          </p:cNvSpPr>
          <p:nvPr/>
        </p:nvSpPr>
        <p:spPr bwMode="gray">
          <a:xfrm>
            <a:off x="1116058" y="785812"/>
            <a:ext cx="7572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 smtClean="0"/>
              <a:t> </a:t>
            </a:r>
            <a:r>
              <a:rPr lang="en-US" altLang="en-US" sz="2800" dirty="0" err="1" smtClean="0"/>
              <a:t>Câu</a:t>
            </a:r>
            <a:r>
              <a:rPr lang="en-US" altLang="en-US" sz="2800" dirty="0" smtClean="0"/>
              <a:t> 4. Tam </a:t>
            </a:r>
            <a:r>
              <a:rPr lang="en-US" altLang="en-US" sz="2800" dirty="0" err="1" smtClean="0"/>
              <a:t>giác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nào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là</a:t>
            </a:r>
            <a:r>
              <a:rPr lang="en-US" altLang="en-US" sz="2800" dirty="0" smtClean="0"/>
              <a:t> tam </a:t>
            </a:r>
            <a:r>
              <a:rPr lang="en-US" altLang="en-US" sz="2800" dirty="0" err="1" smtClean="0"/>
              <a:t>giác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vuông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trong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các</a:t>
            </a:r>
            <a:r>
              <a:rPr lang="en-US" altLang="en-US" sz="2800" dirty="0" smtClean="0"/>
              <a:t> tam </a:t>
            </a:r>
            <a:r>
              <a:rPr lang="en-US" altLang="en-US" sz="2800" dirty="0" err="1" smtClean="0"/>
              <a:t>giác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có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độ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dài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cạnh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như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sau</a:t>
            </a:r>
            <a:r>
              <a:rPr lang="en-US" altLang="en-US" sz="2800" dirty="0" smtClean="0"/>
              <a:t>:</a:t>
            </a:r>
            <a:endParaRPr lang="en-US" altLang="en-US" sz="2800" dirty="0"/>
          </a:p>
        </p:txBody>
      </p:sp>
      <p:sp>
        <p:nvSpPr>
          <p:cNvPr id="83" name="Rectangle 82"/>
          <p:cNvSpPr/>
          <p:nvPr/>
        </p:nvSpPr>
        <p:spPr>
          <a:xfrm>
            <a:off x="2199842" y="16372"/>
            <a:ext cx="355969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TRẮC NGHI</a:t>
            </a: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flipH="1">
            <a:off x="187036" y="5578186"/>
            <a:ext cx="2085976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2" grpId="0" animBg="1"/>
      <p:bldP spid="41" grpId="0" animBg="1"/>
      <p:bldP spid="49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0" y="2771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CỬA TRI THỨC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771" y="838200"/>
            <a:ext cx="8991600" cy="5479032"/>
            <a:chOff x="381000" y="1143001"/>
            <a:chExt cx="8458200" cy="5181600"/>
          </a:xfrm>
        </p:grpSpPr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43001"/>
              <a:ext cx="84582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380" y="1417218"/>
              <a:ext cx="1576726" cy="4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417218"/>
              <a:ext cx="1683623" cy="454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1066800"/>
            <a:ext cx="4162272" cy="48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76503" y="1561779"/>
            <a:ext cx="397653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Với</a:t>
            </a:r>
            <a:r>
              <a:rPr lang="en-US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thước</a:t>
            </a:r>
            <a:r>
              <a:rPr lang="en-US" altLang="en-US" sz="32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đo</a:t>
            </a:r>
            <a:r>
              <a:rPr lang="en-US" altLang="en-US" sz="32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góc</a:t>
            </a:r>
            <a:r>
              <a:rPr lang="en-US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có </a:t>
            </a:r>
            <a:r>
              <a:rPr lang="en-US" alt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thê</a:t>
            </a:r>
            <a:r>
              <a:rPr lang="en-US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̉ </a:t>
            </a:r>
            <a:r>
              <a:rPr lang="en-US" altLang="en-US" sz="32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 </a:t>
            </a:r>
            <a:r>
              <a:rPr lang="en-US" altLang="en-US" sz="32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sánh</a:t>
            </a:r>
            <a:r>
              <a:rPr lang="en-US" altLang="en-US" sz="32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các</a:t>
            </a:r>
            <a:r>
              <a:rPr lang="en-US" altLang="en-US" sz="32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cạnh</a:t>
            </a:r>
            <a:endParaRPr lang="en-US" altLang="en-US" sz="3200" b="1" i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của</a:t>
            </a:r>
            <a:r>
              <a:rPr lang="en-US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một</a:t>
            </a:r>
            <a:r>
              <a:rPr lang="en-US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tam </a:t>
            </a:r>
            <a:r>
              <a:rPr lang="en-US" alt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giác</a:t>
            </a:r>
            <a:r>
              <a:rPr lang="en-US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hay </a:t>
            </a:r>
            <a:r>
              <a:rPr lang="en-US" alt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</a:p>
          <a:p>
            <a:pPr algn="ctr"/>
            <a:r>
              <a:rPr lang="en-US" alt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thước</a:t>
            </a:r>
            <a:r>
              <a:rPr lang="en-US" alt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kẻ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 </a:t>
            </a:r>
            <a:r>
              <a:rPr lang="en-US" altLang="en-US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endParaRPr lang="en-US" altLang="en-US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góc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tam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giác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hay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57" y="1066800"/>
            <a:ext cx="2154939" cy="489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24" y="1065688"/>
            <a:ext cx="2060765" cy="482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0" y="838200"/>
            <a:ext cx="4572000" cy="304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590391" y="841829"/>
            <a:ext cx="4572000" cy="304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4559970" y="3886200"/>
            <a:ext cx="4584030" cy="29579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hlinkClick r:id="rId11" action="ppaction://hlinksldjump"/>
          </p:cNvPr>
          <p:cNvSpPr/>
          <p:nvPr/>
        </p:nvSpPr>
        <p:spPr>
          <a:xfrm>
            <a:off x="0" y="3889829"/>
            <a:ext cx="4572000" cy="297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1982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20538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52400" y="2045854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baseline="0" dirty="0" err="1">
                <a:latin typeface="Times New Roman" pitchFamily="18" charset="0"/>
              </a:rPr>
              <a:t>Nhóm</a:t>
            </a:r>
            <a:r>
              <a:rPr lang="en-US" altLang="en-US" sz="2400" b="1" u="sng" baseline="0" dirty="0">
                <a:latin typeface="Times New Roman" pitchFamily="18" charset="0"/>
              </a:rPr>
              <a:t> 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 err="1">
                <a:latin typeface="Times New Roman" pitchFamily="18" charset="0"/>
              </a:rPr>
              <a:t>Cắt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một</a:t>
            </a:r>
            <a:r>
              <a:rPr lang="en-US" altLang="en-US" sz="2400" b="1" baseline="0" dirty="0">
                <a:latin typeface="Times New Roman" pitchFamily="18" charset="0"/>
              </a:rPr>
              <a:t> tam </a:t>
            </a:r>
            <a:r>
              <a:rPr lang="en-US" altLang="en-US" sz="2400" b="1" baseline="0" dirty="0" err="1">
                <a:latin typeface="Times New Roman" pitchFamily="18" charset="0"/>
              </a:rPr>
              <a:t>giác</a:t>
            </a:r>
            <a:r>
              <a:rPr lang="en-US" altLang="en-US" sz="2400" b="1" baseline="0" dirty="0">
                <a:latin typeface="Times New Roman" pitchFamily="18" charset="0"/>
              </a:rPr>
              <a:t> ABC </a:t>
            </a:r>
            <a:r>
              <a:rPr lang="en-US" altLang="en-US" sz="2400" b="1" baseline="0" dirty="0" err="1">
                <a:latin typeface="Times New Roman" pitchFamily="18" charset="0"/>
              </a:rPr>
              <a:t>bằng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giấy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với</a:t>
            </a:r>
            <a:r>
              <a:rPr lang="en-US" altLang="en-US" sz="2400" b="1" baseline="0" dirty="0">
                <a:latin typeface="Times New Roman" pitchFamily="18" charset="0"/>
              </a:rPr>
              <a:t> AC &gt; AB.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 err="1">
                <a:latin typeface="Times New Roman" pitchFamily="18" charset="0"/>
              </a:rPr>
              <a:t>Gấp</a:t>
            </a:r>
            <a:r>
              <a:rPr lang="en-US" altLang="en-US" sz="2400" b="1" baseline="0" dirty="0">
                <a:latin typeface="Times New Roman" pitchFamily="18" charset="0"/>
              </a:rPr>
              <a:t> tam </a:t>
            </a:r>
            <a:r>
              <a:rPr lang="en-US" altLang="en-US" sz="2400" b="1" baseline="0" dirty="0" err="1">
                <a:latin typeface="Times New Roman" pitchFamily="18" charset="0"/>
              </a:rPr>
              <a:t>giác</a:t>
            </a:r>
            <a:r>
              <a:rPr lang="en-US" altLang="en-US" sz="2400" b="1" baseline="0" dirty="0">
                <a:latin typeface="Times New Roman" pitchFamily="18" charset="0"/>
              </a:rPr>
              <a:t> ABC </a:t>
            </a:r>
            <a:r>
              <a:rPr lang="en-US" altLang="en-US" sz="2400" b="1" baseline="0" dirty="0" err="1">
                <a:latin typeface="Times New Roman" pitchFamily="18" charset="0"/>
              </a:rPr>
              <a:t>từ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đỉnh</a:t>
            </a:r>
            <a:r>
              <a:rPr lang="en-US" altLang="en-US" sz="2400" b="1" baseline="0" dirty="0">
                <a:latin typeface="Times New Roman" pitchFamily="18" charset="0"/>
              </a:rPr>
              <a:t> A </a:t>
            </a:r>
            <a:r>
              <a:rPr lang="en-US" altLang="en-US" sz="2400" b="1" baseline="0" dirty="0" err="1">
                <a:latin typeface="Times New Roman" pitchFamily="18" charset="0"/>
              </a:rPr>
              <a:t>sao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cho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cạnh</a:t>
            </a:r>
            <a:r>
              <a:rPr lang="en-US" altLang="en-US" sz="2400" b="1" baseline="0" dirty="0">
                <a:latin typeface="Times New Roman" pitchFamily="18" charset="0"/>
              </a:rPr>
              <a:t> AB </a:t>
            </a:r>
            <a:r>
              <a:rPr lang="en-US" altLang="en-US" sz="2400" b="1" baseline="0" dirty="0" err="1">
                <a:latin typeface="Times New Roman" pitchFamily="18" charset="0"/>
              </a:rPr>
              <a:t>chồng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lên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cạnh</a:t>
            </a:r>
            <a:r>
              <a:rPr lang="en-US" altLang="en-US" sz="2400" b="1" baseline="0" dirty="0">
                <a:latin typeface="Times New Roman" pitchFamily="18" charset="0"/>
              </a:rPr>
              <a:t> AC </a:t>
            </a:r>
            <a:r>
              <a:rPr lang="en-US" altLang="en-US" sz="2400" b="1" baseline="0" dirty="0" err="1">
                <a:latin typeface="Times New Roman" pitchFamily="18" charset="0"/>
              </a:rPr>
              <a:t>để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xác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định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tia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phân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giác</a:t>
            </a:r>
            <a:r>
              <a:rPr lang="en-US" altLang="en-US" sz="2400" b="1" baseline="0" dirty="0">
                <a:latin typeface="Times New Roman" pitchFamily="18" charset="0"/>
              </a:rPr>
              <a:t> AM </a:t>
            </a:r>
            <a:r>
              <a:rPr lang="en-US" altLang="en-US" sz="2400" b="1" baseline="0" dirty="0" err="1">
                <a:latin typeface="Times New Roman" pitchFamily="18" charset="0"/>
              </a:rPr>
              <a:t>của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BAC, </a:t>
            </a:r>
            <a:r>
              <a:rPr lang="en-US" altLang="en-US" sz="2400" b="1" baseline="0" dirty="0" err="1">
                <a:latin typeface="Times New Roman" pitchFamily="18" charset="0"/>
              </a:rPr>
              <a:t>khi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đó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điểm</a:t>
            </a:r>
            <a:r>
              <a:rPr lang="en-US" altLang="en-US" sz="2400" b="1" baseline="0" dirty="0">
                <a:latin typeface="Times New Roman" pitchFamily="18" charset="0"/>
              </a:rPr>
              <a:t> B </a:t>
            </a:r>
            <a:r>
              <a:rPr lang="en-US" altLang="en-US" sz="2400" b="1" baseline="0" dirty="0" err="1">
                <a:latin typeface="Times New Roman" pitchFamily="18" charset="0"/>
              </a:rPr>
              <a:t>trùng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với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một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điểm</a:t>
            </a:r>
            <a:r>
              <a:rPr lang="en-US" altLang="en-US" sz="2400" b="1" baseline="0" dirty="0">
                <a:latin typeface="Times New Roman" pitchFamily="18" charset="0"/>
              </a:rPr>
              <a:t> B’ </a:t>
            </a:r>
            <a:r>
              <a:rPr lang="en-US" altLang="en-US" sz="2400" b="1" baseline="0" dirty="0" err="1">
                <a:latin typeface="Times New Roman" pitchFamily="18" charset="0"/>
              </a:rPr>
              <a:t>trên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cạnh</a:t>
            </a:r>
            <a:r>
              <a:rPr lang="en-US" altLang="en-US" sz="2400" b="1" baseline="0" dirty="0">
                <a:latin typeface="Times New Roman" pitchFamily="18" charset="0"/>
              </a:rPr>
              <a:t> AC.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 err="1">
                <a:latin typeface="Times New Roman" pitchFamily="18" charset="0"/>
              </a:rPr>
              <a:t>Hãy</a:t>
            </a:r>
            <a:r>
              <a:rPr lang="en-US" altLang="en-US" sz="2400" b="1" baseline="0" dirty="0">
                <a:latin typeface="Times New Roman" pitchFamily="18" charset="0"/>
              </a:rPr>
              <a:t> so </a:t>
            </a:r>
            <a:r>
              <a:rPr lang="en-US" altLang="en-US" sz="2400" b="1" baseline="0" dirty="0" err="1">
                <a:latin typeface="Times New Roman" pitchFamily="18" charset="0"/>
              </a:rPr>
              <a:t>sánh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 B </a:t>
            </a:r>
            <a:r>
              <a:rPr lang="en-US" altLang="en-US" sz="2400" b="1" baseline="0" dirty="0" err="1">
                <a:latin typeface="Times New Roman" pitchFamily="18" charset="0"/>
              </a:rPr>
              <a:t>và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C, </a:t>
            </a:r>
            <a:r>
              <a:rPr lang="en-US" altLang="en-US" sz="2400" b="1" baseline="0" dirty="0" err="1">
                <a:latin typeface="Times New Roman" pitchFamily="18" charset="0"/>
              </a:rPr>
              <a:t>từ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đó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rút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ra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nhận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xét</a:t>
            </a:r>
            <a:endParaRPr lang="en-US" altLang="en-US" sz="2400" b="1" baseline="0" dirty="0">
              <a:latin typeface="Times New Roman" pitchFamily="18" charset="0"/>
            </a:endParaRPr>
          </a:p>
        </p:txBody>
      </p:sp>
      <p:pic>
        <p:nvPicPr>
          <p:cNvPr id="4099" name="Picture 9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65850"/>
            <a:ext cx="6261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762000" y="54552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>
                <a:latin typeface="Times New Roman" pitchFamily="18" charset="0"/>
              </a:rPr>
              <a:t>NHIỆM VỤ CÁC NHÓM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6200" y="509587"/>
            <a:ext cx="91392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baseline="0" dirty="0" err="1">
                <a:latin typeface="Times New Roman" pitchFamily="18" charset="0"/>
              </a:rPr>
              <a:t>Nhóm</a:t>
            </a:r>
            <a:r>
              <a:rPr lang="en-US" altLang="en-US" sz="2400" b="1" u="sng" baseline="0" dirty="0">
                <a:latin typeface="Times New Roman" pitchFamily="18" charset="0"/>
              </a:rPr>
              <a:t>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 smtClean="0">
                <a:latin typeface="Times New Roman" pitchFamily="18" charset="0"/>
              </a:rPr>
              <a:t>- </a:t>
            </a:r>
            <a:r>
              <a:rPr lang="en-US" altLang="en-US" sz="2400" b="1" baseline="0" dirty="0" err="1" smtClean="0">
                <a:latin typeface="Times New Roman" pitchFamily="18" charset="0"/>
              </a:rPr>
              <a:t>Vẽ</a:t>
            </a:r>
            <a:r>
              <a:rPr lang="en-US" altLang="en-US" sz="2400" b="1" baseline="0" dirty="0" smtClean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một</a:t>
            </a:r>
            <a:r>
              <a:rPr lang="en-US" altLang="en-US" sz="2400" b="1" baseline="0" dirty="0">
                <a:latin typeface="Times New Roman" pitchFamily="18" charset="0"/>
              </a:rPr>
              <a:t> tam </a:t>
            </a:r>
            <a:r>
              <a:rPr lang="en-US" altLang="en-US" sz="2400" b="1" baseline="0" dirty="0" err="1">
                <a:latin typeface="Times New Roman" pitchFamily="18" charset="0"/>
              </a:rPr>
              <a:t>giác</a:t>
            </a:r>
            <a:r>
              <a:rPr lang="en-US" altLang="en-US" sz="2400" b="1" baseline="0" dirty="0">
                <a:latin typeface="Times New Roman" pitchFamily="18" charset="0"/>
              </a:rPr>
              <a:t> ABC </a:t>
            </a:r>
            <a:r>
              <a:rPr lang="en-US" altLang="en-US" sz="2400" b="1" baseline="0" dirty="0" err="1">
                <a:latin typeface="Times New Roman" pitchFamily="18" charset="0"/>
              </a:rPr>
              <a:t>với</a:t>
            </a:r>
            <a:r>
              <a:rPr lang="en-US" altLang="en-US" sz="2400" b="1" baseline="0" dirty="0">
                <a:latin typeface="Times New Roman" pitchFamily="18" charset="0"/>
              </a:rPr>
              <a:t> AC &gt; AB.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>
                <a:latin typeface="Times New Roman" pitchFamily="18" charset="0"/>
              </a:rPr>
              <a:t>- </a:t>
            </a:r>
            <a:r>
              <a:rPr lang="en-US" altLang="en-US" sz="2400" b="1" baseline="0" dirty="0" err="1">
                <a:latin typeface="Times New Roman" pitchFamily="18" charset="0"/>
              </a:rPr>
              <a:t>Tìm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hiểu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về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smtClean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và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cạnh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đối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diện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trong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một</a:t>
            </a:r>
            <a:r>
              <a:rPr lang="en-US" altLang="en-US" sz="2400" b="1" baseline="0" dirty="0">
                <a:latin typeface="Times New Roman" pitchFamily="18" charset="0"/>
              </a:rPr>
              <a:t> tam </a:t>
            </a:r>
            <a:r>
              <a:rPr lang="en-US" altLang="en-US" sz="2400" b="1" baseline="0" dirty="0" err="1">
                <a:latin typeface="Times New Roman" pitchFamily="18" charset="0"/>
              </a:rPr>
              <a:t>giác</a:t>
            </a:r>
            <a:endParaRPr lang="en-US" altLang="en-US" sz="2400" b="1" baseline="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>
                <a:latin typeface="Times New Roman" pitchFamily="18" charset="0"/>
              </a:rPr>
              <a:t>- </a:t>
            </a:r>
            <a:r>
              <a:rPr lang="en-US" altLang="en-US" sz="2400" b="1" baseline="0" dirty="0" err="1">
                <a:latin typeface="Times New Roman" pitchFamily="18" charset="0"/>
              </a:rPr>
              <a:t>Dùng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thước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đo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để</a:t>
            </a:r>
            <a:r>
              <a:rPr lang="en-US" altLang="en-US" sz="2400" b="1" baseline="0" dirty="0">
                <a:latin typeface="Times New Roman" pitchFamily="18" charset="0"/>
              </a:rPr>
              <a:t> so </a:t>
            </a:r>
            <a:r>
              <a:rPr lang="en-US" altLang="en-US" sz="2400" b="1" baseline="0" dirty="0" err="1">
                <a:latin typeface="Times New Roman" pitchFamily="18" charset="0"/>
              </a:rPr>
              <a:t>sánh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B </a:t>
            </a:r>
            <a:r>
              <a:rPr lang="en-US" altLang="en-US" sz="2400" b="1" baseline="0" dirty="0" err="1">
                <a:latin typeface="Times New Roman" pitchFamily="18" charset="0"/>
              </a:rPr>
              <a:t>và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C, </a:t>
            </a:r>
            <a:r>
              <a:rPr lang="en-US" altLang="en-US" sz="2400" b="1" baseline="0" dirty="0" err="1">
                <a:latin typeface="Times New Roman" pitchFamily="18" charset="0"/>
              </a:rPr>
              <a:t>từ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đó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rút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ra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nhận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xét</a:t>
            </a:r>
            <a:endParaRPr lang="en-US" altLang="en-US" sz="2400" b="1" baseline="0" dirty="0">
              <a:latin typeface="Times New Roman" pitchFamily="18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baseline="0" dirty="0" err="1">
                <a:latin typeface="Times New Roman" pitchFamily="18" charset="0"/>
              </a:rPr>
              <a:t>Nhóm</a:t>
            </a:r>
            <a:r>
              <a:rPr lang="en-US" altLang="en-US" sz="2400" b="1" u="sng" baseline="0" dirty="0">
                <a:latin typeface="Times New Roman" pitchFamily="18" charset="0"/>
              </a:rPr>
              <a:t> 3: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>
                <a:latin typeface="Times New Roman" pitchFamily="18" charset="0"/>
              </a:rPr>
              <a:t>- </a:t>
            </a:r>
            <a:r>
              <a:rPr lang="en-US" altLang="en-US" sz="2400" b="1" baseline="0" dirty="0" err="1">
                <a:latin typeface="Times New Roman" pitchFamily="18" charset="0"/>
              </a:rPr>
              <a:t>Sử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dụng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phần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mềm</a:t>
            </a:r>
            <a:r>
              <a:rPr lang="en-US" altLang="en-US" sz="2400" b="1" baseline="0" dirty="0">
                <a:latin typeface="Times New Roman" pitchFamily="18" charset="0"/>
              </a:rPr>
              <a:t> Sketchpad </a:t>
            </a:r>
            <a:r>
              <a:rPr lang="en-US" altLang="en-US" sz="2400" b="1" baseline="0" dirty="0" err="1">
                <a:latin typeface="Times New Roman" pitchFamily="18" charset="0"/>
              </a:rPr>
              <a:t>vẽ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một</a:t>
            </a:r>
            <a:r>
              <a:rPr lang="en-US" altLang="en-US" sz="2400" b="1" baseline="0" dirty="0">
                <a:latin typeface="Times New Roman" pitchFamily="18" charset="0"/>
              </a:rPr>
              <a:t> tam </a:t>
            </a:r>
            <a:r>
              <a:rPr lang="en-US" altLang="en-US" sz="2400" b="1" baseline="0" dirty="0" err="1">
                <a:latin typeface="Times New Roman" pitchFamily="18" charset="0"/>
              </a:rPr>
              <a:t>giác</a:t>
            </a:r>
            <a:r>
              <a:rPr lang="en-US" altLang="en-US" sz="2400" b="1" baseline="0" dirty="0">
                <a:latin typeface="Times New Roman" pitchFamily="18" charset="0"/>
              </a:rPr>
              <a:t> ABC </a:t>
            </a:r>
            <a:r>
              <a:rPr lang="en-US" altLang="en-US" sz="2400" b="1" baseline="0" dirty="0" err="1">
                <a:latin typeface="Times New Roman" pitchFamily="18" charset="0"/>
              </a:rPr>
              <a:t>với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B </a:t>
            </a:r>
            <a:r>
              <a:rPr lang="en-US" altLang="en-US" sz="2400" b="1" baseline="0" dirty="0" err="1">
                <a:latin typeface="Times New Roman" pitchFamily="18" charset="0"/>
              </a:rPr>
              <a:t>lớn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hơn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góc</a:t>
            </a:r>
            <a:r>
              <a:rPr lang="en-US" altLang="en-US" sz="2400" b="1" baseline="0" dirty="0">
                <a:latin typeface="Times New Roman" pitchFamily="18" charset="0"/>
              </a:rPr>
              <a:t>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>
                <a:latin typeface="Times New Roman" pitchFamily="18" charset="0"/>
              </a:rPr>
              <a:t>- </a:t>
            </a:r>
            <a:r>
              <a:rPr lang="en-US" altLang="en-US" sz="2400" b="1" baseline="0" dirty="0" err="1">
                <a:latin typeface="Times New Roman" pitchFamily="18" charset="0"/>
              </a:rPr>
              <a:t>Đo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cạnh</a:t>
            </a:r>
            <a:r>
              <a:rPr lang="en-US" altLang="en-US" sz="2400" b="1" baseline="0" dirty="0">
                <a:latin typeface="Times New Roman" pitchFamily="18" charset="0"/>
              </a:rPr>
              <a:t> AC </a:t>
            </a:r>
            <a:r>
              <a:rPr lang="en-US" altLang="en-US" sz="2400" b="1" baseline="0" dirty="0" err="1">
                <a:latin typeface="Times New Roman" pitchFamily="18" charset="0"/>
              </a:rPr>
              <a:t>và</a:t>
            </a:r>
            <a:r>
              <a:rPr lang="en-US" altLang="en-US" sz="2400" b="1" baseline="0" dirty="0">
                <a:latin typeface="Times New Roman" pitchFamily="18" charset="0"/>
              </a:rPr>
              <a:t> AB </a:t>
            </a:r>
            <a:r>
              <a:rPr lang="en-US" altLang="en-US" sz="2400" b="1" baseline="0" dirty="0" err="1">
                <a:latin typeface="Times New Roman" pitchFamily="18" charset="0"/>
              </a:rPr>
              <a:t>rồi</a:t>
            </a:r>
            <a:r>
              <a:rPr lang="en-US" altLang="en-US" sz="2400" b="1" baseline="0" dirty="0">
                <a:latin typeface="Times New Roman" pitchFamily="18" charset="0"/>
              </a:rPr>
              <a:t> so </a:t>
            </a:r>
            <a:r>
              <a:rPr lang="en-US" altLang="en-US" sz="2400" b="1" baseline="0" dirty="0" err="1">
                <a:latin typeface="Times New Roman" pitchFamily="18" charset="0"/>
              </a:rPr>
              <a:t>sánh</a:t>
            </a:r>
            <a:r>
              <a:rPr lang="en-US" altLang="en-US" sz="2400" b="1" baseline="0" dirty="0">
                <a:latin typeface="Times New Roman" pitchFamily="18" charset="0"/>
              </a:rPr>
              <a:t>, </a:t>
            </a:r>
            <a:r>
              <a:rPr lang="en-US" altLang="en-US" sz="2400" b="1" baseline="0" dirty="0" err="1">
                <a:latin typeface="Times New Roman" pitchFamily="18" charset="0"/>
              </a:rPr>
              <a:t>từ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đó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rút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ra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nhận</a:t>
            </a:r>
            <a:r>
              <a:rPr lang="en-US" altLang="en-US" sz="2400" b="1" baseline="0" dirty="0">
                <a:latin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</a:rPr>
              <a:t>xét</a:t>
            </a:r>
            <a:endParaRPr lang="en-US" altLang="en-US" sz="2400" b="1" baseline="0" dirty="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5726906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baseline="0" dirty="0" err="1">
                <a:latin typeface="Times New Roman" pitchFamily="18" charset="0"/>
              </a:rPr>
              <a:t>Nhóm</a:t>
            </a:r>
            <a:r>
              <a:rPr lang="en-US" altLang="en-US" sz="2400" b="1" u="sng" baseline="0" dirty="0">
                <a:latin typeface="Times New Roman" pitchFamily="18" charset="0"/>
              </a:rPr>
              <a:t> </a:t>
            </a:r>
            <a:r>
              <a:rPr lang="en-US" altLang="en-US" sz="2400" b="1" u="sng" baseline="0" dirty="0" smtClean="0">
                <a:latin typeface="Times New Roman" pitchFamily="18" charset="0"/>
              </a:rPr>
              <a:t>4: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Tìm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hiểu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các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hình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ảnh</a:t>
            </a:r>
            <a:r>
              <a:rPr lang="en-US" altLang="en-US" sz="2400" b="1" dirty="0" smtClean="0">
                <a:latin typeface="Times New Roman" pitchFamily="18" charset="0"/>
              </a:rPr>
              <a:t> , </a:t>
            </a:r>
            <a:r>
              <a:rPr lang="en-US" altLang="en-US" sz="2400" b="1" dirty="0" err="1" smtClean="0">
                <a:latin typeface="Times New Roman" pitchFamily="18" charset="0"/>
              </a:rPr>
              <a:t>ứng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dụng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thực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tế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trong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đời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sống</a:t>
            </a:r>
            <a:endParaRPr lang="en-US" altLang="en-US" sz="2400" b="1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38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1367</Words>
  <Application>Microsoft Office PowerPoint</Application>
  <PresentationFormat>On-screen Show (4:3)</PresentationFormat>
  <Paragraphs>235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Học và lµm c¸c bµi: 3; 5; 6; 7  (sgk-tr56) . -Tìm hiểu cách chứng minh định lí 2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canhdm</dc:creator>
  <cp:lastModifiedBy>canhdm</cp:lastModifiedBy>
  <cp:revision>338</cp:revision>
  <cp:lastPrinted>2017-02-25T00:32:46Z</cp:lastPrinted>
  <dcterms:created xsi:type="dcterms:W3CDTF">2016-11-17T15:34:26Z</dcterms:created>
  <dcterms:modified xsi:type="dcterms:W3CDTF">2017-02-27T12:01:46Z</dcterms:modified>
</cp:coreProperties>
</file>