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6"/>
  </p:notesMasterIdLst>
  <p:sldIdLst>
    <p:sldId id="532" r:id="rId2"/>
    <p:sldId id="533" r:id="rId3"/>
    <p:sldId id="617" r:id="rId4"/>
    <p:sldId id="618" r:id="rId5"/>
    <p:sldId id="619" r:id="rId6"/>
    <p:sldId id="620" r:id="rId7"/>
    <p:sldId id="622" r:id="rId8"/>
    <p:sldId id="623" r:id="rId9"/>
    <p:sldId id="626" r:id="rId10"/>
    <p:sldId id="625" r:id="rId11"/>
    <p:sldId id="628" r:id="rId12"/>
    <p:sldId id="630" r:id="rId13"/>
    <p:sldId id="631" r:id="rId14"/>
    <p:sldId id="627" r:id="rId15"/>
    <p:sldId id="534" r:id="rId16"/>
    <p:sldId id="577" r:id="rId17"/>
    <p:sldId id="578" r:id="rId18"/>
    <p:sldId id="579" r:id="rId19"/>
    <p:sldId id="580" r:id="rId20"/>
    <p:sldId id="581" r:id="rId21"/>
    <p:sldId id="603" r:id="rId22"/>
    <p:sldId id="582" r:id="rId23"/>
    <p:sldId id="601"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60" r:id="rId37"/>
    <p:sldId id="562" r:id="rId38"/>
    <p:sldId id="564" r:id="rId39"/>
    <p:sldId id="565" r:id="rId40"/>
    <p:sldId id="566" r:id="rId41"/>
    <p:sldId id="567" r:id="rId42"/>
    <p:sldId id="568" r:id="rId43"/>
    <p:sldId id="569" r:id="rId44"/>
    <p:sldId id="570" r:id="rId45"/>
    <p:sldId id="572" r:id="rId46"/>
    <p:sldId id="574" r:id="rId47"/>
    <p:sldId id="596" r:id="rId48"/>
    <p:sldId id="597" r:id="rId49"/>
    <p:sldId id="598" r:id="rId50"/>
    <p:sldId id="599" r:id="rId51"/>
    <p:sldId id="575" r:id="rId52"/>
    <p:sldId id="605" r:id="rId53"/>
    <p:sldId id="606" r:id="rId54"/>
    <p:sldId id="607" r:id="rId55"/>
    <p:sldId id="608" r:id="rId56"/>
    <p:sldId id="609" r:id="rId57"/>
    <p:sldId id="610" r:id="rId58"/>
    <p:sldId id="611" r:id="rId59"/>
    <p:sldId id="612" r:id="rId60"/>
    <p:sldId id="613" r:id="rId61"/>
    <p:sldId id="614" r:id="rId62"/>
    <p:sldId id="615" r:id="rId63"/>
    <p:sldId id="616" r:id="rId64"/>
    <p:sldId id="520" r:id="rId65"/>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9" autoAdjust="0"/>
    <p:restoredTop sz="92362" autoAdjust="0"/>
  </p:normalViewPr>
  <p:slideViewPr>
    <p:cSldViewPr>
      <p:cViewPr>
        <p:scale>
          <a:sx n="60" d="100"/>
          <a:sy n="60" d="100"/>
        </p:scale>
        <p:origin x="-149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số mắc</c:v>
                </c:pt>
              </c:strCache>
            </c:strRef>
          </c:tx>
          <c:invertIfNegative val="0"/>
          <c:cat>
            <c:strRef>
              <c:f>Sheet1!$A$2:$A$6</c:f>
              <c:strCache>
                <c:ptCount val="5"/>
                <c:pt idx="0">
                  <c:v>&lt; 9 tháng</c:v>
                </c:pt>
                <c:pt idx="1">
                  <c:v>9-11 tháng</c:v>
                </c:pt>
                <c:pt idx="2">
                  <c:v>1-5 tuổi</c:v>
                </c:pt>
                <c:pt idx="3">
                  <c:v>6-15 tuổi</c:v>
                </c:pt>
                <c:pt idx="4">
                  <c:v>&gt; 15 tuổi</c:v>
                </c:pt>
              </c:strCache>
            </c:strRef>
          </c:cat>
          <c:val>
            <c:numRef>
              <c:f>Sheet1!$B$2:$B$6</c:f>
              <c:numCache>
                <c:formatCode>General</c:formatCode>
                <c:ptCount val="5"/>
                <c:pt idx="0">
                  <c:v>7</c:v>
                </c:pt>
                <c:pt idx="1">
                  <c:v>5</c:v>
                </c:pt>
                <c:pt idx="2">
                  <c:v>3</c:v>
                </c:pt>
                <c:pt idx="3">
                  <c:v>2</c:v>
                </c:pt>
                <c:pt idx="4">
                  <c:v>2</c:v>
                </c:pt>
              </c:numCache>
            </c:numRef>
          </c:val>
        </c:ser>
        <c:dLbls>
          <c:showLegendKey val="0"/>
          <c:showVal val="0"/>
          <c:showCatName val="0"/>
          <c:showSerName val="0"/>
          <c:showPercent val="0"/>
          <c:showBubbleSize val="0"/>
        </c:dLbls>
        <c:gapWidth val="150"/>
        <c:axId val="83388288"/>
        <c:axId val="83389824"/>
      </c:barChart>
      <c:catAx>
        <c:axId val="83388288"/>
        <c:scaling>
          <c:orientation val="minMax"/>
        </c:scaling>
        <c:delete val="0"/>
        <c:axPos val="b"/>
        <c:majorTickMark val="out"/>
        <c:minorTickMark val="none"/>
        <c:tickLblPos val="nextTo"/>
        <c:crossAx val="83389824"/>
        <c:crosses val="autoZero"/>
        <c:auto val="1"/>
        <c:lblAlgn val="ctr"/>
        <c:lblOffset val="100"/>
        <c:noMultiLvlLbl val="0"/>
      </c:catAx>
      <c:valAx>
        <c:axId val="83389824"/>
        <c:scaling>
          <c:orientation val="minMax"/>
        </c:scaling>
        <c:delete val="0"/>
        <c:axPos val="l"/>
        <c:majorGridlines/>
        <c:numFmt formatCode="General" sourceLinked="1"/>
        <c:majorTickMark val="out"/>
        <c:minorTickMark val="none"/>
        <c:tickLblPos val="nextTo"/>
        <c:crossAx val="833882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357868282834497"/>
          <c:y val="6.4134288109402013E-2"/>
        </c:manualLayout>
      </c:layout>
      <c:overlay val="0"/>
    </c:title>
    <c:autoTitleDeleted val="0"/>
    <c:plotArea>
      <c:layout/>
      <c:pieChart>
        <c:varyColors val="1"/>
        <c:ser>
          <c:idx val="0"/>
          <c:order val="0"/>
          <c:tx>
            <c:strRef>
              <c:f>Sheet1!$B$1</c:f>
              <c:strCache>
                <c:ptCount val="1"/>
                <c:pt idx="0">
                  <c:v>Năm 2019</c:v>
                </c:pt>
              </c:strCache>
            </c:strRef>
          </c:tx>
          <c:dLbls>
            <c:dLblPos val="inEnd"/>
            <c:showLegendKey val="0"/>
            <c:showVal val="1"/>
            <c:showCatName val="0"/>
            <c:showSerName val="0"/>
            <c:showPercent val="0"/>
            <c:showBubbleSize val="0"/>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42.13</c:v>
                </c:pt>
                <c:pt idx="1">
                  <c:v>15.78</c:v>
                </c:pt>
                <c:pt idx="2">
                  <c:v>5.26</c:v>
                </c:pt>
                <c:pt idx="3">
                  <c:v>21.05</c:v>
                </c:pt>
                <c:pt idx="4">
                  <c:v>15.78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146257695505061"/>
          <c:y val="0.33596808146858176"/>
          <c:w val="0.34245572331043694"/>
          <c:h val="0.43992081687893292"/>
        </c:manualLayout>
      </c:layout>
      <c:overlay val="0"/>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Năm 2018</c:v>
                </c:pt>
              </c:strCache>
            </c:strRef>
          </c:tx>
          <c:dLbls>
            <c:dLblPos val="inEnd"/>
            <c:showLegendKey val="0"/>
            <c:showVal val="1"/>
            <c:showCatName val="0"/>
            <c:showSerName val="0"/>
            <c:showPercent val="0"/>
            <c:showBubbleSize val="0"/>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27.77</c:v>
                </c:pt>
                <c:pt idx="1">
                  <c:v>0</c:v>
                </c:pt>
                <c:pt idx="2">
                  <c:v>0</c:v>
                </c:pt>
                <c:pt idx="3">
                  <c:v>61.120000000000012</c:v>
                </c:pt>
                <c:pt idx="4">
                  <c:v>11.11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Sheet1!$B$2:$B$6</c:f>
              <c:numCache>
                <c:formatCode>General</c:formatCode>
                <c:ptCount val="5"/>
                <c:pt idx="0">
                  <c:v>248</c:v>
                </c:pt>
                <c:pt idx="1">
                  <c:v>884</c:v>
                </c:pt>
                <c:pt idx="2">
                  <c:v>32</c:v>
                </c:pt>
                <c:pt idx="3">
                  <c:v>3</c:v>
                </c:pt>
                <c:pt idx="4">
                  <c:v>2</c:v>
                </c:pt>
              </c:numCache>
            </c:numRef>
          </c:val>
        </c:ser>
        <c:ser>
          <c:idx val="1"/>
          <c:order val="1"/>
          <c:tx>
            <c:strRef>
              <c:f>Sheet1!$C$1</c:f>
              <c:strCache>
                <c:ptCount val="1"/>
                <c:pt idx="0">
                  <c:v>2015</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Sheet1!$C$2:$C$6</c:f>
              <c:numCache>
                <c:formatCode>General</c:formatCode>
                <c:ptCount val="5"/>
                <c:pt idx="0">
                  <c:v>240</c:v>
                </c:pt>
                <c:pt idx="1">
                  <c:v>895</c:v>
                </c:pt>
                <c:pt idx="2">
                  <c:v>0</c:v>
                </c:pt>
                <c:pt idx="3">
                  <c:v>21</c:v>
                </c:pt>
                <c:pt idx="4">
                  <c:v>1</c:v>
                </c:pt>
              </c:numCache>
            </c:numRef>
          </c:val>
        </c:ser>
        <c:ser>
          <c:idx val="2"/>
          <c:order val="2"/>
          <c:tx>
            <c:strRef>
              <c:f>Sheet1!$D$1</c:f>
              <c:strCache>
                <c:ptCount val="1"/>
                <c:pt idx="0">
                  <c:v>2016</c:v>
                </c:pt>
              </c:strCache>
            </c:strRef>
          </c:tx>
          <c:invertIfNegative val="0"/>
          <c:cat>
            <c:strRef>
              <c:f>Sheet1!$A$2:$A$6</c:f>
              <c:strCache>
                <c:ptCount val="5"/>
                <c:pt idx="0">
                  <c:v>&lt; 1 Tuổi</c:v>
                </c:pt>
                <c:pt idx="1">
                  <c:v>1-4 Tuổi</c:v>
                </c:pt>
                <c:pt idx="2">
                  <c:v>5-9 Tuổi</c:v>
                </c:pt>
                <c:pt idx="3">
                  <c:v>10-14 Tuổi</c:v>
                </c:pt>
                <c:pt idx="4">
                  <c:v>≥ 15 Tuổi</c:v>
                </c:pt>
              </c:strCache>
            </c:strRef>
          </c:cat>
          <c:val>
            <c:numRef>
              <c:f>Sheet1!$D$2:$D$6</c:f>
              <c:numCache>
                <c:formatCode>General</c:formatCode>
                <c:ptCount val="5"/>
                <c:pt idx="0">
                  <c:v>28</c:v>
                </c:pt>
                <c:pt idx="1">
                  <c:v>176</c:v>
                </c:pt>
                <c:pt idx="2">
                  <c:v>2</c:v>
                </c:pt>
                <c:pt idx="3">
                  <c:v>0</c:v>
                </c:pt>
                <c:pt idx="4">
                  <c:v>0</c:v>
                </c:pt>
              </c:numCache>
            </c:numRef>
          </c:val>
        </c:ser>
        <c:dLbls>
          <c:showLegendKey val="0"/>
          <c:showVal val="0"/>
          <c:showCatName val="0"/>
          <c:showSerName val="0"/>
          <c:showPercent val="0"/>
          <c:showBubbleSize val="0"/>
        </c:dLbls>
        <c:gapWidth val="150"/>
        <c:axId val="218895488"/>
        <c:axId val="218897024"/>
      </c:barChart>
      <c:catAx>
        <c:axId val="218895488"/>
        <c:scaling>
          <c:orientation val="minMax"/>
        </c:scaling>
        <c:delete val="0"/>
        <c:axPos val="b"/>
        <c:majorTickMark val="out"/>
        <c:minorTickMark val="none"/>
        <c:tickLblPos val="nextTo"/>
        <c:crossAx val="218897024"/>
        <c:crosses val="autoZero"/>
        <c:auto val="1"/>
        <c:lblAlgn val="ctr"/>
        <c:lblOffset val="100"/>
        <c:noMultiLvlLbl val="0"/>
      </c:catAx>
      <c:valAx>
        <c:axId val="218897024"/>
        <c:scaling>
          <c:orientation val="minMax"/>
        </c:scaling>
        <c:delete val="0"/>
        <c:axPos val="l"/>
        <c:majorGridlines/>
        <c:numFmt formatCode="General" sourceLinked="1"/>
        <c:majorTickMark val="out"/>
        <c:minorTickMark val="none"/>
        <c:tickLblPos val="nextTo"/>
        <c:crossAx val="218895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6FC2E-287C-430B-ACFC-08470566A31D}" type="datetimeFigureOut">
              <a:rPr lang="en-US" smtClean="0"/>
              <a:pPr/>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F1BC-D56C-4D32-857B-43BF6A7D2D35}" type="slidenum">
              <a:rPr lang="en-US" smtClean="0"/>
              <a:pPr/>
              <a:t>‹#›</a:t>
            </a:fld>
            <a:endParaRPr lang="en-US"/>
          </a:p>
        </p:txBody>
      </p:sp>
    </p:spTree>
    <p:extLst>
      <p:ext uri="{BB962C8B-B14F-4D97-AF65-F5344CB8AC3E}">
        <p14:creationId xmlns:p14="http://schemas.microsoft.com/office/powerpoint/2010/main" val="152024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9911429-4540-426E-A697-8C21B80462AE}" type="slidenum">
              <a:rPr lang="vi-VN"/>
              <a:pPr/>
              <a:t>16</a:t>
            </a:fld>
            <a:endParaRPr lang="vi-VN"/>
          </a:p>
        </p:txBody>
      </p:sp>
      <p:sp>
        <p:nvSpPr>
          <p:cNvPr id="27651" name="Rectangle 2"/>
          <p:cNvSpPr>
            <a:spLocks noGrp="1" noRot="1" noChangeAspect="1" noTextEdit="1"/>
          </p:cNvSpPr>
          <p:nvPr>
            <p:ph type="sldImg"/>
          </p:nvPr>
        </p:nvSpPr>
        <p:spPr>
          <a:xfrm>
            <a:off x="1371600" y="1143000"/>
            <a:ext cx="4114800" cy="3086100"/>
          </a:xfrm>
          <a:ln/>
        </p:spPr>
      </p:sp>
      <p:sp>
        <p:nvSpPr>
          <p:cNvPr id="27652" name="Rectangle 3"/>
          <p:cNvSpPr>
            <a:spLocks noGrp="1"/>
          </p:cNvSpPr>
          <p:nvPr>
            <p:ph type="body" idx="1"/>
          </p:nvPr>
        </p:nvSpPr>
        <p:spPr>
          <a:xfrm>
            <a:off x="685800" y="4400550"/>
            <a:ext cx="5486400" cy="3600450"/>
          </a:xfrm>
          <a:noFill/>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smtClean="0"/>
          </a:p>
        </p:txBody>
      </p:sp>
      <p:sp>
        <p:nvSpPr>
          <p:cNvPr id="63492" name="Slide Number Placeholder 3"/>
          <p:cNvSpPr>
            <a:spLocks noGrp="1"/>
          </p:cNvSpPr>
          <p:nvPr>
            <p:ph type="sldNum" sz="quarter" idx="5"/>
          </p:nvPr>
        </p:nvSpPr>
        <p:spPr>
          <a:noFill/>
          <a:ln>
            <a:miter lim="800000"/>
            <a:headEnd/>
            <a:tailEnd/>
          </a:ln>
        </p:spPr>
        <p:txBody>
          <a:bodyPr/>
          <a:lstStyle/>
          <a:p>
            <a:fld id="{EB1035FA-EC00-4BA7-836D-5200C9D69C4F}" type="slidenum">
              <a:rPr lang="en-US" altLang="en-US" smtClean="0"/>
              <a:pPr/>
              <a:t>50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B4E005C-E543-4D68-AEE5-3D80E85770D7}" type="datetimeFigureOut">
              <a:rPr lang="en-US" smtClean="0"/>
              <a:pPr/>
              <a:t>3/31/2019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3A3314-F317-4E74-B242-23D8806315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A75C988-3212-472E-8C00-B5B246208BA7}"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2889F11-1FE4-4D73-ABDD-C300A2DF1285}"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F24A5-FCE5-4CCF-8B7E-8CC20AEAD08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B4E005C-E543-4D68-AEE5-3D80E85770D7}" type="datetimeFigureOut">
              <a:rPr lang="en-US" smtClean="0"/>
              <a:pPr/>
              <a:t>3/31/2019</a:t>
            </a:fld>
            <a:endParaRPr lang="en-US"/>
          </a:p>
        </p:txBody>
      </p:sp>
      <p:sp>
        <p:nvSpPr>
          <p:cNvPr id="9" name="Slide Number Placeholder 8"/>
          <p:cNvSpPr>
            <a:spLocks noGrp="1"/>
          </p:cNvSpPr>
          <p:nvPr>
            <p:ph type="sldNum" sz="quarter" idx="15"/>
          </p:nvPr>
        </p:nvSpPr>
        <p:spPr/>
        <p:txBody>
          <a:bodyPr rtlCol="0"/>
          <a:lstStyle/>
          <a:p>
            <a:fld id="{2C3A3314-F317-4E74-B242-23D88063157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4E005C-E543-4D68-AEE5-3D80E85770D7}" type="datetimeFigureOut">
              <a:rPr lang="en-US" smtClean="0"/>
              <a:pPr/>
              <a:t>3/31/2019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3A3314-F317-4E74-B242-23D8806315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4E005C-E543-4D68-AEE5-3D80E85770D7}"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3314-F317-4E74-B242-23D88063157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4E005C-E543-4D68-AEE5-3D80E85770D7}" type="datetimeFigureOut">
              <a:rPr lang="en-US" smtClean="0"/>
              <a:pPr/>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A3314-F317-4E74-B242-23D88063157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B4E005C-E543-4D68-AEE5-3D80E85770D7}" type="datetimeFigureOut">
              <a:rPr lang="en-US" smtClean="0"/>
              <a:pPr/>
              <a:t>3/31/2019</a:t>
            </a:fld>
            <a:endParaRPr lang="en-US"/>
          </a:p>
        </p:txBody>
      </p:sp>
      <p:sp>
        <p:nvSpPr>
          <p:cNvPr id="7" name="Slide Number Placeholder 6"/>
          <p:cNvSpPr>
            <a:spLocks noGrp="1"/>
          </p:cNvSpPr>
          <p:nvPr>
            <p:ph type="sldNum" sz="quarter" idx="11"/>
          </p:nvPr>
        </p:nvSpPr>
        <p:spPr/>
        <p:txBody>
          <a:bodyPr rtlCol="0"/>
          <a:lstStyle/>
          <a:p>
            <a:fld id="{2C3A3314-F317-4E74-B242-23D88063157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005C-E543-4D68-AEE5-3D80E85770D7}" type="datetimeFigureOut">
              <a:rPr lang="en-US" smtClean="0"/>
              <a:pPr/>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4E005C-E543-4D68-AEE5-3D80E85770D7}" type="datetimeFigureOut">
              <a:rPr lang="en-US" smtClean="0"/>
              <a:pPr/>
              <a:t>3/31/2019</a:t>
            </a:fld>
            <a:endParaRPr lang="en-US"/>
          </a:p>
        </p:txBody>
      </p:sp>
      <p:sp>
        <p:nvSpPr>
          <p:cNvPr id="22" name="Slide Number Placeholder 21"/>
          <p:cNvSpPr>
            <a:spLocks noGrp="1"/>
          </p:cNvSpPr>
          <p:nvPr>
            <p:ph type="sldNum" sz="quarter" idx="15"/>
          </p:nvPr>
        </p:nvSpPr>
        <p:spPr/>
        <p:txBody>
          <a:bodyPr rtlCol="0"/>
          <a:lstStyle/>
          <a:p>
            <a:fld id="{2C3A3314-F317-4E74-B242-23D88063157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B4E005C-E543-4D68-AEE5-3D80E85770D7}" type="datetimeFigureOut">
              <a:rPr lang="en-US" smtClean="0"/>
              <a:pPr/>
              <a:t>3/31/2019</a:t>
            </a:fld>
            <a:endParaRPr lang="en-US"/>
          </a:p>
        </p:txBody>
      </p:sp>
      <p:sp>
        <p:nvSpPr>
          <p:cNvPr id="18" name="Slide Number Placeholder 17"/>
          <p:cNvSpPr>
            <a:spLocks noGrp="1"/>
          </p:cNvSpPr>
          <p:nvPr>
            <p:ph type="sldNum" sz="quarter" idx="11"/>
          </p:nvPr>
        </p:nvSpPr>
        <p:spPr/>
        <p:txBody>
          <a:bodyPr rtlCol="0"/>
          <a:lstStyle/>
          <a:p>
            <a:fld id="{2C3A3314-F317-4E74-B242-23D88063157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4E005C-E543-4D68-AEE5-3D80E85770D7}" type="datetimeFigureOut">
              <a:rPr lang="en-US" smtClean="0"/>
              <a:pPr/>
              <a:t>3/31/2019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3A3314-F317-4E74-B242-23D8806315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rtl="0" eaLnBrk="1" latinLnBrk="0" hangingPunct="1">
        <a:spcBef>
          <a:spcPct val="0"/>
        </a:spcBef>
        <a:buNone/>
        <a:defRPr kumimoji="0" sz="3200" b="1" kern="1200" cap="small" baseline="0">
          <a:solidFill>
            <a:schemeClr val="tx2"/>
          </a:solidFill>
          <a:latin typeface="Times New Roman" pitchFamily="18" charset="0"/>
          <a:ea typeface="+mj-ea"/>
          <a:cs typeface="Times New Roman" pitchFamily="18"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Times New Roman" pitchFamily="18" charset="0"/>
          <a:ea typeface="+mn-ea"/>
          <a:cs typeface="Times New Roman" pitchFamily="18"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Times New Roman" pitchFamily="18" charset="0"/>
          <a:ea typeface="+mn-ea"/>
          <a:cs typeface="Times New Roman" pitchFamily="18"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Times New Roman" pitchFamily="18" charset="0"/>
          <a:ea typeface="+mn-ea"/>
          <a:cs typeface="Times New Roman"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SỞ Y TẾ HÀ NỘI</a:t>
            </a:r>
            <a:br>
              <a:rPr lang="en-US" sz="2200" dirty="0" smtClean="0"/>
            </a:br>
            <a:r>
              <a:rPr lang="en-US" sz="2200" dirty="0" smtClean="0"/>
              <a:t>TRUNG TÂM Y TẾ QUẬN LONG BIÊN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153400" cy="4873752"/>
          </a:xfrm>
        </p:spPr>
        <p:txBody>
          <a:bodyPr/>
          <a:lstStyle/>
          <a:p>
            <a:pPr algn="ctr">
              <a:buNone/>
            </a:pPr>
            <a:endParaRPr lang="en-US" b="1" dirty="0" smtClean="0"/>
          </a:p>
          <a:p>
            <a:pPr algn="ctr">
              <a:buNone/>
            </a:pPr>
            <a:r>
              <a:rPr lang="en-US" b="1" dirty="0" smtClean="0"/>
              <a:t>TRUYỀN THÔNG</a:t>
            </a:r>
          </a:p>
          <a:p>
            <a:pPr algn="ctr">
              <a:buNone/>
            </a:pPr>
            <a:r>
              <a:rPr lang="en-US" b="1" dirty="0" smtClean="0"/>
              <a:t>PHÒNG CHỐNG MỘT SỐ DỊCH BỆNH TRONG TRƯỜNG HỌC</a:t>
            </a:r>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r">
              <a:buNone/>
            </a:pPr>
            <a:r>
              <a:rPr lang="en-US" i="1" dirty="0" smtClean="0"/>
              <a:t>Long </a:t>
            </a:r>
            <a:r>
              <a:rPr lang="en-US" i="1" dirty="0" err="1" smtClean="0"/>
              <a:t>Biên</a:t>
            </a:r>
            <a:r>
              <a:rPr lang="en-US" i="1" dirty="0" smtClean="0"/>
              <a:t>, </a:t>
            </a:r>
            <a:r>
              <a:rPr lang="en-US" i="1" dirty="0" err="1" smtClean="0"/>
              <a:t>ngày</a:t>
            </a:r>
            <a:r>
              <a:rPr lang="en-US" i="1" dirty="0" smtClean="0"/>
              <a:t>    </a:t>
            </a:r>
            <a:r>
              <a:rPr lang="en-US" i="1" dirty="0" err="1" smtClean="0"/>
              <a:t>tháng</a:t>
            </a:r>
            <a:r>
              <a:rPr lang="en-US" i="1" dirty="0" smtClean="0"/>
              <a:t>    </a:t>
            </a:r>
            <a:r>
              <a:rPr lang="en-US" i="1" dirty="0" err="1" smtClean="0"/>
              <a:t>năm</a:t>
            </a:r>
            <a:r>
              <a:rPr lang="en-US" i="1" dirty="0" smtClean="0"/>
              <a:t> 2019</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TCM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sz="2600" dirty="0" smtClean="0"/>
              <a:t>+ </a:t>
            </a:r>
            <a:r>
              <a:rPr lang="en-US" sz="2600" i="1" dirty="0" err="1" smtClean="0"/>
              <a:t>Cộng</a:t>
            </a:r>
            <a:r>
              <a:rPr lang="en-US" sz="2600" i="1" dirty="0" smtClean="0"/>
              <a:t> </a:t>
            </a:r>
            <a:r>
              <a:rPr lang="en-US" sz="2600" i="1" dirty="0" err="1" smtClean="0"/>
              <a:t>dồn</a:t>
            </a:r>
            <a:r>
              <a:rPr lang="en-US" sz="2600" i="1" dirty="0" smtClean="0"/>
              <a:t> 2019</a:t>
            </a:r>
            <a:r>
              <a:rPr lang="en-US" sz="2600" dirty="0" smtClean="0"/>
              <a:t>: 158 </a:t>
            </a:r>
            <a:r>
              <a:rPr lang="en-US" sz="2600" dirty="0" err="1" smtClean="0"/>
              <a:t>mắc</a:t>
            </a:r>
            <a:r>
              <a:rPr lang="en-US" sz="2600" dirty="0" smtClean="0"/>
              <a:t>, 0 </a:t>
            </a:r>
            <a:r>
              <a:rPr lang="en-US" sz="2600" dirty="0" err="1" smtClean="0"/>
              <a:t>tử</a:t>
            </a:r>
            <a:r>
              <a:rPr lang="en-US" sz="2600" dirty="0" smtClean="0"/>
              <a:t> </a:t>
            </a:r>
            <a:r>
              <a:rPr lang="en-US" sz="2600" dirty="0" err="1" smtClean="0"/>
              <a:t>vong</a:t>
            </a:r>
            <a:r>
              <a:rPr lang="en-US" sz="2600" dirty="0" smtClean="0"/>
              <a:t>; </a:t>
            </a:r>
            <a:r>
              <a:rPr lang="en-US" sz="2600" dirty="0" err="1" smtClean="0"/>
              <a:t>bệnh</a:t>
            </a:r>
            <a:r>
              <a:rPr lang="en-US" sz="2600" dirty="0" smtClean="0"/>
              <a:t> </a:t>
            </a:r>
            <a:r>
              <a:rPr lang="en-US" sz="2600" dirty="0" err="1" smtClean="0"/>
              <a:t>nhân</a:t>
            </a:r>
            <a:r>
              <a:rPr lang="en-US" sz="2600" dirty="0" smtClean="0"/>
              <a:t> </a:t>
            </a:r>
            <a:r>
              <a:rPr lang="en-US" sz="2600" dirty="0" err="1" smtClean="0"/>
              <a:t>phân</a:t>
            </a:r>
            <a:r>
              <a:rPr lang="en-US" sz="2600" dirty="0" smtClean="0"/>
              <a:t> </a:t>
            </a:r>
            <a:r>
              <a:rPr lang="en-US" sz="2600" dirty="0" err="1" smtClean="0"/>
              <a:t>bố</a:t>
            </a:r>
            <a:r>
              <a:rPr lang="en-US" sz="2600" dirty="0" smtClean="0"/>
              <a:t> </a:t>
            </a:r>
            <a:r>
              <a:rPr lang="en-US" sz="2600" dirty="0" err="1" smtClean="0"/>
              <a:t>tại</a:t>
            </a:r>
            <a:r>
              <a:rPr lang="en-US" sz="2600" dirty="0" smtClean="0"/>
              <a:t> 27 </a:t>
            </a:r>
            <a:r>
              <a:rPr lang="en-US" sz="2600" dirty="0" err="1" smtClean="0"/>
              <a:t>quận</a:t>
            </a:r>
            <a:r>
              <a:rPr lang="en-US" sz="2600" dirty="0" smtClean="0"/>
              <a:t>, </a:t>
            </a:r>
            <a:r>
              <a:rPr lang="en-US" sz="2600" dirty="0" err="1" smtClean="0"/>
              <a:t>huyện</a:t>
            </a:r>
            <a:r>
              <a:rPr lang="en-US" sz="2600" dirty="0" smtClean="0"/>
              <a:t>, 107 </a:t>
            </a:r>
            <a:r>
              <a:rPr lang="en-US" sz="2600" dirty="0" err="1" smtClean="0"/>
              <a:t>xã</a:t>
            </a:r>
            <a:r>
              <a:rPr lang="en-US" sz="2600" dirty="0" smtClean="0"/>
              <a:t> </a:t>
            </a:r>
            <a:r>
              <a:rPr lang="en-US" sz="2600" dirty="0" err="1" smtClean="0"/>
              <a:t>phường</a:t>
            </a:r>
            <a:r>
              <a:rPr lang="en-US" sz="2600" dirty="0" smtClean="0"/>
              <a:t>. </a:t>
            </a:r>
            <a:r>
              <a:rPr lang="en-US" sz="2600" dirty="0" err="1" smtClean="0"/>
              <a:t>Một</a:t>
            </a:r>
            <a:r>
              <a:rPr lang="en-US" sz="2600" dirty="0" smtClean="0"/>
              <a:t> </a:t>
            </a:r>
            <a:r>
              <a:rPr lang="en-US" sz="2600" dirty="0" err="1" smtClean="0"/>
              <a:t>số</a:t>
            </a:r>
            <a:r>
              <a:rPr lang="en-US" sz="2600" dirty="0" smtClean="0"/>
              <a:t> </a:t>
            </a:r>
            <a:r>
              <a:rPr lang="en-US" sz="2600" dirty="0" err="1" smtClean="0"/>
              <a:t>quận</a:t>
            </a:r>
            <a:r>
              <a:rPr lang="en-US" sz="2600" dirty="0" smtClean="0"/>
              <a:t>, </a:t>
            </a:r>
            <a:r>
              <a:rPr lang="en-US" sz="2600" dirty="0" err="1" smtClean="0"/>
              <a:t>huyện</a:t>
            </a:r>
            <a:r>
              <a:rPr lang="en-US" sz="2600" dirty="0" smtClean="0"/>
              <a:t> </a:t>
            </a:r>
            <a:r>
              <a:rPr lang="en-US" sz="2600" dirty="0" err="1" smtClean="0"/>
              <a:t>nhiều</a:t>
            </a:r>
            <a:r>
              <a:rPr lang="en-US" sz="2600" dirty="0" smtClean="0"/>
              <a:t> </a:t>
            </a:r>
            <a:r>
              <a:rPr lang="en-US" sz="2600" dirty="0" err="1" smtClean="0"/>
              <a:t>bệnh</a:t>
            </a:r>
            <a:r>
              <a:rPr lang="en-US" sz="2600" dirty="0" smtClean="0"/>
              <a:t> </a:t>
            </a:r>
            <a:r>
              <a:rPr lang="en-US" sz="2600" dirty="0" err="1" smtClean="0"/>
              <a:t>nhân</a:t>
            </a:r>
            <a:r>
              <a:rPr lang="en-US" sz="2600" dirty="0" smtClean="0"/>
              <a:t> </a:t>
            </a:r>
            <a:r>
              <a:rPr lang="en-US" sz="2600" dirty="0" err="1" smtClean="0"/>
              <a:t>Đông</a:t>
            </a:r>
            <a:r>
              <a:rPr lang="en-US" sz="2600" dirty="0" smtClean="0"/>
              <a:t> </a:t>
            </a:r>
            <a:r>
              <a:rPr lang="en-US" sz="2600" dirty="0" err="1" smtClean="0"/>
              <a:t>Anh</a:t>
            </a:r>
            <a:r>
              <a:rPr lang="en-US" sz="2600" dirty="0" smtClean="0"/>
              <a:t> (25); Nam </a:t>
            </a:r>
            <a:r>
              <a:rPr lang="en-US" sz="2600" dirty="0" err="1" smtClean="0"/>
              <a:t>Từ</a:t>
            </a:r>
            <a:r>
              <a:rPr lang="en-US" sz="2600" dirty="0" smtClean="0"/>
              <a:t> </a:t>
            </a:r>
            <a:r>
              <a:rPr lang="en-US" sz="2600" dirty="0" err="1" smtClean="0"/>
              <a:t>Liêm</a:t>
            </a:r>
            <a:r>
              <a:rPr lang="en-US" sz="2600" dirty="0" smtClean="0"/>
              <a:t> (15); </a:t>
            </a:r>
            <a:r>
              <a:rPr lang="en-US" sz="2600" dirty="0" err="1" smtClean="0"/>
              <a:t>Mỹ</a:t>
            </a:r>
            <a:r>
              <a:rPr lang="en-US" sz="2600" dirty="0" smtClean="0"/>
              <a:t> </a:t>
            </a:r>
            <a:r>
              <a:rPr lang="en-US" sz="2600" dirty="0" err="1" smtClean="0"/>
              <a:t>Đức</a:t>
            </a:r>
            <a:r>
              <a:rPr lang="en-US" sz="2600" dirty="0" smtClean="0"/>
              <a:t> (14); </a:t>
            </a:r>
            <a:r>
              <a:rPr lang="en-US" sz="2600" dirty="0" err="1" smtClean="0"/>
              <a:t>Thanh</a:t>
            </a:r>
            <a:r>
              <a:rPr lang="en-US" sz="2600" dirty="0" smtClean="0"/>
              <a:t> </a:t>
            </a:r>
            <a:r>
              <a:rPr lang="en-US" sz="2600" dirty="0" err="1" smtClean="0"/>
              <a:t>Oai</a:t>
            </a:r>
            <a:r>
              <a:rPr lang="en-US" sz="2600" dirty="0" smtClean="0"/>
              <a:t> (12); </a:t>
            </a:r>
            <a:r>
              <a:rPr lang="en-US" sz="2600" dirty="0" err="1" smtClean="0"/>
              <a:t>Ba</a:t>
            </a:r>
            <a:r>
              <a:rPr lang="en-US" sz="2600" dirty="0" smtClean="0"/>
              <a:t> </a:t>
            </a:r>
            <a:r>
              <a:rPr lang="en-US" sz="2600" dirty="0" err="1" smtClean="0"/>
              <a:t>Vì</a:t>
            </a:r>
            <a:r>
              <a:rPr lang="en-US" sz="2600" dirty="0" smtClean="0"/>
              <a:t> (10); </a:t>
            </a:r>
            <a:r>
              <a:rPr lang="en-US" sz="2600" dirty="0" err="1" smtClean="0"/>
              <a:t>Tây</a:t>
            </a:r>
            <a:r>
              <a:rPr lang="en-US" sz="2600" dirty="0" smtClean="0"/>
              <a:t> </a:t>
            </a:r>
            <a:r>
              <a:rPr lang="en-US" sz="2600" dirty="0" err="1" smtClean="0"/>
              <a:t>Hồ</a:t>
            </a:r>
            <a:r>
              <a:rPr lang="en-US" sz="2600" dirty="0" smtClean="0"/>
              <a:t>, </a:t>
            </a:r>
            <a:r>
              <a:rPr lang="en-US" sz="2600" dirty="0" err="1" smtClean="0"/>
              <a:t>Đống</a:t>
            </a:r>
            <a:r>
              <a:rPr lang="en-US" sz="2600" dirty="0" smtClean="0"/>
              <a:t> </a:t>
            </a:r>
            <a:r>
              <a:rPr lang="en-US" sz="2600" dirty="0" err="1" smtClean="0"/>
              <a:t>Đa</a:t>
            </a:r>
            <a:r>
              <a:rPr lang="en-US" sz="2600" dirty="0" smtClean="0"/>
              <a:t> (7); Long </a:t>
            </a:r>
            <a:r>
              <a:rPr lang="en-US" sz="2600" dirty="0" err="1" smtClean="0"/>
              <a:t>Biên</a:t>
            </a:r>
            <a:r>
              <a:rPr lang="en-US" sz="2600" dirty="0" smtClean="0"/>
              <a:t>, </a:t>
            </a:r>
            <a:r>
              <a:rPr lang="en-US" sz="2600" dirty="0" err="1" smtClean="0"/>
              <a:t>Thanh</a:t>
            </a:r>
            <a:r>
              <a:rPr lang="en-US" sz="2600" dirty="0" smtClean="0"/>
              <a:t> </a:t>
            </a:r>
            <a:r>
              <a:rPr lang="en-US" sz="2600" dirty="0" err="1" smtClean="0"/>
              <a:t>Trì</a:t>
            </a:r>
            <a:r>
              <a:rPr lang="en-US" sz="2600" dirty="0" smtClean="0"/>
              <a:t> (6); </a:t>
            </a:r>
            <a:r>
              <a:rPr lang="en-US" sz="2600" dirty="0" err="1" smtClean="0"/>
              <a:t>Thanh</a:t>
            </a:r>
            <a:r>
              <a:rPr lang="en-US" sz="2600" dirty="0" smtClean="0"/>
              <a:t> </a:t>
            </a:r>
            <a:r>
              <a:rPr lang="en-US" sz="2600" dirty="0" err="1" smtClean="0"/>
              <a:t>Xuân</a:t>
            </a:r>
            <a:r>
              <a:rPr lang="en-US" sz="2600" dirty="0" smtClean="0"/>
              <a:t>, </a:t>
            </a:r>
            <a:r>
              <a:rPr lang="en-US" sz="2600" dirty="0" err="1" smtClean="0"/>
              <a:t>Bắc</a:t>
            </a:r>
            <a:r>
              <a:rPr lang="en-US" sz="2600" dirty="0" smtClean="0"/>
              <a:t> </a:t>
            </a:r>
            <a:r>
              <a:rPr lang="en-US" sz="2600" dirty="0" err="1" smtClean="0"/>
              <a:t>Từ</a:t>
            </a:r>
            <a:r>
              <a:rPr lang="en-US" sz="2600" dirty="0" smtClean="0"/>
              <a:t> </a:t>
            </a:r>
            <a:r>
              <a:rPr lang="en-US" sz="2600" dirty="0" err="1" smtClean="0"/>
              <a:t>Liêm</a:t>
            </a:r>
            <a:r>
              <a:rPr lang="en-US" sz="2600" dirty="0" smtClean="0"/>
              <a:t> (5). </a:t>
            </a:r>
            <a:r>
              <a:rPr lang="en-US" sz="2600" dirty="0" err="1" smtClean="0"/>
              <a:t>Số</a:t>
            </a:r>
            <a:r>
              <a:rPr lang="en-US" sz="2600" dirty="0" smtClean="0"/>
              <a:t> </a:t>
            </a:r>
            <a:r>
              <a:rPr lang="en-US" sz="2600" dirty="0" err="1" smtClean="0"/>
              <a:t>mắc</a:t>
            </a:r>
            <a:r>
              <a:rPr lang="en-US" sz="2600" dirty="0" smtClean="0"/>
              <a:t> </a:t>
            </a:r>
            <a:r>
              <a:rPr lang="en-US" sz="2600" dirty="0" err="1" smtClean="0"/>
              <a:t>tăng</a:t>
            </a:r>
            <a:r>
              <a:rPr lang="en-US" sz="2600" dirty="0" smtClean="0"/>
              <a:t> </a:t>
            </a:r>
            <a:r>
              <a:rPr lang="en-US" sz="2600" dirty="0" err="1" smtClean="0"/>
              <a:t>nhiều</a:t>
            </a:r>
            <a:r>
              <a:rPr lang="en-US" sz="2600" dirty="0" smtClean="0"/>
              <a:t> so </a:t>
            </a:r>
            <a:r>
              <a:rPr lang="en-US" sz="2600" dirty="0" err="1" smtClean="0"/>
              <a:t>với</a:t>
            </a:r>
            <a:r>
              <a:rPr lang="en-US" sz="2600" dirty="0" smtClean="0"/>
              <a:t> </a:t>
            </a:r>
            <a:r>
              <a:rPr lang="en-US" sz="2600" dirty="0" err="1" smtClean="0"/>
              <a:t>cùng</a:t>
            </a:r>
            <a:r>
              <a:rPr lang="en-US" sz="2600" dirty="0" smtClean="0"/>
              <a:t> </a:t>
            </a:r>
            <a:r>
              <a:rPr lang="en-US" sz="2600" dirty="0" err="1" smtClean="0"/>
              <a:t>kỳ</a:t>
            </a:r>
            <a:r>
              <a:rPr lang="en-US" sz="2600" dirty="0" smtClean="0"/>
              <a:t> </a:t>
            </a:r>
            <a:r>
              <a:rPr lang="en-US" sz="2600" dirty="0" err="1" smtClean="0"/>
              <a:t>năm</a:t>
            </a:r>
            <a:r>
              <a:rPr lang="en-US" sz="2600" dirty="0" smtClean="0"/>
              <a:t> 2018 (</a:t>
            </a:r>
            <a:r>
              <a:rPr lang="en-US" sz="2600" smtClean="0"/>
              <a:t>46/0</a:t>
            </a:r>
            <a:r>
              <a:rPr lang="en-US" sz="2600" smtClean="0"/>
              <a:t>).</a:t>
            </a:r>
          </a:p>
          <a:p>
            <a:pPr algn="just"/>
            <a:r>
              <a:rPr lang="en-US" sz="2600" i="1" smtClean="0"/>
              <a:t>Ổ </a:t>
            </a:r>
            <a:r>
              <a:rPr lang="en-US" sz="2600" i="1" dirty="0" err="1" smtClean="0"/>
              <a:t>dịch</a:t>
            </a:r>
            <a:r>
              <a:rPr lang="en-US" sz="2600" i="1" dirty="0" smtClean="0"/>
              <a:t>:</a:t>
            </a:r>
            <a:endParaRPr lang="en-US" sz="2600" dirty="0" smtClean="0"/>
          </a:p>
          <a:p>
            <a:pPr algn="just"/>
            <a:r>
              <a:rPr lang="en-US" sz="2600" dirty="0" smtClean="0"/>
              <a:t>+ </a:t>
            </a:r>
            <a:r>
              <a:rPr lang="en-US" sz="2600" i="1" dirty="0" err="1" smtClean="0"/>
              <a:t>Cộng</a:t>
            </a:r>
            <a:r>
              <a:rPr lang="en-US" sz="2600" i="1" dirty="0" smtClean="0"/>
              <a:t> </a:t>
            </a:r>
            <a:r>
              <a:rPr lang="en-US" sz="2600" i="1" dirty="0" err="1" smtClean="0"/>
              <a:t>dồn</a:t>
            </a:r>
            <a:r>
              <a:rPr lang="en-US" sz="2600" i="1" dirty="0" smtClean="0"/>
              <a:t> 2019</a:t>
            </a:r>
            <a:r>
              <a:rPr lang="en-US" sz="2600" dirty="0" smtClean="0"/>
              <a:t>: </a:t>
            </a:r>
            <a:r>
              <a:rPr lang="en-US" sz="2600" dirty="0" err="1" smtClean="0"/>
              <a:t>Đã</a:t>
            </a:r>
            <a:r>
              <a:rPr lang="en-US" sz="2600" dirty="0" smtClean="0"/>
              <a:t> </a:t>
            </a:r>
            <a:r>
              <a:rPr lang="en-US" sz="2600" dirty="0" err="1" smtClean="0"/>
              <a:t>ghi</a:t>
            </a:r>
            <a:r>
              <a:rPr lang="en-US" sz="2600" dirty="0" smtClean="0"/>
              <a:t> </a:t>
            </a:r>
            <a:r>
              <a:rPr lang="en-US" sz="2600" dirty="0" err="1" smtClean="0"/>
              <a:t>nhận</a:t>
            </a:r>
            <a:r>
              <a:rPr lang="en-US" sz="2600" dirty="0" smtClean="0"/>
              <a:t> </a:t>
            </a:r>
            <a:r>
              <a:rPr lang="en-US" sz="2600" dirty="0" err="1" smtClean="0"/>
              <a:t>tổng</a:t>
            </a:r>
            <a:r>
              <a:rPr lang="en-US" sz="2600" dirty="0" smtClean="0"/>
              <a:t> </a:t>
            </a:r>
            <a:r>
              <a:rPr lang="en-US" sz="2600" dirty="0" err="1" smtClean="0"/>
              <a:t>cộng</a:t>
            </a:r>
            <a:r>
              <a:rPr lang="en-US" sz="2600" dirty="0" smtClean="0"/>
              <a:t> 04 ổ </a:t>
            </a:r>
            <a:r>
              <a:rPr lang="en-US" sz="2600" dirty="0" err="1" smtClean="0"/>
              <a:t>dịch</a:t>
            </a:r>
            <a:r>
              <a:rPr lang="en-US" sz="2600" dirty="0" smtClean="0"/>
              <a:t> </a:t>
            </a:r>
            <a:r>
              <a:rPr lang="en-US" sz="2600" dirty="0" err="1" smtClean="0"/>
              <a:t>tại</a:t>
            </a:r>
            <a:r>
              <a:rPr lang="en-US" sz="2600" dirty="0" smtClean="0"/>
              <a:t> </a:t>
            </a:r>
            <a:r>
              <a:rPr lang="en-US" sz="2600" dirty="0" err="1" smtClean="0"/>
              <a:t>Đống</a:t>
            </a:r>
            <a:r>
              <a:rPr lang="en-US" sz="2600" dirty="0" smtClean="0"/>
              <a:t> </a:t>
            </a:r>
            <a:r>
              <a:rPr lang="en-US" sz="2600" dirty="0" err="1" smtClean="0"/>
              <a:t>Đa</a:t>
            </a:r>
            <a:r>
              <a:rPr lang="en-US" sz="2600" dirty="0" smtClean="0"/>
              <a:t> (ổ </a:t>
            </a:r>
            <a:r>
              <a:rPr lang="en-US" sz="2600" dirty="0" err="1" smtClean="0"/>
              <a:t>dịch</a:t>
            </a:r>
            <a:r>
              <a:rPr lang="en-US" sz="2600" dirty="0" smtClean="0"/>
              <a:t> </a:t>
            </a:r>
            <a:r>
              <a:rPr lang="en-US" sz="2600" dirty="0" err="1" smtClean="0"/>
              <a:t>cộng</a:t>
            </a:r>
            <a:r>
              <a:rPr lang="en-US" sz="2600" dirty="0" smtClean="0"/>
              <a:t> </a:t>
            </a:r>
            <a:r>
              <a:rPr lang="en-US" sz="2600" dirty="0" err="1" smtClean="0"/>
              <a:t>đồng</a:t>
            </a:r>
            <a:r>
              <a:rPr lang="en-US" sz="2600" dirty="0" smtClean="0"/>
              <a:t> </a:t>
            </a:r>
            <a:r>
              <a:rPr lang="en-US" sz="2600" dirty="0" err="1" smtClean="0"/>
              <a:t>gồm</a:t>
            </a:r>
            <a:r>
              <a:rPr lang="en-US" sz="2600" dirty="0" smtClean="0"/>
              <a:t> 02 </a:t>
            </a:r>
            <a:r>
              <a:rPr lang="en-US" sz="2600" dirty="0" err="1" smtClean="0"/>
              <a:t>bệnh</a:t>
            </a:r>
            <a:r>
              <a:rPr lang="en-US" sz="2600" dirty="0" smtClean="0"/>
              <a:t> </a:t>
            </a:r>
            <a:r>
              <a:rPr lang="en-US" sz="2600" dirty="0" err="1" smtClean="0"/>
              <a:t>nhân</a:t>
            </a:r>
            <a:r>
              <a:rPr lang="en-US" sz="2600" dirty="0" smtClean="0"/>
              <a:t>); </a:t>
            </a:r>
            <a:r>
              <a:rPr lang="en-US" sz="2600" dirty="0" err="1" smtClean="0"/>
              <a:t>Mỹ</a:t>
            </a:r>
            <a:r>
              <a:rPr lang="en-US" sz="2600" dirty="0" smtClean="0"/>
              <a:t> </a:t>
            </a:r>
            <a:r>
              <a:rPr lang="en-US" sz="2600" dirty="0" err="1" smtClean="0"/>
              <a:t>Đức</a:t>
            </a:r>
            <a:r>
              <a:rPr lang="en-US" sz="2600" dirty="0" smtClean="0"/>
              <a:t> (ổ </a:t>
            </a:r>
            <a:r>
              <a:rPr lang="en-US" sz="2600" dirty="0" err="1" smtClean="0"/>
              <a:t>dịch</a:t>
            </a:r>
            <a:r>
              <a:rPr lang="en-US" sz="2600" dirty="0" smtClean="0"/>
              <a:t> </a:t>
            </a:r>
            <a:r>
              <a:rPr lang="en-US" sz="2600" dirty="0" err="1" smtClean="0"/>
              <a:t>trường</a:t>
            </a:r>
            <a:r>
              <a:rPr lang="en-US" sz="2600" dirty="0" smtClean="0"/>
              <a:t> </a:t>
            </a:r>
            <a:r>
              <a:rPr lang="en-US" sz="2600" dirty="0" err="1" smtClean="0"/>
              <a:t>học</a:t>
            </a:r>
            <a:r>
              <a:rPr lang="en-US" sz="2600" dirty="0" smtClean="0"/>
              <a:t> </a:t>
            </a:r>
            <a:r>
              <a:rPr lang="en-US" sz="2600" dirty="0" err="1" smtClean="0"/>
              <a:t>tại</a:t>
            </a:r>
            <a:r>
              <a:rPr lang="en-US" sz="2600" dirty="0" smtClean="0"/>
              <a:t> </a:t>
            </a:r>
            <a:r>
              <a:rPr lang="en-US" sz="2600" dirty="0" err="1" smtClean="0"/>
              <a:t>trường</a:t>
            </a:r>
            <a:r>
              <a:rPr lang="en-US" sz="2600" dirty="0" smtClean="0"/>
              <a:t> </a:t>
            </a:r>
            <a:r>
              <a:rPr lang="en-US" sz="2600" dirty="0" err="1" smtClean="0"/>
              <a:t>mầm</a:t>
            </a:r>
            <a:r>
              <a:rPr lang="en-US" sz="2600" dirty="0" smtClean="0"/>
              <a:t> non </a:t>
            </a:r>
            <a:r>
              <a:rPr lang="en-US" sz="2600" dirty="0" err="1" smtClean="0"/>
              <a:t>Phù</a:t>
            </a:r>
            <a:r>
              <a:rPr lang="en-US" sz="2600" dirty="0" smtClean="0"/>
              <a:t> </a:t>
            </a:r>
            <a:r>
              <a:rPr lang="en-US" sz="2600" dirty="0" err="1" smtClean="0"/>
              <a:t>Lưu</a:t>
            </a:r>
            <a:r>
              <a:rPr lang="en-US" sz="2600" dirty="0" smtClean="0"/>
              <a:t> </a:t>
            </a:r>
            <a:r>
              <a:rPr lang="en-US" sz="2600" dirty="0" err="1" smtClean="0"/>
              <a:t>Tế</a:t>
            </a:r>
            <a:r>
              <a:rPr lang="en-US" sz="2600" dirty="0" smtClean="0"/>
              <a:t> </a:t>
            </a:r>
            <a:r>
              <a:rPr lang="en-US" sz="2600" dirty="0" err="1" smtClean="0"/>
              <a:t>gồm</a:t>
            </a:r>
            <a:r>
              <a:rPr lang="en-US" sz="2600" dirty="0" smtClean="0"/>
              <a:t> 09 </a:t>
            </a:r>
            <a:r>
              <a:rPr lang="en-US" sz="2600" dirty="0" err="1" smtClean="0"/>
              <a:t>bệnh</a:t>
            </a:r>
            <a:r>
              <a:rPr lang="en-US" sz="2600" dirty="0" smtClean="0"/>
              <a:t> </a:t>
            </a:r>
            <a:r>
              <a:rPr lang="en-US" sz="2600" dirty="0" err="1" smtClean="0"/>
              <a:t>nhân</a:t>
            </a:r>
            <a:r>
              <a:rPr lang="en-US" sz="2600" dirty="0" smtClean="0"/>
              <a:t>); </a:t>
            </a:r>
            <a:r>
              <a:rPr lang="en-US" sz="2600" dirty="0" err="1" smtClean="0"/>
              <a:t>Thanh</a:t>
            </a:r>
            <a:r>
              <a:rPr lang="en-US" sz="2600" dirty="0" smtClean="0"/>
              <a:t> </a:t>
            </a:r>
            <a:r>
              <a:rPr lang="en-US" sz="2600" dirty="0" err="1" smtClean="0"/>
              <a:t>Oai</a:t>
            </a:r>
            <a:r>
              <a:rPr lang="en-US" sz="2600" dirty="0" smtClean="0"/>
              <a:t> (ổ </a:t>
            </a:r>
            <a:r>
              <a:rPr lang="en-US" sz="2600" dirty="0" err="1" smtClean="0"/>
              <a:t>dịch</a:t>
            </a:r>
            <a:r>
              <a:rPr lang="en-US" sz="2600" dirty="0" smtClean="0"/>
              <a:t> </a:t>
            </a:r>
            <a:r>
              <a:rPr lang="en-US" sz="2600" dirty="0" err="1" smtClean="0"/>
              <a:t>trường</a:t>
            </a:r>
            <a:r>
              <a:rPr lang="en-US" sz="2600" dirty="0" smtClean="0"/>
              <a:t> </a:t>
            </a:r>
            <a:r>
              <a:rPr lang="en-US" sz="2600" dirty="0" err="1" smtClean="0"/>
              <a:t>học</a:t>
            </a:r>
            <a:r>
              <a:rPr lang="en-US" sz="2600" dirty="0" smtClean="0"/>
              <a:t> </a:t>
            </a:r>
            <a:r>
              <a:rPr lang="en-US" sz="2600" dirty="0" err="1" smtClean="0"/>
              <a:t>gồm</a:t>
            </a:r>
            <a:r>
              <a:rPr lang="en-US" sz="2600" dirty="0" smtClean="0"/>
              <a:t> 03 </a:t>
            </a:r>
            <a:r>
              <a:rPr lang="en-US" sz="2600" dirty="0" err="1" smtClean="0"/>
              <a:t>bệnh</a:t>
            </a:r>
            <a:r>
              <a:rPr lang="en-US" sz="2600" dirty="0" smtClean="0"/>
              <a:t> </a:t>
            </a:r>
            <a:r>
              <a:rPr lang="en-US" sz="2600" dirty="0" err="1" smtClean="0"/>
              <a:t>nhân</a:t>
            </a:r>
            <a:r>
              <a:rPr lang="en-US" sz="2600" dirty="0" smtClean="0"/>
              <a:t>); </a:t>
            </a:r>
            <a:r>
              <a:rPr lang="en-US" sz="2600" dirty="0" err="1" smtClean="0"/>
              <a:t>Thạch</a:t>
            </a:r>
            <a:r>
              <a:rPr lang="en-US" sz="2600" dirty="0" smtClean="0"/>
              <a:t> </a:t>
            </a:r>
            <a:r>
              <a:rPr lang="en-US" sz="2600" dirty="0" err="1" smtClean="0"/>
              <a:t>Thất</a:t>
            </a:r>
            <a:r>
              <a:rPr lang="en-US" sz="2600" dirty="0" smtClean="0"/>
              <a:t> (ổ </a:t>
            </a:r>
            <a:r>
              <a:rPr lang="en-US" sz="2600" dirty="0" err="1" smtClean="0"/>
              <a:t>dịch</a:t>
            </a:r>
            <a:r>
              <a:rPr lang="en-US" sz="2600" dirty="0" smtClean="0"/>
              <a:t> </a:t>
            </a:r>
            <a:r>
              <a:rPr lang="en-US" sz="2600" dirty="0" err="1" smtClean="0"/>
              <a:t>trường</a:t>
            </a:r>
            <a:r>
              <a:rPr lang="en-US" sz="2600" dirty="0" smtClean="0"/>
              <a:t> </a:t>
            </a:r>
            <a:r>
              <a:rPr lang="en-US" sz="2600" dirty="0" err="1" smtClean="0"/>
              <a:t>học</a:t>
            </a:r>
            <a:r>
              <a:rPr lang="en-US" sz="2600" dirty="0" smtClean="0"/>
              <a:t> </a:t>
            </a:r>
            <a:r>
              <a:rPr lang="en-US" sz="2600" dirty="0" err="1" smtClean="0"/>
              <a:t>gồm</a:t>
            </a:r>
            <a:r>
              <a:rPr lang="en-US" sz="2600" dirty="0" smtClean="0"/>
              <a:t> 02 </a:t>
            </a:r>
            <a:r>
              <a:rPr lang="en-US" sz="2600" dirty="0" err="1" smtClean="0"/>
              <a:t>bệnh</a:t>
            </a:r>
            <a:r>
              <a:rPr lang="en-US" sz="2600" dirty="0" smtClean="0"/>
              <a:t> </a:t>
            </a:r>
            <a:r>
              <a:rPr lang="en-US" sz="2600" dirty="0" err="1" smtClean="0"/>
              <a:t>nhân</a:t>
            </a:r>
            <a:r>
              <a:rPr lang="en-US" sz="2600" dirty="0" smtClean="0"/>
              <a:t>). </a:t>
            </a:r>
            <a:r>
              <a:rPr lang="en-US" sz="2600" dirty="0" err="1" smtClean="0"/>
              <a:t>Hiện</a:t>
            </a:r>
            <a:r>
              <a:rPr lang="en-US" sz="2600" dirty="0" smtClean="0"/>
              <a:t> </a:t>
            </a:r>
            <a:r>
              <a:rPr lang="en-US" sz="2600" dirty="0" err="1" smtClean="0"/>
              <a:t>tại</a:t>
            </a:r>
            <a:r>
              <a:rPr lang="en-US" sz="2600" dirty="0" smtClean="0"/>
              <a:t> </a:t>
            </a:r>
            <a:r>
              <a:rPr lang="en-US" sz="2600" dirty="0" err="1" smtClean="0"/>
              <a:t>tất</a:t>
            </a:r>
            <a:r>
              <a:rPr lang="en-US" sz="2600" dirty="0" smtClean="0"/>
              <a:t> </a:t>
            </a:r>
            <a:r>
              <a:rPr lang="en-US" sz="2600" dirty="0" err="1" smtClean="0"/>
              <a:t>cả</a:t>
            </a:r>
            <a:r>
              <a:rPr lang="en-US" sz="2600" dirty="0" smtClean="0"/>
              <a:t> </a:t>
            </a:r>
            <a:r>
              <a:rPr lang="en-US" sz="2600" dirty="0" err="1" smtClean="0"/>
              <a:t>các</a:t>
            </a:r>
            <a:r>
              <a:rPr lang="en-US" sz="2600" dirty="0" smtClean="0"/>
              <a:t> ổ </a:t>
            </a:r>
            <a:r>
              <a:rPr lang="en-US" sz="2600" dirty="0" err="1" smtClean="0"/>
              <a:t>dịch</a:t>
            </a:r>
            <a:r>
              <a:rPr lang="en-US" sz="2600" dirty="0" smtClean="0"/>
              <a:t> </a:t>
            </a:r>
            <a:r>
              <a:rPr lang="en-US" sz="2600" dirty="0" err="1" smtClean="0"/>
              <a:t>đều</a:t>
            </a:r>
            <a:r>
              <a:rPr lang="en-US" sz="2600" dirty="0" smtClean="0"/>
              <a:t> </a:t>
            </a:r>
            <a:r>
              <a:rPr lang="en-US" sz="2600" dirty="0" err="1" smtClean="0"/>
              <a:t>đã</a:t>
            </a:r>
            <a:r>
              <a:rPr lang="en-US" sz="2600" dirty="0" smtClean="0"/>
              <a:t> </a:t>
            </a:r>
            <a:r>
              <a:rPr lang="en-US" sz="2600" dirty="0" err="1" smtClean="0"/>
              <a:t>kết</a:t>
            </a:r>
            <a:r>
              <a:rPr lang="en-US" sz="2600" dirty="0" smtClean="0"/>
              <a:t> </a:t>
            </a:r>
            <a:r>
              <a:rPr lang="en-US" sz="2600" dirty="0" err="1" smtClean="0"/>
              <a:t>thúc</a:t>
            </a:r>
            <a:r>
              <a:rPr lang="en-US" sz="2600" dirty="0" smtClean="0"/>
              <a:t>.</a:t>
            </a:r>
          </a:p>
          <a:p>
            <a:pPr algn="just"/>
            <a:r>
              <a:rPr lang="en-US" sz="2600" dirty="0" smtClean="0"/>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67600" cy="1143000"/>
          </a:xfrm>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lgn="just">
              <a:buNone/>
            </a:pPr>
            <a:r>
              <a:rPr lang="en-US" sz="2000" b="1" dirty="0" smtClean="0"/>
              <a:t> </a:t>
            </a:r>
            <a:r>
              <a:rPr lang="en-US" b="1" dirty="0" smtClean="0"/>
              <a:t>* SPB </a:t>
            </a:r>
            <a:r>
              <a:rPr lang="en-US" b="1" dirty="0" err="1" smtClean="0"/>
              <a:t>nghi</a:t>
            </a:r>
            <a:r>
              <a:rPr lang="en-US" b="1" dirty="0" smtClean="0"/>
              <a:t> </a:t>
            </a:r>
            <a:r>
              <a:rPr lang="en-US" b="1" dirty="0" err="1" smtClean="0"/>
              <a:t>sởi</a:t>
            </a:r>
            <a:r>
              <a:rPr lang="en-US" b="1" dirty="0" smtClean="0"/>
              <a:t>/Rubella:</a:t>
            </a:r>
            <a:endParaRPr lang="en-US" dirty="0" smtClean="0"/>
          </a:p>
          <a:p>
            <a:pPr algn="just">
              <a:buNone/>
            </a:pPr>
            <a:r>
              <a:rPr lang="en-US" dirty="0" smtClean="0"/>
              <a:t>+ </a:t>
            </a:r>
            <a:r>
              <a:rPr lang="en-US" dirty="0" err="1" smtClean="0"/>
              <a:t>Tính</a:t>
            </a:r>
            <a:r>
              <a:rPr lang="en-US" dirty="0" smtClean="0"/>
              <a:t> </a:t>
            </a:r>
            <a:r>
              <a:rPr lang="en-US" dirty="0" err="1" smtClean="0"/>
              <a:t>tới</a:t>
            </a:r>
            <a:r>
              <a:rPr lang="en-US" dirty="0" smtClean="0"/>
              <a:t> 25/3/2019</a:t>
            </a:r>
            <a:r>
              <a:rPr lang="en-US" i="1" dirty="0" smtClean="0"/>
              <a:t> </a:t>
            </a:r>
            <a:r>
              <a:rPr lang="en-US" dirty="0" err="1" smtClean="0"/>
              <a:t>ghi</a:t>
            </a:r>
            <a:r>
              <a:rPr lang="en-US" dirty="0" smtClean="0"/>
              <a:t> </a:t>
            </a:r>
            <a:r>
              <a:rPr lang="en-US" dirty="0" err="1" smtClean="0"/>
              <a:t>nhận</a:t>
            </a:r>
            <a:r>
              <a:rPr lang="en-US" dirty="0" smtClean="0"/>
              <a:t> 39 ca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(SPBNS),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12/14 </a:t>
            </a:r>
            <a:r>
              <a:rPr lang="en-US" err="1" smtClean="0"/>
              <a:t>phường</a:t>
            </a:r>
            <a:r>
              <a:rPr lang="en-US" smtClean="0"/>
              <a:t>. Tăng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cùng</a:t>
            </a:r>
            <a:r>
              <a:rPr lang="en-US" dirty="0" smtClean="0"/>
              <a:t> </a:t>
            </a:r>
            <a:r>
              <a:rPr lang="en-US" dirty="0" err="1" smtClean="0"/>
              <a:t>kỳ</a:t>
            </a:r>
            <a:r>
              <a:rPr lang="en-US" dirty="0" smtClean="0"/>
              <a:t> </a:t>
            </a:r>
            <a:r>
              <a:rPr lang="en-US" dirty="0" err="1" smtClean="0"/>
              <a:t>ghi</a:t>
            </a:r>
            <a:r>
              <a:rPr lang="en-US" dirty="0" smtClean="0"/>
              <a:t> </a:t>
            </a:r>
            <a:r>
              <a:rPr lang="en-US" dirty="0" err="1" smtClean="0"/>
              <a:t>nhận</a:t>
            </a:r>
            <a:r>
              <a:rPr lang="en-US" dirty="0" smtClean="0"/>
              <a:t> 4 ca </a:t>
            </a:r>
            <a:r>
              <a:rPr lang="en-US" smtClean="0"/>
              <a:t>SPBNS</a:t>
            </a:r>
            <a:r>
              <a:rPr lang="en-US" smtClean="0"/>
              <a:t>). Trong </a:t>
            </a:r>
            <a:r>
              <a:rPr lang="en-US" dirty="0" smtClean="0"/>
              <a:t>39 ca SPBNS </a:t>
            </a:r>
            <a:r>
              <a:rPr lang="en-US" dirty="0" err="1" smtClean="0"/>
              <a:t>ghi</a:t>
            </a:r>
            <a:r>
              <a:rPr lang="en-US" dirty="0" smtClean="0"/>
              <a:t> </a:t>
            </a:r>
            <a:r>
              <a:rPr lang="en-US" dirty="0" err="1" smtClean="0"/>
              <a:t>nhận</a:t>
            </a:r>
            <a:r>
              <a:rPr lang="en-US" dirty="0" smtClean="0"/>
              <a:t> </a:t>
            </a:r>
            <a:r>
              <a:rPr lang="en-US" dirty="0" err="1" smtClean="0"/>
              <a:t>có</a:t>
            </a:r>
            <a:r>
              <a:rPr lang="en-US" dirty="0" smtClean="0"/>
              <a:t> 30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Sởi</a:t>
            </a:r>
            <a:r>
              <a:rPr lang="en-US" dirty="0" smtClean="0"/>
              <a:t>, </a:t>
            </a:r>
            <a:r>
              <a:rPr lang="en-US" dirty="0" err="1" smtClean="0"/>
              <a:t>tăng</a:t>
            </a:r>
            <a:r>
              <a:rPr lang="en-US" dirty="0" smtClean="0"/>
              <a:t> 28 ca </a:t>
            </a:r>
            <a:r>
              <a:rPr lang="en-US" dirty="0" err="1" smtClean="0"/>
              <a:t>sởi</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ghi</a:t>
            </a:r>
            <a:r>
              <a:rPr lang="en-US" dirty="0" smtClean="0"/>
              <a:t> </a:t>
            </a:r>
            <a:r>
              <a:rPr lang="en-US" dirty="0" err="1" smtClean="0"/>
              <a:t>nhận</a:t>
            </a:r>
            <a:r>
              <a:rPr lang="en-US" dirty="0" smtClean="0"/>
              <a:t> 02 ca </a:t>
            </a:r>
            <a:r>
              <a:rPr lang="en-US" dirty="0" err="1" smtClean="0"/>
              <a:t>sởi</a:t>
            </a:r>
            <a:r>
              <a:rPr lang="en-US" dirty="0" smtClean="0"/>
              <a:t>).</a:t>
            </a:r>
          </a:p>
          <a:p>
            <a:pPr algn="just">
              <a:buNone/>
            </a:pP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Bồ</a:t>
            </a:r>
            <a:r>
              <a:rPr lang="en-US" dirty="0" smtClean="0"/>
              <a:t> </a:t>
            </a:r>
            <a:r>
              <a:rPr lang="en-US" dirty="0" err="1" smtClean="0"/>
              <a:t>Đề</a:t>
            </a:r>
            <a:r>
              <a:rPr lang="en-US" dirty="0" smtClean="0"/>
              <a:t> (06); </a:t>
            </a:r>
            <a:r>
              <a:rPr lang="en-US" dirty="0" err="1" smtClean="0"/>
              <a:t>Ngọc</a:t>
            </a:r>
            <a:r>
              <a:rPr lang="en-US" dirty="0" smtClean="0"/>
              <a:t> </a:t>
            </a:r>
            <a:r>
              <a:rPr lang="en-US" dirty="0" err="1" smtClean="0"/>
              <a:t>Thụy</a:t>
            </a:r>
            <a:r>
              <a:rPr lang="en-US" dirty="0" smtClean="0"/>
              <a:t> (06);  Long </a:t>
            </a:r>
            <a:r>
              <a:rPr lang="en-US" dirty="0" err="1" smtClean="0"/>
              <a:t>Biên</a:t>
            </a:r>
            <a:r>
              <a:rPr lang="en-US" dirty="0" smtClean="0"/>
              <a:t> (06); </a:t>
            </a:r>
            <a:r>
              <a:rPr lang="en-US" dirty="0" err="1" smtClean="0"/>
              <a:t>Ngọc</a:t>
            </a:r>
            <a:r>
              <a:rPr lang="en-US" dirty="0" smtClean="0"/>
              <a:t> </a:t>
            </a:r>
            <a:r>
              <a:rPr lang="en-US" dirty="0" err="1" smtClean="0"/>
              <a:t>Lâm</a:t>
            </a:r>
            <a:r>
              <a:rPr lang="en-US" dirty="0" smtClean="0"/>
              <a:t> (04). 02 </a:t>
            </a:r>
            <a:r>
              <a:rPr lang="en-US" dirty="0" err="1" smtClean="0"/>
              <a:t>phường</a:t>
            </a:r>
            <a:r>
              <a:rPr lang="en-US" dirty="0" smtClean="0"/>
              <a:t> </a:t>
            </a:r>
            <a:r>
              <a:rPr lang="en-US" dirty="0" err="1" smtClean="0"/>
              <a:t>chưa</a:t>
            </a:r>
            <a:r>
              <a:rPr lang="en-US" dirty="0" smtClean="0"/>
              <a:t> </a:t>
            </a:r>
            <a:r>
              <a:rPr lang="en-US" dirty="0" err="1" smtClean="0"/>
              <a:t>ghi</a:t>
            </a:r>
            <a:r>
              <a:rPr lang="en-US" dirty="0" smtClean="0"/>
              <a:t> </a:t>
            </a:r>
            <a:r>
              <a:rPr lang="en-US" dirty="0" err="1" smtClean="0"/>
              <a:t>nhận</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Phúc</a:t>
            </a:r>
            <a:r>
              <a:rPr lang="en-US" dirty="0" smtClean="0"/>
              <a:t> </a:t>
            </a:r>
            <a:r>
              <a:rPr lang="en-US" dirty="0" err="1" smtClean="0"/>
              <a:t>Đồng</a:t>
            </a:r>
            <a:r>
              <a:rPr lang="en-US" dirty="0" smtClean="0"/>
              <a:t>, </a:t>
            </a:r>
            <a:r>
              <a:rPr lang="en-US" dirty="0" err="1" smtClean="0"/>
              <a:t>Phúc</a:t>
            </a:r>
            <a:r>
              <a:rPr lang="en-US" dirty="0" smtClean="0"/>
              <a:t> </a:t>
            </a:r>
            <a:r>
              <a:rPr lang="en-US" dirty="0" err="1" smtClean="0"/>
              <a:t>Lợi</a:t>
            </a:r>
            <a:r>
              <a:rPr lang="en-US" dirty="0" smtClean="0"/>
              <a:t>.</a:t>
            </a:r>
          </a:p>
          <a:p>
            <a:endParaRPr lang="en-US" sz="2000" dirty="0" smtClean="0"/>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39311" y="211138"/>
            <a:ext cx="8882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lnSpc>
                <a:spcPct val="90000"/>
              </a:lnSpc>
              <a:spcBef>
                <a:spcPct val="0"/>
              </a:spcBef>
              <a:spcAft>
                <a:spcPct val="0"/>
              </a:spcAft>
            </a:pPr>
            <a:r>
              <a:rPr lang="en-US" altLang="en-US" b="1" dirty="0" smtClean="0">
                <a:solidFill>
                  <a:prstClr val="black"/>
                </a:solidFill>
                <a:latin typeface="Times New Roman" pitchFamily="18" charset="0"/>
                <a:cs typeface="Times New Roman" pitchFamily="18" charset="0"/>
              </a:rPr>
              <a:t>PHÂN BỐ BỆNH SỞI NĂM 2019 TẠI LONG BIÊN</a:t>
            </a:r>
          </a:p>
        </p:txBody>
      </p:sp>
      <p:sp>
        <p:nvSpPr>
          <p:cNvPr id="24579" name="TextBox 5"/>
          <p:cNvSpPr txBox="1">
            <a:spLocks noChangeArrowheads="1"/>
          </p:cNvSpPr>
          <p:nvPr/>
        </p:nvSpPr>
        <p:spPr bwMode="auto">
          <a:xfrm>
            <a:off x="319089" y="5664389"/>
            <a:ext cx="8424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spcBef>
                <a:spcPct val="0"/>
              </a:spcBef>
              <a:spcAft>
                <a:spcPct val="0"/>
              </a:spcAft>
            </a:pPr>
            <a:r>
              <a:rPr lang="en-US" altLang="en-US" sz="2400" b="1" dirty="0" smtClean="0">
                <a:solidFill>
                  <a:prstClr val="black"/>
                </a:solidFill>
                <a:latin typeface="Times New Roman" pitchFamily="18" charset="0"/>
                <a:cs typeface="Times New Roman" pitchFamily="18" charset="0"/>
              </a:rPr>
              <a:t>(BN </a:t>
            </a:r>
            <a:r>
              <a:rPr lang="en-US" altLang="en-US" sz="2400" b="1" dirty="0" err="1" smtClean="0">
                <a:solidFill>
                  <a:prstClr val="black"/>
                </a:solidFill>
                <a:latin typeface="Times New Roman" pitchFamily="18" charset="0"/>
                <a:cs typeface="Times New Roman" pitchFamily="18" charset="0"/>
              </a:rPr>
              <a:t>nhỏ</a:t>
            </a:r>
            <a:r>
              <a:rPr lang="en-US" altLang="en-US" sz="2400" b="1" dirty="0" smtClean="0">
                <a:solidFill>
                  <a:prstClr val="black"/>
                </a:solidFill>
                <a:latin typeface="Times New Roman" pitchFamily="18" charset="0"/>
                <a:cs typeface="Times New Roman" pitchFamily="18" charset="0"/>
              </a:rPr>
              <a:t> </a:t>
            </a:r>
            <a:r>
              <a:rPr lang="en-US" altLang="en-US" sz="2400" b="1" dirty="0" err="1" smtClean="0">
                <a:solidFill>
                  <a:prstClr val="black"/>
                </a:solidFill>
                <a:latin typeface="Times New Roman" pitchFamily="18" charset="0"/>
                <a:cs typeface="Times New Roman" pitchFamily="18" charset="0"/>
              </a:rPr>
              <a:t>tuổi</a:t>
            </a:r>
            <a:r>
              <a:rPr lang="en-US" altLang="en-US" sz="2400" b="1" dirty="0" smtClean="0">
                <a:solidFill>
                  <a:prstClr val="black"/>
                </a:solidFill>
                <a:latin typeface="Times New Roman" pitchFamily="18" charset="0"/>
                <a:cs typeface="Times New Roman" pitchFamily="18" charset="0"/>
              </a:rPr>
              <a:t> </a:t>
            </a:r>
            <a:r>
              <a:rPr lang="en-US" altLang="en-US" sz="2400" b="1" dirty="0" err="1" smtClean="0">
                <a:solidFill>
                  <a:prstClr val="black"/>
                </a:solidFill>
                <a:latin typeface="Times New Roman" pitchFamily="18" charset="0"/>
                <a:cs typeface="Times New Roman" pitchFamily="18" charset="0"/>
              </a:rPr>
              <a:t>nhất</a:t>
            </a:r>
            <a:r>
              <a:rPr lang="en-US" altLang="en-US" sz="2400" b="1" dirty="0" smtClean="0">
                <a:solidFill>
                  <a:prstClr val="black"/>
                </a:solidFill>
                <a:latin typeface="Times New Roman" pitchFamily="18" charset="0"/>
                <a:cs typeface="Times New Roman" pitchFamily="18" charset="0"/>
              </a:rPr>
              <a:t>: 3,</a:t>
            </a:r>
            <a:r>
              <a:rPr lang="vi-VN" altLang="en-US" sz="2400" b="1" dirty="0" smtClean="0">
                <a:solidFill>
                  <a:prstClr val="black"/>
                </a:solidFill>
                <a:latin typeface="Times New Roman" pitchFamily="18" charset="0"/>
                <a:cs typeface="Times New Roman" pitchFamily="18" charset="0"/>
              </a:rPr>
              <a:t>5</a:t>
            </a:r>
            <a:r>
              <a:rPr lang="en-US" altLang="en-US" sz="2400" b="1" dirty="0" smtClean="0">
                <a:solidFill>
                  <a:prstClr val="black"/>
                </a:solidFill>
                <a:latin typeface="Times New Roman" pitchFamily="18" charset="0"/>
                <a:cs typeface="Times New Roman" pitchFamily="18" charset="0"/>
              </a:rPr>
              <a:t> </a:t>
            </a:r>
            <a:r>
              <a:rPr lang="en-US" altLang="en-US" sz="2400" b="1" dirty="0" err="1" smtClean="0">
                <a:solidFill>
                  <a:prstClr val="black"/>
                </a:solidFill>
                <a:latin typeface="Times New Roman" pitchFamily="18" charset="0"/>
                <a:cs typeface="Times New Roman" pitchFamily="18" charset="0"/>
              </a:rPr>
              <a:t>tháng</a:t>
            </a:r>
            <a:r>
              <a:rPr lang="en-US" altLang="en-US" sz="2400" b="1" dirty="0" smtClean="0">
                <a:solidFill>
                  <a:prstClr val="black"/>
                </a:solidFill>
                <a:latin typeface="Times New Roman" pitchFamily="18" charset="0"/>
                <a:cs typeface="Times New Roman" pitchFamily="18" charset="0"/>
              </a:rPr>
              <a:t>, BN </a:t>
            </a:r>
            <a:r>
              <a:rPr lang="en-US" altLang="en-US" sz="2400" b="1" dirty="0" err="1" smtClean="0">
                <a:solidFill>
                  <a:prstClr val="black"/>
                </a:solidFill>
                <a:latin typeface="Times New Roman" pitchFamily="18" charset="0"/>
                <a:cs typeface="Times New Roman" pitchFamily="18" charset="0"/>
              </a:rPr>
              <a:t>cao</a:t>
            </a:r>
            <a:r>
              <a:rPr lang="en-US" altLang="en-US" sz="2400" b="1" dirty="0" smtClean="0">
                <a:solidFill>
                  <a:prstClr val="black"/>
                </a:solidFill>
                <a:latin typeface="Times New Roman" pitchFamily="18" charset="0"/>
                <a:cs typeface="Times New Roman" pitchFamily="18" charset="0"/>
              </a:rPr>
              <a:t> </a:t>
            </a:r>
            <a:r>
              <a:rPr lang="en-US" altLang="en-US" sz="2400" b="1" dirty="0" err="1" smtClean="0">
                <a:solidFill>
                  <a:prstClr val="black"/>
                </a:solidFill>
                <a:latin typeface="Times New Roman" pitchFamily="18" charset="0"/>
                <a:cs typeface="Times New Roman" pitchFamily="18" charset="0"/>
              </a:rPr>
              <a:t>tuổi</a:t>
            </a:r>
            <a:r>
              <a:rPr lang="en-US" altLang="en-US" sz="2400" b="1" dirty="0" smtClean="0">
                <a:solidFill>
                  <a:prstClr val="black"/>
                </a:solidFill>
                <a:latin typeface="Times New Roman" pitchFamily="18" charset="0"/>
                <a:cs typeface="Times New Roman" pitchFamily="18" charset="0"/>
              </a:rPr>
              <a:t> </a:t>
            </a:r>
            <a:r>
              <a:rPr lang="en-US" altLang="en-US" sz="2400" b="1" dirty="0" err="1" smtClean="0">
                <a:solidFill>
                  <a:prstClr val="black"/>
                </a:solidFill>
                <a:latin typeface="Times New Roman" pitchFamily="18" charset="0"/>
                <a:cs typeface="Times New Roman" pitchFamily="18" charset="0"/>
              </a:rPr>
              <a:t>nhất</a:t>
            </a:r>
            <a:r>
              <a:rPr lang="en-US" altLang="en-US" sz="2400" b="1" dirty="0" smtClean="0">
                <a:solidFill>
                  <a:prstClr val="black"/>
                </a:solidFill>
                <a:latin typeface="Times New Roman" pitchFamily="18" charset="0"/>
                <a:cs typeface="Times New Roman" pitchFamily="18" charset="0"/>
              </a:rPr>
              <a:t>: 35 </a:t>
            </a:r>
            <a:r>
              <a:rPr lang="en-US" altLang="en-US" sz="2400" b="1" dirty="0" err="1" smtClean="0">
                <a:solidFill>
                  <a:prstClr val="black"/>
                </a:solidFill>
                <a:latin typeface="Times New Roman" pitchFamily="18" charset="0"/>
                <a:cs typeface="Times New Roman" pitchFamily="18" charset="0"/>
              </a:rPr>
              <a:t>tuổi</a:t>
            </a:r>
            <a:r>
              <a:rPr lang="en-US" altLang="en-US" sz="2400" b="1" dirty="0" smtClean="0">
                <a:solidFill>
                  <a:prstClr val="black"/>
                </a:solidFill>
                <a:cs typeface="Arial" charset="0"/>
              </a:rPr>
              <a:t>)</a:t>
            </a:r>
            <a:endParaRPr lang="en-US" altLang="en-US" sz="2400" dirty="0" smtClean="0">
              <a:solidFill>
                <a:prstClr val="black"/>
              </a:solidFill>
              <a:cs typeface="Arial" charset="0"/>
            </a:endParaRPr>
          </a:p>
        </p:txBody>
      </p:sp>
      <p:graphicFrame>
        <p:nvGraphicFramePr>
          <p:cNvPr id="2" name="Chart 1"/>
          <p:cNvGraphicFramePr/>
          <p:nvPr>
            <p:extLst>
              <p:ext uri="{D42A27DB-BD31-4B8C-83A1-F6EECF244321}">
                <p14:modId xmlns:p14="http://schemas.microsoft.com/office/powerpoint/2010/main" val="4081881393"/>
              </p:ext>
            </p:extLst>
          </p:nvPr>
        </p:nvGraphicFramePr>
        <p:xfrm>
          <a:off x="319089" y="1042989"/>
          <a:ext cx="8424863" cy="462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57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365126"/>
            <a:ext cx="8784976" cy="1325563"/>
          </a:xfrm>
        </p:spPr>
        <p:txBody>
          <a:bodyPr>
            <a:normAutofit fontScale="90000"/>
          </a:bodyPr>
          <a:lstStyle/>
          <a:p>
            <a:pPr lvl="0" algn="ctr"/>
            <a:r>
              <a:rPr lang="en-US" altLang="en-US" sz="2800" b="1" dirty="0">
                <a:solidFill>
                  <a:prstClr val="black"/>
                </a:solidFill>
                <a:ea typeface="+mn-ea"/>
              </a:rPr>
              <a:t>PHÂN BỐ BỆNH SỞI NĂM </a:t>
            </a:r>
            <a:r>
              <a:rPr lang="en-US" altLang="en-US" sz="2800" b="1" dirty="0" smtClean="0">
                <a:solidFill>
                  <a:prstClr val="black"/>
                </a:solidFill>
                <a:ea typeface="+mn-ea"/>
              </a:rPr>
              <a:t>2019 </a:t>
            </a:r>
            <a:r>
              <a:rPr lang="en-US" altLang="en-US" sz="2800" b="1" dirty="0">
                <a:solidFill>
                  <a:prstClr val="black"/>
                </a:solidFill>
                <a:ea typeface="+mn-ea"/>
              </a:rPr>
              <a:t>TẠI </a:t>
            </a:r>
            <a:r>
              <a:rPr lang="en-US" altLang="en-US" sz="2800" b="1" dirty="0" smtClean="0">
                <a:solidFill>
                  <a:prstClr val="black"/>
                </a:solidFill>
                <a:ea typeface="+mn-ea"/>
              </a:rPr>
              <a:t>LONG BIÊN </a:t>
            </a:r>
            <a:r>
              <a:rPr lang="en-US" altLang="en-US" sz="2800" b="1" dirty="0">
                <a:solidFill>
                  <a:prstClr val="black"/>
                </a:solidFill>
                <a:ea typeface="+mn-ea"/>
              </a:rPr>
              <a:t/>
            </a:r>
            <a:br>
              <a:rPr lang="en-US" altLang="en-US" sz="2800" b="1" dirty="0">
                <a:solidFill>
                  <a:prstClr val="black"/>
                </a:solidFill>
                <a:ea typeface="+mn-ea"/>
              </a:rPr>
            </a:br>
            <a:r>
              <a:rPr lang="en-US" altLang="en-US" sz="2800" b="1" dirty="0">
                <a:solidFill>
                  <a:prstClr val="black"/>
                </a:solidFill>
                <a:ea typeface="+mn-ea"/>
              </a:rPr>
              <a:t>THEO TIỀN SỬ TIÊM CHỦNG</a:t>
            </a:r>
            <a:r>
              <a:rPr lang="en-US" altLang="en-US" sz="1800" b="1" dirty="0">
                <a:solidFill>
                  <a:prstClr val="black"/>
                </a:solidFill>
                <a:ea typeface="+mn-ea"/>
              </a:rPr>
              <a:t/>
            </a:r>
            <a:br>
              <a:rPr lang="en-US" altLang="en-US" sz="1800" b="1" dirty="0">
                <a:solidFill>
                  <a:prstClr val="black"/>
                </a:solidFill>
                <a:ea typeface="+mn-ea"/>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0426559"/>
              </p:ext>
            </p:extLst>
          </p:nvPr>
        </p:nvGraphicFramePr>
        <p:xfrm>
          <a:off x="4788025" y="1124745"/>
          <a:ext cx="4176464"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286191459"/>
              </p:ext>
            </p:extLst>
          </p:nvPr>
        </p:nvGraphicFramePr>
        <p:xfrm>
          <a:off x="179512" y="1412776"/>
          <a:ext cx="432048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258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sxh</a:t>
            </a:r>
            <a:r>
              <a:rPr lang="en-US" dirty="0" smtClean="0"/>
              <a:t>, </a:t>
            </a:r>
            <a:r>
              <a:rPr lang="en-US" dirty="0" err="1" smtClean="0"/>
              <a:t>tcm</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a:xfrm>
            <a:off x="457200" y="1600200"/>
            <a:ext cx="8001000" cy="4873752"/>
          </a:xfrm>
        </p:spPr>
        <p:txBody>
          <a:bodyPr>
            <a:normAutofit/>
          </a:bodyPr>
          <a:lstStyle/>
          <a:p>
            <a:pPr algn="just">
              <a:buNone/>
            </a:pPr>
            <a:r>
              <a:rPr lang="en-US" sz="2800" b="1" dirty="0" err="1" smtClean="0"/>
              <a:t>Tình</a:t>
            </a:r>
            <a:r>
              <a:rPr lang="en-US" sz="2800" b="1" dirty="0" smtClean="0"/>
              <a:t> </a:t>
            </a:r>
            <a:r>
              <a:rPr lang="en-US" sz="2800" b="1" dirty="0" err="1" smtClean="0"/>
              <a:t>hình</a:t>
            </a:r>
            <a:r>
              <a:rPr lang="en-US" sz="2800" b="1" dirty="0" smtClean="0"/>
              <a:t> </a:t>
            </a:r>
            <a:r>
              <a:rPr lang="en-US" sz="2800" b="1" dirty="0" err="1" smtClean="0"/>
              <a:t>dịch</a:t>
            </a:r>
            <a:r>
              <a:rPr lang="en-US" sz="2800" b="1" dirty="0" smtClean="0"/>
              <a:t> </a:t>
            </a:r>
            <a:r>
              <a:rPr lang="en-US" sz="2800" b="1" dirty="0" err="1" smtClean="0"/>
              <a:t>bệnh</a:t>
            </a:r>
            <a:r>
              <a:rPr lang="en-US" sz="2800" b="1" dirty="0" smtClean="0"/>
              <a:t> </a:t>
            </a:r>
            <a:r>
              <a:rPr lang="en-US" sz="2800" b="1" dirty="0" err="1" smtClean="0"/>
              <a:t>Sốt</a:t>
            </a:r>
            <a:r>
              <a:rPr lang="en-US" sz="2800" b="1" dirty="0" smtClean="0"/>
              <a:t> </a:t>
            </a:r>
            <a:r>
              <a:rPr lang="en-US" sz="2800" b="1" dirty="0" err="1" smtClean="0"/>
              <a:t>xuất</a:t>
            </a:r>
            <a:r>
              <a:rPr lang="en-US" sz="2800" b="1" dirty="0" smtClean="0"/>
              <a:t> </a:t>
            </a:r>
            <a:r>
              <a:rPr lang="en-US" sz="2800" b="1" dirty="0" err="1" smtClean="0"/>
              <a:t>huyết</a:t>
            </a:r>
            <a:r>
              <a:rPr lang="en-US" sz="2800" b="1" dirty="0" smtClean="0"/>
              <a:t>:</a:t>
            </a:r>
            <a:endParaRPr lang="en-US" sz="2800" dirty="0" smtClean="0"/>
          </a:p>
          <a:p>
            <a:pPr lvl="0" algn="just"/>
            <a:r>
              <a:rPr lang="en-US" sz="2800" i="1" dirty="0" err="1" smtClean="0"/>
              <a:t>Bệnh</a:t>
            </a:r>
            <a:r>
              <a:rPr lang="en-US" sz="2800" i="1" dirty="0" smtClean="0"/>
              <a:t> </a:t>
            </a:r>
            <a:r>
              <a:rPr lang="en-US" sz="2800" i="1" dirty="0" err="1" smtClean="0"/>
              <a:t>nhân</a:t>
            </a:r>
            <a:r>
              <a:rPr lang="en-US" sz="2800" dirty="0" smtClean="0"/>
              <a:t>: 06 </a:t>
            </a:r>
            <a:r>
              <a:rPr lang="en-US" sz="2800" dirty="0" err="1" smtClean="0"/>
              <a:t>mắc</a:t>
            </a:r>
            <a:r>
              <a:rPr lang="en-US" sz="2800" dirty="0" smtClean="0"/>
              <a:t>, 0 </a:t>
            </a:r>
            <a:r>
              <a:rPr lang="en-US" sz="2800" dirty="0" err="1" smtClean="0"/>
              <a:t>tử</a:t>
            </a:r>
            <a:r>
              <a:rPr lang="en-US" sz="2800" dirty="0" smtClean="0"/>
              <a:t> </a:t>
            </a:r>
            <a:r>
              <a:rPr lang="en-US" sz="2800" dirty="0" err="1" smtClean="0"/>
              <a:t>vong</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phân</a:t>
            </a:r>
            <a:r>
              <a:rPr lang="en-US" sz="2800" dirty="0" smtClean="0"/>
              <a:t> </a:t>
            </a:r>
            <a:r>
              <a:rPr lang="en-US" sz="2800" dirty="0" err="1" smtClean="0"/>
              <a:t>bố</a:t>
            </a:r>
            <a:r>
              <a:rPr lang="en-US" sz="2800" dirty="0" smtClean="0"/>
              <a:t> </a:t>
            </a:r>
            <a:r>
              <a:rPr lang="en-US" sz="2800" dirty="0" err="1" smtClean="0"/>
              <a:t>tại</a:t>
            </a:r>
            <a:r>
              <a:rPr lang="en-US" sz="2800" dirty="0" smtClean="0"/>
              <a:t> 05/14 </a:t>
            </a:r>
            <a:r>
              <a:rPr lang="en-US" sz="2800" dirty="0" err="1" smtClean="0"/>
              <a:t>phường</a:t>
            </a:r>
            <a:r>
              <a:rPr lang="en-US" sz="2800" dirty="0" smtClean="0"/>
              <a:t>; </a:t>
            </a:r>
            <a:r>
              <a:rPr lang="en-US" sz="2800" dirty="0" err="1" smtClean="0"/>
              <a:t>tăng</a:t>
            </a:r>
            <a:r>
              <a:rPr lang="en-US" sz="2800" dirty="0" smtClean="0"/>
              <a:t> 6 </a:t>
            </a:r>
            <a:r>
              <a:rPr lang="en-US" sz="2800" dirty="0" err="1" smtClean="0"/>
              <a:t>trường</a:t>
            </a:r>
            <a:r>
              <a:rPr lang="en-US" sz="2800" dirty="0" smtClean="0"/>
              <a:t> </a:t>
            </a:r>
            <a:r>
              <a:rPr lang="en-US" sz="2800" dirty="0" err="1" smtClean="0"/>
              <a:t>hợp</a:t>
            </a:r>
            <a:r>
              <a:rPr lang="en-US" sz="2800" dirty="0" smtClean="0"/>
              <a:t> so </a:t>
            </a:r>
            <a:r>
              <a:rPr lang="en-US" sz="2800" dirty="0" err="1" smtClean="0"/>
              <a:t>với</a:t>
            </a:r>
            <a:r>
              <a:rPr lang="en-US" sz="2800" dirty="0" smtClean="0"/>
              <a:t> </a:t>
            </a:r>
            <a:r>
              <a:rPr lang="en-US" sz="2800" dirty="0" err="1" smtClean="0"/>
              <a:t>cùng</a:t>
            </a:r>
            <a:r>
              <a:rPr lang="en-US" sz="2800" dirty="0" smtClean="0"/>
              <a:t> </a:t>
            </a:r>
            <a:r>
              <a:rPr lang="en-US" sz="2800" dirty="0" err="1" smtClean="0"/>
              <a:t>kỳ</a:t>
            </a:r>
            <a:r>
              <a:rPr lang="en-US" sz="2800" dirty="0" smtClean="0"/>
              <a:t> </a:t>
            </a:r>
            <a:r>
              <a:rPr lang="en-US" sz="2800" dirty="0" err="1" smtClean="0"/>
              <a:t>năm</a:t>
            </a:r>
            <a:r>
              <a:rPr lang="en-US" sz="2800" dirty="0" smtClean="0"/>
              <a:t> 2018 (6/0).</a:t>
            </a:r>
          </a:p>
          <a:p>
            <a:pPr lvl="0" algn="just"/>
            <a:r>
              <a:rPr lang="en-US" sz="2800" i="1" dirty="0" smtClean="0"/>
              <a:t>Ổ </a:t>
            </a:r>
            <a:r>
              <a:rPr lang="en-US" sz="2800" i="1" dirty="0" err="1" smtClean="0"/>
              <a:t>dịch</a:t>
            </a:r>
            <a:r>
              <a:rPr lang="en-US" sz="2800" dirty="0" smtClean="0"/>
              <a:t>: </a:t>
            </a:r>
            <a:r>
              <a:rPr lang="en-US" sz="2800" dirty="0" err="1" smtClean="0"/>
              <a:t>Chưa</a:t>
            </a:r>
            <a:r>
              <a:rPr lang="en-US" sz="2800" dirty="0" smtClean="0"/>
              <a:t> </a:t>
            </a:r>
            <a:r>
              <a:rPr lang="en-US" sz="2800" dirty="0" err="1" smtClean="0"/>
              <a:t>ghi</a:t>
            </a:r>
            <a:r>
              <a:rPr lang="en-US" sz="2800" dirty="0" smtClean="0"/>
              <a:t> </a:t>
            </a:r>
            <a:r>
              <a:rPr lang="en-US" sz="2800" dirty="0" err="1" smtClean="0"/>
              <a:t>nhận</a:t>
            </a:r>
            <a:r>
              <a:rPr lang="en-US" sz="2800" dirty="0" smtClean="0"/>
              <a:t>.</a:t>
            </a:r>
          </a:p>
          <a:p>
            <a:pPr algn="just">
              <a:buNone/>
            </a:pPr>
            <a:r>
              <a:rPr lang="en-US" sz="2800" b="1" dirty="0" err="1" smtClean="0"/>
              <a:t>Tình</a:t>
            </a:r>
            <a:r>
              <a:rPr lang="en-US" sz="2800" b="1" dirty="0" smtClean="0"/>
              <a:t> </a:t>
            </a:r>
            <a:r>
              <a:rPr lang="en-US" sz="2800" b="1" dirty="0" err="1" smtClean="0"/>
              <a:t>hình</a:t>
            </a:r>
            <a:r>
              <a:rPr lang="en-US" sz="2800" b="1" dirty="0" smtClean="0"/>
              <a:t> </a:t>
            </a:r>
            <a:r>
              <a:rPr lang="en-US" sz="2800" b="1" dirty="0" err="1" smtClean="0"/>
              <a:t>dịch</a:t>
            </a:r>
            <a:r>
              <a:rPr lang="en-US" sz="2800" b="1" dirty="0" smtClean="0"/>
              <a:t> </a:t>
            </a:r>
            <a:r>
              <a:rPr lang="en-US" sz="2800" b="1" dirty="0" err="1" smtClean="0"/>
              <a:t>bệnh</a:t>
            </a:r>
            <a:r>
              <a:rPr lang="en-US" sz="2800" b="1" dirty="0" smtClean="0"/>
              <a:t> </a:t>
            </a:r>
            <a:r>
              <a:rPr lang="en-US" sz="2800" b="1" dirty="0" err="1" smtClean="0"/>
              <a:t>Tay</a:t>
            </a:r>
            <a:r>
              <a:rPr lang="en-US" sz="2800" b="1" dirty="0" smtClean="0"/>
              <a:t> </a:t>
            </a:r>
            <a:r>
              <a:rPr lang="en-US" sz="2800" b="1" dirty="0" err="1" smtClean="0"/>
              <a:t>chân</a:t>
            </a:r>
            <a:r>
              <a:rPr lang="en-US" sz="2800" b="1" dirty="0" smtClean="0"/>
              <a:t> </a:t>
            </a:r>
            <a:r>
              <a:rPr lang="en-US" sz="2800" b="1" dirty="0" err="1" smtClean="0"/>
              <a:t>miệng</a:t>
            </a:r>
            <a:r>
              <a:rPr lang="en-US" sz="2800" b="1" dirty="0" smtClean="0"/>
              <a:t>:</a:t>
            </a:r>
            <a:endParaRPr lang="en-US" sz="2800" dirty="0" smtClean="0"/>
          </a:p>
          <a:p>
            <a:pPr lvl="0" algn="just"/>
            <a:r>
              <a:rPr lang="en-US" sz="2800" i="1" dirty="0" err="1" smtClean="0"/>
              <a:t>Bệnh</a:t>
            </a:r>
            <a:r>
              <a:rPr lang="en-US" sz="2800" i="1" dirty="0" smtClean="0"/>
              <a:t> </a:t>
            </a:r>
            <a:r>
              <a:rPr lang="en-US" sz="2800" i="1" dirty="0" err="1" smtClean="0"/>
              <a:t>nhân</a:t>
            </a:r>
            <a:r>
              <a:rPr lang="en-US" sz="2800" dirty="0" smtClean="0"/>
              <a:t>: 06 </a:t>
            </a:r>
            <a:r>
              <a:rPr lang="en-US" sz="2800" dirty="0" err="1" smtClean="0"/>
              <a:t>mắc</a:t>
            </a:r>
            <a:r>
              <a:rPr lang="en-US" sz="2800" dirty="0" smtClean="0"/>
              <a:t>, 0 </a:t>
            </a:r>
            <a:r>
              <a:rPr lang="en-US" sz="2800" dirty="0" err="1" smtClean="0"/>
              <a:t>tử</a:t>
            </a:r>
            <a:r>
              <a:rPr lang="en-US" sz="2800" dirty="0" smtClean="0"/>
              <a:t> </a:t>
            </a:r>
            <a:r>
              <a:rPr lang="en-US" sz="2800" dirty="0" err="1" smtClean="0"/>
              <a:t>vong</a:t>
            </a:r>
            <a:r>
              <a:rPr lang="en-US" sz="2800" dirty="0" smtClean="0"/>
              <a:t>. </a:t>
            </a:r>
            <a:r>
              <a:rPr lang="en-US" sz="2800" dirty="0" err="1" smtClean="0"/>
              <a:t>Bệnh</a:t>
            </a:r>
            <a:r>
              <a:rPr lang="en-US" sz="2800" dirty="0" smtClean="0"/>
              <a:t> </a:t>
            </a:r>
            <a:r>
              <a:rPr lang="en-US" sz="2800" dirty="0" err="1" smtClean="0"/>
              <a:t>nhân</a:t>
            </a:r>
            <a:r>
              <a:rPr lang="en-US" sz="2800" dirty="0" smtClean="0"/>
              <a:t> </a:t>
            </a:r>
            <a:r>
              <a:rPr lang="en-US" sz="2800" dirty="0" err="1" smtClean="0"/>
              <a:t>phân</a:t>
            </a:r>
            <a:r>
              <a:rPr lang="en-US" sz="2800" dirty="0" smtClean="0"/>
              <a:t> </a:t>
            </a:r>
            <a:r>
              <a:rPr lang="en-US" sz="2800" dirty="0" err="1" smtClean="0"/>
              <a:t>bố</a:t>
            </a:r>
            <a:r>
              <a:rPr lang="en-US" sz="2800" dirty="0" smtClean="0"/>
              <a:t> </a:t>
            </a:r>
            <a:r>
              <a:rPr lang="en-US" sz="2800" dirty="0" err="1" smtClean="0"/>
              <a:t>tại</a:t>
            </a:r>
            <a:r>
              <a:rPr lang="en-US" sz="2800" dirty="0" smtClean="0"/>
              <a:t> 06/14 </a:t>
            </a:r>
            <a:r>
              <a:rPr lang="en-US" sz="2800" dirty="0" err="1" smtClean="0"/>
              <a:t>phường</a:t>
            </a:r>
            <a:r>
              <a:rPr lang="en-US" sz="2800" dirty="0" smtClean="0"/>
              <a:t>; </a:t>
            </a:r>
            <a:r>
              <a:rPr lang="en-US" sz="2800" dirty="0" err="1" smtClean="0"/>
              <a:t>tăng</a:t>
            </a:r>
            <a:r>
              <a:rPr lang="en-US" sz="2800" dirty="0" smtClean="0"/>
              <a:t> 5 </a:t>
            </a:r>
            <a:r>
              <a:rPr lang="en-US" sz="2800" dirty="0" err="1" smtClean="0"/>
              <a:t>trường</a:t>
            </a:r>
            <a:r>
              <a:rPr lang="en-US" sz="2800" dirty="0" smtClean="0"/>
              <a:t> </a:t>
            </a:r>
            <a:r>
              <a:rPr lang="en-US" sz="2800" dirty="0" err="1" smtClean="0"/>
              <a:t>hợp</a:t>
            </a:r>
            <a:r>
              <a:rPr lang="en-US" sz="2800" dirty="0" smtClean="0"/>
              <a:t> so </a:t>
            </a:r>
            <a:r>
              <a:rPr lang="en-US" sz="2800" dirty="0" err="1" smtClean="0"/>
              <a:t>với</a:t>
            </a:r>
            <a:r>
              <a:rPr lang="en-US" sz="2800" dirty="0" smtClean="0"/>
              <a:t> </a:t>
            </a:r>
            <a:r>
              <a:rPr lang="en-US" sz="2800" dirty="0" err="1" smtClean="0"/>
              <a:t>cùng</a:t>
            </a:r>
            <a:r>
              <a:rPr lang="en-US" sz="2800" dirty="0" smtClean="0"/>
              <a:t> </a:t>
            </a:r>
            <a:r>
              <a:rPr lang="en-US" sz="2800" dirty="0" err="1" smtClean="0"/>
              <a:t>kỳ</a:t>
            </a:r>
            <a:r>
              <a:rPr lang="en-US" sz="2800" dirty="0" smtClean="0"/>
              <a:t> </a:t>
            </a:r>
            <a:r>
              <a:rPr lang="en-US" sz="2800" dirty="0" err="1" smtClean="0"/>
              <a:t>năm</a:t>
            </a:r>
            <a:r>
              <a:rPr lang="en-US" sz="2800" dirty="0" smtClean="0"/>
              <a:t> 2018 (1/0).</a:t>
            </a:r>
          </a:p>
          <a:p>
            <a:pPr lvl="0" algn="just"/>
            <a:r>
              <a:rPr lang="en-US" sz="2800" i="1" dirty="0" smtClean="0"/>
              <a:t>Ổ </a:t>
            </a:r>
            <a:r>
              <a:rPr lang="en-US" sz="2800" i="1" dirty="0" err="1" smtClean="0"/>
              <a:t>dịch</a:t>
            </a:r>
            <a:r>
              <a:rPr lang="en-US" sz="2800" dirty="0" smtClean="0"/>
              <a:t>: </a:t>
            </a:r>
            <a:r>
              <a:rPr lang="en-US" sz="2800" dirty="0" err="1" smtClean="0"/>
              <a:t>Chưa</a:t>
            </a:r>
            <a:r>
              <a:rPr lang="en-US" sz="2800" dirty="0" smtClean="0"/>
              <a:t> </a:t>
            </a:r>
            <a:r>
              <a:rPr lang="en-US" sz="2800" dirty="0" err="1" smtClean="0"/>
              <a:t>ghi</a:t>
            </a:r>
            <a:r>
              <a:rPr lang="en-US" sz="2800" dirty="0" smtClean="0"/>
              <a:t> </a:t>
            </a:r>
            <a:r>
              <a:rPr lang="en-US" sz="2800" dirty="0" err="1" smtClean="0"/>
              <a:t>nhận</a:t>
            </a:r>
            <a:r>
              <a:rPr lang="en-US" sz="2800" dirty="0" smtClean="0"/>
              <a:t>.</a:t>
            </a:r>
          </a:p>
          <a:p>
            <a:endParaRPr lang="en-US" sz="2000" dirty="0" smtClean="0"/>
          </a:p>
          <a:p>
            <a:pPr>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4873752"/>
          </a:xfrm>
        </p:spPr>
        <p:txBody>
          <a:bodyPr/>
          <a:lstStyle/>
          <a:p>
            <a:pPr>
              <a:buNone/>
            </a:pPr>
            <a:endParaRPr lang="en-US" dirty="0" smtClean="0"/>
          </a:p>
          <a:p>
            <a:pPr>
              <a:buNone/>
            </a:pPr>
            <a:endParaRPr lang="en-US" dirty="0" smtClean="0"/>
          </a:p>
          <a:p>
            <a:pPr>
              <a:buNone/>
            </a:pPr>
            <a:endParaRPr lang="en-US" dirty="0" smtClean="0"/>
          </a:p>
          <a:p>
            <a:pPr algn="just">
              <a:buNone/>
            </a:pPr>
            <a:r>
              <a:rPr lang="en-US" sz="4000" b="1" dirty="0" smtClean="0"/>
              <a:t>PHẦN 1.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sốt</a:t>
            </a:r>
            <a:r>
              <a:rPr lang="en-US" sz="4000" b="1" dirty="0" smtClean="0"/>
              <a:t> </a:t>
            </a:r>
            <a:r>
              <a:rPr lang="en-US" sz="4000" b="1" dirty="0" err="1" smtClean="0"/>
              <a:t>xuất</a:t>
            </a:r>
            <a:r>
              <a:rPr lang="en-US" sz="4000" b="1" dirty="0" smtClean="0"/>
              <a:t> </a:t>
            </a:r>
            <a:r>
              <a:rPr lang="en-US" sz="4000" b="1" dirty="0" err="1" smtClean="0"/>
              <a:t>huyết</a:t>
            </a:r>
            <a:r>
              <a:rPr lang="en-US" sz="4000" b="1" dirty="0" smtClean="0"/>
              <a:t> dengue</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0" y="0"/>
            <a:ext cx="9144000" cy="768350"/>
          </a:xfrm>
          <a:solidFill>
            <a:srgbClr val="800000"/>
          </a:solidFill>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marL="0" indent="0" algn="ctr" eaLnBrk="1" hangingPunct="1">
              <a:spcBef>
                <a:spcPct val="0"/>
              </a:spcBef>
              <a:buFontTx/>
              <a:buNone/>
            </a:pP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smtClean="0">
                <a:solidFill>
                  <a:srgbClr val="FFFF00"/>
                </a:solidFill>
              </a:rPr>
              <a:t>điều</a:t>
            </a:r>
            <a:r>
              <a:rPr lang="en-US" altLang="en-US" sz="2800" b="1" dirty="0" smtClean="0">
                <a:solidFill>
                  <a:srgbClr val="FFFF00"/>
                </a:solidFill>
              </a:rPr>
              <a:t> </a:t>
            </a:r>
            <a:r>
              <a:rPr lang="en-US" altLang="en-US" sz="2800" b="1" dirty="0" err="1" smtClean="0">
                <a:solidFill>
                  <a:srgbClr val="FFFF00"/>
                </a:solidFill>
              </a:rPr>
              <a:t>cần</a:t>
            </a:r>
            <a:r>
              <a:rPr lang="en-US" altLang="en-US" sz="2800" b="1" dirty="0" smtClean="0">
                <a:solidFill>
                  <a:srgbClr val="FFFF00"/>
                </a:solidFill>
              </a:rPr>
              <a:t> </a:t>
            </a:r>
            <a:r>
              <a:rPr lang="en-US" altLang="en-US" sz="2800" b="1" dirty="0" err="1" smtClean="0">
                <a:solidFill>
                  <a:srgbClr val="FFFF00"/>
                </a:solidFill>
              </a:rPr>
              <a:t>biết</a:t>
            </a:r>
            <a:r>
              <a:rPr lang="en-US" altLang="en-US" sz="2800" b="1" dirty="0" smtClean="0">
                <a:solidFill>
                  <a:srgbClr val="FFFF00"/>
                </a:solidFill>
              </a:rPr>
              <a:t> </a:t>
            </a:r>
            <a:r>
              <a:rPr lang="en-US" altLang="en-US" sz="2800" b="1" dirty="0" err="1" smtClean="0">
                <a:solidFill>
                  <a:srgbClr val="FFFF00"/>
                </a:solidFill>
              </a:rPr>
              <a:t>về</a:t>
            </a:r>
            <a:r>
              <a:rPr lang="en-US" altLang="en-US" sz="2800" b="1" dirty="0" smtClean="0">
                <a:solidFill>
                  <a:srgbClr val="FFFF00"/>
                </a:solidFill>
              </a:rPr>
              <a:t> </a:t>
            </a:r>
            <a:r>
              <a:rPr lang="en-US" altLang="en-US" sz="2800" b="1" dirty="0" err="1" smtClean="0">
                <a:solidFill>
                  <a:srgbClr val="FFFF00"/>
                </a:solidFill>
              </a:rPr>
              <a:t>bệnh</a:t>
            </a:r>
            <a:r>
              <a:rPr lang="en-US" altLang="en-US" sz="2800" b="1" dirty="0" smtClean="0">
                <a:solidFill>
                  <a:srgbClr val="FFFF00"/>
                </a:solidFill>
              </a:rPr>
              <a:t> SXH</a:t>
            </a:r>
          </a:p>
        </p:txBody>
      </p:sp>
      <p:sp>
        <p:nvSpPr>
          <p:cNvPr id="6147" name="AutoShape 13" descr="Kết quả hình ảnh cho diệt bọ gậy"/>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pPr eaLnBrk="0" hangingPunct="0"/>
            <a:endParaRPr lang="vi-VN">
              <a:latin typeface="Calibri" pitchFamily="34" charset="0"/>
            </a:endParaRPr>
          </a:p>
        </p:txBody>
      </p:sp>
      <p:sp>
        <p:nvSpPr>
          <p:cNvPr id="6148" name="TextBox 8"/>
          <p:cNvSpPr txBox="1">
            <a:spLocks noChangeArrowheads="1"/>
          </p:cNvSpPr>
          <p:nvPr/>
        </p:nvSpPr>
        <p:spPr bwMode="auto">
          <a:xfrm>
            <a:off x="287338" y="1143000"/>
            <a:ext cx="5046662" cy="400110"/>
          </a:xfrm>
          <a:prstGeom prst="rect">
            <a:avLst/>
          </a:prstGeom>
          <a:noFill/>
          <a:ln w="9525">
            <a:noFill/>
            <a:miter lim="800000"/>
            <a:headEnd/>
            <a:tailEnd/>
          </a:ln>
        </p:spPr>
        <p:txBody>
          <a:bodyPr>
            <a:spAutoFit/>
          </a:bodyPr>
          <a:lstStyle/>
          <a:p>
            <a:pPr algn="just" eaLnBrk="0" hangingPunct="0"/>
            <a:r>
              <a:rPr lang="fr-FR" sz="2000" b="1" dirty="0" err="1">
                <a:latin typeface="Times New Roman" pitchFamily="18" charset="0"/>
                <a:cs typeface="Times New Roman" pitchFamily="18" charset="0"/>
              </a:rPr>
              <a:t>Sốt</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xuất</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huyết</a:t>
            </a:r>
            <a:r>
              <a:rPr lang="fr-FR" sz="2000" b="1" dirty="0">
                <a:latin typeface="Times New Roman" pitchFamily="18" charset="0"/>
                <a:cs typeface="Times New Roman" pitchFamily="18" charset="0"/>
              </a:rPr>
              <a:t> Dengue là </a:t>
            </a:r>
            <a:r>
              <a:rPr lang="fr-FR" sz="2000" b="1" dirty="0" err="1">
                <a:latin typeface="Times New Roman" pitchFamily="18" charset="0"/>
                <a:cs typeface="Times New Roman" pitchFamily="18" charset="0"/>
              </a:rPr>
              <a:t>gì</a:t>
            </a:r>
            <a:r>
              <a:rPr lang="fr-FR"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149" name="AutoShape 8" descr="Kết quả hình ảnh cho câu hỏ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0" name="Picture 10" descr="Kết quả hình ảnh cho câu hỏi"/>
          <p:cNvPicPr>
            <a:picLocks noChangeAspect="1" noChangeArrowheads="1"/>
          </p:cNvPicPr>
          <p:nvPr/>
        </p:nvPicPr>
        <p:blipFill>
          <a:blip r:embed="rId3"/>
          <a:srcRect/>
          <a:stretch>
            <a:fillRect/>
          </a:stretch>
        </p:blipFill>
        <p:spPr bwMode="auto">
          <a:xfrm>
            <a:off x="6096000" y="1905000"/>
            <a:ext cx="2590800" cy="2312988"/>
          </a:xfrm>
          <a:prstGeom prst="rect">
            <a:avLst/>
          </a:prstGeom>
          <a:noFill/>
          <a:ln w="9525">
            <a:noFill/>
            <a:miter lim="800000"/>
            <a:headEnd/>
            <a:tailEnd/>
          </a:ln>
        </p:spPr>
      </p:pic>
      <p:sp>
        <p:nvSpPr>
          <p:cNvPr id="6151" name="TextBox 8"/>
          <p:cNvSpPr txBox="1">
            <a:spLocks noChangeArrowheads="1"/>
          </p:cNvSpPr>
          <p:nvPr/>
        </p:nvSpPr>
        <p:spPr bwMode="auto">
          <a:xfrm>
            <a:off x="304800" y="1600200"/>
            <a:ext cx="5181600" cy="400110"/>
          </a:xfrm>
          <a:prstGeom prst="rect">
            <a:avLst/>
          </a:prstGeom>
          <a:noFill/>
          <a:ln w="9525">
            <a:noFill/>
            <a:miter lim="800000"/>
            <a:headEnd/>
            <a:tailEnd/>
          </a:ln>
        </p:spPr>
        <p:txBody>
          <a:bodyPr>
            <a:spAutoFit/>
          </a:bodyPr>
          <a:lstStyle/>
          <a:p>
            <a:pPr algn="just" eaLnBrk="0" hangingPunct="0"/>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SXHD </a:t>
            </a:r>
            <a:r>
              <a:rPr lang="en-US" sz="2000" b="1" dirty="0" err="1">
                <a:latin typeface="Times New Roman" pitchFamily="18" charset="0"/>
                <a:cs typeface="Times New Roman" pitchFamily="18" charset="0"/>
              </a:rPr>
              <a:t>thường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xảy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a:t>
            </a:r>
          </a:p>
        </p:txBody>
      </p:sp>
      <p:sp>
        <p:nvSpPr>
          <p:cNvPr id="6152" name="TextBox 8"/>
          <p:cNvSpPr txBox="1">
            <a:spLocks noChangeArrowheads="1"/>
          </p:cNvSpPr>
          <p:nvPr/>
        </p:nvSpPr>
        <p:spPr bwMode="auto">
          <a:xfrm>
            <a:off x="304800" y="2284413"/>
            <a:ext cx="5257800" cy="1015663"/>
          </a:xfrm>
          <a:prstGeom prst="rect">
            <a:avLst/>
          </a:prstGeom>
          <a:noFill/>
          <a:ln w="9525">
            <a:noFill/>
            <a:miter lim="800000"/>
            <a:headEnd/>
            <a:tailEnd/>
          </a:ln>
        </p:spPr>
        <p:txBody>
          <a:bodyPr>
            <a:spAutoFit/>
          </a:bodyPr>
          <a:lstStyle/>
          <a:p>
            <a:pPr algn="just" eaLnBrk="0" hangingPunct="0"/>
            <a:r>
              <a:rPr lang="en-US" sz="2000" b="1">
                <a:latin typeface="Times New Roman" pitchFamily="18" charset="0"/>
                <a:cs typeface="Times New Roman" pitchFamily="18" charset="0"/>
              </a:rPr>
              <a:t>Bệnh sốt xuất huyết Dengue lây truyền ra sao. Chăm sóc người bệnh SXH có thể bị lây bệnh không?</a:t>
            </a:r>
          </a:p>
        </p:txBody>
      </p:sp>
      <p:sp>
        <p:nvSpPr>
          <p:cNvPr id="6153" name="TextBox 8"/>
          <p:cNvSpPr txBox="1">
            <a:spLocks noChangeArrowheads="1"/>
          </p:cNvSpPr>
          <p:nvPr/>
        </p:nvSpPr>
        <p:spPr bwMode="auto">
          <a:xfrm>
            <a:off x="304800" y="3429000"/>
            <a:ext cx="5334000" cy="707886"/>
          </a:xfrm>
          <a:prstGeom prst="rect">
            <a:avLst/>
          </a:prstGeom>
          <a:noFill/>
          <a:ln w="9525">
            <a:noFill/>
            <a:miter lim="800000"/>
            <a:headEnd/>
            <a:tailEnd/>
          </a:ln>
        </p:spPr>
        <p:txBody>
          <a:bodyPr>
            <a:spAutoFit/>
          </a:bodyPr>
          <a:lstStyle/>
          <a:p>
            <a:pPr algn="just" eaLnBrk="0" hangingPunct="0"/>
            <a:r>
              <a:rPr lang="en-US" sz="2000" b="1" dirty="0" err="1">
                <a:latin typeface="Times New Roman" pitchFamily="18" charset="0"/>
                <a:cs typeface="Times New Roman" pitchFamily="18" charset="0"/>
              </a:rPr>
              <a:t>Nhận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muỗi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truyền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 SXHD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a:t>
            </a:r>
          </a:p>
        </p:txBody>
      </p:sp>
      <p:sp>
        <p:nvSpPr>
          <p:cNvPr id="6154" name="TextBox 8"/>
          <p:cNvSpPr txBox="1">
            <a:spLocks noChangeArrowheads="1"/>
          </p:cNvSpPr>
          <p:nvPr/>
        </p:nvSpPr>
        <p:spPr bwMode="auto">
          <a:xfrm>
            <a:off x="304800" y="4343400"/>
            <a:ext cx="5334000" cy="707886"/>
          </a:xfrm>
          <a:prstGeom prst="rect">
            <a:avLst/>
          </a:prstGeom>
          <a:noFill/>
          <a:ln w="9525">
            <a:noFill/>
            <a:miter lim="800000"/>
            <a:headEnd/>
            <a:tailEnd/>
          </a:ln>
        </p:spPr>
        <p:txBody>
          <a:bodyPr>
            <a:spAutoFit/>
          </a:bodyPr>
          <a:lstStyle/>
          <a:p>
            <a:pPr algn="just" eaLnBrk="0" hangingPunct="0"/>
            <a:r>
              <a:rPr lang="en-US" sz="2000" b="1">
                <a:latin typeface="Times New Roman" pitchFamily="18" charset="0"/>
                <a:cs typeface="Times New Roman" pitchFamily="18" charset="0"/>
              </a:rPr>
              <a:t>Người đã từng mắc bệnh SXHD có thể mắc lại không?</a:t>
            </a:r>
          </a:p>
        </p:txBody>
      </p:sp>
      <p:sp>
        <p:nvSpPr>
          <p:cNvPr id="6155" name="TextBox 8"/>
          <p:cNvSpPr txBox="1">
            <a:spLocks noChangeArrowheads="1"/>
          </p:cNvSpPr>
          <p:nvPr/>
        </p:nvSpPr>
        <p:spPr bwMode="auto">
          <a:xfrm>
            <a:off x="304800" y="5105399"/>
            <a:ext cx="5257800" cy="400110"/>
          </a:xfrm>
          <a:prstGeom prst="rect">
            <a:avLst/>
          </a:prstGeom>
          <a:noFill/>
          <a:ln w="9525">
            <a:noFill/>
            <a:miter lim="800000"/>
            <a:headEnd/>
            <a:tailEnd/>
          </a:ln>
        </p:spPr>
        <p:txBody>
          <a:bodyPr>
            <a:spAutoFit/>
          </a:bodyPr>
          <a:lstStyle/>
          <a:p>
            <a:pPr algn="just" eaLnBrk="0" hangingPunct="0"/>
            <a:r>
              <a:rPr lang="en-US" sz="2000" b="1">
                <a:latin typeface="Times New Roman" pitchFamily="18" charset="0"/>
                <a:cs typeface="Times New Roman" pitchFamily="18" charset="0"/>
              </a:rPr>
              <a:t>Biểu hiện của SXHD là gì?</a:t>
            </a:r>
          </a:p>
        </p:txBody>
      </p:sp>
      <p:sp>
        <p:nvSpPr>
          <p:cNvPr id="6156" name="TextBox 8"/>
          <p:cNvSpPr txBox="1">
            <a:spLocks noChangeArrowheads="1"/>
          </p:cNvSpPr>
          <p:nvPr/>
        </p:nvSpPr>
        <p:spPr bwMode="auto">
          <a:xfrm>
            <a:off x="287338" y="5562600"/>
            <a:ext cx="4741862" cy="400110"/>
          </a:xfrm>
          <a:prstGeom prst="rect">
            <a:avLst/>
          </a:prstGeom>
          <a:noFill/>
          <a:ln w="9525">
            <a:noFill/>
            <a:miter lim="800000"/>
            <a:headEnd/>
            <a:tailEnd/>
          </a:ln>
        </p:spPr>
        <p:txBody>
          <a:bodyPr>
            <a:spAutoFit/>
          </a:bodyPr>
          <a:lstStyle/>
          <a:p>
            <a:pPr algn="just" eaLnBrk="0" hangingPunct="0"/>
            <a:r>
              <a:rPr lang="en-US" sz="2000" b="1">
                <a:latin typeface="Times New Roman" pitchFamily="18" charset="0"/>
                <a:cs typeface="Times New Roman" pitchFamily="18" charset="0"/>
              </a:rPr>
              <a:t>SXHD có thể điều trị ở đâu?</a:t>
            </a:r>
          </a:p>
        </p:txBody>
      </p:sp>
      <p:sp>
        <p:nvSpPr>
          <p:cNvPr id="6157" name="TextBox 8"/>
          <p:cNvSpPr txBox="1">
            <a:spLocks noChangeArrowheads="1"/>
          </p:cNvSpPr>
          <p:nvPr/>
        </p:nvSpPr>
        <p:spPr bwMode="auto">
          <a:xfrm>
            <a:off x="304800" y="6019800"/>
            <a:ext cx="5334000" cy="707886"/>
          </a:xfrm>
          <a:prstGeom prst="rect">
            <a:avLst/>
          </a:prstGeom>
          <a:noFill/>
          <a:ln w="9525">
            <a:noFill/>
            <a:miter lim="800000"/>
            <a:headEnd/>
            <a:tailEnd/>
          </a:ln>
        </p:spPr>
        <p:txBody>
          <a:bodyPr>
            <a:spAutoFit/>
          </a:bodyPr>
          <a:lstStyle/>
          <a:p>
            <a:pPr algn="just" eaLnBrk="0" hangingPunct="0"/>
            <a:r>
              <a:rPr lang="en-US" sz="2000" b="1">
                <a:latin typeface="Times New Roman" pitchFamily="18" charset="0"/>
                <a:cs typeface="Times New Roman" pitchFamily="18" charset="0"/>
              </a:rPr>
              <a:t>Chỉ phun hóa chất diệt muỗi có thể ngăn chặn hoàn toàn dịch SXH không?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0" y="2057400"/>
            <a:ext cx="4038600" cy="4525963"/>
          </a:xfrm>
        </p:spPr>
        <p:txBody>
          <a:bodyPr/>
          <a:lstStyle/>
          <a:p>
            <a:pPr algn="just" eaLnBrk="1" hangingPunct="1"/>
            <a:r>
              <a:rPr lang="en-US" sz="2400" smtClean="0"/>
              <a:t>Bệnh sốt xuất huyết Dengue (SXHD) là bệnh nhiễm vi rút cấp tính do vi rút Dengue gây ra</a:t>
            </a:r>
            <a:r>
              <a:rPr lang="vi-VN" sz="2400" smtClean="0"/>
              <a:t>. </a:t>
            </a:r>
          </a:p>
        </p:txBody>
      </p:sp>
      <p:sp>
        <p:nvSpPr>
          <p:cNvPr id="7171" name="Content Placeholder 2"/>
          <p:cNvSpPr>
            <a:spLocks/>
          </p:cNvSpPr>
          <p:nvPr/>
        </p:nvSpPr>
        <p:spPr bwMode="auto">
          <a:xfrm>
            <a:off x="0" y="0"/>
            <a:ext cx="9144000" cy="768350"/>
          </a:xfrm>
          <a:prstGeom prst="rect">
            <a:avLst/>
          </a:prstGeom>
          <a:solidFill>
            <a:srgbClr val="80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err="1" smtClean="0">
                <a:solidFill>
                  <a:srgbClr val="FFFF00"/>
                </a:solidFill>
                <a:latin typeface="Times New Roman" pitchFamily="18" charset="0"/>
                <a:cs typeface="Times New Roman" pitchFamily="18" charset="0"/>
              </a:rPr>
              <a:t>Những</a:t>
            </a:r>
            <a:r>
              <a:rPr lang="en-US" altLang="en-US" sz="2800" b="1" dirty="0" smtClean="0">
                <a:solidFill>
                  <a:srgbClr val="FFFF00"/>
                </a:solidFill>
                <a:latin typeface="Times New Roman" pitchFamily="18" charset="0"/>
                <a:cs typeface="Times New Roman" pitchFamily="18" charset="0"/>
              </a:rPr>
              <a:t> </a:t>
            </a:r>
            <a:r>
              <a:rPr lang="en-US" altLang="en-US" sz="2800" b="1" dirty="0" err="1">
                <a:solidFill>
                  <a:srgbClr val="FFFF00"/>
                </a:solidFill>
                <a:latin typeface="Times New Roman" pitchFamily="18" charset="0"/>
                <a:cs typeface="Times New Roman" pitchFamily="18" charset="0"/>
              </a:rPr>
              <a:t>điều</a:t>
            </a:r>
            <a:r>
              <a:rPr lang="en-US" altLang="en-US" sz="2800" b="1" dirty="0">
                <a:solidFill>
                  <a:srgbClr val="FFFF00"/>
                </a:solidFill>
                <a:latin typeface="Times New Roman" pitchFamily="18" charset="0"/>
                <a:cs typeface="Times New Roman" pitchFamily="18" charset="0"/>
              </a:rPr>
              <a:t> </a:t>
            </a:r>
            <a:r>
              <a:rPr lang="en-US" altLang="en-US" sz="2800" b="1" dirty="0" err="1">
                <a:solidFill>
                  <a:srgbClr val="FFFF00"/>
                </a:solidFill>
                <a:latin typeface="Times New Roman" pitchFamily="18" charset="0"/>
                <a:cs typeface="Times New Roman" pitchFamily="18" charset="0"/>
              </a:rPr>
              <a:t>cần</a:t>
            </a:r>
            <a:r>
              <a:rPr lang="en-US" altLang="en-US" sz="2800" b="1" dirty="0">
                <a:solidFill>
                  <a:srgbClr val="FFFF00"/>
                </a:solidFill>
                <a:latin typeface="Times New Roman" pitchFamily="18" charset="0"/>
                <a:cs typeface="Times New Roman" pitchFamily="18" charset="0"/>
              </a:rPr>
              <a:t> </a:t>
            </a:r>
            <a:r>
              <a:rPr lang="en-US" altLang="en-US" sz="2800" b="1" dirty="0" err="1">
                <a:solidFill>
                  <a:srgbClr val="FFFF00"/>
                </a:solidFill>
                <a:latin typeface="Times New Roman" pitchFamily="18" charset="0"/>
                <a:cs typeface="Times New Roman" pitchFamily="18" charset="0"/>
              </a:rPr>
              <a:t>biết</a:t>
            </a:r>
            <a:r>
              <a:rPr lang="en-US" altLang="en-US" sz="2800" b="1" dirty="0">
                <a:solidFill>
                  <a:srgbClr val="FFFF00"/>
                </a:solidFill>
                <a:latin typeface="Times New Roman" pitchFamily="18" charset="0"/>
                <a:cs typeface="Times New Roman" pitchFamily="18" charset="0"/>
              </a:rPr>
              <a:t> </a:t>
            </a:r>
            <a:r>
              <a:rPr lang="en-US" altLang="en-US" sz="2800" b="1" dirty="0" err="1">
                <a:solidFill>
                  <a:srgbClr val="FFFF00"/>
                </a:solidFill>
                <a:latin typeface="Times New Roman" pitchFamily="18" charset="0"/>
                <a:cs typeface="Times New Roman" pitchFamily="18" charset="0"/>
              </a:rPr>
              <a:t>về</a:t>
            </a:r>
            <a:r>
              <a:rPr lang="en-US" altLang="en-US" sz="2800" b="1" dirty="0">
                <a:solidFill>
                  <a:srgbClr val="FFFF00"/>
                </a:solidFill>
                <a:latin typeface="Times New Roman" pitchFamily="18" charset="0"/>
                <a:cs typeface="Times New Roman" pitchFamily="18" charset="0"/>
              </a:rPr>
              <a:t> </a:t>
            </a:r>
            <a:r>
              <a:rPr lang="en-US" altLang="en-US" sz="2800" b="1" dirty="0" err="1">
                <a:solidFill>
                  <a:srgbClr val="FFFF00"/>
                </a:solidFill>
                <a:latin typeface="Times New Roman" pitchFamily="18" charset="0"/>
                <a:cs typeface="Times New Roman" pitchFamily="18" charset="0"/>
              </a:rPr>
              <a:t>bệnh</a:t>
            </a:r>
            <a:r>
              <a:rPr lang="en-US" altLang="en-US" sz="2800" b="1" dirty="0">
                <a:solidFill>
                  <a:srgbClr val="FFFF00"/>
                </a:solidFill>
                <a:latin typeface="Times New Roman" pitchFamily="18" charset="0"/>
                <a:cs typeface="Times New Roman" pitchFamily="18" charset="0"/>
              </a:rPr>
              <a:t> SXH</a:t>
            </a:r>
          </a:p>
        </p:txBody>
      </p:sp>
      <p:sp>
        <p:nvSpPr>
          <p:cNvPr id="7172" name="TextBox 8"/>
          <p:cNvSpPr txBox="1">
            <a:spLocks noChangeArrowheads="1"/>
          </p:cNvSpPr>
          <p:nvPr/>
        </p:nvSpPr>
        <p:spPr bwMode="auto">
          <a:xfrm>
            <a:off x="152400" y="1066800"/>
            <a:ext cx="4267200" cy="427038"/>
          </a:xfrm>
          <a:prstGeom prst="rect">
            <a:avLst/>
          </a:prstGeom>
          <a:gradFill rotWithShape="1">
            <a:gsLst>
              <a:gs pos="0">
                <a:srgbClr val="00FFFF"/>
              </a:gs>
              <a:gs pos="50000">
                <a:srgbClr val="FFFFFF"/>
              </a:gs>
              <a:gs pos="100000">
                <a:srgbClr val="00FFFF"/>
              </a:gs>
            </a:gsLst>
            <a:lin ang="5400000" scaled="1"/>
          </a:gradFill>
          <a:ln w="9525">
            <a:noFill/>
            <a:miter lim="800000"/>
            <a:headEnd/>
            <a:tailEnd/>
          </a:ln>
        </p:spPr>
        <p:txBody>
          <a:bodyPr>
            <a:spAutoFit/>
          </a:bodyPr>
          <a:lstStyle/>
          <a:p>
            <a:pPr algn="just" eaLnBrk="0" hangingPunct="0"/>
            <a:r>
              <a:rPr lang="fr-FR" sz="2200" b="1">
                <a:latin typeface="Times New Roman" pitchFamily="18" charset="0"/>
                <a:cs typeface="Times New Roman" pitchFamily="18" charset="0"/>
              </a:rPr>
              <a:t>Sốt xuất huyết Dengue là gì</a:t>
            </a:r>
            <a:r>
              <a:rPr lang="fr-FR" sz="2200" b="1"/>
              <a:t>?</a:t>
            </a:r>
            <a:endParaRPr lang="en-US" sz="2200"/>
          </a:p>
        </p:txBody>
      </p:sp>
      <p:pic>
        <p:nvPicPr>
          <p:cNvPr id="7173" name="Picture 12" descr="Kết quả hình ảnh cho sốt xuất huyết"/>
          <p:cNvPicPr>
            <a:picLocks noGrp="1" noChangeAspect="1" noChangeArrowheads="1"/>
          </p:cNvPicPr>
          <p:nvPr>
            <p:ph sz="quarter" idx="2"/>
          </p:nvPr>
        </p:nvPicPr>
        <p:blipFill>
          <a:blip r:embed="rId2"/>
          <a:srcRect/>
          <a:stretch>
            <a:fillRect/>
          </a:stretch>
        </p:blipFill>
        <p:spPr>
          <a:xfrm>
            <a:off x="4495800" y="955675"/>
            <a:ext cx="4343400" cy="2549525"/>
          </a:xfrm>
          <a:noFill/>
        </p:spPr>
      </p:pic>
      <p:pic>
        <p:nvPicPr>
          <p:cNvPr id="7174" name="Picture 17" descr="Hình ảnh có liên quan"/>
          <p:cNvPicPr>
            <a:picLocks noGrp="1" noChangeAspect="1" noChangeArrowheads="1"/>
          </p:cNvPicPr>
          <p:nvPr>
            <p:ph sz="quarter" idx="3"/>
          </p:nvPr>
        </p:nvPicPr>
        <p:blipFill>
          <a:blip r:embed="rId3"/>
          <a:srcRect/>
          <a:stretch>
            <a:fillRect/>
          </a:stretch>
        </p:blipFill>
        <p:spPr>
          <a:xfrm>
            <a:off x="4495800" y="3657600"/>
            <a:ext cx="4343400" cy="2838450"/>
          </a:xfr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0" y="15240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300" b="1">
                <a:latin typeface="Times New Roman" pitchFamily="18" charset="0"/>
                <a:cs typeface="Times New Roman" pitchFamily="18" charset="0"/>
              </a:rPr>
              <a:t>Nhận diện loại muỗi có thể truyền bệnh SXHD như thế nào?</a:t>
            </a:r>
          </a:p>
        </p:txBody>
      </p:sp>
      <p:pic>
        <p:nvPicPr>
          <p:cNvPr id="8195" name="Picture 13" descr="Kết quả hình ảnh cho Aedes aegypti"/>
          <p:cNvPicPr>
            <a:picLocks noGrp="1" noChangeAspect="1" noChangeArrowheads="1"/>
          </p:cNvPicPr>
          <p:nvPr>
            <p:ph sz="quarter" idx="2"/>
          </p:nvPr>
        </p:nvPicPr>
        <p:blipFill>
          <a:blip r:embed="rId2"/>
          <a:srcRect/>
          <a:stretch>
            <a:fillRect/>
          </a:stretch>
        </p:blipFill>
        <p:spPr>
          <a:xfrm>
            <a:off x="533400" y="1143000"/>
            <a:ext cx="3962400" cy="3336925"/>
          </a:xfrm>
          <a:noFill/>
        </p:spPr>
      </p:pic>
      <p:pic>
        <p:nvPicPr>
          <p:cNvPr id="8196" name="Picture 15" descr="1256032756171_AedesAegypti2"/>
          <p:cNvPicPr>
            <a:picLocks noGrp="1" noChangeAspect="1" noChangeArrowheads="1"/>
          </p:cNvPicPr>
          <p:nvPr>
            <p:ph sz="quarter" idx="3"/>
          </p:nvPr>
        </p:nvPicPr>
        <p:blipFill>
          <a:blip r:embed="rId3"/>
          <a:srcRect/>
          <a:stretch>
            <a:fillRect/>
          </a:stretch>
        </p:blipFill>
        <p:spPr>
          <a:xfrm>
            <a:off x="4876800" y="1143000"/>
            <a:ext cx="4038600" cy="3343275"/>
          </a:xfr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latin typeface="Times New Roman" pitchFamily="18" charset="0"/>
                <a:cs typeface="Times New Roman" pitchFamily="18" charset="0"/>
              </a:rPr>
              <a:t>Vòng đời của muỗi Aedes</a:t>
            </a:r>
          </a:p>
        </p:txBody>
      </p:sp>
      <p:sp>
        <p:nvSpPr>
          <p:cNvPr id="9219" name="AutoShape 8" descr="Kết quả hình ảnh cho chu trình sinh sản của muỗi sốt xuất huyế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9220" name="Picture 11" descr="Kết quả hình ảnh cho chu trình sinh sản của muỗi sốt xuất huyết"/>
          <p:cNvPicPr>
            <a:picLocks noGrp="1" noChangeAspect="1" noChangeArrowheads="1"/>
          </p:cNvPicPr>
          <p:nvPr>
            <p:ph sz="quarter" idx="2"/>
          </p:nvPr>
        </p:nvPicPr>
        <p:blipFill>
          <a:blip r:embed="rId2"/>
          <a:srcRect/>
          <a:stretch>
            <a:fillRect/>
          </a:stretch>
        </p:blipFill>
        <p:spPr>
          <a:xfrm>
            <a:off x="838200" y="762000"/>
            <a:ext cx="7239000" cy="6096000"/>
          </a:xfrm>
          <a:noFill/>
        </p:spPr>
      </p:pic>
      <p:sp>
        <p:nvSpPr>
          <p:cNvPr id="9221" name="Line 12"/>
          <p:cNvSpPr>
            <a:spLocks noChangeShapeType="1"/>
          </p:cNvSpPr>
          <p:nvPr/>
        </p:nvSpPr>
        <p:spPr bwMode="auto">
          <a:xfrm>
            <a:off x="1600200" y="3276600"/>
            <a:ext cx="1752600" cy="1371600"/>
          </a:xfrm>
          <a:prstGeom prst="line">
            <a:avLst/>
          </a:prstGeom>
          <a:noFill/>
          <a:ln w="28575">
            <a:solidFill>
              <a:srgbClr val="FF0000"/>
            </a:solidFill>
            <a:round/>
            <a:headEnd/>
            <a:tailEnd/>
          </a:ln>
          <a:effectLst/>
        </p:spPr>
        <p:txBody>
          <a:bodyPr/>
          <a:lstStyle/>
          <a:p>
            <a:endParaRPr lang="en-US"/>
          </a:p>
        </p:txBody>
      </p:sp>
      <p:sp>
        <p:nvSpPr>
          <p:cNvPr id="9222" name="Line 13"/>
          <p:cNvSpPr>
            <a:spLocks noChangeShapeType="1"/>
          </p:cNvSpPr>
          <p:nvPr/>
        </p:nvSpPr>
        <p:spPr bwMode="auto">
          <a:xfrm flipH="1">
            <a:off x="1752600" y="3124200"/>
            <a:ext cx="1524000" cy="1676400"/>
          </a:xfrm>
          <a:prstGeom prst="line">
            <a:avLst/>
          </a:prstGeom>
          <a:noFill/>
          <a:ln w="28575">
            <a:solidFill>
              <a:srgbClr val="FF0000"/>
            </a:solidFill>
            <a:round/>
            <a:headEnd/>
            <a:tailEnd/>
          </a:ln>
          <a:effectLst/>
        </p:spPr>
        <p:txBody>
          <a:bodyPr/>
          <a:lstStyle/>
          <a:p>
            <a:endParaRPr lang="en-US"/>
          </a:p>
        </p:txBody>
      </p:sp>
      <p:grpSp>
        <p:nvGrpSpPr>
          <p:cNvPr id="2" name="Group 18"/>
          <p:cNvGrpSpPr>
            <a:grpSpLocks/>
          </p:cNvGrpSpPr>
          <p:nvPr/>
        </p:nvGrpSpPr>
        <p:grpSpPr bwMode="auto">
          <a:xfrm>
            <a:off x="1600200" y="3124200"/>
            <a:ext cx="1752600" cy="1676400"/>
            <a:chOff x="1008" y="1968"/>
            <a:chExt cx="1104" cy="1056"/>
          </a:xfrm>
        </p:grpSpPr>
        <p:sp>
          <p:nvSpPr>
            <p:cNvPr id="9227" name="Line 16"/>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8" name="Line 17"/>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grpSp>
        <p:nvGrpSpPr>
          <p:cNvPr id="3" name="Group 19"/>
          <p:cNvGrpSpPr>
            <a:grpSpLocks/>
          </p:cNvGrpSpPr>
          <p:nvPr/>
        </p:nvGrpSpPr>
        <p:grpSpPr bwMode="auto">
          <a:xfrm>
            <a:off x="6096000" y="2971800"/>
            <a:ext cx="1752600" cy="1676400"/>
            <a:chOff x="1008" y="1968"/>
            <a:chExt cx="1104" cy="1056"/>
          </a:xfrm>
        </p:grpSpPr>
        <p:sp>
          <p:nvSpPr>
            <p:cNvPr id="9225" name="Line 20"/>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6" name="Line 21"/>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a:t>
            </a:r>
            <a:endParaRPr lang="en-US" dirty="0"/>
          </a:p>
        </p:txBody>
      </p:sp>
      <p:sp>
        <p:nvSpPr>
          <p:cNvPr id="3" name="Content Placeholder 2"/>
          <p:cNvSpPr>
            <a:spLocks noGrp="1"/>
          </p:cNvSpPr>
          <p:nvPr>
            <p:ph sz="quarter" idx="1"/>
          </p:nvPr>
        </p:nvSpPr>
        <p:spPr/>
        <p:txBody>
          <a:bodyPr/>
          <a:lstStyle/>
          <a:p>
            <a:pPr marL="457200" indent="-457200">
              <a:lnSpc>
                <a:spcPct val="150000"/>
              </a:lnSpc>
              <a:buNone/>
            </a:pPr>
            <a:r>
              <a:rPr lang="en-US" dirty="0" smtClean="0"/>
              <a:t>1. </a:t>
            </a: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endParaRPr lang="en-US" dirty="0" smtClean="0"/>
          </a:p>
          <a:p>
            <a:pPr marL="457200" indent="-457200">
              <a:lnSpc>
                <a:spcPct val="150000"/>
              </a:lnSpc>
              <a:buNone/>
            </a:pPr>
            <a:r>
              <a:rPr lang="en-US" dirty="0" smtClean="0"/>
              <a:t>2.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Sốt</a:t>
            </a:r>
            <a:r>
              <a:rPr lang="en-US" dirty="0" smtClean="0"/>
              <a:t> </a:t>
            </a:r>
            <a:r>
              <a:rPr lang="en-US" dirty="0" err="1" smtClean="0"/>
              <a:t>xuất</a:t>
            </a:r>
            <a:r>
              <a:rPr lang="en-US" dirty="0" smtClean="0"/>
              <a:t> </a:t>
            </a:r>
            <a:r>
              <a:rPr lang="en-US" dirty="0" err="1" smtClean="0"/>
              <a:t>huyết</a:t>
            </a:r>
            <a:endParaRPr lang="en-US" dirty="0" smtClean="0"/>
          </a:p>
          <a:p>
            <a:pPr>
              <a:lnSpc>
                <a:spcPct val="150000"/>
              </a:lnSpc>
              <a:buNone/>
            </a:pPr>
            <a:r>
              <a:rPr lang="en-US" dirty="0" smtClean="0"/>
              <a:t>3.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a:t>
            </a:r>
          </a:p>
          <a:p>
            <a:pPr>
              <a:lnSpc>
                <a:spcPct val="150000"/>
              </a:lnSpc>
              <a:buNone/>
            </a:pPr>
            <a:r>
              <a:rPr lang="en-US" dirty="0" smtClean="0"/>
              <a:t>4.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Sởi</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latin typeface="Times New Roman" pitchFamily="18" charset="0"/>
                <a:cs typeface="Times New Roman" pitchFamily="18" charset="0"/>
              </a:rPr>
              <a:t>Biểu hiện của SXHD là gì?</a:t>
            </a:r>
          </a:p>
        </p:txBody>
      </p:sp>
      <p:pic>
        <p:nvPicPr>
          <p:cNvPr id="10243" name="Picture 32" descr="Hình ảnh có liên quan"/>
          <p:cNvPicPr>
            <a:picLocks noGrp="1" noChangeAspect="1" noChangeArrowheads="1"/>
          </p:cNvPicPr>
          <p:nvPr>
            <p:ph sz="quarter" idx="2"/>
          </p:nvPr>
        </p:nvPicPr>
        <p:blipFill>
          <a:blip r:embed="rId2"/>
          <a:srcRect/>
          <a:stretch>
            <a:fillRect/>
          </a:stretch>
        </p:blipFill>
        <p:spPr>
          <a:xfrm>
            <a:off x="152400" y="685800"/>
            <a:ext cx="5334000" cy="5943600"/>
          </a:xfrm>
          <a:noFill/>
        </p:spPr>
      </p:pic>
      <p:pic>
        <p:nvPicPr>
          <p:cNvPr id="10244" name="Picture 34" descr="Kết quả hình ảnh cho Biểu hiện của SXHD là gì"/>
          <p:cNvPicPr>
            <a:picLocks noChangeAspect="1" noChangeArrowheads="1"/>
          </p:cNvPicPr>
          <p:nvPr/>
        </p:nvPicPr>
        <p:blipFill>
          <a:blip r:embed="rId3"/>
          <a:srcRect/>
          <a:stretch>
            <a:fillRect/>
          </a:stretch>
        </p:blipFill>
        <p:spPr bwMode="auto">
          <a:xfrm>
            <a:off x="5562600" y="969963"/>
            <a:ext cx="3429000" cy="2230437"/>
          </a:xfrm>
          <a:prstGeom prst="rect">
            <a:avLst/>
          </a:prstGeom>
          <a:noFill/>
          <a:ln w="9525">
            <a:noFill/>
            <a:miter lim="800000"/>
            <a:headEnd/>
            <a:tailEnd/>
          </a:ln>
        </p:spPr>
      </p:pic>
      <p:pic>
        <p:nvPicPr>
          <p:cNvPr id="10245" name="Picture 36" descr="Hình ảnh có liên quan"/>
          <p:cNvPicPr>
            <a:picLocks noChangeAspect="1" noChangeArrowheads="1"/>
          </p:cNvPicPr>
          <p:nvPr/>
        </p:nvPicPr>
        <p:blipFill>
          <a:blip r:embed="rId4"/>
          <a:srcRect/>
          <a:stretch>
            <a:fillRect/>
          </a:stretch>
        </p:blipFill>
        <p:spPr bwMode="auto">
          <a:xfrm>
            <a:off x="5486400" y="3352800"/>
            <a:ext cx="3505200" cy="2411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469900" y="25400"/>
            <a:ext cx="7886700" cy="1325563"/>
          </a:xfrm>
        </p:spPr>
        <p:txBody>
          <a:bodyPr/>
          <a:lstStyle/>
          <a:p>
            <a:r>
              <a:rPr lang="en-US" altLang="en-US" b="1" smtClean="0"/>
              <a:t>Đặc điểm</a:t>
            </a:r>
          </a:p>
        </p:txBody>
      </p:sp>
      <p:sp>
        <p:nvSpPr>
          <p:cNvPr id="49155" name="Rectangle 3"/>
          <p:cNvSpPr>
            <a:spLocks noGrp="1"/>
          </p:cNvSpPr>
          <p:nvPr>
            <p:ph type="body" idx="4294967295"/>
          </p:nvPr>
        </p:nvSpPr>
        <p:spPr>
          <a:xfrm>
            <a:off x="346075" y="1360488"/>
            <a:ext cx="4768850" cy="4219575"/>
          </a:xfrm>
        </p:spPr>
        <p:txBody>
          <a:bodyPr>
            <a:noAutofit/>
          </a:bodyPr>
          <a:lstStyle/>
          <a:p>
            <a:pPr algn="just"/>
            <a:r>
              <a:rPr lang="en-US" altLang="en-US" sz="2800" smtClean="0"/>
              <a:t>Đốt người ban ngày, tăng mạnh vào sáng sớm và chiều tối</a:t>
            </a:r>
          </a:p>
          <a:p>
            <a:pPr algn="just"/>
            <a:r>
              <a:rPr lang="en-US" altLang="en-US" sz="2800" smtClean="0"/>
              <a:t>Đốt nhiều người/bữa ăn</a:t>
            </a:r>
          </a:p>
          <a:p>
            <a:pPr algn="just"/>
            <a:r>
              <a:rPr lang="en-US" altLang="en-US" sz="2800" smtClean="0"/>
              <a:t>Đậu nghỉ trong nhà (quần áo, mành rèm), không bắt được muỗi ở trên tường</a:t>
            </a:r>
          </a:p>
          <a:p>
            <a:pPr algn="just"/>
            <a:r>
              <a:rPr lang="en-US" altLang="en-US" sz="2800" smtClean="0"/>
              <a:t>Trứng muỗi bám ở thành dụng cụ, sát mép nước, nước sạch, đọng, chịu khô hạn 6tháng, di truyền VR</a:t>
            </a:r>
          </a:p>
        </p:txBody>
      </p:sp>
      <p:pic>
        <p:nvPicPr>
          <p:cNvPr id="49156" name="Picture 5" descr="Kết quả hình ảnh cho vong đời muỗi"/>
          <p:cNvPicPr>
            <a:picLocks noChangeAspect="1" noChangeArrowheads="1"/>
          </p:cNvPicPr>
          <p:nvPr/>
        </p:nvPicPr>
        <p:blipFill>
          <a:blip r:embed="rId2"/>
          <a:srcRect/>
          <a:stretch>
            <a:fillRect/>
          </a:stretch>
        </p:blipFill>
        <p:spPr bwMode="auto">
          <a:xfrm>
            <a:off x="5543550" y="4648200"/>
            <a:ext cx="2287588" cy="1676400"/>
          </a:xfrm>
          <a:prstGeom prst="rect">
            <a:avLst/>
          </a:prstGeom>
          <a:noFill/>
          <a:ln w="9525">
            <a:noFill/>
            <a:miter lim="800000"/>
            <a:headEnd/>
            <a:tailEnd/>
          </a:ln>
        </p:spPr>
      </p:pic>
      <p:pic>
        <p:nvPicPr>
          <p:cNvPr id="49157" name="Picture 2" descr="D:\hien\anh Bn\muoi sxh.jpg"/>
          <p:cNvPicPr>
            <a:picLocks noChangeAspect="1" noChangeArrowheads="1"/>
          </p:cNvPicPr>
          <p:nvPr/>
        </p:nvPicPr>
        <p:blipFill>
          <a:blip r:embed="rId3"/>
          <a:srcRect/>
          <a:stretch>
            <a:fillRect/>
          </a:stretch>
        </p:blipFill>
        <p:spPr bwMode="auto">
          <a:xfrm>
            <a:off x="5372100" y="914400"/>
            <a:ext cx="2457450"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latin typeface="Times New Roman" pitchFamily="18" charset="0"/>
                <a:cs typeface="Times New Roman" pitchFamily="18" charset="0"/>
              </a:rPr>
              <a:t>Bệnh sốt xuất huyết Dengue lây truyền ra sao. Chăm sóc người bệnh SXH có thể bị lây bệnh không?</a:t>
            </a:r>
          </a:p>
        </p:txBody>
      </p:sp>
      <p:pic>
        <p:nvPicPr>
          <p:cNvPr id="11267" name="Picture 3" descr="Kết quả hình ảnh cho Bệnh sốt xuất huyết Dengue lây truyền ra sao"/>
          <p:cNvPicPr>
            <a:picLocks noGrp="1" noChangeAspect="1" noChangeArrowheads="1"/>
          </p:cNvPicPr>
          <p:nvPr>
            <p:ph sz="quarter" idx="2"/>
          </p:nvPr>
        </p:nvPicPr>
        <p:blipFill>
          <a:blip r:embed="rId2"/>
          <a:srcRect/>
          <a:stretch>
            <a:fillRect/>
          </a:stretch>
        </p:blipFill>
        <p:spPr>
          <a:xfrm>
            <a:off x="685800" y="990600"/>
            <a:ext cx="7696200" cy="5461000"/>
          </a:xfr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1600200" y="304800"/>
            <a:ext cx="6172200" cy="984250"/>
          </a:xfrm>
        </p:spPr>
        <p:txBody>
          <a:bodyPr>
            <a:normAutofit fontScale="90000"/>
          </a:bodyPr>
          <a:lstStyle/>
          <a:p>
            <a:pPr algn="ctr"/>
            <a:r>
              <a:rPr lang="en-US" altLang="en-US" sz="3200" b="1" smtClean="0">
                <a:solidFill>
                  <a:srgbClr val="0000FF"/>
                </a:solidFill>
              </a:rPr>
              <a:t>Biện pháp phòng </a:t>
            </a:r>
            <a:r>
              <a:rPr lang="en-US" altLang="en-US" sz="3200" b="1" smtClean="0">
                <a:solidFill>
                  <a:srgbClr val="0000FF"/>
                </a:solidFill>
              </a:rPr>
              <a:t>, chống</a:t>
            </a:r>
            <a:r>
              <a:rPr lang="en-US" altLang="en-US" sz="3200" b="1" smtClean="0">
                <a:solidFill>
                  <a:srgbClr val="0000FF"/>
                </a:solidFill>
              </a:rPr>
              <a:t>: cắt đứt chu trình trình truyền bệnh</a:t>
            </a:r>
          </a:p>
        </p:txBody>
      </p:sp>
      <p:sp>
        <p:nvSpPr>
          <p:cNvPr id="51203" name="AutoShape 5"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sp>
        <p:nvSpPr>
          <p:cNvPr id="51204" name="AutoShape 7"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pic>
        <p:nvPicPr>
          <p:cNvPr id="51205" name="Picture 10" descr="Kết quả hình ảnh cho đường truyền bệnh sxh"/>
          <p:cNvPicPr>
            <a:picLocks noChangeAspect="1" noChangeArrowheads="1"/>
          </p:cNvPicPr>
          <p:nvPr/>
        </p:nvPicPr>
        <p:blipFill>
          <a:blip r:embed="rId2"/>
          <a:srcRect/>
          <a:stretch>
            <a:fillRect/>
          </a:stretch>
        </p:blipFill>
        <p:spPr bwMode="auto">
          <a:xfrm>
            <a:off x="371475" y="1447800"/>
            <a:ext cx="8486775" cy="4914900"/>
          </a:xfrm>
          <a:prstGeom prst="rect">
            <a:avLst/>
          </a:prstGeom>
          <a:noFill/>
          <a:ln w="9525">
            <a:noFill/>
            <a:miter lim="800000"/>
            <a:headEnd/>
            <a:tailEnd/>
          </a:ln>
        </p:spPr>
      </p:pic>
      <p:sp>
        <p:nvSpPr>
          <p:cNvPr id="6" name="Multiply 5"/>
          <p:cNvSpPr/>
          <p:nvPr/>
        </p:nvSpPr>
        <p:spPr>
          <a:xfrm>
            <a:off x="5200650" y="19812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5143500" y="4876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5886450" y="3352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228600" y="1143000"/>
            <a:ext cx="4038600" cy="4525963"/>
          </a:xfrm>
        </p:spPr>
        <p:txBody>
          <a:bodyPr>
            <a:normAutofit lnSpcReduction="10000"/>
          </a:bodyPr>
          <a:lstStyle/>
          <a:p>
            <a:pPr algn="just" eaLnBrk="1" hangingPunct="1"/>
            <a:r>
              <a:rPr lang="en-US" sz="2800" b="1" smtClean="0">
                <a:solidFill>
                  <a:srgbClr val="FF0000"/>
                </a:solidFill>
              </a:rPr>
              <a:t>Giai đoạn 1</a:t>
            </a:r>
            <a:r>
              <a:rPr lang="en-US" sz="2800" smtClean="0"/>
              <a:t> của bệnh SXH, biểu hiện và xử trí tương tự sốt vi rút thông thường nên người bệnh có thể điều trị ngoại trú theo đơn.</a:t>
            </a:r>
          </a:p>
          <a:p>
            <a:pPr algn="just" eaLnBrk="1" hangingPunct="1"/>
            <a:r>
              <a:rPr lang="en-US" sz="2800" b="1" smtClean="0">
                <a:solidFill>
                  <a:srgbClr val="FF0000"/>
                </a:solidFill>
              </a:rPr>
              <a:t>Giai đoạn 2</a:t>
            </a:r>
            <a:r>
              <a:rPr lang="en-US" sz="2800" smtClean="0"/>
              <a:t> là giai đoạn có thể có nhiều biến chứng nặng nên người bệnh nên đến cơ sở y tế để điều trị. </a:t>
            </a:r>
            <a:endParaRPr lang="vi-VN" sz="2800" smtClean="0"/>
          </a:p>
        </p:txBody>
      </p:sp>
      <p:sp>
        <p:nvSpPr>
          <p:cNvPr id="12291" name="TextBox 8"/>
          <p:cNvSpPr txBox="1">
            <a:spLocks noChangeArrowheads="1"/>
          </p:cNvSpPr>
          <p:nvPr/>
        </p:nvSpPr>
        <p:spPr bwMode="auto">
          <a:xfrm>
            <a:off x="13138" y="76199"/>
            <a:ext cx="9144000" cy="54927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3000" b="1">
                <a:latin typeface="Times New Roman" pitchFamily="18" charset="0"/>
                <a:cs typeface="Times New Roman" pitchFamily="18" charset="0"/>
              </a:rPr>
              <a:t>SXHD có thể điều trị ở đâu?</a:t>
            </a:r>
          </a:p>
        </p:txBody>
      </p:sp>
      <p:pic>
        <p:nvPicPr>
          <p:cNvPr id="12292" name="Picture 12" descr="Kết quả hình ảnh cho nơi điều trị sốt xuất huyết"/>
          <p:cNvPicPr>
            <a:picLocks noGrp="1" noChangeAspect="1" noChangeArrowheads="1"/>
          </p:cNvPicPr>
          <p:nvPr>
            <p:ph sz="quarter" idx="3"/>
          </p:nvPr>
        </p:nvPicPr>
        <p:blipFill>
          <a:blip r:embed="rId2"/>
          <a:srcRect/>
          <a:stretch>
            <a:fillRect/>
          </a:stretch>
        </p:blipFill>
        <p:spPr>
          <a:xfrm>
            <a:off x="4800600" y="1371600"/>
            <a:ext cx="4114800" cy="4038600"/>
          </a:xfr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228600" y="838200"/>
            <a:ext cx="4038600" cy="4525963"/>
          </a:xfrm>
          <a:noFill/>
        </p:spPr>
        <p:txBody>
          <a:bodyPr>
            <a:noAutofit/>
          </a:bodyPr>
          <a:lstStyle/>
          <a:p>
            <a:pPr algn="just" eaLnBrk="1" hangingPunct="1"/>
            <a:r>
              <a:rPr lang="en-US" smtClean="0"/>
              <a:t>Bệnh sốt xuất huyết Dengue do vi rút Dengue gây ra với 4 típ gây bệnh được ký hiệu là D1, D2, D3, D4. Cả 4 típ gây bệnh này đều gặp ở Việt Nam và luân phiên gây dịch. Do miễn dịch được tạo thành sau khi mắc bệnh chỉ có tính đặc hiệu đối với từng típ cho nên người ta </a:t>
            </a:r>
            <a:r>
              <a:rPr lang="en-US" b="1" smtClean="0">
                <a:solidFill>
                  <a:srgbClr val="FF0000"/>
                </a:solidFill>
              </a:rPr>
              <a:t>có thể mắc bệnh sốt xuất huyết Dengue lần thứ 2 hoặc thứ 3</a:t>
            </a:r>
            <a:r>
              <a:rPr lang="en-US" smtClean="0"/>
              <a:t> bởi những típ khác nhau, tuy nhiên rất hiếm khi mắc bệnh lại lần thứ 4.</a:t>
            </a:r>
            <a:endParaRPr lang="vi-VN" smtClean="0"/>
          </a:p>
        </p:txBody>
      </p:sp>
      <p:sp>
        <p:nvSpPr>
          <p:cNvPr id="13315"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latin typeface="Times New Roman" pitchFamily="18" charset="0"/>
                <a:cs typeface="Times New Roman" pitchFamily="18" charset="0"/>
              </a:rPr>
              <a:t>Người đã từng mắc bệnh SXHD có thể mắc lại không?</a:t>
            </a:r>
          </a:p>
        </p:txBody>
      </p:sp>
      <p:pic>
        <p:nvPicPr>
          <p:cNvPr id="13316" name="Picture 9" descr="Kết quả hình ảnh cho các tip D1 D2 D3 D4 soosts xuất huyết"/>
          <p:cNvPicPr>
            <a:picLocks noGrp="1" noChangeAspect="1" noChangeArrowheads="1"/>
          </p:cNvPicPr>
          <p:nvPr>
            <p:ph sz="quarter" idx="3"/>
          </p:nvPr>
        </p:nvPicPr>
        <p:blipFill>
          <a:blip r:embed="rId2"/>
          <a:srcRect/>
          <a:stretch>
            <a:fillRect/>
          </a:stretch>
        </p:blipFill>
        <p:spPr>
          <a:xfrm>
            <a:off x="4572000" y="1828800"/>
            <a:ext cx="4267200" cy="2824163"/>
          </a:xfrm>
          <a:noFill/>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dirty="0" err="1">
                <a:latin typeface="Times New Roman" pitchFamily="18" charset="0"/>
                <a:cs typeface="Times New Roman" pitchFamily="18" charset="0"/>
              </a:rPr>
              <a:t>Chỉ</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phun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hóa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muỗi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có</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thể</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ngăn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chặn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hoàn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toàn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dịch</a:t>
            </a:r>
            <a:r>
              <a:rPr lang="en-US" sz="2600" b="1" dirty="0">
                <a:latin typeface="Times New Roman" pitchFamily="18" charset="0"/>
                <a:cs typeface="Times New Roman" pitchFamily="18" charset="0"/>
              </a:rPr>
              <a:t> SXH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a:t>
            </a:r>
          </a:p>
        </p:txBody>
      </p:sp>
      <p:pic>
        <p:nvPicPr>
          <p:cNvPr id="14339" name="Picture 10" descr="Kết quả hình ảnh cho phu hóa chất diệt sốt xuất huyết"/>
          <p:cNvPicPr>
            <a:picLocks noGrp="1" noChangeAspect="1" noChangeArrowheads="1"/>
          </p:cNvPicPr>
          <p:nvPr>
            <p:ph sz="quarter" idx="3"/>
          </p:nvPr>
        </p:nvPicPr>
        <p:blipFill>
          <a:blip r:embed="rId2"/>
          <a:srcRect/>
          <a:stretch>
            <a:fillRect/>
          </a:stretch>
        </p:blipFill>
        <p:spPr>
          <a:xfrm>
            <a:off x="152400" y="1981200"/>
            <a:ext cx="4267200" cy="3481388"/>
          </a:xfrm>
          <a:noFill/>
        </p:spPr>
      </p:pic>
      <p:pic>
        <p:nvPicPr>
          <p:cNvPr id="14340" name="Picture 14" descr="Hình ảnh có liên quan"/>
          <p:cNvPicPr>
            <a:picLocks noChangeAspect="1" noChangeArrowheads="1"/>
          </p:cNvPicPr>
          <p:nvPr/>
        </p:nvPicPr>
        <p:blipFill>
          <a:blip r:embed="rId3"/>
          <a:srcRect/>
          <a:stretch>
            <a:fillRect/>
          </a:stretch>
        </p:blipFill>
        <p:spPr bwMode="auto">
          <a:xfrm>
            <a:off x="4419600" y="1981200"/>
            <a:ext cx="4572000" cy="3505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5363" name="Picture 7" descr="bien phap phong sxh"/>
          <p:cNvPicPr>
            <a:picLocks noGrp="1" noChangeAspect="1" noChangeArrowheads="1"/>
          </p:cNvPicPr>
          <p:nvPr>
            <p:ph idx="1"/>
          </p:nvPr>
        </p:nvPicPr>
        <p:blipFill>
          <a:blip r:embed="rId2"/>
          <a:srcRect/>
          <a:stretch>
            <a:fillRect/>
          </a:stretch>
        </p:blipFill>
        <p:spPr>
          <a:xfrm>
            <a:off x="0" y="1752600"/>
            <a:ext cx="9144000" cy="28194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87" name="AutoShape 12"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6388" name="AutoShape 14"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16389" name="Picture 15" descr="chum 1"/>
          <p:cNvPicPr>
            <a:picLocks noGrp="1" noChangeAspect="1" noChangeArrowheads="1"/>
          </p:cNvPicPr>
          <p:nvPr>
            <p:ph sz="quarter" idx="2"/>
          </p:nvPr>
        </p:nvPicPr>
        <p:blipFill>
          <a:blip r:embed="rId2"/>
          <a:srcRect/>
          <a:stretch>
            <a:fillRect/>
          </a:stretch>
        </p:blipFill>
        <p:spPr>
          <a:xfrm>
            <a:off x="4343400" y="511175"/>
            <a:ext cx="4419600" cy="2762250"/>
          </a:xfrm>
          <a:noFill/>
        </p:spPr>
      </p:pic>
      <p:pic>
        <p:nvPicPr>
          <p:cNvPr id="16390" name="Picture 16" descr="chum 2"/>
          <p:cNvPicPr>
            <a:picLocks noGrp="1" noChangeAspect="1" noChangeArrowheads="1"/>
          </p:cNvPicPr>
          <p:nvPr>
            <p:ph sz="quarter" idx="3"/>
          </p:nvPr>
        </p:nvPicPr>
        <p:blipFill>
          <a:blip r:embed="rId3"/>
          <a:srcRect/>
          <a:stretch>
            <a:fillRect/>
          </a:stretch>
        </p:blipFill>
        <p:spPr>
          <a:xfrm>
            <a:off x="4419600" y="3429000"/>
            <a:ext cx="4343400" cy="3141663"/>
          </a:xfrm>
          <a:noFill/>
        </p:spPr>
      </p:pic>
      <p:sp>
        <p:nvSpPr>
          <p:cNvPr id="16391" name="Text Box 18"/>
          <p:cNvSpPr txBox="1">
            <a:spLocks noChangeArrowheads="1"/>
          </p:cNvSpPr>
          <p:nvPr/>
        </p:nvSpPr>
        <p:spPr bwMode="auto">
          <a:xfrm>
            <a:off x="762000" y="1600200"/>
            <a:ext cx="2209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92" name="Rectangle 1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vi-VN"/>
          </a:p>
        </p:txBody>
      </p:sp>
      <p:sp>
        <p:nvSpPr>
          <p:cNvPr id="16393" name="Rectangle 20"/>
          <p:cNvSpPr>
            <a:spLocks noChangeArrowheads="1"/>
          </p:cNvSpPr>
          <p:nvPr/>
        </p:nvSpPr>
        <p:spPr bwMode="auto">
          <a:xfrm>
            <a:off x="533400" y="1371600"/>
            <a:ext cx="3276600" cy="2227263"/>
          </a:xfrm>
          <a:prstGeom prst="rect">
            <a:avLst/>
          </a:prstGeom>
          <a:noFill/>
          <a:ln w="9525">
            <a:noFill/>
            <a:miter lim="800000"/>
            <a:headEnd/>
            <a:tailEnd/>
          </a:ln>
          <a:effectLst/>
        </p:spPr>
        <p:txBody>
          <a:bodyPr anchor="ctr">
            <a:spAutoFit/>
          </a:bodyPr>
          <a:lstStyle/>
          <a:p>
            <a:pPr algn="just"/>
            <a:r>
              <a:rPr lang="vi-VN" sz="2800" b="1">
                <a:solidFill>
                  <a:srgbClr val="FF0000"/>
                </a:solidFill>
              </a:rPr>
              <a:t>1.</a:t>
            </a:r>
            <a:r>
              <a:rPr lang="vi-VN" sz="2800" b="1"/>
              <a:t> Đậy kín tất cả các dụng cụ chứa nước để muỗi không vào đẻ trứng.</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IMG_20150920_101236"/>
          <p:cNvPicPr>
            <a:picLocks noGrp="1" noChangeAspect="1" noChangeArrowheads="1"/>
          </p:cNvPicPr>
          <p:nvPr>
            <p:ph sz="quarter" idx="1"/>
          </p:nvPr>
        </p:nvPicPr>
        <p:blipFill>
          <a:blip r:embed="rId2"/>
          <a:srcRect/>
          <a:stretch>
            <a:fillRect/>
          </a:stretch>
        </p:blipFill>
        <p:spPr>
          <a:xfrm>
            <a:off x="4876800" y="838200"/>
            <a:ext cx="3962400" cy="5029200"/>
          </a:xfrm>
          <a:noFill/>
        </p:spPr>
      </p:pic>
      <p:sp>
        <p:nvSpPr>
          <p:cNvPr id="17411" name="Rectangle 16"/>
          <p:cNvSpPr>
            <a:spLocks noChangeArrowheads="1"/>
          </p:cNvSpPr>
          <p:nvPr/>
        </p:nvSpPr>
        <p:spPr bwMode="auto">
          <a:xfrm>
            <a:off x="457200" y="694323"/>
            <a:ext cx="3959225" cy="5262979"/>
          </a:xfrm>
          <a:prstGeom prst="rect">
            <a:avLst/>
          </a:prstGeom>
          <a:noFill/>
          <a:ln w="9525">
            <a:noFill/>
            <a:miter lim="800000"/>
            <a:headEnd/>
            <a:tailEnd/>
          </a:ln>
          <a:effectLst/>
        </p:spPr>
        <p:txBody>
          <a:bodyPr anchor="ctr">
            <a:spAutoFit/>
          </a:bodyPr>
          <a:lstStyle/>
          <a:p>
            <a:pPr algn="just"/>
            <a:r>
              <a:rPr lang="vi-VN" sz="2800" b="1">
                <a:solidFill>
                  <a:srgbClr val="FF0000"/>
                </a:solidFill>
              </a:rPr>
              <a:t>2.</a:t>
            </a:r>
            <a:r>
              <a:rPr lang="vi-VN" sz="2800" b="1"/>
              <a:t> Hàng tuần thực hiện các biện pháp </a:t>
            </a:r>
            <a:r>
              <a:rPr lang="vi-VN" sz="2800" b="1">
                <a:solidFill>
                  <a:srgbClr val="0000FF"/>
                </a:solidFill>
              </a:rPr>
              <a:t>diệt loăng quăng/bọ gậy</a:t>
            </a:r>
            <a:r>
              <a:rPr lang="vi-VN" sz="2800" b="1"/>
              <a:t> bằng cách thả cá vào dụng cụ chứa nước lớn; thau rửa dụng cụ chứa nước vừa và nhỏ, lật úp các dụng cụ không chứa nước; thay nước bình hoa/bình bông; bỏ muối hoặc dầu vào bát nước kê chân chạn.</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a:t>
            </a:r>
            <a:r>
              <a:rPr lang="en-US" b="1" dirty="0" err="1" smtClean="0"/>
              <a:t>Mỹ</a:t>
            </a:r>
            <a:r>
              <a:rPr lang="en-US" b="1" dirty="0" smtClean="0"/>
              <a:t>: </a:t>
            </a:r>
            <a:r>
              <a:rPr lang="en-US" dirty="0" err="1" smtClean="0"/>
              <a:t>vẫn</a:t>
            </a:r>
            <a:r>
              <a:rPr lang="en-US" dirty="0" smtClean="0"/>
              <a:t> </a:t>
            </a:r>
            <a:r>
              <a:rPr lang="en-US" dirty="0" err="1" smtClean="0"/>
              <a:t>tiếp</a:t>
            </a:r>
            <a:r>
              <a:rPr lang="en-US" dirty="0" smtClean="0"/>
              <a:t> </a:t>
            </a:r>
            <a:r>
              <a:rPr lang="en-US" dirty="0" err="1" smtClean="0"/>
              <a:t>tục</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thêm</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mới</a:t>
            </a:r>
            <a:r>
              <a:rPr lang="en-US" dirty="0" smtClean="0"/>
              <a:t>. </a:t>
            </a:r>
            <a:r>
              <a:rPr lang="en-US" dirty="0" err="1" smtClean="0"/>
              <a:t>Cộng</a:t>
            </a:r>
            <a:r>
              <a:rPr lang="en-US" dirty="0" smtClean="0"/>
              <a:t> </a:t>
            </a:r>
            <a:r>
              <a:rPr lang="en-US" dirty="0" err="1" smtClean="0"/>
              <a:t>dồn</a:t>
            </a:r>
            <a:r>
              <a:rPr lang="en-US" dirty="0" smtClean="0"/>
              <a:t> </a:t>
            </a:r>
            <a:r>
              <a:rPr lang="en-US" dirty="0" err="1" smtClean="0"/>
              <a:t>từ</a:t>
            </a:r>
            <a:r>
              <a:rPr lang="en-US" dirty="0" smtClean="0"/>
              <a:t> 01/01 - 14/3/2019,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268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riêng</a:t>
            </a:r>
            <a:r>
              <a:rPr lang="en-US" dirty="0" smtClean="0"/>
              <a:t> </a:t>
            </a:r>
            <a:r>
              <a:rPr lang="en-US" dirty="0" err="1" smtClean="0"/>
              <a:t>lẻ</a:t>
            </a:r>
            <a:r>
              <a:rPr lang="en-US" dirty="0" smtClean="0"/>
              <a:t> </a:t>
            </a:r>
            <a:r>
              <a:rPr lang="en-US" dirty="0" err="1" smtClean="0"/>
              <a:t>tại</a:t>
            </a:r>
            <a:r>
              <a:rPr lang="en-US" dirty="0" smtClean="0"/>
              <a:t> 15 </a:t>
            </a:r>
            <a:r>
              <a:rPr lang="en-US" dirty="0" err="1" smtClean="0"/>
              <a:t>tiểu</a:t>
            </a:r>
            <a:r>
              <a:rPr lang="en-US" dirty="0" smtClean="0"/>
              <a:t> bang (Arizona, California, Colorado, Connecticut, Georgia, Illinois, Kentucky, Michigan, Missouri, New Hampshire, New Jersey, New York, Oregon, Texas </a:t>
            </a:r>
            <a:r>
              <a:rPr lang="en-US" dirty="0" err="1" smtClean="0"/>
              <a:t>và</a:t>
            </a:r>
            <a:r>
              <a:rPr lang="en-US" dirty="0" smtClean="0"/>
              <a:t> Washington).</a:t>
            </a:r>
          </a:p>
          <a:p>
            <a:pPr algn="just"/>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Philippines: </a:t>
            </a:r>
            <a:r>
              <a:rPr lang="en-US" dirty="0" err="1" smtClean="0"/>
              <a:t>Từ</a:t>
            </a:r>
            <a:r>
              <a:rPr lang="en-US" dirty="0" smtClean="0"/>
              <a:t> </a:t>
            </a:r>
            <a:r>
              <a:rPr lang="en-US" dirty="0" err="1" smtClean="0"/>
              <a:t>ngày</a:t>
            </a:r>
            <a:r>
              <a:rPr lang="en-US" dirty="0" smtClean="0"/>
              <a:t> 01/01/2019 </a:t>
            </a:r>
            <a:r>
              <a:rPr lang="en-US" dirty="0" err="1" smtClean="0"/>
              <a:t>đến</a:t>
            </a:r>
            <a:r>
              <a:rPr lang="en-US" dirty="0" smtClean="0"/>
              <a:t> </a:t>
            </a:r>
            <a:r>
              <a:rPr lang="en-US" dirty="0" err="1" smtClean="0"/>
              <a:t>ngày</a:t>
            </a:r>
            <a:r>
              <a:rPr lang="en-US" dirty="0" smtClean="0"/>
              <a:t> 14/3/2019, </a:t>
            </a:r>
            <a:r>
              <a:rPr lang="en-US" dirty="0" err="1" smtClean="0"/>
              <a:t>đã</a:t>
            </a:r>
            <a:r>
              <a:rPr lang="en-US" dirty="0" smtClean="0"/>
              <a:t> </a:t>
            </a:r>
            <a:r>
              <a:rPr lang="en-US" dirty="0" err="1" smtClean="0"/>
              <a:t>có</a:t>
            </a:r>
            <a:r>
              <a:rPr lang="en-US" dirty="0" smtClean="0"/>
              <a:t> 21.396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315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báo</a:t>
            </a:r>
            <a:r>
              <a:rPr lang="en-US" dirty="0" smtClean="0"/>
              <a:t> </a:t>
            </a:r>
            <a:r>
              <a:rPr lang="en-US" dirty="0" err="1" smtClean="0"/>
              <a:t>cáo</a:t>
            </a:r>
            <a:r>
              <a:rPr lang="en-US" dirty="0" smtClean="0"/>
              <a:t> </a:t>
            </a:r>
            <a:r>
              <a:rPr lang="en-US" dirty="0" err="1" smtClean="0"/>
              <a:t>chính</a:t>
            </a:r>
            <a:r>
              <a:rPr lang="en-US" dirty="0" smtClean="0"/>
              <a:t> </a:t>
            </a:r>
            <a:r>
              <a:rPr lang="en-US" dirty="0" err="1" smtClean="0"/>
              <a:t>thức</a:t>
            </a:r>
            <a:r>
              <a:rPr lang="en-US" dirty="0" smtClean="0"/>
              <a:t> </a:t>
            </a:r>
            <a:r>
              <a:rPr lang="en-US" dirty="0" err="1" smtClean="0"/>
              <a:t>thông</a:t>
            </a:r>
            <a:r>
              <a:rPr lang="en-US" dirty="0" smtClean="0"/>
              <a:t> qua </a:t>
            </a:r>
            <a:r>
              <a:rPr lang="en-US" dirty="0" err="1" smtClean="0"/>
              <a:t>hệ</a:t>
            </a:r>
            <a:r>
              <a:rPr lang="en-US" dirty="0" smtClean="0"/>
              <a:t> </a:t>
            </a:r>
            <a:r>
              <a:rPr lang="en-US" dirty="0" err="1" smtClean="0"/>
              <a:t>thống</a:t>
            </a:r>
            <a:r>
              <a:rPr lang="en-US" dirty="0" smtClean="0"/>
              <a:t> </a:t>
            </a:r>
            <a:r>
              <a:rPr lang="en-US" dirty="0" err="1" smtClean="0"/>
              <a:t>giám</a:t>
            </a:r>
            <a:r>
              <a:rPr lang="en-US" dirty="0" smtClean="0"/>
              <a:t> </a:t>
            </a:r>
            <a:r>
              <a:rPr lang="en-US" dirty="0" err="1" smtClean="0"/>
              <a:t>sát</a:t>
            </a:r>
            <a:r>
              <a:rPr lang="en-US" dirty="0" smtClean="0"/>
              <a:t> </a:t>
            </a:r>
            <a:r>
              <a:rPr lang="en-US" dirty="0" err="1" smtClean="0"/>
              <a:t>thường</a:t>
            </a:r>
            <a:r>
              <a:rPr lang="en-US" dirty="0" smtClean="0"/>
              <a:t> </a:t>
            </a:r>
            <a:r>
              <a:rPr lang="en-US" dirty="0" err="1" smtClean="0"/>
              <a:t>xuyên</a:t>
            </a:r>
            <a:r>
              <a:rPr lang="en-US" dirty="0" smtClean="0"/>
              <a:t> </a:t>
            </a:r>
            <a:r>
              <a:rPr lang="en-US" dirty="0" err="1" smtClean="0"/>
              <a:t>của</a:t>
            </a:r>
            <a:r>
              <a:rPr lang="en-US" dirty="0" smtClean="0"/>
              <a:t> Philippines: </a:t>
            </a:r>
            <a:r>
              <a:rPr lang="en-US" dirty="0" err="1" smtClean="0"/>
              <a:t>tăng</a:t>
            </a:r>
            <a:r>
              <a:rPr lang="en-US" dirty="0" smtClean="0"/>
              <a:t> 384%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Với</a:t>
            </a:r>
            <a:r>
              <a:rPr lang="en-US" dirty="0" smtClean="0"/>
              <a:t> </a:t>
            </a:r>
            <a:r>
              <a:rPr lang="en-US" dirty="0" err="1" smtClean="0"/>
              <a:t>độ</a:t>
            </a:r>
            <a:r>
              <a:rPr lang="en-US" dirty="0" smtClean="0"/>
              <a:t> </a:t>
            </a:r>
            <a:r>
              <a:rPr lang="en-US" dirty="0" err="1" smtClean="0"/>
              <a:t>tuổi</a:t>
            </a:r>
            <a:r>
              <a:rPr lang="en-US" dirty="0" smtClean="0"/>
              <a:t> </a:t>
            </a:r>
            <a:r>
              <a:rPr lang="en-US" dirty="0" err="1" smtClean="0"/>
              <a:t>trung</a:t>
            </a:r>
            <a:r>
              <a:rPr lang="en-US" dirty="0" smtClean="0"/>
              <a:t> </a:t>
            </a:r>
            <a:r>
              <a:rPr lang="en-US" dirty="0" err="1" smtClean="0"/>
              <a:t>bình</a:t>
            </a:r>
            <a:r>
              <a:rPr lang="en-US" dirty="0" smtClean="0"/>
              <a:t> </a:t>
            </a:r>
            <a:r>
              <a:rPr lang="en-US" dirty="0" err="1" smtClean="0"/>
              <a:t>là</a:t>
            </a:r>
            <a:r>
              <a:rPr lang="en-US" dirty="0" smtClean="0"/>
              <a:t> 3 </a:t>
            </a:r>
            <a:r>
              <a:rPr lang="en-US" dirty="0" err="1" smtClean="0"/>
              <a:t>tuổi</a:t>
            </a:r>
            <a:r>
              <a:rPr lang="en-US" dirty="0" smtClean="0"/>
              <a:t>, 54%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là</a:t>
            </a:r>
            <a:r>
              <a:rPr lang="en-US" dirty="0" smtClean="0"/>
              <a:t> </a:t>
            </a:r>
            <a:r>
              <a:rPr lang="en-US" dirty="0" err="1" smtClean="0"/>
              <a:t>dưới</a:t>
            </a:r>
            <a:r>
              <a:rPr lang="en-US" dirty="0" smtClean="0"/>
              <a:t> 5 </a:t>
            </a:r>
            <a:r>
              <a:rPr lang="en-US" dirty="0" err="1" smtClean="0"/>
              <a:t>tuổi</a:t>
            </a:r>
            <a:r>
              <a:rPr lang="en-US" dirty="0" smtClean="0"/>
              <a:t>. 60%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không</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về</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tiêm</a:t>
            </a:r>
            <a:r>
              <a:rPr lang="en-US" dirty="0" smtClean="0"/>
              <a:t> </a:t>
            </a:r>
            <a:r>
              <a:rPr lang="en-US" dirty="0" err="1" smtClean="0"/>
              <a:t>chủng</a:t>
            </a:r>
            <a:r>
              <a:rPr lang="en-US" dirty="0" smtClean="0"/>
              <a:t>. </a:t>
            </a:r>
            <a:r>
              <a:rPr lang="en-US" dirty="0" err="1" smtClean="0"/>
              <a:t>Ước</a:t>
            </a:r>
            <a:r>
              <a:rPr lang="en-US" dirty="0" smtClean="0"/>
              <a:t> </a:t>
            </a:r>
            <a:r>
              <a:rPr lang="en-US" dirty="0" err="1" smtClean="0"/>
              <a:t>tính</a:t>
            </a:r>
            <a:r>
              <a:rPr lang="en-US" dirty="0" smtClean="0"/>
              <a:t> </a:t>
            </a:r>
            <a:r>
              <a:rPr lang="en-US" dirty="0" err="1" smtClean="0"/>
              <a:t>rằng</a:t>
            </a:r>
            <a:r>
              <a:rPr lang="en-US" dirty="0" smtClean="0"/>
              <a:t> 2% </a:t>
            </a:r>
            <a:r>
              <a:rPr lang="en-US" dirty="0" err="1" smtClean="0"/>
              <a:t>trường</a:t>
            </a:r>
            <a:r>
              <a:rPr lang="en-US" dirty="0" smtClean="0"/>
              <a:t> </a:t>
            </a:r>
            <a:r>
              <a:rPr lang="en-US" dirty="0" err="1" smtClean="0"/>
              <a:t>hợp</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tiêm</a:t>
            </a:r>
            <a:r>
              <a:rPr lang="en-US" dirty="0" smtClean="0"/>
              <a:t> </a:t>
            </a:r>
            <a:r>
              <a:rPr lang="en-US" dirty="0" err="1" smtClean="0"/>
              <a:t>phòng</a:t>
            </a:r>
            <a:r>
              <a:rPr lang="en-US" dirty="0" smtClean="0"/>
              <a:t> </a:t>
            </a:r>
            <a:r>
              <a:rPr lang="en-US" dirty="0" err="1" smtClean="0"/>
              <a:t>trước</a:t>
            </a:r>
            <a:r>
              <a:rPr lang="en-US" dirty="0" smtClean="0"/>
              <a:t> </a:t>
            </a:r>
            <a:r>
              <a:rPr lang="en-US" dirty="0" err="1" smtClean="0"/>
              <a:t>đó</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hoặc</a:t>
            </a:r>
            <a:r>
              <a:rPr lang="en-US" dirty="0" smtClean="0"/>
              <a:t> 2 </a:t>
            </a:r>
            <a:r>
              <a:rPr lang="en-US" dirty="0" err="1" smtClean="0"/>
              <a:t>liều</a:t>
            </a:r>
            <a:r>
              <a:rPr lang="en-US" dirty="0" smtClean="0"/>
              <a:t>. </a:t>
            </a:r>
          </a:p>
          <a:p>
            <a:pPr algn="just"/>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944910"/>
            <a:ext cx="3886200" cy="3539430"/>
          </a:xfrm>
          <a:prstGeom prst="rect">
            <a:avLst/>
          </a:prstGeom>
          <a:noFill/>
          <a:ln w="9525">
            <a:noFill/>
            <a:miter lim="800000"/>
            <a:headEnd/>
            <a:tailEnd/>
          </a:ln>
          <a:effectLst/>
        </p:spPr>
        <p:txBody>
          <a:bodyPr anchor="ctr">
            <a:spAutoFit/>
          </a:bodyPr>
          <a:lstStyle/>
          <a:p>
            <a:pPr algn="just"/>
            <a:r>
              <a:rPr lang="vi-VN" sz="2800" b="1">
                <a:solidFill>
                  <a:srgbClr val="FF0000"/>
                </a:solidFill>
              </a:rPr>
              <a:t>3.</a:t>
            </a:r>
            <a:r>
              <a:rPr lang="vi-VN" sz="2800" b="1"/>
              <a:t> Hàng tuần loại bỏ các vật liệu phế thải, các hốc nước tự nhiên không cho muỗi đẻ trứng như chai, lọ, mảnh chai, vỏ dừa, mảnh lu vỡ, lốp/vỏ xe cũ, hốc tre, bẹ lá...</a:t>
            </a:r>
          </a:p>
        </p:txBody>
      </p:sp>
      <p:pic>
        <p:nvPicPr>
          <p:cNvPr id="18435" name="Picture 6" descr="IMG_20150920_101308"/>
          <p:cNvPicPr>
            <a:picLocks noChangeAspect="1" noChangeArrowheads="1"/>
          </p:cNvPicPr>
          <p:nvPr/>
        </p:nvPicPr>
        <p:blipFill>
          <a:blip r:embed="rId2" cstate="print"/>
          <a:srcRect/>
          <a:stretch>
            <a:fillRect/>
          </a:stretch>
        </p:blipFill>
        <p:spPr bwMode="auto">
          <a:xfrm>
            <a:off x="5332413" y="685800"/>
            <a:ext cx="2325687" cy="3100388"/>
          </a:xfrm>
          <a:prstGeom prst="rect">
            <a:avLst/>
          </a:prstGeom>
          <a:noFill/>
          <a:ln w="9525">
            <a:noFill/>
            <a:miter lim="800000"/>
            <a:headEnd/>
            <a:tailEnd/>
          </a:ln>
        </p:spPr>
      </p:pic>
      <p:pic>
        <p:nvPicPr>
          <p:cNvPr id="18436" name="Picture 7" descr="IMG_0607-01"/>
          <p:cNvPicPr>
            <a:picLocks noChangeAspect="1" noChangeArrowheads="1"/>
          </p:cNvPicPr>
          <p:nvPr/>
        </p:nvPicPr>
        <p:blipFill>
          <a:blip r:embed="rId3"/>
          <a:srcRect/>
          <a:stretch>
            <a:fillRect/>
          </a:stretch>
        </p:blipFill>
        <p:spPr bwMode="auto">
          <a:xfrm>
            <a:off x="4570413" y="3962400"/>
            <a:ext cx="3811587" cy="2541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9459" name="Picture 14" descr="mac man"/>
          <p:cNvPicPr>
            <a:picLocks noGrp="1" noChangeAspect="1" noChangeArrowheads="1"/>
          </p:cNvPicPr>
          <p:nvPr>
            <p:ph sz="quarter" idx="2"/>
          </p:nvPr>
        </p:nvPicPr>
        <p:blipFill>
          <a:blip r:embed="rId2"/>
          <a:srcRect/>
          <a:stretch>
            <a:fillRect/>
          </a:stretch>
        </p:blipFill>
        <p:spPr>
          <a:xfrm>
            <a:off x="5029200" y="1600200"/>
            <a:ext cx="3348038" cy="3362325"/>
          </a:xfrm>
          <a:noFill/>
        </p:spPr>
      </p:pic>
      <p:sp>
        <p:nvSpPr>
          <p:cNvPr id="19460" name="Rectangle 18"/>
          <p:cNvSpPr>
            <a:spLocks noChangeArrowheads="1"/>
          </p:cNvSpPr>
          <p:nvPr/>
        </p:nvSpPr>
        <p:spPr bwMode="auto">
          <a:xfrm>
            <a:off x="381000" y="1501428"/>
            <a:ext cx="4191000" cy="1384995"/>
          </a:xfrm>
          <a:prstGeom prst="rect">
            <a:avLst/>
          </a:prstGeom>
          <a:noFill/>
          <a:ln w="9525">
            <a:noFill/>
            <a:miter lim="800000"/>
            <a:headEnd/>
            <a:tailEnd/>
          </a:ln>
          <a:effectLst/>
        </p:spPr>
        <p:txBody>
          <a:bodyPr anchor="ctr">
            <a:spAutoFit/>
          </a:bodyPr>
          <a:lstStyle/>
          <a:p>
            <a:pPr algn="just"/>
            <a:r>
              <a:rPr lang="vi-VN" sz="2800" b="1">
                <a:solidFill>
                  <a:srgbClr val="FF0000"/>
                </a:solidFill>
              </a:rPr>
              <a:t>4.</a:t>
            </a:r>
            <a:r>
              <a:rPr lang="vi-VN" sz="2800" b="1"/>
              <a:t> Ngủ màn, mặc quần áo dài phòng muỗi đốt ngay cả ban ngày.</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0483" name="Picture 10" descr="IMG_20150919_142241"/>
          <p:cNvPicPr>
            <a:picLocks noGrp="1" noChangeAspect="1" noChangeArrowheads="1"/>
          </p:cNvPicPr>
          <p:nvPr>
            <p:ph sz="quarter" idx="2"/>
          </p:nvPr>
        </p:nvPicPr>
        <p:blipFill>
          <a:blip r:embed="rId2"/>
          <a:srcRect/>
          <a:stretch>
            <a:fillRect/>
          </a:stretch>
        </p:blipFill>
        <p:spPr>
          <a:xfrm>
            <a:off x="4876800" y="381000"/>
            <a:ext cx="3429000" cy="3405188"/>
          </a:xfrm>
        </p:spPr>
      </p:pic>
      <p:pic>
        <p:nvPicPr>
          <p:cNvPr id="20484" name="Picture 11" descr="phun thuoc 1"/>
          <p:cNvPicPr>
            <a:picLocks noGrp="1" noChangeAspect="1" noChangeArrowheads="1"/>
          </p:cNvPicPr>
          <p:nvPr>
            <p:ph sz="quarter" idx="3"/>
          </p:nvPr>
        </p:nvPicPr>
        <p:blipFill>
          <a:blip r:embed="rId3"/>
          <a:srcRect/>
          <a:stretch>
            <a:fillRect/>
          </a:stretch>
        </p:blipFill>
        <p:spPr>
          <a:xfrm>
            <a:off x="4876800" y="3810000"/>
            <a:ext cx="3429000" cy="2568575"/>
          </a:xfrm>
          <a:noFill/>
        </p:spPr>
      </p:pic>
      <p:sp>
        <p:nvSpPr>
          <p:cNvPr id="20485" name="Rectangle 12"/>
          <p:cNvSpPr>
            <a:spLocks noChangeArrowheads="1"/>
          </p:cNvSpPr>
          <p:nvPr/>
        </p:nvSpPr>
        <p:spPr bwMode="auto">
          <a:xfrm>
            <a:off x="0" y="4800600"/>
            <a:ext cx="1752600" cy="533400"/>
          </a:xfrm>
          <a:prstGeom prst="rect">
            <a:avLst/>
          </a:prstGeom>
          <a:solidFill>
            <a:schemeClr val="bg1"/>
          </a:solidFill>
          <a:ln w="9525">
            <a:noFill/>
            <a:miter lim="800000"/>
            <a:headEnd/>
            <a:tailEnd/>
          </a:ln>
          <a:effectLst/>
        </p:spPr>
        <p:txBody>
          <a:bodyPr wrap="none" anchor="ctr"/>
          <a:lstStyle/>
          <a:p>
            <a:endParaRPr lang="en-US"/>
          </a:p>
        </p:txBody>
      </p:sp>
      <p:sp>
        <p:nvSpPr>
          <p:cNvPr id="20486" name="Rectangle 14"/>
          <p:cNvSpPr>
            <a:spLocks noChangeArrowheads="1"/>
          </p:cNvSpPr>
          <p:nvPr/>
        </p:nvSpPr>
        <p:spPr bwMode="auto">
          <a:xfrm>
            <a:off x="457200" y="1598613"/>
            <a:ext cx="4038600" cy="1800225"/>
          </a:xfrm>
          <a:prstGeom prst="rect">
            <a:avLst/>
          </a:prstGeom>
          <a:noFill/>
          <a:ln w="9525">
            <a:noFill/>
            <a:miter lim="800000"/>
            <a:headEnd/>
            <a:tailEnd/>
          </a:ln>
          <a:effectLst/>
        </p:spPr>
        <p:txBody>
          <a:bodyPr anchor="ctr">
            <a:spAutoFit/>
          </a:bodyPr>
          <a:lstStyle/>
          <a:p>
            <a:pPr algn="just"/>
            <a:r>
              <a:rPr lang="vi-VN" sz="2800" b="1">
                <a:solidFill>
                  <a:srgbClr val="FF0000"/>
                </a:solidFill>
              </a:rPr>
              <a:t>5.</a:t>
            </a:r>
            <a:r>
              <a:rPr lang="vi-VN" sz="2800" b="1"/>
              <a:t> Tích cực phối hợp với ngành y tế trong các đợt phun hóa chất phòng, chống dịch.</a:t>
            </a:r>
            <a:r>
              <a:rPr lang="vi-VN" sz="2800"/>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1507" name="Picture 10" descr="kham 1"/>
          <p:cNvPicPr>
            <a:picLocks noGrp="1" noChangeAspect="1" noChangeArrowheads="1"/>
          </p:cNvPicPr>
          <p:nvPr>
            <p:ph sz="quarter" idx="2"/>
          </p:nvPr>
        </p:nvPicPr>
        <p:blipFill>
          <a:blip r:embed="rId2"/>
          <a:srcRect/>
          <a:stretch>
            <a:fillRect/>
          </a:stretch>
        </p:blipFill>
        <p:spPr>
          <a:xfrm>
            <a:off x="4953000" y="1371600"/>
            <a:ext cx="3657600" cy="2851150"/>
          </a:xfrm>
          <a:noFill/>
        </p:spPr>
      </p:pic>
      <p:sp>
        <p:nvSpPr>
          <p:cNvPr id="21508" name="Rectangle 12"/>
          <p:cNvSpPr>
            <a:spLocks noChangeArrowheads="1"/>
          </p:cNvSpPr>
          <p:nvPr/>
        </p:nvSpPr>
        <p:spPr bwMode="auto">
          <a:xfrm>
            <a:off x="304800" y="1545540"/>
            <a:ext cx="4038600" cy="1815882"/>
          </a:xfrm>
          <a:prstGeom prst="rect">
            <a:avLst/>
          </a:prstGeom>
          <a:noFill/>
          <a:ln w="9525">
            <a:noFill/>
            <a:miter lim="800000"/>
            <a:headEnd/>
            <a:tailEnd/>
          </a:ln>
          <a:effectLst/>
        </p:spPr>
        <p:txBody>
          <a:bodyPr anchor="ctr">
            <a:spAutoFit/>
          </a:bodyPr>
          <a:lstStyle/>
          <a:p>
            <a:pPr algn="just"/>
            <a:r>
              <a:rPr lang="vi-VN" sz="2800" b="1">
                <a:solidFill>
                  <a:srgbClr val="FF0000"/>
                </a:solidFill>
              </a:rPr>
              <a:t>6.</a:t>
            </a:r>
            <a:r>
              <a:rPr lang="vi-VN" sz="2800" b="1"/>
              <a:t> Khi bị sốt đến ngay cơ sở y tế để được khám và tư vấn điều trị. </a:t>
            </a:r>
            <a:r>
              <a:rPr lang="en-US" sz="2800" b="1"/>
              <a:t>Không tự ý điều trị tại nhà.</a:t>
            </a:r>
            <a:r>
              <a:rPr lang="vi-VN" sz="2800"/>
              <a:t> </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graphicFrame>
        <p:nvGraphicFramePr>
          <p:cNvPr id="22531" name="Object 5"/>
          <p:cNvGraphicFramePr>
            <a:graphicFrameLocks noGrp="1" noChangeAspect="1"/>
          </p:cNvGraphicFramePr>
          <p:nvPr>
            <p:ph sz="half" idx="1"/>
          </p:nvPr>
        </p:nvGraphicFramePr>
        <p:xfrm>
          <a:off x="2438400" y="317500"/>
          <a:ext cx="4205288" cy="6248400"/>
        </p:xfrm>
        <a:graphic>
          <a:graphicData uri="http://schemas.openxmlformats.org/presentationml/2006/ole">
            <mc:AlternateContent xmlns:mc="http://schemas.openxmlformats.org/markup-compatibility/2006">
              <mc:Choice xmlns:v="urn:schemas-microsoft-com:vml" Requires="v">
                <p:oleObj spid="_x0000_s57348" name="Image" r:id="rId3" imgW="4736508" imgH="6730159" progId="">
                  <p:embed/>
                </p:oleObj>
              </mc:Choice>
              <mc:Fallback>
                <p:oleObj name="Image" r:id="rId3" imgW="4736508" imgH="6730159"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7500"/>
                        <a:ext cx="420528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3555" name="Picture 13" descr="Kết quả hình ảnh cho khẩu hiệu phòng chống sốt xuất huyết"/>
          <p:cNvPicPr>
            <a:picLocks noGrp="1" noChangeAspect="1" noChangeArrowheads="1"/>
          </p:cNvPicPr>
          <p:nvPr>
            <p:ph sz="half" idx="1"/>
          </p:nvPr>
        </p:nvPicPr>
        <p:blipFill>
          <a:blip r:embed="rId2"/>
          <a:srcRect/>
          <a:stretch>
            <a:fillRect/>
          </a:stretch>
        </p:blipFill>
        <p:spPr>
          <a:xfrm>
            <a:off x="0" y="20638"/>
            <a:ext cx="9144000" cy="6807200"/>
          </a:xfr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0600" cy="6629400"/>
          </a:xfrm>
        </p:spPr>
        <p:txBody>
          <a:bodyPr/>
          <a:lstStyle/>
          <a:p>
            <a:pPr>
              <a:buNone/>
            </a:pPr>
            <a:endParaRPr lang="en-US" sz="4000" b="1" dirty="0" smtClean="0"/>
          </a:p>
          <a:p>
            <a:pPr>
              <a:buNone/>
            </a:pPr>
            <a:endParaRPr lang="en-US" sz="4000" b="1" dirty="0" smtClean="0"/>
          </a:p>
          <a:p>
            <a:pPr>
              <a:buNone/>
            </a:pPr>
            <a:endParaRPr lang="en-US" sz="4000" b="1" dirty="0" smtClean="0"/>
          </a:p>
          <a:p>
            <a:pPr algn="ctr">
              <a:buNone/>
            </a:pPr>
            <a:r>
              <a:rPr lang="en-US" sz="4000" b="1" dirty="0" smtClean="0"/>
              <a:t>PHẦN 2.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bệnh</a:t>
            </a:r>
            <a:r>
              <a:rPr lang="en-US" sz="4000" b="1" dirty="0" smtClean="0"/>
              <a:t> </a:t>
            </a:r>
            <a:r>
              <a:rPr lang="en-US" sz="4000" b="1" dirty="0" err="1" smtClean="0"/>
              <a:t>Tay</a:t>
            </a:r>
            <a:r>
              <a:rPr lang="en-US" sz="4000" b="1" dirty="0" smtClean="0"/>
              <a:t> </a:t>
            </a:r>
            <a:r>
              <a:rPr lang="en-US" sz="4000" b="1" dirty="0" err="1" smtClean="0"/>
              <a:t>chân</a:t>
            </a:r>
            <a:r>
              <a:rPr lang="en-US" sz="4000" b="1" dirty="0" smtClean="0"/>
              <a:t> </a:t>
            </a:r>
            <a:r>
              <a:rPr lang="en-US" sz="4000" b="1" dirty="0" err="1" smtClean="0"/>
              <a:t>miệng</a:t>
            </a:r>
            <a:r>
              <a:rPr lang="en-US" sz="4000" b="1"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715963"/>
          </a:xfrm>
        </p:spPr>
        <p:txBody>
          <a:bodyPr/>
          <a:lstStyle/>
          <a:p>
            <a:pPr algn="ctr" eaLnBrk="1" hangingPunct="1">
              <a:spcBef>
                <a:spcPts val="600"/>
              </a:spcBef>
              <a:spcAft>
                <a:spcPts val="600"/>
              </a:spcAft>
              <a:tabLst>
                <a:tab pos="179388" algn="l"/>
              </a:tabLst>
            </a:pPr>
            <a:r>
              <a:rPr lang="pt-BR" sz="3000" b="1" smtClean="0">
                <a:solidFill>
                  <a:schemeClr val="tx1"/>
                </a:solidFill>
              </a:rPr>
              <a:t>I. ĐẶC ĐIỂM CHUNG CỦA BỆNH</a:t>
            </a:r>
            <a:endParaRPr lang="en-US" sz="3000" smtClean="0">
              <a:solidFill>
                <a:schemeClr val="tx1"/>
              </a:solidFill>
            </a:endParaRPr>
          </a:p>
        </p:txBody>
      </p:sp>
      <p:sp>
        <p:nvSpPr>
          <p:cNvPr id="8195" name="Content Placeholder 2"/>
          <p:cNvSpPr>
            <a:spLocks noGrp="1"/>
          </p:cNvSpPr>
          <p:nvPr>
            <p:ph idx="1"/>
          </p:nvPr>
        </p:nvSpPr>
        <p:spPr>
          <a:xfrm>
            <a:off x="533400" y="1524000"/>
            <a:ext cx="8229600" cy="4800600"/>
          </a:xfrm>
        </p:spPr>
        <p:txBody>
          <a:bodyPr>
            <a:normAutofit/>
          </a:bodyPr>
          <a:lstStyle/>
          <a:p>
            <a:pPr algn="just" eaLnBrk="1" hangingPunct="1">
              <a:spcAft>
                <a:spcPts val="1200"/>
              </a:spcAft>
            </a:pPr>
            <a:r>
              <a:rPr lang="en-US" sz="2800" dirty="0" err="1" smtClean="0"/>
              <a:t>Bệnh</a:t>
            </a:r>
            <a:r>
              <a:rPr lang="en-US" sz="2800" dirty="0" smtClean="0"/>
              <a:t> </a:t>
            </a:r>
            <a:r>
              <a:rPr lang="en-US" sz="2800" dirty="0" err="1" smtClean="0"/>
              <a:t>nhiễm</a:t>
            </a:r>
            <a:r>
              <a:rPr lang="en-US" sz="2800" dirty="0" smtClean="0"/>
              <a:t> vi </a:t>
            </a:r>
            <a:r>
              <a:rPr lang="en-US" sz="2800" dirty="0" err="1" smtClean="0"/>
              <a:t>rút</a:t>
            </a:r>
            <a:r>
              <a:rPr lang="en-US" sz="2800" dirty="0" smtClean="0"/>
              <a:t> </a:t>
            </a:r>
            <a:r>
              <a:rPr lang="en-US" sz="2800" dirty="0" err="1" smtClean="0"/>
              <a:t>cấp</a:t>
            </a:r>
            <a:r>
              <a:rPr lang="en-US" sz="2800" dirty="0" smtClean="0"/>
              <a:t> </a:t>
            </a:r>
            <a:r>
              <a:rPr lang="en-US" sz="2800" dirty="0" err="1" smtClean="0"/>
              <a:t>tính</a:t>
            </a:r>
            <a:r>
              <a:rPr lang="en-US" sz="2800" dirty="0" smtClean="0"/>
              <a:t>, </a:t>
            </a:r>
            <a:r>
              <a:rPr lang="en-US" sz="2800" dirty="0" err="1" smtClean="0"/>
              <a:t>lây</a:t>
            </a:r>
            <a:r>
              <a:rPr lang="en-US" sz="2800" dirty="0" smtClean="0"/>
              <a:t> </a:t>
            </a:r>
            <a:r>
              <a:rPr lang="en-US" sz="2800" dirty="0" err="1" smtClean="0"/>
              <a:t>theo</a:t>
            </a:r>
            <a:r>
              <a:rPr lang="en-US" sz="2800" dirty="0" smtClean="0"/>
              <a:t> </a:t>
            </a:r>
            <a:r>
              <a:rPr lang="en-US" sz="2800" dirty="0" err="1" smtClean="0"/>
              <a:t>đường</a:t>
            </a:r>
            <a:r>
              <a:rPr lang="en-US" sz="2800" dirty="0" smtClean="0"/>
              <a:t> </a:t>
            </a:r>
            <a:r>
              <a:rPr lang="en-US" sz="2800" dirty="0" err="1" smtClean="0"/>
              <a:t>tiêu</a:t>
            </a:r>
            <a:r>
              <a:rPr lang="en-US" sz="2800" dirty="0" smtClean="0"/>
              <a:t>  </a:t>
            </a:r>
            <a:r>
              <a:rPr lang="en-US" sz="2800" dirty="0" err="1" smtClean="0"/>
              <a:t>hóa</a:t>
            </a:r>
            <a:endParaRPr lang="en-US" sz="2800" dirty="0" smtClean="0"/>
          </a:p>
          <a:p>
            <a:pPr algn="just" eaLnBrk="1" hangingPunct="1">
              <a:spcAft>
                <a:spcPts val="1200"/>
              </a:spcAft>
            </a:pPr>
            <a:r>
              <a:rPr lang="en-US" sz="2800" dirty="0" smtClean="0"/>
              <a:t>Hay </a:t>
            </a:r>
            <a:r>
              <a:rPr lang="en-US" sz="2800" dirty="0" err="1" smtClean="0"/>
              <a:t>gặp</a:t>
            </a:r>
            <a:r>
              <a:rPr lang="en-US" sz="2800" dirty="0" smtClean="0"/>
              <a:t> </a:t>
            </a:r>
            <a:r>
              <a:rPr lang="en-US" sz="2800" dirty="0" err="1" smtClean="0"/>
              <a:t>trẻ</a:t>
            </a:r>
            <a:r>
              <a:rPr lang="en-US" sz="2800" dirty="0" smtClean="0"/>
              <a:t> &lt; 5 </a:t>
            </a:r>
            <a:r>
              <a:rPr lang="en-US" sz="2800" dirty="0" err="1" smtClean="0"/>
              <a:t>tuổi</a:t>
            </a:r>
            <a:endParaRPr lang="en-US" sz="2800" dirty="0" smtClean="0"/>
          </a:p>
          <a:p>
            <a:pPr algn="just" eaLnBrk="1" hangingPunct="1">
              <a:spcAft>
                <a:spcPts val="1200"/>
              </a:spcAft>
            </a:pPr>
            <a:r>
              <a:rPr lang="en-US" sz="2800" dirty="0" err="1" smtClean="0"/>
              <a:t>Biểu</a:t>
            </a:r>
            <a:r>
              <a:rPr lang="en-US" sz="2800" dirty="0" smtClean="0"/>
              <a:t> </a:t>
            </a:r>
            <a:r>
              <a:rPr lang="en-US" sz="2800" dirty="0" err="1" smtClean="0"/>
              <a:t>hiện</a:t>
            </a:r>
            <a:r>
              <a:rPr lang="en-US" sz="2800" dirty="0" smtClean="0"/>
              <a:t> </a:t>
            </a:r>
            <a:r>
              <a:rPr lang="en-US" sz="2800" dirty="0" err="1" smtClean="0"/>
              <a:t>bệnh</a:t>
            </a:r>
            <a:r>
              <a:rPr lang="en-US" sz="2800" dirty="0" smtClean="0"/>
              <a:t>: </a:t>
            </a:r>
            <a:r>
              <a:rPr lang="en-US" sz="2800" dirty="0" err="1" smtClean="0"/>
              <a:t>sốt</a:t>
            </a:r>
            <a:r>
              <a:rPr lang="en-US" sz="2800" dirty="0" smtClean="0"/>
              <a:t>, </a:t>
            </a:r>
            <a:r>
              <a:rPr lang="en-US" sz="2800" dirty="0" err="1" smtClean="0"/>
              <a:t>đau</a:t>
            </a:r>
            <a:r>
              <a:rPr lang="en-US" sz="2800" dirty="0" smtClean="0"/>
              <a:t> </a:t>
            </a:r>
            <a:r>
              <a:rPr lang="en-US" sz="2800" dirty="0" err="1" smtClean="0"/>
              <a:t>họng</a:t>
            </a:r>
            <a:r>
              <a:rPr lang="en-US" sz="2800" dirty="0" smtClean="0"/>
              <a:t>, </a:t>
            </a:r>
            <a:r>
              <a:rPr lang="en-US" sz="2800" dirty="0" err="1" smtClean="0"/>
              <a:t>tổn</a:t>
            </a:r>
            <a:r>
              <a:rPr lang="en-US" sz="2800" dirty="0" smtClean="0"/>
              <a:t> </a:t>
            </a:r>
            <a:r>
              <a:rPr lang="en-US" sz="2800" dirty="0" err="1" smtClean="0"/>
              <a:t>thương</a:t>
            </a:r>
            <a:r>
              <a:rPr lang="en-US" sz="2800" dirty="0" smtClean="0"/>
              <a:t> </a:t>
            </a:r>
            <a:r>
              <a:rPr lang="en-US" sz="2800" dirty="0" err="1" smtClean="0"/>
              <a:t>niêm</a:t>
            </a:r>
            <a:r>
              <a:rPr lang="en-US" sz="2800" dirty="0" smtClean="0"/>
              <a:t> </a:t>
            </a:r>
            <a:r>
              <a:rPr lang="en-US" sz="2800" dirty="0" err="1" smtClean="0"/>
              <a:t>mạc</a:t>
            </a:r>
            <a:r>
              <a:rPr lang="en-US" sz="2800" dirty="0" smtClean="0"/>
              <a:t> </a:t>
            </a:r>
            <a:r>
              <a:rPr lang="en-US" sz="2800" dirty="0" err="1" smtClean="0"/>
              <a:t>miệng</a:t>
            </a:r>
            <a:r>
              <a:rPr lang="en-US" sz="2800" dirty="0" smtClean="0"/>
              <a:t> </a:t>
            </a:r>
            <a:r>
              <a:rPr lang="en-US" sz="2800" dirty="0" err="1" smtClean="0"/>
              <a:t>và</a:t>
            </a:r>
            <a:r>
              <a:rPr lang="en-US" sz="2800" dirty="0" smtClean="0"/>
              <a:t> </a:t>
            </a:r>
            <a:r>
              <a:rPr lang="en-US" sz="2800" dirty="0" err="1" smtClean="0"/>
              <a:t>da</a:t>
            </a:r>
            <a:r>
              <a:rPr lang="en-US" sz="2800" dirty="0" smtClean="0"/>
              <a:t> </a:t>
            </a:r>
            <a:r>
              <a:rPr lang="en-US" sz="2800" dirty="0" err="1" smtClean="0"/>
              <a:t>dạng</a:t>
            </a:r>
            <a:r>
              <a:rPr lang="en-US" sz="2800" dirty="0" smtClean="0"/>
              <a:t> </a:t>
            </a:r>
            <a:r>
              <a:rPr lang="en-US" sz="2800" dirty="0" err="1" smtClean="0"/>
              <a:t>phỏng</a:t>
            </a:r>
            <a:r>
              <a:rPr lang="en-US" sz="2800" dirty="0" smtClean="0"/>
              <a:t> </a:t>
            </a:r>
            <a:r>
              <a:rPr lang="en-US" sz="2800" dirty="0" err="1" smtClean="0"/>
              <a:t>nước</a:t>
            </a:r>
            <a:r>
              <a:rPr lang="en-US" sz="2800" dirty="0" smtClean="0"/>
              <a:t> </a:t>
            </a:r>
            <a:r>
              <a:rPr lang="en-US" sz="2800" dirty="0" err="1" smtClean="0"/>
              <a:t>lòng</a:t>
            </a:r>
            <a:r>
              <a:rPr lang="en-US" sz="2800" dirty="0" smtClean="0"/>
              <a:t> </a:t>
            </a:r>
            <a:r>
              <a:rPr lang="en-US" sz="2800" dirty="0" err="1" smtClean="0"/>
              <a:t>bàn</a:t>
            </a:r>
            <a:r>
              <a:rPr lang="en-US" sz="2800" dirty="0" smtClean="0"/>
              <a:t> </a:t>
            </a:r>
            <a:r>
              <a:rPr lang="en-US" sz="2800" dirty="0" err="1" smtClean="0"/>
              <a:t>tay</a:t>
            </a:r>
            <a:r>
              <a:rPr lang="en-US" sz="2800" dirty="0" smtClean="0"/>
              <a:t>, </a:t>
            </a:r>
            <a:r>
              <a:rPr lang="en-US" sz="2800" dirty="0" err="1" smtClean="0"/>
              <a:t>lòng</a:t>
            </a:r>
            <a:r>
              <a:rPr lang="en-US" sz="2800" dirty="0" smtClean="0"/>
              <a:t> </a:t>
            </a:r>
            <a:r>
              <a:rPr lang="en-US" sz="2800" dirty="0" err="1" smtClean="0"/>
              <a:t>bàn</a:t>
            </a:r>
            <a:r>
              <a:rPr lang="en-US" sz="2800" dirty="0" smtClean="0"/>
              <a:t> </a:t>
            </a:r>
            <a:r>
              <a:rPr lang="en-US" sz="2800" dirty="0" err="1" smtClean="0"/>
              <a:t>chân</a:t>
            </a:r>
            <a:r>
              <a:rPr lang="en-US" sz="2800" dirty="0" smtClean="0"/>
              <a:t>, </a:t>
            </a:r>
            <a:r>
              <a:rPr lang="en-US" sz="2800" dirty="0" err="1" smtClean="0"/>
              <a:t>đầu</a:t>
            </a:r>
            <a:r>
              <a:rPr lang="en-US" sz="2800" dirty="0" smtClean="0"/>
              <a:t> </a:t>
            </a:r>
            <a:r>
              <a:rPr lang="en-US" sz="2800" dirty="0" err="1" smtClean="0"/>
              <a:t>gối</a:t>
            </a:r>
            <a:r>
              <a:rPr lang="en-US" sz="2800" dirty="0" smtClean="0"/>
              <a:t>, </a:t>
            </a:r>
            <a:r>
              <a:rPr lang="en-US" sz="2800" dirty="0" err="1" smtClean="0"/>
              <a:t>mông</a:t>
            </a:r>
            <a:endParaRPr lang="en-US" sz="2800" dirty="0" smtClean="0"/>
          </a:p>
          <a:p>
            <a:pPr algn="just" eaLnBrk="1" hangingPunct="1">
              <a:spcAft>
                <a:spcPts val="1200"/>
              </a:spcAft>
            </a:pPr>
            <a:r>
              <a:rPr lang="en-US" sz="2800" dirty="0" err="1" smtClean="0"/>
              <a:t>Biến</a:t>
            </a:r>
            <a:r>
              <a:rPr lang="en-US" sz="2800" dirty="0" smtClean="0"/>
              <a:t> </a:t>
            </a:r>
            <a:r>
              <a:rPr lang="en-US" sz="2800" dirty="0" err="1" smtClean="0"/>
              <a:t>chứng</a:t>
            </a:r>
            <a:r>
              <a:rPr lang="en-US" sz="2800" dirty="0" smtClean="0"/>
              <a:t> </a:t>
            </a:r>
            <a:r>
              <a:rPr lang="en-US" sz="2800" dirty="0" err="1" smtClean="0"/>
              <a:t>viêm</a:t>
            </a:r>
            <a:r>
              <a:rPr lang="en-US" sz="2800" dirty="0" smtClean="0"/>
              <a:t> </a:t>
            </a:r>
            <a:r>
              <a:rPr lang="en-US" sz="2800" dirty="0" err="1" smtClean="0"/>
              <a:t>não-màng</a:t>
            </a:r>
            <a:r>
              <a:rPr lang="en-US" sz="2800" dirty="0" smtClean="0"/>
              <a:t> </a:t>
            </a:r>
            <a:r>
              <a:rPr lang="en-US" sz="2800" dirty="0" err="1" smtClean="0"/>
              <a:t>não</a:t>
            </a:r>
            <a:r>
              <a:rPr lang="en-US" sz="2800" dirty="0" smtClean="0"/>
              <a:t>, </a:t>
            </a:r>
            <a:r>
              <a:rPr lang="en-US" sz="2800" dirty="0" err="1" smtClean="0"/>
              <a:t>viêm</a:t>
            </a:r>
            <a:r>
              <a:rPr lang="en-US" sz="2800" dirty="0" smtClean="0"/>
              <a:t> </a:t>
            </a:r>
            <a:r>
              <a:rPr lang="en-US" sz="2800" dirty="0" err="1" smtClean="0"/>
              <a:t>cơ</a:t>
            </a:r>
            <a:r>
              <a:rPr lang="en-US" sz="2800" dirty="0" smtClean="0"/>
              <a:t> </a:t>
            </a:r>
            <a:r>
              <a:rPr lang="en-US" sz="2800" dirty="0" err="1" smtClean="0"/>
              <a:t>tim</a:t>
            </a:r>
            <a:r>
              <a:rPr lang="en-US" sz="2800" dirty="0" smtClean="0"/>
              <a:t>, </a:t>
            </a:r>
            <a:r>
              <a:rPr lang="en-US" sz="2800" dirty="0" err="1" smtClean="0"/>
              <a:t>phù</a:t>
            </a:r>
            <a:r>
              <a:rPr lang="en-US" sz="2800" dirty="0" smtClean="0"/>
              <a:t> </a:t>
            </a:r>
            <a:r>
              <a:rPr lang="en-US" sz="2800" dirty="0" err="1" smtClean="0"/>
              <a:t>phổi</a:t>
            </a:r>
            <a:r>
              <a:rPr lang="en-US" sz="2800" dirty="0" smtClean="0"/>
              <a:t> </a:t>
            </a:r>
            <a:r>
              <a:rPr lang="en-US" sz="2800" dirty="0" err="1" smtClean="0"/>
              <a:t>cấp</a:t>
            </a:r>
            <a:r>
              <a:rPr lang="en-US" sz="2800" dirty="0" smtClean="0"/>
              <a:t> </a:t>
            </a:r>
            <a:r>
              <a:rPr lang="en-US" sz="2800" dirty="0" smtClean="0">
                <a:sym typeface="Wingdings" pitchFamily="2" charset="2"/>
              </a:rPr>
              <a:t> </a:t>
            </a:r>
            <a:r>
              <a:rPr lang="en-US" sz="2800" dirty="0" err="1" smtClean="0">
                <a:sym typeface="Wingdings" pitchFamily="2" charset="2"/>
              </a:rPr>
              <a:t>tử</a:t>
            </a:r>
            <a:r>
              <a:rPr lang="en-US" sz="2800" dirty="0" smtClean="0">
                <a:sym typeface="Wingdings" pitchFamily="2" charset="2"/>
              </a:rPr>
              <a:t> </a:t>
            </a:r>
            <a:r>
              <a:rPr lang="en-US" sz="2800" dirty="0" err="1" smtClean="0">
                <a:sym typeface="Wingdings" pitchFamily="2" charset="2"/>
              </a:rPr>
              <a:t>vong</a:t>
            </a:r>
            <a:endParaRPr lang="en-US" sz="2800" dirty="0" smtClean="0">
              <a:sym typeface="Wingdings" pitchFamily="2" charset="2"/>
            </a:endParaRPr>
          </a:p>
          <a:p>
            <a:pPr algn="just" eaLnBrk="1" hangingPunct="1">
              <a:spcAft>
                <a:spcPts val="1200"/>
              </a:spcAft>
            </a:pPr>
            <a:r>
              <a:rPr lang="en-US" sz="2800" dirty="0" err="1" smtClean="0">
                <a:sym typeface="Wingdings" pitchFamily="2" charset="2"/>
              </a:rPr>
              <a:t>Vắc</a:t>
            </a:r>
            <a:r>
              <a:rPr lang="en-US" sz="2800" dirty="0" smtClean="0">
                <a:sym typeface="Wingdings" pitchFamily="2" charset="2"/>
              </a:rPr>
              <a:t> </a:t>
            </a:r>
            <a:r>
              <a:rPr lang="en-US" sz="2800" dirty="0" err="1" smtClean="0">
                <a:sym typeface="Wingdings" pitchFamily="2" charset="2"/>
              </a:rPr>
              <a:t>xin</a:t>
            </a:r>
            <a:r>
              <a:rPr lang="en-US" sz="2800" dirty="0" smtClean="0">
                <a:sym typeface="Wingdings" pitchFamily="2" charset="2"/>
              </a:rPr>
              <a:t>: </a:t>
            </a:r>
            <a:r>
              <a:rPr lang="en-US" sz="2800" dirty="0" err="1" smtClean="0">
                <a:sym typeface="Wingdings" pitchFamily="2" charset="2"/>
              </a:rPr>
              <a:t>Chưa</a:t>
            </a:r>
            <a:r>
              <a:rPr lang="en-US" sz="2800" dirty="0" smtClean="0">
                <a:sym typeface="Wingdings" pitchFamily="2" charset="2"/>
              </a:rPr>
              <a:t> </a:t>
            </a:r>
            <a:r>
              <a:rPr lang="en-US" sz="2800" dirty="0" err="1" smtClean="0">
                <a:sym typeface="Wingdings" pitchFamily="2" charset="2"/>
              </a:rPr>
              <a:t>có</a:t>
            </a:r>
            <a:r>
              <a:rPr lang="en-US" sz="2800" dirty="0" smtClean="0">
                <a:sym typeface="Wingdings" pitchFamily="2" charset="2"/>
              </a:rPr>
              <a:t> </a:t>
            </a:r>
            <a:r>
              <a:rPr lang="en-US" sz="2800" dirty="0" err="1" smtClean="0">
                <a:sym typeface="Wingdings" pitchFamily="2" charset="2"/>
              </a:rPr>
              <a:t>vắc</a:t>
            </a:r>
            <a:r>
              <a:rPr lang="en-US" sz="2800" dirty="0" smtClean="0">
                <a:sym typeface="Wingdings" pitchFamily="2" charset="2"/>
              </a:rPr>
              <a:t> </a:t>
            </a:r>
            <a:r>
              <a:rPr lang="en-US" sz="2800" dirty="0" err="1" smtClean="0">
                <a:sym typeface="Wingdings" pitchFamily="2" charset="2"/>
              </a:rPr>
              <a:t>xin</a:t>
            </a:r>
            <a:r>
              <a:rPr lang="en-US" sz="2800" dirty="0" smtClean="0">
                <a:sym typeface="Wingdings" pitchFamily="2" charset="2"/>
              </a:rPr>
              <a:t> </a:t>
            </a:r>
            <a:r>
              <a:rPr lang="en-US" sz="2800" dirty="0" err="1" smtClean="0">
                <a:sym typeface="Wingdings" pitchFamily="2" charset="2"/>
              </a:rPr>
              <a:t>phòng</a:t>
            </a:r>
            <a:r>
              <a:rPr lang="en-US" sz="2800" dirty="0" smtClean="0">
                <a:sym typeface="Wingdings" pitchFamily="2" charset="2"/>
              </a:rPr>
              <a:t> </a:t>
            </a:r>
            <a:r>
              <a:rPr lang="en-US" sz="2800" dirty="0" err="1" smtClean="0">
                <a:sym typeface="Wingdings" pitchFamily="2" charset="2"/>
              </a:rPr>
              <a:t>bệnh</a:t>
            </a:r>
            <a:r>
              <a:rPr lang="en-US" sz="2800" dirty="0" smtClean="0">
                <a:sym typeface="Wingdings" pitchFamily="2" charset="2"/>
              </a:rPr>
              <a:t> </a:t>
            </a:r>
            <a:r>
              <a:rPr lang="en-US" sz="2800" dirty="0" err="1" smtClean="0">
                <a:sym typeface="Wingdings" pitchFamily="2" charset="2"/>
              </a:rPr>
              <a:t>đặc</a:t>
            </a:r>
            <a:r>
              <a:rPr lang="en-US" sz="2800" dirty="0" smtClean="0">
                <a:sym typeface="Wingdings" pitchFamily="2" charset="2"/>
              </a:rPr>
              <a:t> </a:t>
            </a:r>
            <a:r>
              <a:rPr lang="en-US" sz="2800" dirty="0" err="1" smtClean="0">
                <a:sym typeface="Wingdings" pitchFamily="2" charset="2"/>
              </a:rPr>
              <a:t>hiệu</a:t>
            </a:r>
            <a:r>
              <a:rPr lang="en-US" sz="2800" dirty="0" smtClean="0">
                <a:sym typeface="Wingdings" pitchFamily="2" charset="2"/>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28600"/>
            <a:ext cx="8229600" cy="590550"/>
          </a:xfrm>
        </p:spPr>
        <p:txBody>
          <a:bodyPr>
            <a:normAutofit/>
          </a:bodyPr>
          <a:lstStyle/>
          <a:p>
            <a:pPr algn="ctr" eaLnBrk="1" hangingPunct="1"/>
            <a:r>
              <a:rPr lang="vi-VN" sz="3200" dirty="0" smtClean="0">
                <a:solidFill>
                  <a:schemeClr val="tx1"/>
                </a:solidFill>
              </a:rPr>
              <a:t>Một số đặc điểm dịch tễ TCM</a:t>
            </a:r>
            <a:r>
              <a:rPr lang="en-US" sz="3200" dirty="0" smtClean="0">
                <a:solidFill>
                  <a:schemeClr val="tx1"/>
                </a:solidFill>
              </a:rPr>
              <a:t> (1)</a:t>
            </a:r>
          </a:p>
        </p:txBody>
      </p:sp>
      <p:sp>
        <p:nvSpPr>
          <p:cNvPr id="1028" name="Content Placeholder 2"/>
          <p:cNvSpPr>
            <a:spLocks noGrp="1"/>
          </p:cNvSpPr>
          <p:nvPr>
            <p:ph idx="1"/>
          </p:nvPr>
        </p:nvSpPr>
        <p:spPr>
          <a:xfrm>
            <a:off x="301625" y="1219200"/>
            <a:ext cx="8504238" cy="5410200"/>
          </a:xfrm>
        </p:spPr>
        <p:txBody>
          <a:bodyPr/>
          <a:lstStyle/>
          <a:p>
            <a:pPr eaLnBrk="1" hangingPunct="1">
              <a:lnSpc>
                <a:spcPct val="90000"/>
              </a:lnSpc>
            </a:pPr>
            <a:r>
              <a:rPr lang="en-US" sz="2400" dirty="0" err="1" smtClean="0"/>
              <a:t>Tuổi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mắc</a:t>
            </a:r>
            <a:r>
              <a:rPr lang="en-US" sz="2400" dirty="0" smtClean="0"/>
              <a:t>: 1,64</a:t>
            </a:r>
          </a:p>
          <a:p>
            <a:pPr eaLnBrk="1" hangingPunct="1">
              <a:lnSpc>
                <a:spcPct val="90000"/>
              </a:lnSpc>
            </a:pPr>
            <a:r>
              <a:rPr lang="en-US" sz="2400" dirty="0" err="1" smtClean="0"/>
              <a:t>Nhóm</a:t>
            </a:r>
            <a:r>
              <a:rPr lang="en-US" sz="2400" dirty="0" smtClean="0"/>
              <a:t> </a:t>
            </a:r>
            <a:r>
              <a:rPr lang="en-US" sz="2400" dirty="0" err="1" smtClean="0"/>
              <a:t>tuổi</a:t>
            </a:r>
            <a:r>
              <a:rPr lang="en-US" sz="2400" dirty="0" smtClean="0"/>
              <a:t> </a:t>
            </a:r>
            <a:r>
              <a:rPr lang="en-US" sz="2400" dirty="0" err="1" smtClean="0"/>
              <a:t>mắc</a:t>
            </a:r>
            <a:r>
              <a:rPr lang="en-US" sz="2400" dirty="0" smtClean="0"/>
              <a:t> </a:t>
            </a:r>
            <a:r>
              <a:rPr lang="en-US" sz="2400" dirty="0" err="1" smtClean="0"/>
              <a:t>nhiều</a:t>
            </a:r>
            <a:r>
              <a:rPr lang="en-US" sz="2400" dirty="0" smtClean="0"/>
              <a:t> </a:t>
            </a:r>
            <a:r>
              <a:rPr lang="en-US" sz="2400" dirty="0" err="1" smtClean="0"/>
              <a:t>nhất</a:t>
            </a:r>
            <a:r>
              <a:rPr lang="en-US" sz="2400" dirty="0" smtClean="0"/>
              <a:t>: 1 – 4 </a:t>
            </a:r>
            <a:r>
              <a:rPr lang="en-US" sz="2400" dirty="0" err="1" smtClean="0"/>
              <a:t>tuổi</a:t>
            </a:r>
            <a:r>
              <a:rPr lang="en-US" sz="2400" dirty="0" smtClean="0"/>
              <a:t>.</a:t>
            </a:r>
          </a:p>
          <a:p>
            <a:pPr eaLnBrk="1" hangingPunct="1">
              <a:lnSpc>
                <a:spcPct val="90000"/>
              </a:lnSpc>
            </a:pPr>
            <a:endParaRPr lang="en-US" sz="2400" dirty="0" smtClean="0">
              <a:latin typeface="Arial" charset="0"/>
              <a:cs typeface="Arial" charset="0"/>
            </a:endParaRPr>
          </a:p>
          <a:p>
            <a:pP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algn="ct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buFont typeface="Wingdings 2" pitchFamily="18" charset="2"/>
              <a:buNone/>
            </a:pPr>
            <a:endParaRPr lang="en-US" dirty="0" smtClean="0"/>
          </a:p>
        </p:txBody>
      </p:sp>
      <p:graphicFrame>
        <p:nvGraphicFramePr>
          <p:cNvPr id="5" name="Chart 4"/>
          <p:cNvGraphicFramePr/>
          <p:nvPr/>
        </p:nvGraphicFramePr>
        <p:xfrm>
          <a:off x="304800" y="22860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52400"/>
            <a:ext cx="8229600" cy="590550"/>
          </a:xfrm>
        </p:spPr>
        <p:txBody>
          <a:bodyPr>
            <a:normAutofit/>
          </a:bodyPr>
          <a:lstStyle/>
          <a:p>
            <a:pPr algn="ctr" eaLnBrk="1" hangingPunct="1"/>
            <a:r>
              <a:rPr lang="vi-VN" sz="3200" dirty="0" smtClean="0">
                <a:solidFill>
                  <a:schemeClr val="tx1"/>
                </a:solidFill>
              </a:rPr>
              <a:t>Một số đặc điểm dịch </a:t>
            </a:r>
            <a:r>
              <a:rPr lang="vi-VN" sz="3200" smtClean="0">
                <a:solidFill>
                  <a:schemeClr val="tx1"/>
                </a:solidFill>
              </a:rPr>
              <a:t>tễ </a:t>
            </a:r>
            <a:r>
              <a:rPr lang="vi-VN" sz="3200" smtClean="0">
                <a:solidFill>
                  <a:schemeClr val="tx1"/>
                </a:solidFill>
              </a:rPr>
              <a:t>TCM</a:t>
            </a:r>
            <a:r>
              <a:rPr lang="en-US" sz="3200" smtClean="0">
                <a:solidFill>
                  <a:schemeClr val="tx1"/>
                </a:solidFill>
              </a:rPr>
              <a:t> (</a:t>
            </a:r>
            <a:r>
              <a:rPr lang="en-US" sz="3200" dirty="0" smtClean="0">
                <a:solidFill>
                  <a:schemeClr val="tx1"/>
                </a:solidFill>
              </a:rPr>
              <a:t>2)</a:t>
            </a:r>
          </a:p>
        </p:txBody>
      </p:sp>
      <p:sp>
        <p:nvSpPr>
          <p:cNvPr id="2052" name="Content Placeholder 2"/>
          <p:cNvSpPr>
            <a:spLocks noGrp="1"/>
          </p:cNvSpPr>
          <p:nvPr>
            <p:ph idx="1"/>
          </p:nvPr>
        </p:nvSpPr>
        <p:spPr>
          <a:xfrm>
            <a:off x="301625" y="990600"/>
            <a:ext cx="8504238" cy="5715000"/>
          </a:xfrm>
        </p:spPr>
        <p:txBody>
          <a:bodyPr/>
          <a:lstStyle/>
          <a:p>
            <a:pPr eaLnBrk="1" hangingPunct="1">
              <a:lnSpc>
                <a:spcPct val="80000"/>
              </a:lnSpc>
            </a:pPr>
            <a:r>
              <a:rPr lang="en-US" dirty="0" err="1" smtClean="0"/>
              <a:t>Mùa</a:t>
            </a:r>
            <a:r>
              <a:rPr lang="en-US" dirty="0" smtClean="0"/>
              <a:t> </a:t>
            </a:r>
            <a:r>
              <a:rPr lang="en-US" dirty="0" err="1" smtClean="0"/>
              <a:t>dịch</a:t>
            </a:r>
            <a:r>
              <a:rPr lang="en-US" dirty="0" smtClean="0"/>
              <a:t>: </a:t>
            </a:r>
            <a:r>
              <a:rPr lang="en-US" dirty="0" err="1" smtClean="0"/>
              <a:t>Không</a:t>
            </a:r>
            <a:r>
              <a:rPr lang="en-US" dirty="0" smtClean="0"/>
              <a:t> </a:t>
            </a:r>
            <a:r>
              <a:rPr lang="en-US" dirty="0" err="1" smtClean="0"/>
              <a:t>cố</a:t>
            </a:r>
            <a:r>
              <a:rPr lang="en-US" dirty="0" smtClean="0"/>
              <a:t> </a:t>
            </a:r>
            <a:r>
              <a:rPr lang="en-US" dirty="0" err="1" smtClean="0"/>
              <a:t>định</a:t>
            </a:r>
            <a:r>
              <a:rPr lang="en-US" dirty="0" smtClean="0"/>
              <a:t>. </a:t>
            </a:r>
            <a:r>
              <a:rPr lang="en-US" dirty="0" err="1" smtClean="0"/>
              <a:t>Một</a:t>
            </a:r>
            <a:r>
              <a:rPr lang="en-US" dirty="0" smtClean="0"/>
              <a:t> </a:t>
            </a:r>
            <a:r>
              <a:rPr lang="en-US" dirty="0" err="1" smtClean="0"/>
              <a:t>năm</a:t>
            </a:r>
            <a:r>
              <a:rPr lang="en-US" dirty="0" smtClean="0"/>
              <a:t> </a:t>
            </a:r>
            <a:r>
              <a:rPr lang="en-US" dirty="0" err="1" smtClean="0"/>
              <a:t>thường</a:t>
            </a:r>
            <a:r>
              <a:rPr lang="en-US" dirty="0" smtClean="0"/>
              <a:t> </a:t>
            </a:r>
            <a:r>
              <a:rPr lang="en-US" dirty="0" err="1" smtClean="0"/>
              <a:t>có</a:t>
            </a:r>
            <a:r>
              <a:rPr lang="en-US" dirty="0" smtClean="0"/>
              <a:t> 2 </a:t>
            </a:r>
            <a:r>
              <a:rPr lang="en-US" dirty="0" err="1" smtClean="0"/>
              <a:t>đỉnh</a:t>
            </a:r>
            <a:r>
              <a:rPr lang="en-US" dirty="0" smtClean="0"/>
              <a:t>: </a:t>
            </a:r>
          </a:p>
          <a:p>
            <a:pPr lvl="1" eaLnBrk="1" hangingPunct="1">
              <a:lnSpc>
                <a:spcPct val="80000"/>
              </a:lnSpc>
            </a:pPr>
            <a:r>
              <a:rPr lang="en-US" sz="2400" dirty="0" err="1" smtClean="0"/>
              <a:t>Đỉnh</a:t>
            </a:r>
            <a:r>
              <a:rPr lang="en-US" sz="2400" dirty="0" smtClean="0"/>
              <a:t> </a:t>
            </a:r>
            <a:r>
              <a:rPr lang="en-US" sz="2400" dirty="0" err="1" smtClean="0"/>
              <a:t>thứ</a:t>
            </a:r>
            <a:r>
              <a:rPr lang="en-US" sz="2400" dirty="0" smtClean="0"/>
              <a:t> </a:t>
            </a:r>
            <a:r>
              <a:rPr lang="en-US" sz="2400" dirty="0" err="1" smtClean="0"/>
              <a:t>nhất</a:t>
            </a:r>
            <a:r>
              <a:rPr lang="en-US" sz="2400" dirty="0" smtClean="0"/>
              <a:t> </a:t>
            </a:r>
            <a:r>
              <a:rPr lang="en-US" sz="2400" dirty="0" err="1" smtClean="0"/>
              <a:t>vào</a:t>
            </a:r>
            <a:r>
              <a:rPr lang="en-US" sz="2400" dirty="0" smtClean="0"/>
              <a:t> </a:t>
            </a:r>
            <a:r>
              <a:rPr lang="en-US" sz="2400" dirty="0" err="1" smtClean="0"/>
              <a:t>tháng</a:t>
            </a:r>
            <a:r>
              <a:rPr lang="en-US" sz="2400" dirty="0" smtClean="0"/>
              <a:t> 3</a:t>
            </a:r>
          </a:p>
          <a:p>
            <a:pPr lvl="1" eaLnBrk="1" hangingPunct="1">
              <a:lnSpc>
                <a:spcPct val="80000"/>
              </a:lnSpc>
            </a:pPr>
            <a:r>
              <a:rPr lang="en-US" sz="2400" dirty="0" err="1" smtClean="0"/>
              <a:t>Đỉnh</a:t>
            </a:r>
            <a:r>
              <a:rPr lang="en-US" sz="2400" dirty="0" smtClean="0"/>
              <a:t> </a:t>
            </a:r>
            <a:r>
              <a:rPr lang="en-US" sz="2400" dirty="0" err="1" smtClean="0"/>
              <a:t>thứ</a:t>
            </a:r>
            <a:r>
              <a:rPr lang="en-US" sz="2400" dirty="0" smtClean="0"/>
              <a:t> </a:t>
            </a:r>
            <a:r>
              <a:rPr lang="en-US" sz="2400" dirty="0" err="1" smtClean="0"/>
              <a:t>hai</a:t>
            </a:r>
            <a:r>
              <a:rPr lang="en-US" sz="2400" dirty="0" smtClean="0"/>
              <a:t> </a:t>
            </a:r>
            <a:r>
              <a:rPr lang="en-US" sz="2400" dirty="0" err="1" smtClean="0"/>
              <a:t>vào</a:t>
            </a:r>
            <a:r>
              <a:rPr lang="en-US" sz="2400" dirty="0" smtClean="0"/>
              <a:t> </a:t>
            </a:r>
            <a:r>
              <a:rPr lang="en-US" sz="2400" dirty="0" err="1" smtClean="0"/>
              <a:t>tháng</a:t>
            </a:r>
            <a:r>
              <a:rPr lang="en-US" sz="2400" dirty="0" smtClean="0"/>
              <a:t> 9, 10 </a:t>
            </a:r>
            <a:r>
              <a:rPr lang="en-US" sz="2400" dirty="0" err="1" smtClean="0"/>
              <a:t>và</a:t>
            </a:r>
            <a:r>
              <a:rPr lang="en-US" sz="2400" dirty="0" smtClean="0"/>
              <a:t> </a:t>
            </a:r>
            <a:r>
              <a:rPr lang="en-US" sz="2400" dirty="0" err="1" smtClean="0"/>
              <a:t>thường</a:t>
            </a:r>
            <a:r>
              <a:rPr lang="en-US" sz="2400" dirty="0" smtClean="0"/>
              <a:t> </a:t>
            </a:r>
            <a:r>
              <a:rPr lang="en-US" sz="2400" dirty="0" err="1" smtClean="0"/>
              <a:t>cao</a:t>
            </a:r>
            <a:r>
              <a:rPr lang="en-US" sz="2400" dirty="0" smtClean="0"/>
              <a:t> </a:t>
            </a:r>
            <a:r>
              <a:rPr lang="en-US" sz="2400" dirty="0" err="1" smtClean="0"/>
              <a:t>hơn</a:t>
            </a:r>
            <a:r>
              <a:rPr lang="en-US" sz="2400" dirty="0" smtClean="0"/>
              <a:t> </a:t>
            </a:r>
            <a:r>
              <a:rPr lang="en-US" sz="2400" dirty="0" err="1" smtClean="0"/>
              <a:t>đỉnh</a:t>
            </a:r>
            <a:r>
              <a:rPr lang="en-US" sz="2400" dirty="0" smtClean="0"/>
              <a:t> </a:t>
            </a:r>
            <a:r>
              <a:rPr lang="en-US" sz="2400" dirty="0" err="1" smtClean="0"/>
              <a:t>thứ</a:t>
            </a:r>
            <a:r>
              <a:rPr lang="en-US" sz="2400" dirty="0" smtClean="0"/>
              <a:t> </a:t>
            </a:r>
            <a:r>
              <a:rPr lang="en-US" sz="2400" dirty="0" err="1" smtClean="0"/>
              <a:t>nhất</a:t>
            </a:r>
            <a:endParaRPr lang="en-US" sz="2400" dirty="0" smtClean="0"/>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p:txBody>
      </p:sp>
      <p:graphicFrame>
        <p:nvGraphicFramePr>
          <p:cNvPr id="2050" name="Chart 3"/>
          <p:cNvGraphicFramePr>
            <a:graphicFrameLocks/>
          </p:cNvGraphicFramePr>
          <p:nvPr/>
        </p:nvGraphicFramePr>
        <p:xfrm>
          <a:off x="101600" y="2235200"/>
          <a:ext cx="9093200" cy="3606800"/>
        </p:xfrm>
        <a:graphic>
          <a:graphicData uri="http://schemas.openxmlformats.org/presentationml/2006/ole">
            <mc:AlternateContent xmlns:mc="http://schemas.openxmlformats.org/markup-compatibility/2006">
              <mc:Choice xmlns:v="urn:schemas-microsoft-com:vml" Requires="v">
                <p:oleObj spid="_x0000_s6149" r:id="rId3" imgW="9089924" imgH="3603048" progId="Excel.Sheet.8">
                  <p:embed/>
                </p:oleObj>
              </mc:Choice>
              <mc:Fallback>
                <p:oleObj r:id="rId3" imgW="9089924" imgH="3603048" progId="Excel.Shee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235200"/>
                        <a:ext cx="9093200" cy="360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lstStyle/>
          <a:p>
            <a:pPr algn="just"/>
            <a:r>
              <a:rPr lang="nl-NL" dirty="0" smtClean="0"/>
              <a:t>Theo báo cáo của Cục Y tế dự phòng, tình hình dịch bệnh cả nước tuần 10/2019 như sau:</a:t>
            </a:r>
            <a:endParaRPr lang="en-US" dirty="0" smtClean="0"/>
          </a:p>
          <a:p>
            <a:pPr algn="just"/>
            <a:r>
              <a:rPr lang="pt-BR" b="1" dirty="0" smtClean="0"/>
              <a:t>+ Bệnh sốt xuất huyết</a:t>
            </a:r>
            <a:r>
              <a:rPr lang="en-US" dirty="0" smtClean="0"/>
              <a:t>: </a:t>
            </a:r>
            <a:r>
              <a:rPr lang="pt-BR" dirty="0" smtClean="0"/>
              <a:t>Tuần 10/2019, cả nước ghi nhận 2.305 trường hợp mắc sốt xuất huyết, không tử vong. Trong đó số trường hợp nhập viện là 1.745 trường hợp. So với tuần trước (3.584/0) số mắc giảm 35,7%. Tích lũy từ đầu năm đến nay cả nước ghi nhận 41.591 trường hợp mắc sốt xuất huyết, 02 tử vong tại Bà Rịa - Vũng Tàu và Tiền Giang. So với cùng kỳ năm 2018 (11.390/1) số mắc tăng 3,7 lần.</a:t>
            </a:r>
            <a:r>
              <a:rPr lang="nl-NL" b="1" dirty="0" smtClean="0"/>
              <a:t> </a:t>
            </a: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762000"/>
          </a:xfrm>
        </p:spPr>
        <p:txBody>
          <a:bodyPr/>
          <a:lstStyle/>
          <a:p>
            <a:pPr algn="ctr" eaLnBrk="1" hangingPunct="1">
              <a:spcBef>
                <a:spcPts val="1200"/>
              </a:spcBef>
              <a:spcAft>
                <a:spcPts val="600"/>
              </a:spcAft>
            </a:pPr>
            <a:r>
              <a:rPr lang="pt-BR" sz="3200" smtClean="0">
                <a:solidFill>
                  <a:schemeClr val="tx1"/>
                </a:solidFill>
              </a:rPr>
              <a:t>3. Tác nhân gây bệnh</a:t>
            </a:r>
            <a:endParaRPr lang="en-US" sz="3200" smtClean="0">
              <a:solidFill>
                <a:schemeClr val="tx1"/>
              </a:solidFill>
            </a:endParaRPr>
          </a:p>
        </p:txBody>
      </p:sp>
      <p:sp>
        <p:nvSpPr>
          <p:cNvPr id="10243" name="Content Placeholder 2"/>
          <p:cNvSpPr>
            <a:spLocks noGrp="1"/>
          </p:cNvSpPr>
          <p:nvPr>
            <p:ph idx="1"/>
          </p:nvPr>
        </p:nvSpPr>
        <p:spPr>
          <a:xfrm>
            <a:off x="152400" y="1524000"/>
            <a:ext cx="8229600" cy="4525963"/>
          </a:xfrm>
        </p:spPr>
        <p:txBody>
          <a:bodyPr>
            <a:normAutofit/>
          </a:bodyPr>
          <a:lstStyle/>
          <a:p>
            <a:pPr eaLnBrk="1" hangingPunct="1">
              <a:lnSpc>
                <a:spcPct val="80000"/>
              </a:lnSpc>
              <a:buFont typeface="Arial" charset="0"/>
              <a:buNone/>
            </a:pPr>
            <a:r>
              <a:rPr lang="en-US" sz="2400" dirty="0" err="1" smtClean="0">
                <a:solidFill>
                  <a:srgbClr val="FF0000"/>
                </a:solidFill>
                <a:latin typeface="Arial" charset="0"/>
                <a:cs typeface="Arial" charset="0"/>
              </a:rPr>
              <a:t>Enteroviruses</a:t>
            </a:r>
            <a:endParaRPr lang="en-US" sz="2400" dirty="0" smtClean="0">
              <a:solidFill>
                <a:srgbClr val="FF0000"/>
              </a:solidFill>
              <a:latin typeface="Arial" charset="0"/>
              <a:cs typeface="Arial" charset="0"/>
            </a:endParaRPr>
          </a:p>
          <a:p>
            <a:pPr marL="1096963" lvl="3" eaLnBrk="1" hangingPunct="1">
              <a:lnSpc>
                <a:spcPct val="80000"/>
              </a:lnSpc>
              <a:buClr>
                <a:srgbClr val="10CF9B"/>
              </a:buClr>
              <a:buFont typeface="Arial" charset="0"/>
              <a:buNone/>
            </a:pPr>
            <a:endParaRPr lang="en-US" sz="1900" dirty="0" smtClean="0">
              <a:latin typeface="Arial" charset="0"/>
              <a:cs typeface="Arial" charset="0"/>
            </a:endParaRPr>
          </a:p>
          <a:p>
            <a:pPr marL="1096963" lvl="3" algn="just">
              <a:lnSpc>
                <a:spcPct val="80000"/>
              </a:lnSpc>
              <a:buClr>
                <a:srgbClr val="10CF9B"/>
              </a:buClr>
              <a:buNone/>
            </a:pPr>
            <a:r>
              <a:rPr lang="en-US" sz="2800" dirty="0" err="1" smtClean="0">
                <a:solidFill>
                  <a:srgbClr val="002060"/>
                </a:solidFill>
                <a:latin typeface="Arial" charset="0"/>
                <a:cs typeface="Arial" charset="0"/>
              </a:rPr>
              <a:t>Enteroviruses</a:t>
            </a:r>
            <a:r>
              <a:rPr lang="en-US" sz="2800" dirty="0" smtClean="0">
                <a:solidFill>
                  <a:srgbClr val="002060"/>
                </a:solidFill>
                <a:latin typeface="Arial" charset="0"/>
                <a:cs typeface="Arial" charset="0"/>
              </a:rPr>
              <a:t> (71)</a:t>
            </a:r>
          </a:p>
          <a:p>
            <a:pPr marL="1096963" lvl="3" algn="just" eaLnBrk="1" hangingPunct="1">
              <a:lnSpc>
                <a:spcPct val="80000"/>
              </a:lnSpc>
              <a:buClr>
                <a:srgbClr val="10CF9B"/>
              </a:buClr>
              <a:buFont typeface="Arial" charset="0"/>
              <a:buNone/>
            </a:pPr>
            <a:r>
              <a:rPr lang="en-US" sz="2800" dirty="0" err="1" smtClean="0">
                <a:solidFill>
                  <a:srgbClr val="002060"/>
                </a:solidFill>
                <a:latin typeface="Arial" charset="0"/>
                <a:cs typeface="Arial" charset="0"/>
              </a:rPr>
              <a:t>Coxakies</a:t>
            </a:r>
            <a:r>
              <a:rPr lang="en-US" sz="2800" dirty="0" smtClean="0">
                <a:solidFill>
                  <a:srgbClr val="002060"/>
                </a:solidFill>
                <a:latin typeface="Arial" charset="0"/>
                <a:cs typeface="Arial" charset="0"/>
              </a:rPr>
              <a:t> (A16, A6)</a:t>
            </a:r>
          </a:p>
          <a:p>
            <a:pPr marL="1096963" lvl="3" algn="just" eaLnBrk="1" hangingPunct="1">
              <a:lnSpc>
                <a:spcPct val="80000"/>
              </a:lnSpc>
              <a:buClr>
                <a:srgbClr val="10CF9B"/>
              </a:buClr>
              <a:buFont typeface="Arial" charset="0"/>
              <a:buNone/>
            </a:pPr>
            <a:r>
              <a:rPr lang="en-US" sz="2800" dirty="0" smtClean="0">
                <a:solidFill>
                  <a:srgbClr val="002060"/>
                </a:solidFill>
                <a:latin typeface="Arial" charset="0"/>
                <a:cs typeface="Arial" charset="0"/>
              </a:rPr>
              <a:t>Echoviruses</a:t>
            </a:r>
          </a:p>
          <a:p>
            <a:pPr marL="1096963" lvl="3" algn="just" eaLnBrk="1" hangingPunct="1">
              <a:lnSpc>
                <a:spcPct val="80000"/>
              </a:lnSpc>
              <a:buClr>
                <a:srgbClr val="10CF9B"/>
              </a:buClr>
              <a:buFont typeface="Arial" charset="0"/>
              <a:buNone/>
            </a:pPr>
            <a:r>
              <a:rPr lang="en-US" sz="2800" smtClean="0">
                <a:solidFill>
                  <a:srgbClr val="0B5395"/>
                </a:solidFill>
                <a:latin typeface="Arial" charset="0"/>
                <a:cs typeface="Arial" charset="0"/>
              </a:rPr>
              <a:t> </a:t>
            </a:r>
            <a:endParaRPr lang="en-US" sz="2800" smtClean="0">
              <a:solidFill>
                <a:srgbClr val="0B5395"/>
              </a:solidFill>
              <a:latin typeface="Arial" charset="0"/>
              <a:cs typeface="Arial" charset="0"/>
            </a:endParaRPr>
          </a:p>
          <a:p>
            <a:pPr marL="1096963" lvl="3" algn="just" eaLnBrk="1" hangingPunct="1">
              <a:lnSpc>
                <a:spcPct val="80000"/>
              </a:lnSpc>
              <a:buClr>
                <a:srgbClr val="10CF9B"/>
              </a:buClr>
              <a:buFont typeface="Arial" charset="0"/>
              <a:buNone/>
            </a:pPr>
            <a:r>
              <a:rPr lang="en-US" sz="2800" smtClean="0">
                <a:solidFill>
                  <a:srgbClr val="0B5395"/>
                </a:solidFill>
              </a:rPr>
              <a:t>Dễ </a:t>
            </a:r>
            <a:r>
              <a:rPr lang="en-US" sz="2800" dirty="0" err="1" smtClean="0">
                <a:solidFill>
                  <a:srgbClr val="0B5395"/>
                </a:solidFill>
              </a:rPr>
              <a:t>bị</a:t>
            </a:r>
            <a:r>
              <a:rPr lang="en-US" sz="2800" dirty="0" smtClean="0">
                <a:solidFill>
                  <a:srgbClr val="0B5395"/>
                </a:solidFill>
              </a:rPr>
              <a:t> </a:t>
            </a:r>
            <a:r>
              <a:rPr lang="en-US" sz="2800" dirty="0" err="1" smtClean="0">
                <a:solidFill>
                  <a:srgbClr val="0B5395"/>
                </a:solidFill>
              </a:rPr>
              <a:t>tiêu</a:t>
            </a:r>
            <a:r>
              <a:rPr lang="en-US" sz="2800" dirty="0" smtClean="0">
                <a:solidFill>
                  <a:srgbClr val="0B5395"/>
                </a:solidFill>
              </a:rPr>
              <a:t> </a:t>
            </a:r>
            <a:r>
              <a:rPr lang="en-US" sz="2800" dirty="0" err="1" smtClean="0">
                <a:solidFill>
                  <a:srgbClr val="0B5395"/>
                </a:solidFill>
              </a:rPr>
              <a:t>diệt</a:t>
            </a:r>
            <a:r>
              <a:rPr lang="en-US" sz="2800" dirty="0" smtClean="0">
                <a:solidFill>
                  <a:srgbClr val="0B5395"/>
                </a:solidFill>
              </a:rPr>
              <a:t> </a:t>
            </a:r>
            <a:r>
              <a:rPr lang="en-US" sz="2800" dirty="0" err="1" smtClean="0">
                <a:solidFill>
                  <a:srgbClr val="0B5395"/>
                </a:solidFill>
              </a:rPr>
              <a:t>bởi</a:t>
            </a:r>
            <a:r>
              <a:rPr lang="en-US" sz="2800" dirty="0" smtClean="0">
                <a:solidFill>
                  <a:srgbClr val="0B5395"/>
                </a:solidFill>
              </a:rPr>
              <a:t>: </a:t>
            </a:r>
            <a:r>
              <a:rPr lang="en-US" sz="2800" dirty="0" err="1" smtClean="0">
                <a:solidFill>
                  <a:srgbClr val="0B5395"/>
                </a:solidFill>
              </a:rPr>
              <a:t>tia</a:t>
            </a:r>
            <a:r>
              <a:rPr lang="en-US" sz="2800" dirty="0" smtClean="0">
                <a:solidFill>
                  <a:srgbClr val="0B5395"/>
                </a:solidFill>
              </a:rPr>
              <a:t> </a:t>
            </a:r>
            <a:r>
              <a:rPr lang="en-US" sz="2800" dirty="0" err="1" smtClean="0">
                <a:solidFill>
                  <a:srgbClr val="0B5395"/>
                </a:solidFill>
              </a:rPr>
              <a:t>cực</a:t>
            </a:r>
            <a:r>
              <a:rPr lang="en-US" sz="2800" dirty="0" smtClean="0">
                <a:solidFill>
                  <a:srgbClr val="0B5395"/>
                </a:solidFill>
              </a:rPr>
              <a:t> </a:t>
            </a:r>
            <a:r>
              <a:rPr lang="en-US" sz="2800" dirty="0" err="1" smtClean="0">
                <a:solidFill>
                  <a:srgbClr val="0B5395"/>
                </a:solidFill>
              </a:rPr>
              <a:t>tím</a:t>
            </a:r>
            <a:r>
              <a:rPr lang="en-US" sz="2800" dirty="0" smtClean="0">
                <a:solidFill>
                  <a:srgbClr val="0B5395"/>
                </a:solidFill>
              </a:rPr>
              <a:t>, </a:t>
            </a:r>
            <a:r>
              <a:rPr lang="en-US" sz="2800" dirty="0" err="1" smtClean="0">
                <a:solidFill>
                  <a:srgbClr val="0B5395"/>
                </a:solidFill>
              </a:rPr>
              <a:t>nhiệt</a:t>
            </a:r>
            <a:r>
              <a:rPr lang="en-US" sz="2800" dirty="0" smtClean="0">
                <a:solidFill>
                  <a:srgbClr val="0B5395"/>
                </a:solidFill>
              </a:rPr>
              <a:t> </a:t>
            </a:r>
            <a:r>
              <a:rPr lang="en-US" sz="2800" dirty="0" err="1" smtClean="0">
                <a:solidFill>
                  <a:srgbClr val="0B5395"/>
                </a:solidFill>
              </a:rPr>
              <a:t>độ</a:t>
            </a:r>
            <a:r>
              <a:rPr lang="en-US" sz="2800" dirty="0" smtClean="0">
                <a:solidFill>
                  <a:srgbClr val="0B5395"/>
                </a:solidFill>
              </a:rPr>
              <a:t> </a:t>
            </a:r>
            <a:r>
              <a:rPr lang="en-US" sz="2800" dirty="0" err="1" smtClean="0">
                <a:solidFill>
                  <a:srgbClr val="0B5395"/>
                </a:solidFill>
              </a:rPr>
              <a:t>cao</a:t>
            </a:r>
            <a:r>
              <a:rPr lang="en-US" sz="2800" dirty="0" smtClean="0">
                <a:solidFill>
                  <a:srgbClr val="0B5395"/>
                </a:solidFill>
              </a:rPr>
              <a:t>, </a:t>
            </a:r>
            <a:r>
              <a:rPr lang="en-US" sz="2800" dirty="0" err="1" smtClean="0">
                <a:solidFill>
                  <a:srgbClr val="0B5395"/>
                </a:solidFill>
              </a:rPr>
              <a:t>formaldehyt</a:t>
            </a:r>
            <a:r>
              <a:rPr lang="en-US" sz="2800" dirty="0" smtClean="0">
                <a:solidFill>
                  <a:srgbClr val="0B5395"/>
                </a:solidFill>
              </a:rPr>
              <a:t>, dung </a:t>
            </a:r>
            <a:r>
              <a:rPr lang="en-US" sz="2800" dirty="0" err="1" smtClean="0">
                <a:solidFill>
                  <a:srgbClr val="0B5395"/>
                </a:solidFill>
              </a:rPr>
              <a:t>dịch</a:t>
            </a:r>
            <a:r>
              <a:rPr lang="en-US" sz="2800" dirty="0" smtClean="0">
                <a:solidFill>
                  <a:srgbClr val="0B5395"/>
                </a:solidFill>
              </a:rPr>
              <a:t> </a:t>
            </a:r>
            <a:r>
              <a:rPr lang="en-US" sz="2800" dirty="0" err="1" smtClean="0">
                <a:solidFill>
                  <a:srgbClr val="0B5395"/>
                </a:solidFill>
              </a:rPr>
              <a:t>có</a:t>
            </a:r>
            <a:r>
              <a:rPr lang="en-US" sz="2800" dirty="0" smtClean="0">
                <a:solidFill>
                  <a:srgbClr val="0B5395"/>
                </a:solidFill>
              </a:rPr>
              <a:t> </a:t>
            </a:r>
            <a:r>
              <a:rPr lang="en-US" sz="2800" dirty="0" err="1" smtClean="0">
                <a:solidFill>
                  <a:srgbClr val="0B5395"/>
                </a:solidFill>
              </a:rPr>
              <a:t>Clo</a:t>
            </a:r>
            <a:r>
              <a:rPr lang="en-US" sz="2800" dirty="0" smtClean="0">
                <a:solidFill>
                  <a:srgbClr val="0B5395"/>
                </a:solidFill>
              </a:rPr>
              <a:t> </a:t>
            </a:r>
            <a:r>
              <a:rPr lang="en-US" sz="2800" dirty="0" err="1" smtClean="0">
                <a:solidFill>
                  <a:srgbClr val="0B5395"/>
                </a:solidFill>
              </a:rPr>
              <a:t>hoạt</a:t>
            </a:r>
            <a:r>
              <a:rPr lang="en-US" sz="2800" dirty="0" smtClean="0">
                <a:solidFill>
                  <a:srgbClr val="0B5395"/>
                </a:solidFill>
              </a:rPr>
              <a:t> </a:t>
            </a:r>
            <a:r>
              <a:rPr lang="en-US" sz="2800" dirty="0" err="1" smtClean="0">
                <a:solidFill>
                  <a:srgbClr val="0B5395"/>
                </a:solidFill>
              </a:rPr>
              <a:t>tính</a:t>
            </a:r>
            <a:endParaRPr lang="en-US" sz="2800" dirty="0" smtClean="0">
              <a:solidFill>
                <a:srgbClr val="0B5395"/>
              </a:solidFill>
            </a:endParaRPr>
          </a:p>
          <a:p>
            <a:pPr marL="1096963" lvl="3" algn="just" eaLnBrk="1" hangingPunct="1">
              <a:lnSpc>
                <a:spcPct val="150000"/>
              </a:lnSpc>
              <a:buClr>
                <a:srgbClr val="10CF9B"/>
              </a:buClr>
            </a:pPr>
            <a:r>
              <a:rPr lang="en-US" sz="2800" dirty="0" err="1" smtClean="0"/>
              <a:t>Tại</a:t>
            </a:r>
            <a:r>
              <a:rPr lang="en-US" sz="2800" dirty="0" smtClean="0"/>
              <a:t> </a:t>
            </a:r>
            <a:r>
              <a:rPr lang="en-US" sz="2800" dirty="0" err="1" smtClean="0"/>
              <a:t>Hà</a:t>
            </a:r>
            <a:r>
              <a:rPr lang="en-US" sz="2800" dirty="0" smtClean="0"/>
              <a:t> </a:t>
            </a:r>
            <a:r>
              <a:rPr lang="en-US" sz="2800" dirty="0" err="1" smtClean="0"/>
              <a:t>Nội</a:t>
            </a:r>
            <a:r>
              <a:rPr lang="en-US" sz="2800" dirty="0" smtClean="0"/>
              <a:t>, </a:t>
            </a:r>
            <a:r>
              <a:rPr lang="en-US" sz="2800" dirty="0" err="1" smtClean="0"/>
              <a:t>hiện</a:t>
            </a:r>
            <a:r>
              <a:rPr lang="en-US" sz="2800" dirty="0" smtClean="0"/>
              <a:t> </a:t>
            </a:r>
            <a:r>
              <a:rPr lang="en-US" sz="2800" dirty="0" err="1" smtClean="0"/>
              <a:t>tại</a:t>
            </a:r>
            <a:r>
              <a:rPr lang="en-US" sz="2800" dirty="0" smtClean="0"/>
              <a:t> </a:t>
            </a:r>
            <a:r>
              <a:rPr lang="en-US" sz="2800" dirty="0" err="1" smtClean="0"/>
              <a:t>lưu</a:t>
            </a:r>
            <a:r>
              <a:rPr lang="en-US" sz="2800" dirty="0" smtClean="0"/>
              <a:t> </a:t>
            </a:r>
            <a:r>
              <a:rPr lang="en-US" sz="2800" dirty="0" err="1" smtClean="0"/>
              <a:t>hành</a:t>
            </a:r>
            <a:r>
              <a:rPr lang="en-US" sz="2800" dirty="0" smtClean="0"/>
              <a:t> </a:t>
            </a:r>
            <a:r>
              <a:rPr lang="en-US" sz="2800" dirty="0" err="1" smtClean="0"/>
              <a:t>cả</a:t>
            </a:r>
            <a:r>
              <a:rPr lang="en-US" sz="2800" dirty="0" smtClean="0"/>
              <a:t> EV71 </a:t>
            </a:r>
            <a:r>
              <a:rPr lang="en-US" sz="2800" dirty="0" err="1" smtClean="0"/>
              <a:t>và</a:t>
            </a:r>
            <a:r>
              <a:rPr lang="en-US" sz="2800" dirty="0" smtClean="0"/>
              <a:t> </a:t>
            </a:r>
            <a:r>
              <a:rPr lang="en-US" sz="2800" dirty="0" err="1" smtClean="0"/>
              <a:t>coxakies</a:t>
            </a: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04800"/>
            <a:ext cx="8229600" cy="742950"/>
          </a:xfrm>
        </p:spPr>
        <p:txBody>
          <a:bodyPr>
            <a:normAutofit fontScale="90000"/>
          </a:bodyPr>
          <a:lstStyle/>
          <a:p>
            <a:pPr algn="ctr" eaLnBrk="1" hangingPunct="1">
              <a:spcBef>
                <a:spcPts val="1200"/>
              </a:spcBef>
              <a:spcAft>
                <a:spcPts val="600"/>
              </a:spcAft>
            </a:pPr>
            <a:r>
              <a:rPr lang="pt-BR" sz="2800" dirty="0" smtClean="0">
                <a:solidFill>
                  <a:schemeClr val="tx1"/>
                </a:solidFill>
              </a:rPr>
              <a:t>4. Nguồn bệnh, thời kỳ ủ bệnh và thời kỳ lây truyền</a:t>
            </a:r>
            <a:endParaRPr lang="en-US" sz="2800" dirty="0" smtClean="0">
              <a:solidFill>
                <a:schemeClr val="tx1"/>
              </a:solidFill>
            </a:endParaRPr>
          </a:p>
        </p:txBody>
      </p:sp>
      <p:sp>
        <p:nvSpPr>
          <p:cNvPr id="11267" name="Content Placeholder 2"/>
          <p:cNvSpPr>
            <a:spLocks noGrp="1"/>
          </p:cNvSpPr>
          <p:nvPr>
            <p:ph idx="1"/>
          </p:nvPr>
        </p:nvSpPr>
        <p:spPr>
          <a:xfrm>
            <a:off x="304800" y="1295400"/>
            <a:ext cx="8229600" cy="5410200"/>
          </a:xfrm>
        </p:spPr>
        <p:txBody>
          <a:bodyPr/>
          <a:lstStyle/>
          <a:p>
            <a:pPr marL="404813" indent="-404813" algn="just" eaLnBrk="1" hangingPunct="1">
              <a:lnSpc>
                <a:spcPct val="140000"/>
              </a:lnSpc>
            </a:pPr>
            <a:r>
              <a:rPr lang="pt-BR" sz="2400" dirty="0" smtClean="0"/>
              <a:t>Nguồn bệnh: là người mắc bệnh, người mang vi rút không triệu chứng. </a:t>
            </a:r>
            <a:endParaRPr lang="en-US" dirty="0" smtClean="0"/>
          </a:p>
          <a:p>
            <a:pPr marL="404813" indent="-404813" algn="just" eaLnBrk="1" hangingPunct="1">
              <a:lnSpc>
                <a:spcPct val="140000"/>
              </a:lnSpc>
            </a:pPr>
            <a:r>
              <a:rPr lang="pt-BR" sz="2400" dirty="0" smtClean="0"/>
              <a:t>Thời kỳ ủ bệnh: từ 3 đến 7 ngày.</a:t>
            </a:r>
            <a:endParaRPr lang="en-US" dirty="0" smtClean="0"/>
          </a:p>
          <a:p>
            <a:pPr marL="404813" indent="-404813" algn="just" eaLnBrk="1" hangingPunct="1">
              <a:lnSpc>
                <a:spcPct val="140000"/>
              </a:lnSpc>
            </a:pPr>
            <a:r>
              <a:rPr lang="pt-BR" sz="2400" dirty="0" smtClean="0"/>
              <a:t>Thời kỳ lây truyền: vài ngày trước khi phát bệnh, mạnh nhất trong tuần đầu của bệnh và có thể kéo dài vài tuần sau đó, thậm chí sau khi bệnh nhân hết triệu chứng. Vi rút có khả năng đào thải qua phân trong vòng từ 2 đến 4 tuần, cá biệt có thể tới 12 tuần sau khi nhiễm.</a:t>
            </a:r>
            <a:endParaRPr 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25517" y="457200"/>
            <a:ext cx="8229600" cy="762000"/>
          </a:xfrm>
        </p:spPr>
        <p:txBody>
          <a:bodyPr>
            <a:normAutofit fontScale="90000"/>
          </a:bodyPr>
          <a:lstStyle/>
          <a:p>
            <a:pPr eaLnBrk="1" hangingPunct="1">
              <a:defRPr/>
            </a:pP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smtClean="0">
                <a:solidFill>
                  <a:schemeClr val="tx1"/>
                </a:solidFill>
                <a:latin typeface="Times New Roman" pitchFamily="18" charset="0"/>
                <a:cs typeface="Times New Roman" pitchFamily="18" charset="0"/>
              </a:rPr>
              <a:t>5. Đường lây truyền</a:t>
            </a:r>
            <a:r>
              <a:rPr lang="en-US" sz="2400" smtClean="0">
                <a:latin typeface="Times New Roman" pitchFamily="18" charset="0"/>
                <a:cs typeface="Times New Roman" pitchFamily="18" charset="0"/>
              </a:rPr>
              <a:t/>
            </a:r>
            <a:br>
              <a:rPr lang="en-US" sz="2400" smtClean="0">
                <a:latin typeface="Times New Roman" pitchFamily="18" charset="0"/>
                <a:cs typeface="Times New Roman" pitchFamily="18" charset="0"/>
              </a:rPr>
            </a:br>
            <a:endParaRPr lang="en-US" sz="2400" smtClean="0">
              <a:latin typeface="Times New Roman" pitchFamily="18" charset="0"/>
              <a:cs typeface="Times New Roman" pitchFamily="18" charset="0"/>
            </a:endParaRPr>
          </a:p>
        </p:txBody>
      </p:sp>
      <p:sp>
        <p:nvSpPr>
          <p:cNvPr id="12291" name="Content Placeholder 2"/>
          <p:cNvSpPr>
            <a:spLocks noGrp="1"/>
          </p:cNvSpPr>
          <p:nvPr>
            <p:ph idx="1"/>
          </p:nvPr>
        </p:nvSpPr>
        <p:spPr>
          <a:xfrm>
            <a:off x="533400" y="1447800"/>
            <a:ext cx="8229600" cy="1295400"/>
          </a:xfrm>
        </p:spPr>
        <p:txBody>
          <a:bodyPr>
            <a:normAutofit/>
          </a:bodyPr>
          <a:lstStyle/>
          <a:p>
            <a:pPr eaLnBrk="1" hangingPunct="1"/>
            <a:r>
              <a:rPr lang="en-US" sz="2800" smtClean="0"/>
              <a:t>Tiêu hóa: phân - miệng</a:t>
            </a:r>
          </a:p>
          <a:p>
            <a:pPr eaLnBrk="1" hangingPunct="1"/>
            <a:r>
              <a:rPr lang="en-US" sz="2800" smtClean="0"/>
              <a:t>Tiếp xúc trực tiếp: n</a:t>
            </a:r>
            <a:r>
              <a:rPr lang="vi-VN" sz="2800" smtClean="0"/>
              <a:t>ước bọt, nốt phỏng nước</a:t>
            </a:r>
            <a:endParaRPr lang="en-US" sz="2800" smtClean="0"/>
          </a:p>
        </p:txBody>
      </p:sp>
      <p:sp>
        <p:nvSpPr>
          <p:cNvPr id="12292" name="Title 1"/>
          <p:cNvSpPr txBox="1">
            <a:spLocks/>
          </p:cNvSpPr>
          <p:nvPr/>
        </p:nvSpPr>
        <p:spPr bwMode="auto">
          <a:xfrm>
            <a:off x="533400" y="3124200"/>
            <a:ext cx="8229600" cy="1020763"/>
          </a:xfrm>
          <a:prstGeom prst="rect">
            <a:avLst/>
          </a:prstGeom>
          <a:noFill/>
          <a:ln w="9525">
            <a:noFill/>
            <a:miter lim="800000"/>
            <a:headEnd/>
            <a:tailEnd/>
          </a:ln>
        </p:spPr>
        <p:txBody>
          <a:bodyPr anchor="ctr"/>
          <a:lstStyle/>
          <a:p>
            <a:pPr algn="just">
              <a:spcBef>
                <a:spcPts val="600"/>
              </a:spcBef>
              <a:spcAft>
                <a:spcPts val="600"/>
              </a:spcAft>
            </a:pPr>
            <a:r>
              <a:rPr lang="pt-BR" sz="2800" b="1">
                <a:latin typeface="Times New Roman" pitchFamily="18" charset="0"/>
                <a:cs typeface="Times New Roman" pitchFamily="18" charset="0"/>
              </a:rPr>
              <a:t>6. Tính cảm nhiễm</a:t>
            </a:r>
            <a:endParaRPr lang="en-US" sz="2800" b="1">
              <a:latin typeface="Times New Roman" pitchFamily="18" charset="0"/>
              <a:cs typeface="Times New Roman" pitchFamily="18" charset="0"/>
            </a:endParaRPr>
          </a:p>
        </p:txBody>
      </p:sp>
      <p:sp>
        <p:nvSpPr>
          <p:cNvPr id="12293" name="Content Placeholder 2"/>
          <p:cNvSpPr txBox="1">
            <a:spLocks/>
          </p:cNvSpPr>
          <p:nvPr/>
        </p:nvSpPr>
        <p:spPr bwMode="auto">
          <a:xfrm>
            <a:off x="533400" y="4419600"/>
            <a:ext cx="8229600"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dirty="0" err="1"/>
              <a:t>Mọi</a:t>
            </a:r>
            <a:r>
              <a:rPr lang="en-US" sz="2800" dirty="0"/>
              <a:t> </a:t>
            </a:r>
            <a:r>
              <a:rPr lang="en-US" sz="2800" dirty="0" err="1"/>
              <a:t>lứa</a:t>
            </a:r>
            <a:r>
              <a:rPr lang="en-US" sz="2800" dirty="0"/>
              <a:t> </a:t>
            </a:r>
            <a:r>
              <a:rPr lang="en-US" sz="2800" dirty="0" err="1"/>
              <a:t>tuổi</a:t>
            </a:r>
            <a:endParaRPr lang="en-US" sz="2800" dirty="0"/>
          </a:p>
          <a:p>
            <a:pPr marL="342900" indent="-342900">
              <a:spcBef>
                <a:spcPct val="20000"/>
              </a:spcBef>
              <a:buFont typeface="Arial" charset="0"/>
              <a:buChar char="•"/>
            </a:pPr>
            <a:r>
              <a:rPr lang="en-US" sz="2800" dirty="0"/>
              <a:t>Hay </a:t>
            </a:r>
            <a:r>
              <a:rPr lang="en-US" sz="2800" dirty="0" err="1"/>
              <a:t>gặp</a:t>
            </a:r>
            <a:r>
              <a:rPr lang="en-US" sz="2800" dirty="0"/>
              <a:t> </a:t>
            </a:r>
            <a:r>
              <a:rPr lang="en-US" sz="2800" dirty="0" err="1"/>
              <a:t>trẻ</a:t>
            </a:r>
            <a:r>
              <a:rPr lang="en-US" sz="2800" dirty="0"/>
              <a:t> &lt; 5 </a:t>
            </a:r>
            <a:r>
              <a:rPr lang="en-US" sz="2800" dirty="0" err="1"/>
              <a:t>tuổi</a:t>
            </a:r>
            <a:r>
              <a:rPr lang="en-US" sz="2800" dirty="0"/>
              <a:t> (</a:t>
            </a:r>
            <a:r>
              <a:rPr lang="en-US" sz="2800" dirty="0" err="1"/>
              <a:t>đặc</a:t>
            </a:r>
            <a:r>
              <a:rPr lang="en-US" sz="2800" dirty="0"/>
              <a:t> </a:t>
            </a:r>
            <a:r>
              <a:rPr lang="en-US" sz="2800" dirty="0" err="1"/>
              <a:t>biệt</a:t>
            </a:r>
            <a:r>
              <a:rPr lang="en-US" sz="2800" dirty="0"/>
              <a:t> </a:t>
            </a:r>
            <a:r>
              <a:rPr lang="en-US" sz="2800" dirty="0" smtClean="0"/>
              <a:t>1-4 </a:t>
            </a:r>
            <a:r>
              <a:rPr lang="en-US" sz="2800" dirty="0" err="1"/>
              <a:t>tuổi</a:t>
            </a:r>
            <a:r>
              <a:rPr lang="en-US" sz="2800" dirty="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15962"/>
          </a:xfrm>
        </p:spPr>
        <p:txBody>
          <a:bodyPr/>
          <a:lstStyle/>
          <a:p>
            <a:pPr algn="ctr" eaLnBrk="1" hangingPunct="1">
              <a:spcBef>
                <a:spcPts val="1200"/>
              </a:spcBef>
              <a:spcAft>
                <a:spcPts val="600"/>
              </a:spcAft>
            </a:pPr>
            <a:r>
              <a:rPr lang="pt-BR" sz="2500" smtClean="0">
                <a:solidFill>
                  <a:schemeClr val="tx1"/>
                </a:solidFill>
              </a:rPr>
              <a:t>II. HƯỚNG DẪN GIÁM SÁT BỆNH TAY CHÂN MIỆNG</a:t>
            </a:r>
            <a:endParaRPr lang="en-US" sz="2500" smtClean="0">
              <a:solidFill>
                <a:schemeClr val="tx1"/>
              </a:solidFill>
            </a:endParaRPr>
          </a:p>
        </p:txBody>
      </p:sp>
      <p:sp>
        <p:nvSpPr>
          <p:cNvPr id="13315" name="Content Placeholder 2"/>
          <p:cNvSpPr>
            <a:spLocks noGrp="1"/>
          </p:cNvSpPr>
          <p:nvPr>
            <p:ph idx="1"/>
          </p:nvPr>
        </p:nvSpPr>
        <p:spPr>
          <a:xfrm>
            <a:off x="381000" y="1308538"/>
            <a:ext cx="4343400" cy="4953000"/>
          </a:xfrm>
        </p:spPr>
        <p:txBody>
          <a:bodyPr/>
          <a:lstStyle/>
          <a:p>
            <a:pPr marL="514350" indent="-514350" algn="just" eaLnBrk="1" hangingPunct="1">
              <a:lnSpc>
                <a:spcPct val="70000"/>
              </a:lnSpc>
              <a:buFont typeface="Arial" charset="0"/>
              <a:buNone/>
            </a:pPr>
            <a:r>
              <a:rPr lang="en-US" sz="2100" b="1" i="1" dirty="0" smtClean="0">
                <a:solidFill>
                  <a:srgbClr val="C00000"/>
                </a:solidFill>
              </a:rPr>
              <a:t>1. </a:t>
            </a:r>
            <a:r>
              <a:rPr lang="pt-BR" b="1" i="1" dirty="0" smtClean="0">
                <a:solidFill>
                  <a:srgbClr val="C00000"/>
                </a:solidFill>
              </a:rPr>
              <a:t>Ca bệnh lâm sàng (ca bệnh giám sát)</a:t>
            </a:r>
          </a:p>
          <a:p>
            <a:pPr marL="514350" indent="-514350" algn="just" eaLnBrk="1" hangingPunct="1">
              <a:lnSpc>
                <a:spcPct val="70000"/>
              </a:lnSpc>
              <a:buFont typeface="Arial" charset="0"/>
              <a:buNone/>
            </a:pPr>
            <a:endParaRPr lang="en-US" dirty="0" smtClean="0"/>
          </a:p>
          <a:p>
            <a:pPr marL="0" indent="0" algn="just" eaLnBrk="1" hangingPunct="1">
              <a:lnSpc>
                <a:spcPct val="70000"/>
              </a:lnSpc>
              <a:buNone/>
            </a:pPr>
            <a:r>
              <a:rPr lang="pt-BR" smtClean="0"/>
              <a:t>- Có </a:t>
            </a:r>
            <a:r>
              <a:rPr lang="pt-BR" dirty="0" smtClean="0"/>
              <a:t>sốt, ban chủ yếu dạng phỏng nước ở lòng bàn tay lòng bàn chân, đầu gối, mông, miệng, có thể kèm theo loét ở miệng.</a:t>
            </a:r>
            <a:endParaRPr lang="en-US" dirty="0" smtClean="0"/>
          </a:p>
          <a:p>
            <a:pPr marL="514350" indent="-514350" algn="ctr" eaLnBrk="1" hangingPunct="1">
              <a:lnSpc>
                <a:spcPct val="70000"/>
              </a:lnSpc>
              <a:buFont typeface="Arial" charset="0"/>
              <a:buNone/>
            </a:pPr>
            <a:r>
              <a:rPr lang="pt-BR" smtClean="0"/>
              <a:t>(</a:t>
            </a:r>
            <a:r>
              <a:rPr lang="pt-BR" dirty="0" smtClean="0"/>
              <a:t>Phân độ theo Quyết định </a:t>
            </a:r>
            <a:r>
              <a:rPr lang="pt-BR" smtClean="0"/>
              <a:t>số </a:t>
            </a:r>
            <a:r>
              <a:rPr lang="pt-BR" smtClean="0"/>
              <a:t>2554/QĐ-BYT</a:t>
            </a:r>
          </a:p>
          <a:p>
            <a:pPr marL="514350" indent="-514350" algn="ctr" eaLnBrk="1" hangingPunct="1">
              <a:lnSpc>
                <a:spcPct val="70000"/>
              </a:lnSpc>
              <a:buFont typeface="Arial" charset="0"/>
              <a:buNone/>
            </a:pPr>
            <a:r>
              <a:rPr lang="pt-BR" smtClean="0"/>
              <a:t>ngày 19/07/2011</a:t>
            </a:r>
            <a:r>
              <a:rPr lang="pt-BR" dirty="0" smtClean="0"/>
              <a:t>)</a:t>
            </a:r>
            <a:endParaRPr lang="en-US" dirty="0" smtClean="0"/>
          </a:p>
          <a:p>
            <a:pPr marL="514350" indent="-514350" algn="just" eaLnBrk="1" hangingPunct="1">
              <a:lnSpc>
                <a:spcPct val="70000"/>
              </a:lnSpc>
              <a:buFont typeface="Arial" charset="0"/>
              <a:buNone/>
            </a:pPr>
            <a:r>
              <a:rPr lang="pt-BR" b="1" i="1" dirty="0" smtClean="0"/>
              <a:t>	  </a:t>
            </a:r>
          </a:p>
          <a:p>
            <a:pPr marL="514350" indent="-514350" eaLnBrk="1" hangingPunct="1">
              <a:lnSpc>
                <a:spcPct val="70000"/>
              </a:lnSpc>
              <a:buFont typeface="Arial" charset="0"/>
              <a:buNone/>
            </a:pPr>
            <a:endParaRPr lang="en-US" sz="1800" dirty="0" smtClean="0">
              <a:latin typeface="Times New Roman" pitchFamily="18" charset="0"/>
              <a:cs typeface="Times New Roman" pitchFamily="18" charset="0"/>
            </a:endParaRPr>
          </a:p>
        </p:txBody>
      </p:sp>
      <p:pic>
        <p:nvPicPr>
          <p:cNvPr id="13316" name="Picture 1"/>
          <p:cNvPicPr>
            <a:picLocks noChangeAspect="1"/>
          </p:cNvPicPr>
          <p:nvPr/>
        </p:nvPicPr>
        <p:blipFill>
          <a:blip r:embed="rId3"/>
          <a:srcRect/>
          <a:stretch>
            <a:fillRect/>
          </a:stretch>
        </p:blipFill>
        <p:spPr bwMode="auto">
          <a:xfrm>
            <a:off x="4876800" y="1371600"/>
            <a:ext cx="40576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666750"/>
          </a:xfrm>
        </p:spPr>
        <p:txBody>
          <a:bodyPr/>
          <a:lstStyle/>
          <a:p>
            <a:r>
              <a:rPr lang="vi-VN" sz="3600" smtClean="0">
                <a:cs typeface="Arial" charset="0"/>
              </a:rPr>
              <a:t>Chẩn đoán phân biệt</a:t>
            </a:r>
            <a:endParaRPr lang="en-US" sz="3600" smtClean="0">
              <a:latin typeface="Arial" charset="0"/>
              <a:cs typeface="Arial" charset="0"/>
            </a:endParaRPr>
          </a:p>
        </p:txBody>
      </p:sp>
      <p:sp>
        <p:nvSpPr>
          <p:cNvPr id="14339" name="Content Placeholder 2"/>
          <p:cNvSpPr>
            <a:spLocks noGrp="1"/>
          </p:cNvSpPr>
          <p:nvPr>
            <p:ph idx="1"/>
          </p:nvPr>
        </p:nvSpPr>
        <p:spPr>
          <a:xfrm>
            <a:off x="457200" y="1524000"/>
            <a:ext cx="8229600" cy="4800600"/>
          </a:xfrm>
        </p:spPr>
        <p:txBody>
          <a:bodyPr>
            <a:normAutofit/>
          </a:bodyPr>
          <a:lstStyle/>
          <a:p>
            <a:r>
              <a:rPr lang="en-US" sz="2800" smtClean="0"/>
              <a:t>Chẩn </a:t>
            </a:r>
            <a:r>
              <a:rPr lang="vi-VN" sz="2800" smtClean="0"/>
              <a:t>đ</a:t>
            </a:r>
            <a:r>
              <a:rPr lang="en-US" sz="2800" smtClean="0"/>
              <a:t>oán phân biệt </a:t>
            </a:r>
          </a:p>
          <a:p>
            <a:pPr lvl="1"/>
            <a:r>
              <a:rPr lang="en-US" sz="2800" smtClean="0"/>
              <a:t>Thủy </a:t>
            </a:r>
            <a:r>
              <a:rPr lang="vi-VN" sz="2800" smtClean="0"/>
              <a:t>đậu: Nốt phỏng nước đa lứa tuổi, rải rác toàn thân.</a:t>
            </a:r>
          </a:p>
          <a:p>
            <a:pPr lvl="1"/>
            <a:r>
              <a:rPr lang="vi-VN" sz="2800" smtClean="0"/>
              <a:t>Bệnh ngoài da (ghẻ nước)  thường không sốt</a:t>
            </a:r>
          </a:p>
          <a:p>
            <a:r>
              <a:rPr lang="vi-VN" sz="2800" smtClean="0"/>
              <a:t>Trường hơp nghi ngờ TCM:</a:t>
            </a:r>
          </a:p>
          <a:p>
            <a:pPr lvl="1"/>
            <a:r>
              <a:rPr lang="vi-VN" sz="2800" smtClean="0"/>
              <a:t>Sốt</a:t>
            </a:r>
          </a:p>
          <a:p>
            <a:pPr lvl="1"/>
            <a:r>
              <a:rPr lang="vi-VN" sz="2800" smtClean="0"/>
              <a:t>Nốt phỏng lòng bàn tay, hoặc lòng bàn chân, hoặc mông, hoặc đầu gối, hoặc loét miệng.</a:t>
            </a:r>
            <a:endParaRPr lang="en-US"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152400"/>
            <a:ext cx="8686800" cy="6553200"/>
          </a:xfrm>
        </p:spPr>
        <p:txBody>
          <a:bodyPr>
            <a:normAutofit lnSpcReduction="10000"/>
          </a:bodyPr>
          <a:lstStyle/>
          <a:p>
            <a:pPr marL="457200" indent="-457200" algn="just">
              <a:buNone/>
            </a:pPr>
            <a:r>
              <a:rPr lang="pt-BR" b="1" dirty="0" smtClean="0">
                <a:solidFill>
                  <a:srgbClr val="C00000"/>
                </a:solidFill>
              </a:rPr>
              <a:t>III. CÁC BiỆN PHÁP PHÒNG BỆNH.</a:t>
            </a:r>
          </a:p>
          <a:p>
            <a:pPr marL="514350" indent="-514350" algn="just">
              <a:buNone/>
            </a:pPr>
            <a:r>
              <a:rPr lang="pt-BR" b="1" dirty="0" smtClean="0">
                <a:solidFill>
                  <a:srgbClr val="C00000"/>
                </a:solidFill>
              </a:rPr>
              <a:t>1.1. Tại gia đình:</a:t>
            </a:r>
            <a:endParaRPr lang="pt-BR" dirty="0" smtClean="0"/>
          </a:p>
          <a:p>
            <a:pPr algn="just"/>
            <a:r>
              <a:rPr lang="pt-BR" dirty="0" smtClean="0"/>
              <a:t>Rửa tay thường xuyên bằng xà phòng.</a:t>
            </a:r>
          </a:p>
          <a:p>
            <a:pPr algn="just"/>
            <a:r>
              <a:rPr lang="pt-BR" dirty="0" smtClean="0"/>
              <a:t>Thực hiện tốt vệ sinh ăn uống:</a:t>
            </a:r>
            <a:r>
              <a:rPr lang="vi-VN" dirty="0" smtClean="0"/>
              <a:t>ăn chín, uống chín</a:t>
            </a:r>
            <a:endParaRPr lang="pt-BR" dirty="0" smtClean="0"/>
          </a:p>
          <a:p>
            <a:pPr algn="just" eaLnBrk="1" hangingPunct="1"/>
            <a:r>
              <a:rPr lang="pt-BR" dirty="0" smtClean="0"/>
              <a:t>Thường xuyên lau sạch các bề mặt, dụng cụ tiếp xúc hàng ngày như đồ chơi, dụng cụ học tập, tay nắm cửa, tay vịn cầu thang, mặt bàn/ghế, sàn nhà bằng xà phòng hoặc các chất tẩy rửa thông thường</a:t>
            </a:r>
            <a:r>
              <a:rPr lang="vi-VN" dirty="0" smtClean="0"/>
              <a:t> hoặc cloramin B 0,5%.</a:t>
            </a:r>
            <a:endParaRPr lang="en-US" dirty="0" smtClean="0"/>
          </a:p>
          <a:p>
            <a:pPr algn="just" eaLnBrk="1" hangingPunct="1"/>
            <a:r>
              <a:rPr lang="pt-BR" dirty="0" smtClean="0"/>
              <a:t>Không cho trẻ tiếp xúc với người bệnh hoặc nghi ngờ mắc bệnh.</a:t>
            </a:r>
          </a:p>
          <a:p>
            <a:pPr algn="just"/>
            <a:r>
              <a:rPr lang="pt-BR" dirty="0" smtClean="0"/>
              <a:t>Cách ly ít nhất 10 ngày kể từ ngày khởi phát bệnh. Khi thấy trẻ có các biểu hiện biến chứng thần kinh hoặc tim mạch như giật mình, rung giật cơ, đi loạng choạng, ngủ gà, yếu liệt chi, mạch nhanh, sốt cao (≥38,5</a:t>
            </a:r>
            <a:r>
              <a:rPr lang="pt-BR" baseline="30000" dirty="0" smtClean="0"/>
              <a:t>o</a:t>
            </a:r>
            <a:r>
              <a:rPr lang="pt-BR" dirty="0" smtClean="0"/>
              <a:t>C), thì phải đến ngay cơ sở y tế để khám và điều trị kịp thời.</a:t>
            </a:r>
            <a:endParaRPr lang="en-US" dirty="0" smtClean="0"/>
          </a:p>
          <a:p>
            <a:pPr algn="just"/>
            <a:r>
              <a:rPr lang="vi-VN" dirty="0" smtClean="0"/>
              <a:t>Khuyến cáo những thành viên trong hộ gia đình bệnh nhân không nên tiếp xúc, chăm sóc trẻ em khác và không tham gia chế biến thức ăn phục vụ các bữa ăn tập thể</a:t>
            </a:r>
            <a:endParaRPr lang="en-US" dirty="0" smtClean="0"/>
          </a:p>
          <a:p>
            <a:pPr algn="just"/>
            <a:endParaRPr lang="en-US" sz="2200" dirty="0" smtClean="0">
              <a:latin typeface="Arial" charset="0"/>
              <a:cs typeface="Arial" charset="0"/>
            </a:endParaRPr>
          </a:p>
          <a:p>
            <a:pPr algn="just" eaLnBrk="1" hangingPunct="1"/>
            <a:endParaRPr 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8229600" cy="868363"/>
          </a:xfrm>
        </p:spPr>
        <p:txBody>
          <a:bodyPr/>
          <a:lstStyle/>
          <a:p>
            <a:pPr eaLnBrk="1" hangingPunct="1"/>
            <a:r>
              <a:rPr lang="en-US" sz="2500" dirty="0" smtClean="0">
                <a:solidFill>
                  <a:srgbClr val="C00000"/>
                </a:solidFill>
              </a:rPr>
              <a:t>1.2</a:t>
            </a:r>
            <a:r>
              <a:rPr lang="vi-VN" sz="2500" b="1" dirty="0" smtClean="0">
                <a:solidFill>
                  <a:srgbClr val="C00000"/>
                </a:solidFill>
                <a:latin typeface="Times New Roman" pitchFamily="18" charset="0"/>
                <a:cs typeface="Times New Roman" pitchFamily="18" charset="0"/>
              </a:rPr>
              <a:t>. tại nhà trẻ, mẫu giáo</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sp>
        <p:nvSpPr>
          <p:cNvPr id="18435" name="Content Placeholder 2"/>
          <p:cNvSpPr>
            <a:spLocks noGrp="1"/>
          </p:cNvSpPr>
          <p:nvPr>
            <p:ph idx="1"/>
          </p:nvPr>
        </p:nvSpPr>
        <p:spPr>
          <a:xfrm>
            <a:off x="457200" y="1143000"/>
            <a:ext cx="8153400" cy="5486400"/>
          </a:xfrm>
        </p:spPr>
        <p:txBody>
          <a:bodyPr>
            <a:normAutofit lnSpcReduction="10000"/>
          </a:bodyPr>
          <a:lstStyle/>
          <a:p>
            <a:pPr algn="just" eaLnBrk="1" hangingPunct="1">
              <a:lnSpc>
                <a:spcPct val="90000"/>
              </a:lnSpc>
            </a:pPr>
            <a:r>
              <a:rPr lang="vi-VN" sz="2800" dirty="0" smtClean="0">
                <a:latin typeface="+mj-lt"/>
              </a:rPr>
              <a:t>Trẻ mắc bệnh không đến lớp ít nhất là 10 ngày kể từ khi khởi bệnh và chỉ đến lớp khi hết loét miệng và các phỏng nước.</a:t>
            </a:r>
            <a:endParaRPr lang="en-US" sz="2800" dirty="0" smtClean="0">
              <a:latin typeface="+mj-lt"/>
            </a:endParaRPr>
          </a:p>
          <a:p>
            <a:pPr algn="just" eaLnBrk="1" hangingPunct="1">
              <a:lnSpc>
                <a:spcPct val="90000"/>
              </a:lnSpc>
            </a:pPr>
            <a:r>
              <a:rPr lang="pt-BR" sz="2800" dirty="0" smtClean="0">
                <a:latin typeface="+mj-lt"/>
                <a:cs typeface="Arial" charset="0"/>
              </a:rPr>
              <a:t>Đảm bảo có đủ xà phòng rửa tay tại từng lớp học.</a:t>
            </a:r>
            <a:endParaRPr lang="en-US" sz="2800" dirty="0" smtClean="0">
              <a:latin typeface="+mj-lt"/>
              <a:cs typeface="Arial" charset="0"/>
            </a:endParaRPr>
          </a:p>
          <a:p>
            <a:pPr algn="just" eaLnBrk="1" hangingPunct="1">
              <a:lnSpc>
                <a:spcPct val="90000"/>
              </a:lnSpc>
            </a:pPr>
            <a:r>
              <a:rPr lang="vi-VN" sz="2800" dirty="0" smtClean="0">
                <a:latin typeface="+mj-lt"/>
              </a:rPr>
              <a:t>Cô nuôi d</a:t>
            </a:r>
            <a:r>
              <a:rPr lang="en-US" sz="2800" dirty="0" err="1" smtClean="0">
                <a:latin typeface="+mj-lt"/>
              </a:rPr>
              <a:t>ạy</a:t>
            </a:r>
            <a:r>
              <a:rPr lang="vi-VN" sz="2800" dirty="0" smtClean="0">
                <a:latin typeface="+mj-lt"/>
              </a:rPr>
              <a:t> trẻ</a:t>
            </a:r>
            <a:r>
              <a:rPr lang="pt-BR" sz="2800" dirty="0" smtClean="0">
                <a:latin typeface="+mj-lt"/>
                <a:cs typeface="Arial" charset="0"/>
              </a:rPr>
              <a:t>/thầy cô giáo cần</a:t>
            </a:r>
            <a:r>
              <a:rPr lang="vi-VN" sz="2800" dirty="0" smtClean="0">
                <a:latin typeface="+mj-lt"/>
                <a:cs typeface="Arial" charset="0"/>
              </a:rPr>
              <a:t> </a:t>
            </a:r>
            <a:r>
              <a:rPr lang="vi-VN" sz="2800" dirty="0" smtClean="0">
                <a:latin typeface="+mj-lt"/>
              </a:rPr>
              <a:t>theo dõi tình trạng sức khỏe cho trẻ hàng ngày. Khi phát hiện trong lớp, trong trường có trẻ nghi ngờ mắc bệnh phải thông báo cho gia đình và cán bộ y tế để xử lý kịp thời.</a:t>
            </a:r>
            <a:endParaRPr lang="en-US" sz="2800" dirty="0" smtClean="0">
              <a:latin typeface="+mj-lt"/>
            </a:endParaRPr>
          </a:p>
          <a:p>
            <a:pPr algn="just" eaLnBrk="1" hangingPunct="1">
              <a:lnSpc>
                <a:spcPct val="90000"/>
              </a:lnSpc>
            </a:pPr>
            <a:r>
              <a:rPr lang="vi-VN" sz="2800" dirty="0" smtClean="0">
                <a:latin typeface="+mj-lt"/>
              </a:rPr>
              <a:t>Tùy tình hình và mức độ nghiêm trọng của dịch, cơ quan y tế địa phương tham mưu cho cấp có thẩm quyền tại địa phương quyết định việc đóng cửa lớp học/trường học/nhà trẻ, mẫu giáo.</a:t>
            </a:r>
            <a:r>
              <a:rPr lang="nl-NL" sz="2800" dirty="0" smtClean="0">
                <a:latin typeface="+mj-lt"/>
                <a:cs typeface="Arial" charset="0"/>
              </a:rPr>
              <a:t>Thời gian đóng cửa lớp học/trường học/</a:t>
            </a:r>
            <a:r>
              <a:rPr lang="vi-VN" sz="2800" dirty="0" smtClean="0">
                <a:latin typeface="+mj-lt"/>
              </a:rPr>
              <a:t>nhà trẻ, mẫu giáo </a:t>
            </a:r>
            <a:r>
              <a:rPr lang="nl-NL" sz="2800" dirty="0" smtClean="0">
                <a:latin typeface="+mj-lt"/>
                <a:cs typeface="Arial" charset="0"/>
              </a:rPr>
              <a:t>là</a:t>
            </a:r>
            <a:r>
              <a:rPr lang="nl-NL" sz="2800" dirty="0" smtClean="0">
                <a:latin typeface="+mj-lt"/>
              </a:rPr>
              <a:t> </a:t>
            </a:r>
            <a:r>
              <a:rPr lang="vi-VN" sz="2800" dirty="0" smtClean="0">
                <a:latin typeface="+mj-lt"/>
              </a:rPr>
              <a:t>10 ngày kể từ ngày khởi </a:t>
            </a:r>
            <a:r>
              <a:rPr lang="nl-NL" sz="2800" dirty="0" smtClean="0">
                <a:latin typeface="+mj-lt"/>
                <a:cs typeface="Arial" charset="0"/>
              </a:rPr>
              <a:t>phát</a:t>
            </a:r>
            <a:r>
              <a:rPr lang="vi-VN" sz="2800" dirty="0" smtClean="0">
                <a:latin typeface="+mj-lt"/>
              </a:rPr>
              <a:t> của ca </a:t>
            </a:r>
            <a:r>
              <a:rPr lang="nl-NL" sz="2800" dirty="0" smtClean="0">
                <a:latin typeface="+mj-lt"/>
                <a:cs typeface="Arial" charset="0"/>
              </a:rPr>
              <a:t>bệnh</a:t>
            </a:r>
            <a:r>
              <a:rPr lang="nl-NL" sz="2800" dirty="0" smtClean="0">
                <a:latin typeface="+mj-lt"/>
              </a:rPr>
              <a:t> </a:t>
            </a:r>
            <a:r>
              <a:rPr lang="vi-VN" sz="2800" dirty="0" smtClean="0">
                <a:latin typeface="+mj-lt"/>
              </a:rPr>
              <a:t>cuối cùng</a:t>
            </a:r>
            <a:r>
              <a:rPr lang="nl-NL" sz="2800" dirty="0" smtClean="0">
                <a:latin typeface="+mj-lt"/>
              </a:rPr>
              <a:t>.</a:t>
            </a:r>
            <a:endParaRPr lang="en-US" sz="2800" dirty="0" smtClean="0">
              <a:latin typeface="+mj-lt"/>
            </a:endParaRPr>
          </a:p>
          <a:p>
            <a:pPr eaLnBrk="1" hangingPunct="1">
              <a:lnSpc>
                <a:spcPct val="90000"/>
              </a:lnSpc>
            </a:pPr>
            <a:endParaRPr lang="en-US" sz="24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normAutofit fontScale="90000"/>
          </a:bodyPr>
          <a:lstStyle/>
          <a:p>
            <a:pPr algn="ct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301625" y="1447800"/>
          <a:ext cx="8534399" cy="4724398"/>
        </p:xfrm>
        <a:graphic>
          <a:graphicData uri="http://schemas.openxmlformats.org/drawingml/2006/table">
            <a:tbl>
              <a:tblPr>
                <a:tableStyleId>{5940675A-B579-460E-94D1-54222C63F5DA}</a:tableStyleId>
              </a:tblPr>
              <a:tblGrid>
                <a:gridCol w="2551809">
                  <a:extLst>
                    <a:ext uri="{9D8B030D-6E8A-4147-A177-3AD203B41FA5}"/>
                  </a:extLst>
                </a:gridCol>
                <a:gridCol w="1278431">
                  <a:extLst>
                    <a:ext uri="{9D8B030D-6E8A-4147-A177-3AD203B41FA5}"/>
                  </a:extLst>
                </a:gridCol>
                <a:gridCol w="2143080">
                  <a:extLst>
                    <a:ext uri="{9D8B030D-6E8A-4147-A177-3AD203B41FA5}"/>
                  </a:extLst>
                </a:gridCol>
                <a:gridCol w="1162978">
                  <a:extLst>
                    <a:ext uri="{9D8B030D-6E8A-4147-A177-3AD203B41FA5}"/>
                  </a:extLst>
                </a:gridCol>
                <a:gridCol w="1398101">
                  <a:extLst>
                    <a:ext uri="{9D8B030D-6E8A-4147-A177-3AD203B41FA5}"/>
                  </a:extLst>
                </a:gridCol>
              </a:tblGrid>
              <a:tr h="355838">
                <a:tc>
                  <a:txBody>
                    <a:bodyPr/>
                    <a:lstStyle/>
                    <a:p>
                      <a:pPr algn="ctr">
                        <a:lnSpc>
                          <a:spcPct val="115000"/>
                        </a:lnSpc>
                        <a:spcAft>
                          <a:spcPts val="0"/>
                        </a:spcAft>
                      </a:pPr>
                      <a:r>
                        <a:rPr lang="en-US" sz="1400" b="1" dirty="0" err="1">
                          <a:effectLst/>
                        </a:rPr>
                        <a:t>Vật</a:t>
                      </a:r>
                      <a:r>
                        <a:rPr lang="en-US" sz="1400" b="1" dirty="0">
                          <a:effectLst/>
                        </a:rPr>
                        <a:t> </a:t>
                      </a:r>
                      <a:r>
                        <a:rPr lang="en-US" sz="1400" b="1" dirty="0" err="1">
                          <a:effectLst/>
                        </a:rPr>
                        <a:t>dụng</a:t>
                      </a:r>
                      <a:r>
                        <a:rPr lang="en-US" sz="1400" b="1" dirty="0">
                          <a:effectLst/>
                        </a:rPr>
                        <a:t> / </a:t>
                      </a:r>
                      <a:r>
                        <a:rPr lang="en-US" sz="1400" b="1" dirty="0" err="1">
                          <a:effectLst/>
                        </a:rPr>
                        <a:t>khu</a:t>
                      </a:r>
                      <a:r>
                        <a:rPr lang="en-US" sz="1400" b="1" dirty="0">
                          <a:effectLst/>
                        </a:rPr>
                        <a:t> </a:t>
                      </a:r>
                      <a:r>
                        <a:rPr lang="en-US" sz="1400" b="1" dirty="0" err="1">
                          <a:effectLst/>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71544">
                <a:tc>
                  <a:txBody>
                    <a:bodyPr/>
                    <a:lstStyle/>
                    <a:p>
                      <a:pPr algn="just">
                        <a:lnSpc>
                          <a:spcPct val="115000"/>
                        </a:lnSpc>
                        <a:spcAft>
                          <a:spcPts val="0"/>
                        </a:spcAft>
                      </a:pPr>
                      <a:r>
                        <a:rPr lang="en-US" sz="1400" dirty="0" err="1">
                          <a:effectLst/>
                        </a:rPr>
                        <a:t>Bề</a:t>
                      </a:r>
                      <a:r>
                        <a:rPr lang="en-US" sz="1400" dirty="0">
                          <a:effectLst/>
                        </a:rPr>
                        <a:t> </a:t>
                      </a:r>
                      <a:r>
                        <a:rPr lang="en-US" sz="1400" dirty="0" err="1">
                          <a:effectLst/>
                        </a:rPr>
                        <a:t>mặt</a:t>
                      </a:r>
                      <a:r>
                        <a:rPr lang="en-US" sz="1400" dirty="0">
                          <a:effectLst/>
                        </a:rPr>
                        <a:t> </a:t>
                      </a:r>
                      <a:r>
                        <a:rPr lang="en-US" sz="1400" dirty="0" err="1">
                          <a:effectLst/>
                        </a:rPr>
                        <a:t>lớp</a:t>
                      </a:r>
                      <a:r>
                        <a:rPr lang="en-US" sz="1400" dirty="0">
                          <a:effectLst/>
                        </a:rPr>
                        <a:t> </a:t>
                      </a:r>
                      <a:r>
                        <a:rPr lang="en-US" sz="1400" dirty="0" err="1">
                          <a:effectLst/>
                        </a:rPr>
                        <a:t>học</a:t>
                      </a:r>
                      <a:r>
                        <a:rPr lang="en-US" sz="1400" dirty="0">
                          <a:effectLst/>
                        </a:rPr>
                        <a:t>, </a:t>
                      </a:r>
                      <a:r>
                        <a:rPr lang="en-US" sz="1400" dirty="0" err="1">
                          <a:effectLst/>
                        </a:rPr>
                        <a:t>sàn</a:t>
                      </a:r>
                      <a:r>
                        <a:rPr lang="en-US" sz="1400" dirty="0">
                          <a:effectLst/>
                        </a:rPr>
                        <a:t> </a:t>
                      </a:r>
                      <a:r>
                        <a:rPr lang="en-US" sz="1400" dirty="0" err="1">
                          <a:effectLst/>
                        </a:rPr>
                        <a:t>nhà</a:t>
                      </a:r>
                      <a:r>
                        <a:rPr lang="en-US" sz="1400" dirty="0">
                          <a:effectLst/>
                        </a:rPr>
                        <a:t>, </a:t>
                      </a:r>
                      <a:r>
                        <a:rPr lang="en-US" sz="1400" dirty="0" err="1">
                          <a:effectLst/>
                        </a:rPr>
                        <a:t>hành</a:t>
                      </a:r>
                      <a:r>
                        <a:rPr lang="en-US" sz="1400" dirty="0">
                          <a:effectLst/>
                        </a:rPr>
                        <a:t> </a:t>
                      </a:r>
                      <a:r>
                        <a:rPr lang="en-US" sz="1400" dirty="0" err="1">
                          <a:effectLst/>
                        </a:rPr>
                        <a:t>lang</a:t>
                      </a:r>
                      <a:r>
                        <a:rPr lang="en-US" sz="1400" dirty="0">
                          <a:effectLst/>
                        </a:rPr>
                        <a:t>, </a:t>
                      </a:r>
                      <a:r>
                        <a:rPr lang="en-US" sz="1400" dirty="0" err="1">
                          <a:effectLst/>
                        </a:rPr>
                        <a:t>cầu</a:t>
                      </a:r>
                      <a:r>
                        <a:rPr lang="en-US" sz="1400" dirty="0">
                          <a:effectLst/>
                        </a:rPr>
                        <a:t> thang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 Quét dọn, 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nền bằng nước tẩy rửa thông thường hoặc dung dịch Clo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625472">
                <a:tc>
                  <a:txBody>
                    <a:bodyPr/>
                    <a:lstStyle/>
                    <a:p>
                      <a:pPr algn="just">
                        <a:lnSpc>
                          <a:spcPct val="115000"/>
                        </a:lnSpc>
                        <a:spcAft>
                          <a:spcPts val="0"/>
                        </a:spcAft>
                      </a:pPr>
                      <a:r>
                        <a:rPr lang="en-US" sz="1400" dirty="0" err="1">
                          <a:effectLst/>
                        </a:rPr>
                        <a:t>Học</a:t>
                      </a:r>
                      <a:r>
                        <a:rPr lang="en-US" sz="1400" dirty="0">
                          <a:effectLst/>
                        </a:rPr>
                        <a:t> </a:t>
                      </a:r>
                      <a:r>
                        <a:rPr lang="en-US" sz="1400" dirty="0" err="1">
                          <a:effectLst/>
                        </a:rPr>
                        <a:t>cụ</a:t>
                      </a:r>
                      <a:r>
                        <a:rPr lang="en-US" sz="1400" dirty="0">
                          <a:effectLst/>
                        </a:rPr>
                        <a:t>, </a:t>
                      </a:r>
                      <a:r>
                        <a:rPr lang="en-US" sz="1400" dirty="0" err="1">
                          <a:effectLst/>
                        </a:rPr>
                        <a:t>đồ</a:t>
                      </a:r>
                      <a:r>
                        <a:rPr lang="en-US" sz="1400" dirty="0">
                          <a:effectLst/>
                        </a:rPr>
                        <a:t> </a:t>
                      </a:r>
                      <a:r>
                        <a:rPr lang="en-US" sz="1400" dirty="0" err="1">
                          <a:effectLst/>
                        </a:rPr>
                        <a:t>chơi</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Rửa</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Làm</a:t>
                      </a:r>
                      <a:r>
                        <a:rPr lang="en-US" sz="1400" dirty="0">
                          <a:effectLst/>
                        </a:rPr>
                        <a:t> </a:t>
                      </a:r>
                      <a:r>
                        <a:rPr lang="en-US" sz="1400" dirty="0" err="1">
                          <a:effectLst/>
                        </a:rPr>
                        <a:t>sạch</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tẩy</a:t>
                      </a:r>
                      <a:r>
                        <a:rPr lang="en-US" sz="1400" dirty="0">
                          <a:effectLst/>
                        </a:rPr>
                        <a:t> </a:t>
                      </a:r>
                      <a:r>
                        <a:rPr lang="en-US" sz="1400" dirty="0" err="1">
                          <a:effectLst/>
                        </a:rPr>
                        <a:t>rửa</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r>
                        <a:rPr lang="en-US" sz="1400" dirty="0" err="1">
                          <a:effectLst/>
                        </a:rPr>
                        <a:t>hoặc</a:t>
                      </a:r>
                      <a:r>
                        <a:rPr lang="en-US" sz="1400" dirty="0">
                          <a:effectLst/>
                        </a:rPr>
                        <a:t> </a:t>
                      </a:r>
                      <a:r>
                        <a:rPr lang="en-US" sz="1400" dirty="0" err="1">
                          <a:effectLst/>
                        </a:rPr>
                        <a:t>nhúng</a:t>
                      </a:r>
                      <a:r>
                        <a:rPr lang="en-US" sz="1400" dirty="0">
                          <a:effectLst/>
                        </a:rPr>
                        <a:t> </a:t>
                      </a:r>
                      <a:r>
                        <a:rPr lang="en-US" sz="1400" dirty="0" err="1">
                          <a:effectLst/>
                        </a:rPr>
                        <a:t>vào</a:t>
                      </a:r>
                      <a:r>
                        <a:rPr lang="en-US" sz="1400" dirty="0">
                          <a:effectLst/>
                        </a:rPr>
                        <a:t> dung </a:t>
                      </a:r>
                      <a:r>
                        <a:rPr lang="en-US" sz="1400" dirty="0" err="1">
                          <a:effectLst/>
                        </a:rPr>
                        <a:t>dịch</a:t>
                      </a:r>
                      <a:r>
                        <a:rPr lang="en-US" sz="1400" dirty="0">
                          <a:effectLst/>
                        </a:rPr>
                        <a:t> </a:t>
                      </a:r>
                      <a:r>
                        <a:rPr lang="en-US" sz="1400" dirty="0" err="1">
                          <a:effectLst/>
                        </a:rPr>
                        <a:t>Clo</a:t>
                      </a:r>
                      <a:r>
                        <a:rPr lang="en-US" sz="1400" dirty="0">
                          <a:effectLst/>
                        </a:rPr>
                        <a:t> 0,5% </a:t>
                      </a:r>
                      <a:r>
                        <a:rPr lang="en-US" sz="1400" dirty="0" err="1">
                          <a:effectLst/>
                        </a:rPr>
                        <a:t>hoạt</a:t>
                      </a:r>
                      <a:r>
                        <a:rPr lang="en-US" sz="1400" dirty="0">
                          <a:effectLst/>
                        </a:rPr>
                        <a:t> </a:t>
                      </a:r>
                      <a:r>
                        <a:rPr lang="en-US" sz="1400" dirty="0" err="1">
                          <a:effectLst/>
                        </a:rPr>
                        <a:t>tính</a:t>
                      </a:r>
                      <a:r>
                        <a:rPr lang="en-US" sz="1400" dirty="0">
                          <a:effectLst/>
                        </a:rPr>
                        <a:t>, </a:t>
                      </a:r>
                      <a:r>
                        <a:rPr lang="en-US" sz="1400" dirty="0" err="1">
                          <a:effectLst/>
                        </a:rPr>
                        <a:t>để</a:t>
                      </a:r>
                      <a:r>
                        <a:rPr lang="en-US" sz="1400" dirty="0">
                          <a:effectLst/>
                        </a:rPr>
                        <a:t> </a:t>
                      </a:r>
                      <a:r>
                        <a:rPr lang="en-US" sz="1400" dirty="0" err="1">
                          <a:effectLst/>
                        </a:rPr>
                        <a:t>ít</a:t>
                      </a:r>
                      <a:r>
                        <a:rPr lang="en-US" sz="1400" dirty="0">
                          <a:effectLst/>
                        </a:rPr>
                        <a:t> </a:t>
                      </a:r>
                      <a:r>
                        <a:rPr lang="en-US" sz="1400" dirty="0" err="1">
                          <a:effectLst/>
                        </a:rPr>
                        <a:t>nhất</a:t>
                      </a:r>
                      <a:r>
                        <a:rPr lang="en-US" sz="1400" dirty="0">
                          <a:effectLst/>
                        </a:rPr>
                        <a:t> 30 </a:t>
                      </a:r>
                      <a:r>
                        <a:rPr lang="en-US" sz="1400" dirty="0" err="1">
                          <a:effectLst/>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Rửa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71544">
                <a:tc>
                  <a:txBody>
                    <a:bodyPr/>
                    <a:lstStyle/>
                    <a:p>
                      <a:pPr algn="just">
                        <a:lnSpc>
                          <a:spcPct val="115000"/>
                        </a:lnSpc>
                        <a:spcAft>
                          <a:spcPts val="0"/>
                        </a:spcAft>
                      </a:pPr>
                      <a:r>
                        <a:rPr lang="en-US" sz="1400">
                          <a:effectLst/>
                        </a:rPr>
                        <a:t>Học cụ, đồ chơi điện tử</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bằng nước tẩy rửa thông thường hoặc dung dịch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Để</a:t>
                      </a:r>
                      <a:r>
                        <a:rPr lang="en-US" sz="1400" dirty="0">
                          <a:effectLst/>
                        </a:rPr>
                        <a:t> </a:t>
                      </a:r>
                      <a:r>
                        <a:rPr lang="en-US" sz="1400" dirty="0" err="1">
                          <a:effectLst/>
                        </a:rPr>
                        <a:t>khô</a:t>
                      </a:r>
                      <a:r>
                        <a:rPr lang="en-US" sz="1400" dirty="0">
                          <a:effectLst/>
                        </a:rPr>
                        <a:t> </a:t>
                      </a:r>
                      <a:r>
                        <a:rPr lang="en-US" sz="1400" dirty="0">
                          <a:effectLst/>
                          <a:sym typeface="Wingdings" panose="05000000000000000000" pitchFamily="2" charset="2"/>
                        </a:rPr>
                        <a:t></a:t>
                      </a:r>
                      <a:r>
                        <a:rPr lang="en-US" sz="1400" dirty="0">
                          <a:effectLst/>
                        </a:rPr>
                        <a:t> </a:t>
                      </a:r>
                      <a:r>
                        <a:rPr lang="en-US" sz="1400" dirty="0" err="1">
                          <a:effectLst/>
                        </a:rPr>
                        <a:t>sử</a:t>
                      </a:r>
                      <a:r>
                        <a:rPr lang="en-US" sz="1400" dirty="0">
                          <a:effectLst/>
                        </a:rPr>
                        <a:t> </a:t>
                      </a:r>
                      <a:r>
                        <a:rPr lang="en-US" sz="1400" dirty="0" err="1">
                          <a:effectLst/>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normAutofit fontScale="90000"/>
          </a:bodyPr>
          <a:lstStyle/>
          <a:p>
            <a:pPr algn="ct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301625" y="1447800"/>
          <a:ext cx="8534399" cy="4857359"/>
        </p:xfrm>
        <a:graphic>
          <a:graphicData uri="http://schemas.openxmlformats.org/drawingml/2006/table">
            <a:tbl>
              <a:tblPr>
                <a:tableStyleId>{5940675A-B579-460E-94D1-54222C63F5DA}</a:tableStyleId>
              </a:tblPr>
              <a:tblGrid>
                <a:gridCol w="2551809">
                  <a:extLst>
                    <a:ext uri="{9D8B030D-6E8A-4147-A177-3AD203B41FA5}"/>
                  </a:extLst>
                </a:gridCol>
                <a:gridCol w="1278431">
                  <a:extLst>
                    <a:ext uri="{9D8B030D-6E8A-4147-A177-3AD203B41FA5}"/>
                  </a:extLst>
                </a:gridCol>
                <a:gridCol w="2143080">
                  <a:extLst>
                    <a:ext uri="{9D8B030D-6E8A-4147-A177-3AD203B41FA5}"/>
                  </a:extLst>
                </a:gridCol>
                <a:gridCol w="1162978">
                  <a:extLst>
                    <a:ext uri="{9D8B030D-6E8A-4147-A177-3AD203B41FA5}"/>
                  </a:extLst>
                </a:gridCol>
                <a:gridCol w="1398101">
                  <a:extLst>
                    <a:ext uri="{9D8B030D-6E8A-4147-A177-3AD203B41FA5}"/>
                  </a:extLst>
                </a:gridCol>
              </a:tblGrid>
              <a:tr h="271447">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Vật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dụng</a:t>
                      </a:r>
                      <a:r>
                        <a:rPr lang="en-US" sz="1400" b="1" dirty="0">
                          <a:effectLst/>
                          <a:latin typeface="Arial" panose="020B0604020202020204" pitchFamily="34" charset="0"/>
                          <a:cs typeface="Arial" panose="020B0604020202020204" pitchFamily="34" charset="0"/>
                        </a:rPr>
                        <a:t> / </a:t>
                      </a:r>
                      <a:r>
                        <a:rPr lang="en-US" sz="1400" b="1" dirty="0" err="1">
                          <a:effectLst/>
                          <a:latin typeface="Arial" panose="020B0604020202020204" pitchFamily="34" charset="0"/>
                          <a:cs typeface="Arial" panose="020B0604020202020204" pitchFamily="34" charset="0"/>
                        </a:rPr>
                        <a:t>khu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65963">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Đồ</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dùng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uống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cốc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chén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ngâm bằng nước tẩy rửa thông thường,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dung dịch Clo 0,5% hoạt tính, để ít nhất 30 phút (khi có chỉ định của y tế)</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giặt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019271">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Khu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vực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Bề</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bếp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cụ</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biến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hoặc</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1181407">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trình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cầu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nắm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lau</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gridSpan="2">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hMerge="1">
                  <a:txBody>
                    <a:bodyPr/>
                    <a:lstStyle/>
                    <a:p>
                      <a:endParaRPr lang="en-US"/>
                    </a:p>
                  </a:txBody>
                  <a:tcPr/>
                </a:tc>
                <a:extLst>
                  <a:ext uri="{0D108BD9-81ED-4DB2-BD59-A6C34878D82A}"/>
                </a:extLst>
              </a:tr>
              <a:tr h="1019271">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Dụng cụ khử trùng (giẻ lau, bàn chải, cây lau nhà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bằng nước sạch, vắt khô</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vào nước tẩy rửa thông thường hoặc dung dịch Clo Clo 0,5% hoạt tính, để ít nhất 30 phút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Vắt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khô</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TẦN SUẤT VỆ SINH</a:t>
            </a:r>
            <a:endParaRPr lang="en-US" dirty="0"/>
          </a:p>
        </p:txBody>
      </p:sp>
      <p:graphicFrame>
        <p:nvGraphicFramePr>
          <p:cNvPr id="4" name="Table 3"/>
          <p:cNvGraphicFramePr>
            <a:graphicFrameLocks noGrp="1"/>
          </p:cNvGraphicFramePr>
          <p:nvPr/>
        </p:nvGraphicFramePr>
        <p:xfrm>
          <a:off x="301625" y="1503363"/>
          <a:ext cx="8534398" cy="4989826"/>
        </p:xfrm>
        <a:graphic>
          <a:graphicData uri="http://schemas.openxmlformats.org/drawingml/2006/table">
            <a:tbl>
              <a:tblPr>
                <a:tableStyleId>{5940675A-B579-460E-94D1-54222C63F5DA}</a:tableStyleId>
              </a:tblPr>
              <a:tblGrid>
                <a:gridCol w="5184774">
                  <a:extLst>
                    <a:ext uri="{9D8B030D-6E8A-4147-A177-3AD203B41FA5}"/>
                  </a:extLst>
                </a:gridCol>
                <a:gridCol w="1143000">
                  <a:extLst>
                    <a:ext uri="{9D8B030D-6E8A-4147-A177-3AD203B41FA5}"/>
                  </a:extLst>
                </a:gridCol>
                <a:gridCol w="1143000">
                  <a:extLst>
                    <a:ext uri="{9D8B030D-6E8A-4147-A177-3AD203B41FA5}"/>
                  </a:extLst>
                </a:gridCol>
                <a:gridCol w="1063624">
                  <a:extLst>
                    <a:ext uri="{9D8B030D-6E8A-4147-A177-3AD203B41FA5}"/>
                  </a:extLst>
                </a:gridCol>
              </a:tblGrid>
              <a:tr h="280563">
                <a:tc rowSpan="2">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Vật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dụng</a:t>
                      </a:r>
                      <a:r>
                        <a:rPr lang="en-US" sz="1600" b="1" dirty="0">
                          <a:effectLst/>
                          <a:latin typeface="Arial" panose="020B0604020202020204" pitchFamily="34" charset="0"/>
                          <a:cs typeface="Arial" panose="020B0604020202020204" pitchFamily="34" charset="0"/>
                        </a:rPr>
                        <a:t> / </a:t>
                      </a:r>
                      <a:r>
                        <a:rPr lang="en-US" sz="1600" b="1" dirty="0" err="1">
                          <a:effectLst/>
                          <a:latin typeface="Arial" panose="020B0604020202020204" pitchFamily="34" charset="0"/>
                          <a:cs typeface="Arial" panose="020B0604020202020204" pitchFamily="34" charset="0"/>
                        </a:rPr>
                        <a:t>khu</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vực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gridSpan="3">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Tần</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suất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thực</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hiện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extLst>
              </a:tr>
              <a:tr h="359047">
                <a:tc vMerge="1">
                  <a:txBody>
                    <a:bodyPr/>
                    <a:lstStyle/>
                    <a:p>
                      <a:endParaRPr lang="en-US"/>
                    </a:p>
                  </a:txBody>
                  <a:tcPr/>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Khi</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bị</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bẩn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ngày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tuần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71078">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lớp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81000">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Hành lang, cầu thang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1687">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thường</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2924">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điện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Đồ dùng ăn uống, vệ sinh: Đũa, bát, đĩa, cốc, chén, khăn mặt…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Khu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biến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x</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754183">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Công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cầu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vật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khác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trong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32452">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Dụng cụ khử trùng (giẻ lau, bàn chải, cây lau nhà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HƯỚNG DẪN PHA CLORAMIN B</a:t>
            </a:r>
            <a:endParaRPr lang="en-US" dirty="0"/>
          </a:p>
        </p:txBody>
      </p:sp>
      <p:pic>
        <p:nvPicPr>
          <p:cNvPr id="40963" name="Content Placeholder 11"/>
          <p:cNvPicPr>
            <a:picLocks noGrp="1" noChangeAspect="1"/>
          </p:cNvPicPr>
          <p:nvPr>
            <p:ph sz="quarter" idx="1"/>
          </p:nvPr>
        </p:nvPicPr>
        <p:blipFill>
          <a:blip r:embed="rId3"/>
          <a:srcRect l="31474" t="29932" r="27275" b="36415"/>
          <a:stretch>
            <a:fillRect/>
          </a:stretch>
        </p:blipFill>
        <p:spPr>
          <a:xfrm>
            <a:off x="417513" y="1752600"/>
            <a:ext cx="8302625" cy="3886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lnSpc>
                <a:spcPct val="150000"/>
              </a:lnSpc>
              <a:buNone/>
            </a:pPr>
            <a:r>
              <a:rPr lang="en-US" sz="2800" b="1" dirty="0" smtClean="0"/>
              <a:t>PHẦN 3: </a:t>
            </a:r>
            <a:r>
              <a:rPr lang="en-US" sz="2800" b="1" dirty="0" err="1" smtClean="0"/>
              <a:t>Đặc</a:t>
            </a:r>
            <a:r>
              <a:rPr lang="en-US" sz="2800" b="1" dirty="0" smtClean="0"/>
              <a:t> </a:t>
            </a:r>
            <a:r>
              <a:rPr lang="en-US" sz="2800" b="1" dirty="0" err="1" smtClean="0"/>
              <a:t>điểm</a:t>
            </a:r>
            <a:r>
              <a:rPr lang="en-US" sz="2800" b="1" dirty="0" smtClean="0"/>
              <a:t> </a:t>
            </a:r>
            <a:r>
              <a:rPr lang="en-US" sz="2800" b="1" dirty="0" err="1" smtClean="0"/>
              <a:t>và</a:t>
            </a:r>
            <a:r>
              <a:rPr lang="en-US" sz="2800" b="1" dirty="0" smtClean="0"/>
              <a:t> </a:t>
            </a:r>
            <a:r>
              <a:rPr lang="en-US" sz="2800" b="1" dirty="0" err="1" smtClean="0"/>
              <a:t>các</a:t>
            </a:r>
            <a:r>
              <a:rPr lang="en-US" sz="2800" b="1" dirty="0" smtClean="0"/>
              <a:t> </a:t>
            </a:r>
            <a:r>
              <a:rPr lang="en-US" sz="2800" b="1" dirty="0" err="1" smtClean="0"/>
              <a:t>biện</a:t>
            </a:r>
            <a:r>
              <a:rPr lang="en-US" sz="2800" b="1" dirty="0" smtClean="0"/>
              <a:t> </a:t>
            </a:r>
            <a:r>
              <a:rPr lang="en-US" sz="2800" b="1" dirty="0" err="1" smtClean="0"/>
              <a:t>pháp</a:t>
            </a:r>
            <a:r>
              <a:rPr lang="en-US" sz="2800" b="1" dirty="0" smtClean="0"/>
              <a:t> </a:t>
            </a:r>
            <a:r>
              <a:rPr lang="en-US" sz="2800" b="1" dirty="0" err="1" smtClean="0"/>
              <a:t>phòng</a:t>
            </a:r>
            <a:r>
              <a:rPr lang="en-US" sz="2800" b="1" dirty="0" smtClean="0"/>
              <a:t> </a:t>
            </a:r>
            <a:r>
              <a:rPr lang="en-US" sz="2800" b="1" dirty="0" err="1" smtClean="0"/>
              <a:t>chống</a:t>
            </a:r>
            <a:r>
              <a:rPr lang="en-US" sz="2800" b="1" dirty="0" smtClean="0"/>
              <a:t> </a:t>
            </a:r>
            <a:r>
              <a:rPr lang="en-US" sz="2800" b="1" dirty="0" err="1" smtClean="0"/>
              <a:t>bệnh</a:t>
            </a:r>
            <a:r>
              <a:rPr lang="en-US" sz="2800" b="1" dirty="0" smtClean="0"/>
              <a:t> </a:t>
            </a:r>
            <a:r>
              <a:rPr lang="en-US" sz="2800" b="1" dirty="0" err="1" smtClean="0"/>
              <a:t>Sởi</a:t>
            </a:r>
            <a:r>
              <a:rPr lang="en-US" sz="2800" b="1" dirty="0" smtClean="0"/>
              <a:t> </a:t>
            </a:r>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7467600" cy="1143000"/>
          </a:xfrm>
        </p:spPr>
        <p:txBody>
          <a:bodyPr/>
          <a:lstStyle/>
          <a:p>
            <a:pPr algn="ctr"/>
            <a:r>
              <a:rPr lang="en-US" smtClean="0"/>
              <a:t>Dịch tễ học (1)</a:t>
            </a:r>
          </a:p>
        </p:txBody>
      </p:sp>
      <p:sp>
        <p:nvSpPr>
          <p:cNvPr id="4099" name="Rectangle 3"/>
          <p:cNvSpPr>
            <a:spLocks noGrp="1"/>
          </p:cNvSpPr>
          <p:nvPr>
            <p:ph type="body" idx="1"/>
          </p:nvPr>
        </p:nvSpPr>
        <p:spPr>
          <a:xfrm>
            <a:off x="457200" y="1295400"/>
            <a:ext cx="8229600" cy="4856163"/>
          </a:xfrm>
        </p:spPr>
        <p:txBody>
          <a:bodyPr>
            <a:noAutofit/>
          </a:bodyPr>
          <a:lstStyle/>
          <a:p>
            <a:pPr>
              <a:lnSpc>
                <a:spcPct val="110000"/>
              </a:lnSpc>
            </a:pPr>
            <a:r>
              <a:rPr lang="en-US" sz="2200" dirty="0" err="1" smtClean="0"/>
              <a:t>Biểu</a:t>
            </a:r>
            <a:r>
              <a:rPr lang="en-US" sz="2200" dirty="0" smtClean="0"/>
              <a:t> </a:t>
            </a:r>
            <a:r>
              <a:rPr lang="en-US" sz="2200" dirty="0" err="1" smtClean="0"/>
              <a:t>hiện</a:t>
            </a:r>
            <a:r>
              <a:rPr lang="en-US" sz="2200" dirty="0" smtClean="0"/>
              <a:t>: </a:t>
            </a:r>
            <a:r>
              <a:rPr lang="en-US" sz="2200" dirty="0" err="1" smtClean="0"/>
              <a:t>sốt</a:t>
            </a:r>
            <a:r>
              <a:rPr lang="en-US" sz="2200" dirty="0" smtClean="0"/>
              <a:t>, </a:t>
            </a:r>
            <a:r>
              <a:rPr lang="en-US" sz="2200" dirty="0" err="1" smtClean="0"/>
              <a:t>phát</a:t>
            </a:r>
            <a:r>
              <a:rPr lang="en-US" sz="2200" dirty="0" smtClean="0"/>
              <a:t> ban </a:t>
            </a:r>
            <a:r>
              <a:rPr lang="en-US" sz="2200" dirty="0" err="1" smtClean="0"/>
              <a:t>và</a:t>
            </a:r>
            <a:r>
              <a:rPr lang="en-US" sz="2200" dirty="0" smtClean="0"/>
              <a:t> </a:t>
            </a:r>
            <a:r>
              <a:rPr lang="en-US" sz="2200" dirty="0" err="1" smtClean="0"/>
              <a:t>viêm</a:t>
            </a:r>
            <a:r>
              <a:rPr lang="en-US" sz="2200" dirty="0" smtClean="0"/>
              <a:t> long, </a:t>
            </a:r>
            <a:r>
              <a:rPr lang="en-US" sz="2200" dirty="0" err="1" smtClean="0"/>
              <a:t>hạt</a:t>
            </a:r>
            <a:r>
              <a:rPr lang="en-US" sz="2200" dirty="0" smtClean="0"/>
              <a:t> </a:t>
            </a:r>
            <a:r>
              <a:rPr lang="en-US" sz="2200" dirty="0" err="1" smtClean="0"/>
              <a:t>nhỏ</a:t>
            </a:r>
            <a:r>
              <a:rPr lang="en-US" sz="2200" dirty="0" smtClean="0"/>
              <a:t> </a:t>
            </a:r>
            <a:r>
              <a:rPr lang="en-US" sz="2200" dirty="0" err="1" smtClean="0"/>
              <a:t>màu</a:t>
            </a:r>
            <a:r>
              <a:rPr lang="en-US" sz="2200" dirty="0" smtClean="0"/>
              <a:t> </a:t>
            </a:r>
            <a:r>
              <a:rPr lang="en-US" sz="2200" dirty="0" err="1" smtClean="0"/>
              <a:t>trắng</a:t>
            </a:r>
            <a:r>
              <a:rPr lang="en-US" sz="2200" dirty="0" smtClean="0"/>
              <a:t> (</a:t>
            </a:r>
            <a:r>
              <a:rPr lang="en-US" sz="2200" dirty="0" err="1" smtClean="0"/>
              <a:t>Koplik</a:t>
            </a:r>
            <a:r>
              <a:rPr lang="en-US" sz="2200" dirty="0" smtClean="0"/>
              <a:t>) ở </a:t>
            </a:r>
            <a:r>
              <a:rPr lang="en-US" sz="2200" dirty="0" err="1" smtClean="0"/>
              <a:t>niêm</a:t>
            </a:r>
            <a:r>
              <a:rPr lang="en-US" sz="2200" dirty="0" smtClean="0"/>
              <a:t> </a:t>
            </a:r>
            <a:r>
              <a:rPr lang="en-US" sz="2200" dirty="0" err="1" smtClean="0"/>
              <a:t>mạc</a:t>
            </a:r>
            <a:r>
              <a:rPr lang="en-US" sz="2200" dirty="0" smtClean="0"/>
              <a:t> </a:t>
            </a:r>
            <a:r>
              <a:rPr lang="en-US" sz="2200" dirty="0" err="1" smtClean="0"/>
              <a:t>miệng</a:t>
            </a:r>
            <a:r>
              <a:rPr lang="en-US" sz="2200" dirty="0" smtClean="0"/>
              <a:t>. </a:t>
            </a:r>
          </a:p>
          <a:p>
            <a:pPr>
              <a:lnSpc>
                <a:spcPct val="110000"/>
              </a:lnSpc>
            </a:pPr>
            <a:r>
              <a:rPr lang="en-US" sz="2200" dirty="0" err="1" smtClean="0"/>
              <a:t>Người</a:t>
            </a:r>
            <a:r>
              <a:rPr lang="en-US" sz="2200" dirty="0" smtClean="0"/>
              <a:t> </a:t>
            </a:r>
            <a:r>
              <a:rPr lang="en-US" sz="2200" dirty="0" err="1" smtClean="0"/>
              <a:t>là</a:t>
            </a:r>
            <a:r>
              <a:rPr lang="en-US" sz="2200" dirty="0" smtClean="0"/>
              <a:t> ổ </a:t>
            </a:r>
            <a:r>
              <a:rPr lang="en-US" sz="2200" dirty="0" err="1" smtClean="0"/>
              <a:t>chứa</a:t>
            </a:r>
            <a:r>
              <a:rPr lang="en-US" sz="2200" dirty="0" smtClean="0"/>
              <a:t> </a:t>
            </a:r>
            <a:r>
              <a:rPr lang="en-US" sz="2200" dirty="0" err="1" smtClean="0"/>
              <a:t>duy</a:t>
            </a:r>
            <a:r>
              <a:rPr lang="en-US" sz="2200" dirty="0" smtClean="0"/>
              <a:t> </a:t>
            </a:r>
            <a:r>
              <a:rPr lang="en-US" sz="2200" dirty="0" err="1" smtClean="0"/>
              <a:t>nhất</a:t>
            </a:r>
            <a:r>
              <a:rPr lang="en-US" sz="2200" dirty="0" smtClean="0"/>
              <a:t>. </a:t>
            </a:r>
          </a:p>
          <a:p>
            <a:pPr>
              <a:lnSpc>
                <a:spcPct val="110000"/>
              </a:lnSpc>
            </a:pPr>
            <a:r>
              <a:rPr lang="en-US" sz="2200" dirty="0" err="1" smtClean="0"/>
              <a:t>Thời</a:t>
            </a:r>
            <a:r>
              <a:rPr lang="en-US" sz="2200" dirty="0" smtClean="0"/>
              <a:t> </a:t>
            </a:r>
            <a:r>
              <a:rPr lang="en-US" sz="2200" dirty="0" err="1" smtClean="0"/>
              <a:t>kỳ</a:t>
            </a:r>
            <a:r>
              <a:rPr lang="en-US" sz="2200" dirty="0" smtClean="0"/>
              <a:t> ủ </a:t>
            </a:r>
            <a:r>
              <a:rPr lang="en-US" sz="2200" dirty="0" err="1" smtClean="0"/>
              <a:t>bệnh</a:t>
            </a:r>
            <a:r>
              <a:rPr lang="en-US" sz="2200" dirty="0" smtClean="0"/>
              <a:t> </a:t>
            </a:r>
            <a:r>
              <a:rPr lang="en-US" sz="2200" dirty="0" err="1" smtClean="0"/>
              <a:t>kéo</a:t>
            </a:r>
            <a:r>
              <a:rPr lang="en-US" sz="2200" dirty="0" smtClean="0"/>
              <a:t> </a:t>
            </a:r>
            <a:r>
              <a:rPr lang="en-US" sz="2200" dirty="0" err="1" smtClean="0"/>
              <a:t>dài</a:t>
            </a:r>
            <a:r>
              <a:rPr lang="en-US" sz="2200" dirty="0" smtClean="0"/>
              <a:t> </a:t>
            </a:r>
            <a:r>
              <a:rPr lang="en-US" sz="2200" dirty="0" err="1" smtClean="0"/>
              <a:t>từ</a:t>
            </a:r>
            <a:r>
              <a:rPr lang="en-US" sz="2200" dirty="0" smtClean="0"/>
              <a:t> 7 – 18 </a:t>
            </a:r>
            <a:r>
              <a:rPr lang="en-US" sz="2200" dirty="0" err="1" smtClean="0"/>
              <a:t>ngày</a:t>
            </a:r>
            <a:r>
              <a:rPr lang="en-US" sz="2200" dirty="0" smtClean="0"/>
              <a:t>, </a:t>
            </a:r>
            <a:r>
              <a:rPr lang="en-US" sz="2200" dirty="0" err="1" smtClean="0"/>
              <a:t>trung</a:t>
            </a:r>
            <a:r>
              <a:rPr lang="en-US" sz="2200" dirty="0" smtClean="0"/>
              <a:t> </a:t>
            </a:r>
            <a:r>
              <a:rPr lang="en-US" sz="2200" dirty="0" err="1" smtClean="0"/>
              <a:t>bình</a:t>
            </a:r>
            <a:r>
              <a:rPr lang="en-US" sz="2200" dirty="0" smtClean="0"/>
              <a:t> 10 </a:t>
            </a:r>
            <a:r>
              <a:rPr lang="en-US" sz="2200" dirty="0" err="1" smtClean="0"/>
              <a:t>ngày</a:t>
            </a:r>
            <a:r>
              <a:rPr lang="en-US" sz="2200" dirty="0" smtClean="0"/>
              <a:t>. </a:t>
            </a:r>
          </a:p>
          <a:p>
            <a:pPr>
              <a:lnSpc>
                <a:spcPct val="110000"/>
              </a:lnSpc>
            </a:pPr>
            <a:r>
              <a:rPr lang="en-US" sz="2200" dirty="0" err="1" smtClean="0"/>
              <a:t>Thời</a:t>
            </a:r>
            <a:r>
              <a:rPr lang="en-US" sz="2200" dirty="0" smtClean="0"/>
              <a:t> </a:t>
            </a:r>
            <a:r>
              <a:rPr lang="en-US" sz="2200" dirty="0" err="1" smtClean="0"/>
              <a:t>kỳ</a:t>
            </a:r>
            <a:r>
              <a:rPr lang="en-US" sz="2200" dirty="0" smtClean="0"/>
              <a:t> </a:t>
            </a:r>
            <a:r>
              <a:rPr lang="en-US" sz="2200" dirty="0" err="1" smtClean="0"/>
              <a:t>lây</a:t>
            </a:r>
            <a:r>
              <a:rPr lang="en-US" sz="2200" dirty="0" smtClean="0"/>
              <a:t> </a:t>
            </a:r>
            <a:r>
              <a:rPr lang="en-US" sz="2200" dirty="0" err="1" smtClean="0"/>
              <a:t>truyền</a:t>
            </a:r>
            <a:r>
              <a:rPr lang="en-US" sz="2200" dirty="0" smtClean="0"/>
              <a:t> </a:t>
            </a:r>
            <a:r>
              <a:rPr lang="en-US" sz="2200" dirty="0" err="1" smtClean="0"/>
              <a:t>từ</a:t>
            </a:r>
            <a:r>
              <a:rPr lang="en-US" sz="2200" dirty="0" smtClean="0"/>
              <a:t> 5 </a:t>
            </a:r>
            <a:r>
              <a:rPr lang="en-US" sz="2200" dirty="0" err="1" smtClean="0"/>
              <a:t>ngày</a:t>
            </a:r>
            <a:r>
              <a:rPr lang="en-US" sz="2200" dirty="0" smtClean="0"/>
              <a:t> </a:t>
            </a:r>
            <a:r>
              <a:rPr lang="en-US" sz="2200" dirty="0" err="1" smtClean="0"/>
              <a:t>trước</a:t>
            </a:r>
            <a:r>
              <a:rPr lang="en-US" sz="2200" dirty="0" smtClean="0"/>
              <a:t> </a:t>
            </a:r>
            <a:r>
              <a:rPr lang="en-US" sz="2200" dirty="0" err="1" smtClean="0"/>
              <a:t>cho</a:t>
            </a:r>
            <a:r>
              <a:rPr lang="en-US" sz="2200" dirty="0" smtClean="0"/>
              <a:t> </a:t>
            </a:r>
            <a:r>
              <a:rPr lang="en-US" sz="2200" dirty="0" err="1" smtClean="0"/>
              <a:t>tới</a:t>
            </a:r>
            <a:r>
              <a:rPr lang="en-US" sz="2200" dirty="0" smtClean="0"/>
              <a:t> 5 </a:t>
            </a:r>
            <a:r>
              <a:rPr lang="en-US" sz="2200" dirty="0" err="1" smtClean="0"/>
              <a:t>ngày</a:t>
            </a:r>
            <a:r>
              <a:rPr lang="en-US" sz="2200" dirty="0" smtClean="0"/>
              <a:t> </a:t>
            </a:r>
            <a:r>
              <a:rPr lang="en-US" sz="2200" dirty="0" err="1" smtClean="0"/>
              <a:t>sau</a:t>
            </a:r>
            <a:r>
              <a:rPr lang="en-US" sz="2200" dirty="0" smtClean="0"/>
              <a:t> </a:t>
            </a:r>
            <a:r>
              <a:rPr lang="en-US" sz="2200" dirty="0" err="1" smtClean="0"/>
              <a:t>phát</a:t>
            </a:r>
            <a:r>
              <a:rPr lang="en-US" sz="2200" dirty="0" smtClean="0"/>
              <a:t> ban. </a:t>
            </a:r>
          </a:p>
          <a:p>
            <a:pPr>
              <a:lnSpc>
                <a:spcPct val="110000"/>
              </a:lnSpc>
            </a:pPr>
            <a:r>
              <a:rPr lang="en-US" sz="2200" dirty="0" err="1" smtClean="0"/>
              <a:t>Bệnh</a:t>
            </a:r>
            <a:r>
              <a:rPr lang="en-US" sz="2200" dirty="0" smtClean="0"/>
              <a:t> </a:t>
            </a:r>
            <a:r>
              <a:rPr lang="en-US" sz="2200" dirty="0" err="1" smtClean="0"/>
              <a:t>chủ</a:t>
            </a:r>
            <a:r>
              <a:rPr lang="en-US" sz="2200" dirty="0" smtClean="0"/>
              <a:t> </a:t>
            </a:r>
            <a:r>
              <a:rPr lang="en-US" sz="2200" dirty="0" err="1" smtClean="0"/>
              <a:t>yếu</a:t>
            </a:r>
            <a:r>
              <a:rPr lang="en-US" sz="2200" dirty="0" smtClean="0"/>
              <a:t> </a:t>
            </a:r>
            <a:r>
              <a:rPr lang="en-US" sz="2200" dirty="0" err="1" smtClean="0"/>
              <a:t>lây</a:t>
            </a:r>
            <a:r>
              <a:rPr lang="en-US" sz="2200" dirty="0" smtClean="0"/>
              <a:t> qua </a:t>
            </a:r>
            <a:r>
              <a:rPr lang="en-US" sz="2200" dirty="0" err="1" smtClean="0"/>
              <a:t>đường</a:t>
            </a:r>
            <a:r>
              <a:rPr lang="en-US" sz="2200" dirty="0" smtClean="0"/>
              <a:t> </a:t>
            </a:r>
            <a:r>
              <a:rPr lang="en-US" sz="2200" dirty="0" err="1" smtClean="0"/>
              <a:t>hô</a:t>
            </a:r>
            <a:r>
              <a:rPr lang="en-US" sz="2200" dirty="0" smtClean="0"/>
              <a:t> </a:t>
            </a:r>
            <a:r>
              <a:rPr lang="en-US" sz="2200" dirty="0" err="1" smtClean="0"/>
              <a:t>hấp</a:t>
            </a:r>
            <a:r>
              <a:rPr lang="en-US" sz="2200" dirty="0" smtClean="0"/>
              <a:t> do </a:t>
            </a:r>
            <a:r>
              <a:rPr lang="en-US" sz="2200" dirty="0" err="1" smtClean="0"/>
              <a:t>hít</a:t>
            </a:r>
            <a:r>
              <a:rPr lang="en-US" sz="2200" dirty="0" smtClean="0"/>
              <a:t> </a:t>
            </a:r>
            <a:r>
              <a:rPr lang="en-US" sz="2200" dirty="0" err="1" smtClean="0"/>
              <a:t>phải</a:t>
            </a:r>
            <a:r>
              <a:rPr lang="en-US" sz="2200" dirty="0" smtClean="0"/>
              <a:t> </a:t>
            </a:r>
            <a:r>
              <a:rPr lang="en-US" sz="2200" dirty="0" err="1" smtClean="0"/>
              <a:t>các</a:t>
            </a:r>
            <a:r>
              <a:rPr lang="en-US" sz="2200" dirty="0" smtClean="0"/>
              <a:t> </a:t>
            </a:r>
            <a:r>
              <a:rPr lang="en-US" sz="2200" dirty="0" err="1" smtClean="0"/>
              <a:t>dịch</a:t>
            </a:r>
            <a:r>
              <a:rPr lang="en-US" sz="2200" dirty="0" smtClean="0"/>
              <a:t> </a:t>
            </a:r>
            <a:r>
              <a:rPr lang="en-US" sz="2200" dirty="0" err="1" smtClean="0"/>
              <a:t>tiết</a:t>
            </a:r>
            <a:r>
              <a:rPr lang="en-US" sz="2200" dirty="0" smtClean="0"/>
              <a:t> </a:t>
            </a:r>
            <a:r>
              <a:rPr lang="en-US" sz="2200" dirty="0" err="1" smtClean="0"/>
              <a:t>mũi</a:t>
            </a:r>
            <a:r>
              <a:rPr lang="en-US" sz="2200" dirty="0" smtClean="0"/>
              <a:t> </a:t>
            </a:r>
            <a:r>
              <a:rPr lang="en-US" sz="2200" dirty="0" err="1" smtClean="0"/>
              <a:t>họng</a:t>
            </a:r>
            <a:r>
              <a:rPr lang="en-US" sz="2200" dirty="0" smtClean="0"/>
              <a:t> </a:t>
            </a:r>
            <a:r>
              <a:rPr lang="en-US" sz="2200" dirty="0" err="1" smtClean="0"/>
              <a:t>của</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bắn</a:t>
            </a:r>
            <a:r>
              <a:rPr lang="en-US" sz="2200" dirty="0" smtClean="0"/>
              <a:t> </a:t>
            </a:r>
            <a:r>
              <a:rPr lang="en-US" sz="2200" dirty="0" err="1" smtClean="0"/>
              <a:t>ra</a:t>
            </a:r>
            <a:r>
              <a:rPr lang="en-US" sz="2200" dirty="0" smtClean="0"/>
              <a:t> </a:t>
            </a:r>
            <a:r>
              <a:rPr lang="en-US" sz="2200" dirty="0" err="1" smtClean="0"/>
              <a:t>được</a:t>
            </a:r>
            <a:r>
              <a:rPr lang="en-US" sz="2200" dirty="0" smtClean="0"/>
              <a:t> </a:t>
            </a:r>
            <a:r>
              <a:rPr lang="en-US" sz="2200" dirty="0" err="1" smtClean="0"/>
              <a:t>khuếch</a:t>
            </a:r>
            <a:r>
              <a:rPr lang="en-US" sz="2200" dirty="0" smtClean="0"/>
              <a:t> </a:t>
            </a:r>
            <a:r>
              <a:rPr lang="en-US" sz="2200" dirty="0" err="1" smtClean="0"/>
              <a:t>tán</a:t>
            </a:r>
            <a:r>
              <a:rPr lang="en-US" sz="2200" dirty="0" smtClean="0"/>
              <a:t> </a:t>
            </a:r>
            <a:r>
              <a:rPr lang="en-US" sz="2200" dirty="0" err="1" smtClean="0"/>
              <a:t>trong</a:t>
            </a:r>
            <a:r>
              <a:rPr lang="en-US" sz="2200" dirty="0" smtClean="0"/>
              <a:t> </a:t>
            </a:r>
            <a:r>
              <a:rPr lang="en-US" sz="2200" dirty="0" err="1" smtClean="0"/>
              <a:t>không</a:t>
            </a:r>
            <a:r>
              <a:rPr lang="en-US" sz="2200" dirty="0" smtClean="0"/>
              <a:t> </a:t>
            </a:r>
            <a:r>
              <a:rPr lang="en-US" sz="2200" dirty="0" err="1" smtClean="0"/>
              <a:t>khí</a:t>
            </a:r>
            <a:r>
              <a:rPr lang="en-US" sz="2200" dirty="0" smtClean="0"/>
              <a:t> </a:t>
            </a:r>
            <a:r>
              <a:rPr lang="en-US" sz="2200" dirty="0" err="1" smtClean="0"/>
              <a:t>hoặc</a:t>
            </a:r>
            <a:r>
              <a:rPr lang="en-US" sz="2200" dirty="0" smtClean="0"/>
              <a:t> </a:t>
            </a:r>
            <a:r>
              <a:rPr lang="en-US" sz="2200" dirty="0" err="1" smtClean="0"/>
              <a:t>tiếp</a:t>
            </a:r>
            <a:r>
              <a:rPr lang="en-US" sz="2200" dirty="0" smtClean="0"/>
              <a:t> </a:t>
            </a:r>
            <a:r>
              <a:rPr lang="en-US" sz="2200" dirty="0" err="1" smtClean="0"/>
              <a:t>xúc</a:t>
            </a:r>
            <a:r>
              <a:rPr lang="en-US" sz="2200" dirty="0" smtClean="0"/>
              <a:t> </a:t>
            </a:r>
            <a:r>
              <a:rPr lang="en-US" sz="2200" dirty="0" err="1" smtClean="0"/>
              <a:t>trực</a:t>
            </a:r>
            <a:r>
              <a:rPr lang="en-US" sz="2200" dirty="0" smtClean="0"/>
              <a:t> </a:t>
            </a:r>
            <a:r>
              <a:rPr lang="en-US" sz="2200" dirty="0" err="1" smtClean="0"/>
              <a:t>tiếp</a:t>
            </a:r>
            <a:r>
              <a:rPr lang="en-US" sz="2200" dirty="0" smtClean="0"/>
              <a:t> </a:t>
            </a:r>
            <a:r>
              <a:rPr lang="en-US" sz="2200" dirty="0" err="1" smtClean="0"/>
              <a:t>với</a:t>
            </a:r>
            <a:r>
              <a:rPr lang="en-US" sz="2200" dirty="0" smtClean="0"/>
              <a:t> </a:t>
            </a:r>
            <a:r>
              <a:rPr lang="en-US" sz="2200" dirty="0" err="1" smtClean="0"/>
              <a:t>chất</a:t>
            </a:r>
            <a:r>
              <a:rPr lang="en-US" sz="2200" dirty="0" smtClean="0"/>
              <a:t> </a:t>
            </a:r>
            <a:r>
              <a:rPr lang="en-US" sz="2200" dirty="0" err="1" smtClean="0"/>
              <a:t>tiết</a:t>
            </a:r>
            <a:r>
              <a:rPr lang="en-US" sz="2200" dirty="0" smtClean="0"/>
              <a:t> </a:t>
            </a:r>
            <a:r>
              <a:rPr lang="en-US" sz="2200" dirty="0" err="1" smtClean="0"/>
              <a:t>đường</a:t>
            </a:r>
            <a:r>
              <a:rPr lang="en-US" sz="2200" dirty="0" smtClean="0"/>
              <a:t> </a:t>
            </a:r>
            <a:r>
              <a:rPr lang="en-US" sz="2200" dirty="0" err="1" smtClean="0"/>
              <a:t>mũi</a:t>
            </a:r>
            <a:r>
              <a:rPr lang="en-US" sz="2200" dirty="0" smtClean="0"/>
              <a:t> </a:t>
            </a:r>
            <a:r>
              <a:rPr lang="en-US" sz="2200" dirty="0" err="1" smtClean="0"/>
              <a:t>họng</a:t>
            </a:r>
            <a:r>
              <a:rPr lang="en-US" sz="2200" dirty="0" smtClean="0"/>
              <a:t> </a:t>
            </a:r>
            <a:r>
              <a:rPr lang="en-US" sz="2200" dirty="0" err="1" smtClean="0"/>
              <a:t>của</a:t>
            </a:r>
            <a:r>
              <a:rPr lang="en-US" sz="2200" dirty="0" smtClean="0"/>
              <a:t> </a:t>
            </a:r>
            <a:r>
              <a:rPr lang="en-US" sz="2200" dirty="0" err="1" smtClean="0"/>
              <a:t>bệnh</a:t>
            </a:r>
            <a:r>
              <a:rPr lang="en-US" sz="2200" dirty="0" smtClean="0"/>
              <a:t> </a:t>
            </a:r>
            <a:r>
              <a:rPr lang="en-US" sz="2200" dirty="0" err="1" smtClean="0"/>
              <a:t>nhân</a:t>
            </a:r>
            <a:r>
              <a:rPr lang="en-US" sz="2200" dirty="0" smtClean="0"/>
              <a:t>. </a:t>
            </a:r>
          </a:p>
          <a:p>
            <a:pPr>
              <a:lnSpc>
                <a:spcPct val="110000"/>
              </a:lnSpc>
            </a:pPr>
            <a:r>
              <a:rPr lang="en-US" sz="2200" dirty="0" err="1" smtClean="0"/>
              <a:t>Bệnh</a:t>
            </a:r>
            <a:r>
              <a:rPr lang="en-US" sz="2200" dirty="0" smtClean="0"/>
              <a:t> </a:t>
            </a:r>
            <a:r>
              <a:rPr lang="en-US" sz="2200" dirty="0" err="1" smtClean="0"/>
              <a:t>sởi</a:t>
            </a:r>
            <a:r>
              <a:rPr lang="en-US" sz="2200" dirty="0" smtClean="0"/>
              <a:t> </a:t>
            </a:r>
            <a:r>
              <a:rPr lang="en-US" sz="2200" dirty="0" err="1" smtClean="0"/>
              <a:t>có</a:t>
            </a:r>
            <a:r>
              <a:rPr lang="en-US" sz="2200" dirty="0" smtClean="0"/>
              <a:t> </a:t>
            </a:r>
            <a:r>
              <a:rPr lang="en-US" sz="2200" dirty="0" err="1" smtClean="0"/>
              <a:t>tốc</a:t>
            </a:r>
            <a:r>
              <a:rPr lang="en-US" sz="2200" dirty="0" smtClean="0"/>
              <a:t> </a:t>
            </a:r>
            <a:r>
              <a:rPr lang="en-US" sz="2200" dirty="0" err="1" smtClean="0"/>
              <a:t>độ</a:t>
            </a:r>
            <a:r>
              <a:rPr lang="en-US" sz="2200" dirty="0" smtClean="0"/>
              <a:t> </a:t>
            </a:r>
            <a:r>
              <a:rPr lang="en-US" sz="2200" dirty="0" err="1" smtClean="0"/>
              <a:t>lây</a:t>
            </a:r>
            <a:r>
              <a:rPr lang="en-US" sz="2200" dirty="0" smtClean="0"/>
              <a:t> </a:t>
            </a:r>
            <a:r>
              <a:rPr lang="en-US" sz="2200" dirty="0" err="1" smtClean="0"/>
              <a:t>nhiễm</a:t>
            </a:r>
            <a:r>
              <a:rPr lang="en-US" sz="2200" dirty="0" smtClean="0"/>
              <a:t> </a:t>
            </a:r>
            <a:r>
              <a:rPr lang="en-US" sz="2200" dirty="0" err="1" smtClean="0"/>
              <a:t>rất</a:t>
            </a:r>
            <a:r>
              <a:rPr lang="en-US" sz="2200" dirty="0" smtClean="0"/>
              <a:t> </a:t>
            </a:r>
            <a:r>
              <a:rPr lang="en-US" sz="2200" dirty="0" err="1" smtClean="0"/>
              <a:t>cao</a:t>
            </a:r>
            <a:r>
              <a:rPr lang="en-US" sz="2200" dirty="0" smtClean="0"/>
              <a:t>, </a:t>
            </a:r>
            <a:r>
              <a:rPr lang="en-US" sz="2200" dirty="0" err="1" smtClean="0"/>
              <a:t>đặc</a:t>
            </a:r>
            <a:r>
              <a:rPr lang="en-US" sz="2200" dirty="0" smtClean="0"/>
              <a:t> </a:t>
            </a:r>
            <a:r>
              <a:rPr lang="en-US" sz="2200" dirty="0" err="1" smtClean="0"/>
              <a:t>biệt</a:t>
            </a:r>
            <a:r>
              <a:rPr lang="en-US" sz="2200" dirty="0" smtClean="0"/>
              <a:t> </a:t>
            </a:r>
            <a:r>
              <a:rPr lang="en-US" sz="2200" dirty="0" err="1" smtClean="0"/>
              <a:t>trong</a:t>
            </a:r>
            <a:r>
              <a:rPr lang="en-US" sz="2200" dirty="0" smtClean="0"/>
              <a:t> </a:t>
            </a:r>
            <a:r>
              <a:rPr lang="en-US" sz="2200" dirty="0" err="1" smtClean="0"/>
              <a:t>điều</a:t>
            </a:r>
            <a:r>
              <a:rPr lang="en-US" sz="2200" dirty="0" smtClean="0"/>
              <a:t> </a:t>
            </a:r>
            <a:r>
              <a:rPr lang="en-US" sz="2200" dirty="0" err="1" smtClean="0"/>
              <a:t>kiện</a:t>
            </a:r>
            <a:r>
              <a:rPr lang="en-US" sz="2200" dirty="0" smtClean="0"/>
              <a:t> </a:t>
            </a:r>
            <a:r>
              <a:rPr lang="en-US" sz="2200" dirty="0" err="1" smtClean="0"/>
              <a:t>sống</a:t>
            </a:r>
            <a:r>
              <a:rPr lang="en-US" sz="2200" dirty="0" smtClean="0"/>
              <a:t> </a:t>
            </a:r>
            <a:r>
              <a:rPr lang="en-US" sz="2200" dirty="0" err="1" smtClean="0"/>
              <a:t>khép</a:t>
            </a:r>
            <a:r>
              <a:rPr lang="en-US" sz="2200" dirty="0" smtClean="0"/>
              <a:t> </a:t>
            </a:r>
            <a:r>
              <a:rPr lang="en-US" sz="2200" dirty="0" err="1" smtClean="0"/>
              <a:t>kín</a:t>
            </a:r>
            <a:r>
              <a:rPr lang="en-US" sz="2200" dirty="0" smtClean="0"/>
              <a:t>; </a:t>
            </a:r>
          </a:p>
          <a:p>
            <a:pPr>
              <a:lnSpc>
                <a:spcPct val="110000"/>
              </a:lnSpc>
            </a:pPr>
            <a:r>
              <a:rPr lang="en-US" sz="2200" dirty="0" err="1" smtClean="0"/>
              <a:t>Miễn</a:t>
            </a:r>
            <a:r>
              <a:rPr lang="en-US" sz="2200" dirty="0" smtClean="0"/>
              <a:t> </a:t>
            </a:r>
            <a:r>
              <a:rPr lang="en-US" sz="2200" dirty="0" err="1" smtClean="0"/>
              <a:t>dịch</a:t>
            </a:r>
            <a:r>
              <a:rPr lang="en-US" sz="2200" dirty="0" smtClean="0"/>
              <a:t> </a:t>
            </a:r>
            <a:r>
              <a:rPr lang="en-US" sz="2200" dirty="0" err="1" smtClean="0"/>
              <a:t>có</a:t>
            </a:r>
            <a:r>
              <a:rPr lang="en-US" sz="2200" dirty="0" smtClean="0"/>
              <a:t> </a:t>
            </a:r>
            <a:r>
              <a:rPr lang="en-US" sz="2200" dirty="0" err="1" smtClean="0"/>
              <a:t>được</a:t>
            </a:r>
            <a:r>
              <a:rPr lang="en-US" sz="2200" dirty="0" smtClean="0"/>
              <a:t> </a:t>
            </a:r>
            <a:r>
              <a:rPr lang="en-US" sz="2200" dirty="0" err="1" smtClean="0"/>
              <a:t>sau</a:t>
            </a:r>
            <a:r>
              <a:rPr lang="en-US" sz="2200" dirty="0" smtClean="0"/>
              <a:t> </a:t>
            </a:r>
            <a:r>
              <a:rPr lang="en-US" sz="2200" dirty="0" err="1" smtClean="0"/>
              <a:t>mắc</a:t>
            </a:r>
            <a:r>
              <a:rPr lang="en-US" sz="2200" dirty="0" smtClean="0"/>
              <a:t> </a:t>
            </a:r>
            <a:r>
              <a:rPr lang="en-US" sz="2200" dirty="0" err="1" smtClean="0"/>
              <a:t>bệnh</a:t>
            </a:r>
            <a:r>
              <a:rPr lang="en-US" sz="2200" dirty="0" smtClean="0"/>
              <a:t> </a:t>
            </a:r>
            <a:r>
              <a:rPr lang="en-US" sz="2200" dirty="0" err="1" smtClean="0"/>
              <a:t>hoặc</a:t>
            </a:r>
            <a:r>
              <a:rPr lang="en-US" sz="2200" dirty="0" smtClean="0"/>
              <a:t> </a:t>
            </a:r>
            <a:r>
              <a:rPr lang="en-US" sz="2200" dirty="0" err="1" smtClean="0"/>
              <a:t>sau</a:t>
            </a:r>
            <a:r>
              <a:rPr lang="en-US" sz="2200" dirty="0" smtClean="0"/>
              <a:t> </a:t>
            </a:r>
            <a:r>
              <a:rPr lang="en-US" sz="2200" dirty="0" err="1" smtClean="0"/>
              <a:t>tiêm</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bền</a:t>
            </a:r>
            <a:r>
              <a:rPr lang="en-US" sz="2200" dirty="0" smtClean="0"/>
              <a:t> </a:t>
            </a:r>
            <a:r>
              <a:rPr lang="en-US" sz="2200" dirty="0" err="1" smtClean="0"/>
              <a:t>vững</a:t>
            </a:r>
            <a:r>
              <a:rPr lang="en-US" sz="2200" dirty="0" smtClean="0"/>
              <a:t>; </a:t>
            </a:r>
          </a:p>
          <a:p>
            <a:pPr>
              <a:lnSpc>
                <a:spcPct val="110000"/>
              </a:lnSpc>
            </a:pPr>
            <a:r>
              <a:rPr lang="en-US" sz="2200" dirty="0" err="1" smtClean="0"/>
              <a:t>Miễn</a:t>
            </a:r>
            <a:r>
              <a:rPr lang="en-US" sz="2200" dirty="0" smtClean="0"/>
              <a:t> </a:t>
            </a:r>
            <a:r>
              <a:rPr lang="en-US" sz="2200" dirty="0" err="1" smtClean="0"/>
              <a:t>dịch</a:t>
            </a:r>
            <a:r>
              <a:rPr lang="en-US" sz="2200" dirty="0" smtClean="0"/>
              <a:t> </a:t>
            </a:r>
            <a:r>
              <a:rPr lang="en-US" sz="2200" dirty="0" err="1" smtClean="0"/>
              <a:t>mẹ</a:t>
            </a:r>
            <a:r>
              <a:rPr lang="en-US" sz="2200" dirty="0" smtClean="0"/>
              <a:t> </a:t>
            </a:r>
            <a:r>
              <a:rPr lang="en-US" sz="2200" dirty="0" err="1" smtClean="0"/>
              <a:t>truyền</a:t>
            </a:r>
            <a:r>
              <a:rPr lang="en-US" sz="2200" dirty="0" smtClean="0"/>
              <a:t> </a:t>
            </a:r>
            <a:r>
              <a:rPr lang="en-US" sz="2200" dirty="0" err="1" smtClean="0"/>
              <a:t>cho</a:t>
            </a:r>
            <a:r>
              <a:rPr lang="en-US" sz="2200" dirty="0" smtClean="0"/>
              <a:t> con </a:t>
            </a:r>
            <a:r>
              <a:rPr lang="en-US" sz="2200" dirty="0" err="1" smtClean="0"/>
              <a:t>có</a:t>
            </a:r>
            <a:r>
              <a:rPr lang="en-US" sz="2200" dirty="0" smtClean="0"/>
              <a:t> </a:t>
            </a:r>
            <a:r>
              <a:rPr lang="en-US" sz="2200" dirty="0" err="1" smtClean="0"/>
              <a:t>thể</a:t>
            </a:r>
            <a:r>
              <a:rPr lang="en-US" sz="2200" dirty="0" smtClean="0"/>
              <a:t> </a:t>
            </a:r>
            <a:r>
              <a:rPr lang="en-US" sz="2200" dirty="0" err="1" smtClean="0"/>
              <a:t>bảo</a:t>
            </a:r>
            <a:r>
              <a:rPr lang="en-US" sz="2200" dirty="0" smtClean="0"/>
              <a:t> </a:t>
            </a:r>
            <a:r>
              <a:rPr lang="en-US" sz="2200" dirty="0" err="1" smtClean="0"/>
              <a:t>vệ</a:t>
            </a:r>
            <a:r>
              <a:rPr lang="en-US" sz="2200" dirty="0" smtClean="0"/>
              <a:t> </a:t>
            </a:r>
            <a:r>
              <a:rPr lang="en-US" sz="2200" dirty="0" err="1" smtClean="0"/>
              <a:t>trẻ</a:t>
            </a:r>
            <a:r>
              <a:rPr lang="en-US" sz="2200" dirty="0" smtClean="0"/>
              <a:t> 6 </a:t>
            </a:r>
            <a:r>
              <a:rPr lang="en-US" sz="2200" dirty="0" err="1" smtClean="0"/>
              <a:t>đến</a:t>
            </a:r>
            <a:r>
              <a:rPr lang="en-US" sz="2200" dirty="0" smtClean="0"/>
              <a:t> 9 </a:t>
            </a:r>
            <a:r>
              <a:rPr lang="en-US" sz="2200" dirty="0" err="1" smtClean="0"/>
              <a:t>tháng</a:t>
            </a:r>
            <a:r>
              <a:rPr lang="en-US" sz="2200"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7467600" cy="1143000"/>
          </a:xfrm>
        </p:spPr>
        <p:txBody>
          <a:bodyPr/>
          <a:lstStyle/>
          <a:p>
            <a:pPr algn="ctr"/>
            <a:r>
              <a:rPr lang="en-US" smtClean="0"/>
              <a:t>Dịch tễ học (2)</a:t>
            </a:r>
          </a:p>
        </p:txBody>
      </p:sp>
      <p:sp>
        <p:nvSpPr>
          <p:cNvPr id="5123" name="Rectangle 3"/>
          <p:cNvSpPr>
            <a:spLocks noGrp="1"/>
          </p:cNvSpPr>
          <p:nvPr>
            <p:ph type="body" idx="1"/>
          </p:nvPr>
        </p:nvSpPr>
        <p:spPr>
          <a:xfrm>
            <a:off x="457200" y="1295400"/>
            <a:ext cx="8229600" cy="5273675"/>
          </a:xfrm>
        </p:spPr>
        <p:txBody>
          <a:bodyPr/>
          <a:lstStyle/>
          <a:p>
            <a:r>
              <a:rPr lang="en-US" smtClean="0"/>
              <a:t>Virus còn hoạt động và gây nhiễm trong không khí và trên bề mặt nhiễm tới 2 giờ</a:t>
            </a:r>
          </a:p>
          <a:p>
            <a:r>
              <a:rPr lang="en-US" smtClean="0"/>
              <a:t>Bệnh sởi có thể gây ra nhiều biến chứng nguy hiểm như viêm tai giữa, viêm phổi, tiêu chảy, khô loét giác mạc mắt, thậm chí có thể viêm não dễ dẫn đến tử vong, bệnh đặc biệt nghiêm trọng ở trẻ nhỏ, trẻ suy dinh dưỡng. </a:t>
            </a:r>
          </a:p>
          <a:p>
            <a:r>
              <a:rPr lang="en-US" smtClean="0"/>
              <a:t>Sởi là bệnh tử vong hàng đầu trong số các bệnh phòng được bằng vắc xin</a:t>
            </a:r>
          </a:p>
          <a:p>
            <a:r>
              <a:rPr lang="en-US" smtClean="0"/>
              <a:t>Trên 95% ca tử vong là ở các nước đang phát triển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mtClean="0"/>
              <a:t>GIÁM SÁT (1)</a:t>
            </a:r>
          </a:p>
        </p:txBody>
      </p:sp>
      <p:sp>
        <p:nvSpPr>
          <p:cNvPr id="6147" name="Rectangle 3"/>
          <p:cNvSpPr>
            <a:spLocks noGrp="1"/>
          </p:cNvSpPr>
          <p:nvPr>
            <p:ph type="body" idx="1"/>
          </p:nvPr>
        </p:nvSpPr>
        <p:spPr>
          <a:xfrm>
            <a:off x="457200" y="1654175"/>
            <a:ext cx="8229600" cy="2613025"/>
          </a:xfrm>
        </p:spPr>
        <p:txBody>
          <a:bodyPr/>
          <a:lstStyle/>
          <a:p>
            <a:pPr algn="just"/>
            <a:r>
              <a:rPr lang="en-US" b="1" smtClean="0"/>
              <a:t>1. Định nghĩa trường hợp nghi sởi(trường hợp giám sát sởi)</a:t>
            </a:r>
            <a:r>
              <a:rPr lang="en-US" smtClean="0"/>
              <a:t> </a:t>
            </a:r>
          </a:p>
          <a:p>
            <a:pPr algn="just"/>
            <a:r>
              <a:rPr lang="en-US" smtClean="0"/>
              <a:t>Là trường hợp sốt, phát ban và kèm theo ít nhất một trong các triệu chứng: ho, chảy nước mũi, viêm kết mạc, nổi hạch (cổ, chẩm, sau tai), sưng đau khớp.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7467600" cy="1143000"/>
          </a:xfrm>
        </p:spPr>
        <p:txBody>
          <a:bodyPr/>
          <a:lstStyle/>
          <a:p>
            <a:pPr algn="ctr"/>
            <a:r>
              <a:rPr lang="en-US" smtClean="0"/>
              <a:t>Bệnh sởi cổ điển</a:t>
            </a:r>
          </a:p>
        </p:txBody>
      </p:sp>
      <p:pic>
        <p:nvPicPr>
          <p:cNvPr id="16387" name="Picture 5" descr="Measles8"/>
          <p:cNvPicPr>
            <a:picLocks noChangeAspect="1" noChangeArrowheads="1"/>
          </p:cNvPicPr>
          <p:nvPr/>
        </p:nvPicPr>
        <p:blipFill>
          <a:blip r:embed="rId2"/>
          <a:srcRect/>
          <a:stretch>
            <a:fillRect/>
          </a:stretch>
        </p:blipFill>
        <p:spPr bwMode="auto">
          <a:xfrm>
            <a:off x="1066800" y="1295400"/>
            <a:ext cx="3419475" cy="5143500"/>
          </a:xfrm>
          <a:prstGeom prst="rect">
            <a:avLst/>
          </a:prstGeom>
          <a:noFill/>
          <a:ln w="9525">
            <a:noFill/>
            <a:miter lim="800000"/>
            <a:headEnd/>
            <a:tailEnd/>
          </a:ln>
        </p:spPr>
      </p:pic>
      <p:pic>
        <p:nvPicPr>
          <p:cNvPr id="16388" name="Picture 7" descr="Measles14"/>
          <p:cNvPicPr>
            <a:picLocks noChangeAspect="1" noChangeArrowheads="1"/>
          </p:cNvPicPr>
          <p:nvPr/>
        </p:nvPicPr>
        <p:blipFill>
          <a:blip r:embed="rId3"/>
          <a:srcRect/>
          <a:stretch>
            <a:fillRect/>
          </a:stretch>
        </p:blipFill>
        <p:spPr bwMode="auto">
          <a:xfrm>
            <a:off x="4876800" y="1295400"/>
            <a:ext cx="2500313" cy="2743200"/>
          </a:xfrm>
          <a:prstGeom prst="rect">
            <a:avLst/>
          </a:prstGeom>
          <a:noFill/>
          <a:ln w="9525">
            <a:noFill/>
            <a:miter lim="800000"/>
            <a:headEnd/>
            <a:tailEnd/>
          </a:ln>
        </p:spPr>
      </p:pic>
      <p:pic>
        <p:nvPicPr>
          <p:cNvPr id="16389" name="Picture 9" descr="Measles7"/>
          <p:cNvPicPr>
            <a:picLocks noChangeAspect="1" noChangeArrowheads="1"/>
          </p:cNvPicPr>
          <p:nvPr/>
        </p:nvPicPr>
        <p:blipFill>
          <a:blip r:embed="rId4"/>
          <a:srcRect/>
          <a:stretch>
            <a:fillRect/>
          </a:stretch>
        </p:blipFill>
        <p:spPr bwMode="auto">
          <a:xfrm>
            <a:off x="4876800" y="4114800"/>
            <a:ext cx="29718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NguyenQuocThai\Documents\Measles\Presentation\Ban BN\P1000533.JPG"/>
          <p:cNvPicPr>
            <a:picLocks noChangeAspect="1" noChangeArrowheads="1"/>
          </p:cNvPicPr>
          <p:nvPr/>
        </p:nvPicPr>
        <p:blipFill>
          <a:blip r:embed="rId2" cstate="print"/>
          <a:srcRect l="4688" t="8333" r="17969" b="7291"/>
          <a:stretch>
            <a:fillRect/>
          </a:stretch>
        </p:blipFill>
        <p:spPr bwMode="auto">
          <a:xfrm>
            <a:off x="4114138" y="2743200"/>
            <a:ext cx="4470988" cy="3657600"/>
          </a:xfrm>
          <a:prstGeom prst="rect">
            <a:avLst/>
          </a:prstGeom>
          <a:noFill/>
          <a:ln w="9525">
            <a:noFill/>
            <a:miter lim="800000"/>
            <a:headEnd/>
            <a:tailEnd/>
          </a:ln>
        </p:spPr>
      </p:pic>
      <p:pic>
        <p:nvPicPr>
          <p:cNvPr id="17411" name="Picture 2" descr="C:\Users\NguyenQuocThai\Documents\Measles\Presentation\Ban BN\P1000530.JPG"/>
          <p:cNvPicPr>
            <a:picLocks noChangeAspect="1" noChangeArrowheads="1"/>
          </p:cNvPicPr>
          <p:nvPr/>
        </p:nvPicPr>
        <p:blipFill>
          <a:blip r:embed="rId3" cstate="print"/>
          <a:srcRect l="16406" t="27083" r="19531" b="20833"/>
          <a:stretch>
            <a:fillRect/>
          </a:stretch>
        </p:blipFill>
        <p:spPr bwMode="auto">
          <a:xfrm>
            <a:off x="533401" y="325245"/>
            <a:ext cx="4965192" cy="3027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NguyenQuocThai\Documents\Measles\Presentation\Ban BN\P1000535.JPG"/>
          <p:cNvPicPr>
            <a:picLocks noChangeAspect="1" noChangeArrowheads="1"/>
          </p:cNvPicPr>
          <p:nvPr/>
        </p:nvPicPr>
        <p:blipFill>
          <a:blip r:embed="rId2"/>
          <a:srcRect l="12500" t="6267" r="23399" b="25999"/>
          <a:stretch>
            <a:fillRect/>
          </a:stretch>
        </p:blipFill>
        <p:spPr bwMode="auto">
          <a:xfrm>
            <a:off x="1676400" y="1676400"/>
            <a:ext cx="5621338"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NguyenQuocThai\Documents\Measles\Presentation\Ban BN\P1000536.JPG"/>
          <p:cNvPicPr>
            <a:picLocks noChangeAspect="1" noChangeArrowheads="1"/>
          </p:cNvPicPr>
          <p:nvPr/>
        </p:nvPicPr>
        <p:blipFill>
          <a:blip r:embed="rId2"/>
          <a:srcRect l="9375" t="7291" r="20313" b="16666"/>
          <a:stretch>
            <a:fillRect/>
          </a:stretch>
        </p:blipFill>
        <p:spPr bwMode="auto">
          <a:xfrm>
            <a:off x="228600" y="304800"/>
            <a:ext cx="5302032" cy="4300538"/>
          </a:xfrm>
          <a:prstGeom prst="rect">
            <a:avLst/>
          </a:prstGeom>
          <a:noFill/>
          <a:ln w="9525">
            <a:noFill/>
            <a:miter lim="800000"/>
            <a:headEnd/>
            <a:tailEnd/>
          </a:ln>
        </p:spPr>
      </p:pic>
      <p:pic>
        <p:nvPicPr>
          <p:cNvPr id="19459" name="Picture 2" descr="C:\Users\NguyenQuocThai\Documents\Measles\Presentation\Ban BN\P1000537.JPG"/>
          <p:cNvPicPr>
            <a:picLocks noChangeAspect="1" noChangeArrowheads="1"/>
          </p:cNvPicPr>
          <p:nvPr/>
        </p:nvPicPr>
        <p:blipFill>
          <a:blip r:embed="rId3"/>
          <a:srcRect t="15625" r="35156"/>
          <a:stretch>
            <a:fillRect/>
          </a:stretch>
        </p:blipFill>
        <p:spPr bwMode="auto">
          <a:xfrm>
            <a:off x="4648200" y="2344081"/>
            <a:ext cx="4156183" cy="4056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7467600" cy="1143000"/>
          </a:xfrm>
        </p:spPr>
        <p:txBody>
          <a:bodyPr/>
          <a:lstStyle/>
          <a:p>
            <a:pPr algn="ctr"/>
            <a:r>
              <a:rPr lang="en-US" smtClean="0"/>
              <a:t>PHÒNG BỆNH</a:t>
            </a:r>
          </a:p>
        </p:txBody>
      </p:sp>
      <p:sp>
        <p:nvSpPr>
          <p:cNvPr id="7171" name="Rectangle 3"/>
          <p:cNvSpPr>
            <a:spLocks noGrp="1"/>
          </p:cNvSpPr>
          <p:nvPr>
            <p:ph type="body" idx="1"/>
          </p:nvPr>
        </p:nvSpPr>
        <p:spPr>
          <a:xfrm>
            <a:off x="457200" y="1295400"/>
            <a:ext cx="8229600" cy="5584825"/>
          </a:xfrm>
        </p:spPr>
        <p:txBody>
          <a:bodyPr>
            <a:normAutofit/>
          </a:bodyPr>
          <a:lstStyle/>
          <a:p>
            <a:pPr algn="just">
              <a:lnSpc>
                <a:spcPct val="110000"/>
              </a:lnSpc>
              <a:buFont typeface="Arial" charset="0"/>
              <a:buNone/>
            </a:pPr>
            <a:r>
              <a:rPr lang="en-US" sz="2800" dirty="0" smtClean="0"/>
              <a:t>1. </a:t>
            </a:r>
            <a:r>
              <a:rPr lang="en-US" sz="2800" dirty="0" err="1" smtClean="0"/>
              <a:t>Tuyên</a:t>
            </a:r>
            <a:r>
              <a:rPr lang="en-US" sz="2800" dirty="0" smtClean="0"/>
              <a:t> </a:t>
            </a:r>
            <a:r>
              <a:rPr lang="en-US" sz="2800" dirty="0" err="1" smtClean="0"/>
              <a:t>truyền</a:t>
            </a:r>
            <a:r>
              <a:rPr lang="en-US" sz="2800" dirty="0" smtClean="0"/>
              <a:t> </a:t>
            </a:r>
            <a:r>
              <a:rPr lang="en-US" sz="2800" dirty="0" err="1" smtClean="0"/>
              <a:t>sâu</a:t>
            </a:r>
            <a:r>
              <a:rPr lang="en-US" sz="2800" dirty="0" smtClean="0"/>
              <a:t> </a:t>
            </a:r>
            <a:r>
              <a:rPr lang="en-US" sz="2800" dirty="0" err="1" smtClean="0"/>
              <a:t>rộng</a:t>
            </a:r>
            <a:r>
              <a:rPr lang="en-US" sz="2800" dirty="0" smtClean="0"/>
              <a:t> </a:t>
            </a:r>
            <a:r>
              <a:rPr lang="en-US" sz="2800" dirty="0" err="1" smtClean="0"/>
              <a:t>trong</a:t>
            </a:r>
            <a:r>
              <a:rPr lang="en-US" sz="2800" dirty="0" smtClean="0"/>
              <a:t> </a:t>
            </a:r>
            <a:r>
              <a:rPr lang="en-US" sz="2800" dirty="0" err="1" smtClean="0"/>
              <a:t>cộng</a:t>
            </a:r>
            <a:r>
              <a:rPr lang="en-US" sz="2800" dirty="0" smtClean="0"/>
              <a:t> </a:t>
            </a:r>
            <a:r>
              <a:rPr lang="en-US" sz="2800" dirty="0" err="1" smtClean="0"/>
              <a:t>đồng</a:t>
            </a:r>
            <a:r>
              <a:rPr lang="en-US" sz="2800" dirty="0" smtClean="0"/>
              <a:t> </a:t>
            </a:r>
            <a:r>
              <a:rPr lang="en-US" sz="2800" dirty="0" err="1" smtClean="0"/>
              <a:t>về</a:t>
            </a:r>
            <a:r>
              <a:rPr lang="en-US" sz="2800" dirty="0" smtClean="0"/>
              <a:t> </a:t>
            </a:r>
            <a:r>
              <a:rPr lang="en-US" sz="2800" dirty="0" err="1" smtClean="0"/>
              <a:t>bệnh</a:t>
            </a:r>
            <a:r>
              <a:rPr lang="en-US" sz="2800" dirty="0" smtClean="0"/>
              <a:t> </a:t>
            </a:r>
            <a:r>
              <a:rPr lang="en-US" sz="2800" dirty="0" err="1" smtClean="0"/>
              <a:t>sởi</a:t>
            </a:r>
            <a:r>
              <a:rPr lang="en-US" sz="2800" dirty="0" smtClean="0"/>
              <a:t>, </a:t>
            </a:r>
            <a:r>
              <a:rPr lang="en-US" sz="2800" dirty="0" err="1" smtClean="0"/>
              <a:t>cách</a:t>
            </a:r>
            <a:r>
              <a:rPr lang="en-US" sz="2800" dirty="0" smtClean="0"/>
              <a:t> </a:t>
            </a:r>
            <a:r>
              <a:rPr lang="en-US" sz="2800" dirty="0" err="1" smtClean="0"/>
              <a:t>nhận</a:t>
            </a:r>
            <a:r>
              <a:rPr lang="en-US" sz="2800" dirty="0" smtClean="0"/>
              <a:t> </a:t>
            </a:r>
            <a:r>
              <a:rPr lang="en-US" sz="2800" dirty="0" err="1" smtClean="0"/>
              <a:t>biết</a:t>
            </a:r>
            <a:r>
              <a:rPr lang="en-US" sz="2800" dirty="0" smtClean="0"/>
              <a:t> </a:t>
            </a:r>
            <a:r>
              <a:rPr lang="en-US" sz="2800" dirty="0" err="1" smtClean="0"/>
              <a:t>và</a:t>
            </a:r>
            <a:r>
              <a:rPr lang="en-US" sz="2800" dirty="0" smtClean="0"/>
              <a:t> </a:t>
            </a:r>
            <a:r>
              <a:rPr lang="en-US" sz="2800" dirty="0" err="1" smtClean="0"/>
              <a:t>biện</a:t>
            </a:r>
            <a:r>
              <a:rPr lang="en-US" sz="2800" dirty="0" smtClean="0"/>
              <a:t> </a:t>
            </a:r>
            <a:r>
              <a:rPr lang="en-US" sz="2800" dirty="0" err="1" smtClean="0"/>
              <a:t>pháp</a:t>
            </a:r>
            <a:r>
              <a:rPr lang="en-US" sz="2800" dirty="0" smtClean="0"/>
              <a:t> </a:t>
            </a:r>
            <a:r>
              <a:rPr lang="en-US" sz="2800" dirty="0" err="1" smtClean="0"/>
              <a:t>phòng</a:t>
            </a:r>
            <a:r>
              <a:rPr lang="en-US" sz="2800" dirty="0" smtClean="0"/>
              <a:t> </a:t>
            </a:r>
            <a:r>
              <a:rPr lang="en-US" sz="2800" dirty="0" err="1" smtClean="0"/>
              <a:t>chống</a:t>
            </a:r>
            <a:r>
              <a:rPr lang="en-US" sz="2800" dirty="0" smtClean="0"/>
              <a:t>.</a:t>
            </a:r>
          </a:p>
          <a:p>
            <a:pPr algn="just">
              <a:lnSpc>
                <a:spcPct val="110000"/>
              </a:lnSpc>
              <a:buFont typeface="Arial" charset="0"/>
              <a:buNone/>
            </a:pPr>
            <a:r>
              <a:rPr lang="en-US" sz="2800" dirty="0" smtClean="0"/>
              <a:t>2. </a:t>
            </a:r>
            <a:r>
              <a:rPr lang="en-US" sz="2800" dirty="0" err="1" smtClean="0"/>
              <a:t>Nâng</a:t>
            </a:r>
            <a:r>
              <a:rPr lang="en-US" sz="2800" dirty="0" smtClean="0"/>
              <a:t> </a:t>
            </a:r>
            <a:r>
              <a:rPr lang="en-US" sz="2800" dirty="0" err="1" smtClean="0"/>
              <a:t>cao</a:t>
            </a:r>
            <a:r>
              <a:rPr lang="en-US" sz="2800" dirty="0" smtClean="0"/>
              <a:t> </a:t>
            </a:r>
            <a:r>
              <a:rPr lang="en-US" sz="2800" dirty="0" err="1" smtClean="0"/>
              <a:t>sức</a:t>
            </a:r>
            <a:r>
              <a:rPr lang="en-US" sz="2800" dirty="0" smtClean="0"/>
              <a:t> </a:t>
            </a:r>
            <a:r>
              <a:rPr lang="en-US" sz="2800" dirty="0" err="1" smtClean="0"/>
              <a:t>đề</a:t>
            </a:r>
            <a:r>
              <a:rPr lang="en-US" sz="2800" dirty="0" smtClean="0"/>
              <a:t> </a:t>
            </a:r>
            <a:r>
              <a:rPr lang="en-US" sz="2800" dirty="0" err="1" smtClean="0"/>
              <a:t>kháng</a:t>
            </a:r>
            <a:r>
              <a:rPr lang="en-US" sz="2800" dirty="0" smtClean="0"/>
              <a:t> </a:t>
            </a:r>
            <a:r>
              <a:rPr lang="en-US" sz="2800" dirty="0" err="1" smtClean="0"/>
              <a:t>cơ</a:t>
            </a:r>
            <a:r>
              <a:rPr lang="en-US" sz="2800" dirty="0" smtClean="0"/>
              <a:t> </a:t>
            </a:r>
            <a:r>
              <a:rPr lang="en-US" sz="2800" dirty="0" err="1" smtClean="0"/>
              <a:t>thể</a:t>
            </a:r>
            <a:r>
              <a:rPr lang="en-US" sz="2800" dirty="0" smtClean="0"/>
              <a:t> </a:t>
            </a:r>
            <a:r>
              <a:rPr lang="en-US" sz="2800" dirty="0" err="1" smtClean="0"/>
              <a:t>bằng</a:t>
            </a:r>
            <a:r>
              <a:rPr lang="en-US" sz="2800" dirty="0" smtClean="0"/>
              <a:t>: </a:t>
            </a:r>
            <a:r>
              <a:rPr lang="en-US" sz="2800" dirty="0" err="1" smtClean="0"/>
              <a:t>ăn</a:t>
            </a:r>
            <a:r>
              <a:rPr lang="en-US" sz="2800" dirty="0" smtClean="0"/>
              <a:t> </a:t>
            </a:r>
            <a:r>
              <a:rPr lang="en-US" sz="2800" dirty="0" err="1" smtClean="0"/>
              <a:t>uống</a:t>
            </a:r>
            <a:r>
              <a:rPr lang="en-US" sz="2800" dirty="0" smtClean="0"/>
              <a:t> </a:t>
            </a:r>
            <a:r>
              <a:rPr lang="en-US" sz="2800" dirty="0" err="1" smtClean="0"/>
              <a:t>đủ</a:t>
            </a:r>
            <a:r>
              <a:rPr lang="en-US" sz="2800" dirty="0" smtClean="0"/>
              <a:t> </a:t>
            </a:r>
            <a:r>
              <a:rPr lang="en-US" sz="2800" dirty="0" err="1" smtClean="0"/>
              <a:t>chất</a:t>
            </a:r>
            <a:r>
              <a:rPr lang="en-US" sz="2800" dirty="0" smtClean="0"/>
              <a:t> </a:t>
            </a:r>
            <a:r>
              <a:rPr lang="en-US" sz="2800" dirty="0" err="1" smtClean="0"/>
              <a:t>dinh</a:t>
            </a:r>
            <a:r>
              <a:rPr lang="en-US" sz="2800" dirty="0" smtClean="0"/>
              <a:t> </a:t>
            </a:r>
            <a:r>
              <a:rPr lang="en-US" sz="2800" dirty="0" err="1" smtClean="0"/>
              <a:t>dưỡng</a:t>
            </a:r>
            <a:r>
              <a:rPr lang="en-US" sz="2800" dirty="0" smtClean="0"/>
              <a:t>, </a:t>
            </a:r>
            <a:r>
              <a:rPr lang="en-US" sz="2800" dirty="0" err="1" smtClean="0"/>
              <a:t>bổ</a:t>
            </a:r>
            <a:r>
              <a:rPr lang="en-US" sz="2800" dirty="0" smtClean="0"/>
              <a:t> sung </a:t>
            </a:r>
            <a:r>
              <a:rPr lang="en-US" sz="2800" dirty="0" err="1" smtClean="0"/>
              <a:t>hợp</a:t>
            </a:r>
            <a:r>
              <a:rPr lang="en-US" sz="2800" dirty="0" smtClean="0"/>
              <a:t> </a:t>
            </a:r>
            <a:r>
              <a:rPr lang="en-US" sz="2800" dirty="0" err="1" smtClean="0"/>
              <a:t>lý</a:t>
            </a:r>
            <a:r>
              <a:rPr lang="en-US" sz="2800" dirty="0" smtClean="0"/>
              <a:t> </a:t>
            </a:r>
            <a:r>
              <a:rPr lang="en-US" sz="2800" dirty="0" err="1" smtClean="0"/>
              <a:t>các</a:t>
            </a:r>
            <a:r>
              <a:rPr lang="en-US" sz="2800" dirty="0" smtClean="0"/>
              <a:t> vitamin </a:t>
            </a:r>
            <a:r>
              <a:rPr lang="en-US" sz="2800" dirty="0" err="1" smtClean="0"/>
              <a:t>và</a:t>
            </a:r>
            <a:r>
              <a:rPr lang="en-US" sz="2800" dirty="0" smtClean="0"/>
              <a:t> </a:t>
            </a:r>
            <a:r>
              <a:rPr lang="en-US" sz="2800" dirty="0" err="1" smtClean="0"/>
              <a:t>khoáng</a:t>
            </a:r>
            <a:r>
              <a:rPr lang="en-US" sz="2800" dirty="0" smtClean="0"/>
              <a:t> </a:t>
            </a:r>
            <a:r>
              <a:rPr lang="en-US" sz="2800" dirty="0" err="1" smtClean="0"/>
              <a:t>chất</a:t>
            </a:r>
            <a:r>
              <a:rPr lang="en-US" sz="2800" dirty="0" smtClean="0"/>
              <a:t>.</a:t>
            </a:r>
          </a:p>
          <a:p>
            <a:pPr algn="just">
              <a:lnSpc>
                <a:spcPct val="110000"/>
              </a:lnSpc>
              <a:buFont typeface="Arial" charset="0"/>
              <a:buNone/>
            </a:pPr>
            <a:r>
              <a:rPr lang="en-US" sz="2800" dirty="0" smtClean="0"/>
              <a:t>3. </a:t>
            </a:r>
            <a:r>
              <a:rPr lang="en-US" sz="2800" dirty="0" err="1" smtClean="0"/>
              <a:t>Tiêm</a:t>
            </a:r>
            <a:r>
              <a:rPr lang="en-US" sz="2800" dirty="0" smtClean="0"/>
              <a:t> </a:t>
            </a:r>
            <a:r>
              <a:rPr lang="en-US" sz="2800" dirty="0" err="1" smtClean="0"/>
              <a:t>vắc</a:t>
            </a:r>
            <a:r>
              <a:rPr lang="en-US" sz="2800" dirty="0" smtClean="0"/>
              <a:t> </a:t>
            </a:r>
            <a:r>
              <a:rPr lang="en-US" sz="2800" dirty="0" err="1" smtClean="0"/>
              <a:t>xin</a:t>
            </a:r>
            <a:r>
              <a:rPr lang="en-US" sz="2800" dirty="0" smtClean="0"/>
              <a:t> </a:t>
            </a:r>
            <a:r>
              <a:rPr lang="en-US" sz="2800" dirty="0" err="1" smtClean="0"/>
              <a:t>phòng</a:t>
            </a:r>
            <a:r>
              <a:rPr lang="en-US" sz="2800" dirty="0" smtClean="0"/>
              <a:t> </a:t>
            </a:r>
            <a:r>
              <a:rPr lang="en-US" sz="2800" dirty="0" err="1" smtClean="0"/>
              <a:t>bệnh</a:t>
            </a:r>
            <a:r>
              <a:rPr lang="en-US" sz="2800" dirty="0" smtClean="0"/>
              <a:t> </a:t>
            </a:r>
            <a:r>
              <a:rPr lang="en-US" sz="2800" dirty="0" err="1" smtClean="0"/>
              <a:t>sởi</a:t>
            </a:r>
            <a:r>
              <a:rPr lang="en-US" sz="2800" dirty="0" smtClean="0"/>
              <a:t> </a:t>
            </a:r>
            <a:r>
              <a:rPr lang="en-US" sz="2800" dirty="0" err="1" smtClean="0"/>
              <a:t>là</a:t>
            </a:r>
            <a:r>
              <a:rPr lang="en-US" sz="2800" dirty="0" smtClean="0"/>
              <a:t> </a:t>
            </a:r>
            <a:r>
              <a:rPr lang="en-US" sz="2800" dirty="0" err="1" smtClean="0"/>
              <a:t>biện</a:t>
            </a:r>
            <a:r>
              <a:rPr lang="en-US" sz="2800" dirty="0" smtClean="0"/>
              <a:t> </a:t>
            </a:r>
            <a:r>
              <a:rPr lang="en-US" sz="2800" dirty="0" err="1" smtClean="0"/>
              <a:t>pháp</a:t>
            </a:r>
            <a:r>
              <a:rPr lang="en-US" sz="2800" dirty="0" smtClean="0"/>
              <a:t> </a:t>
            </a:r>
            <a:r>
              <a:rPr lang="en-US" sz="2800" dirty="0" err="1" smtClean="0"/>
              <a:t>phòng</a:t>
            </a:r>
            <a:r>
              <a:rPr lang="en-US" sz="2800" dirty="0" smtClean="0"/>
              <a:t> </a:t>
            </a:r>
            <a:r>
              <a:rPr lang="en-US" sz="2800" dirty="0" err="1" smtClean="0"/>
              <a:t>bệnh</a:t>
            </a:r>
            <a:r>
              <a:rPr lang="en-US" sz="2800" dirty="0" smtClean="0"/>
              <a:t> </a:t>
            </a:r>
            <a:r>
              <a:rPr lang="en-US" sz="2800" dirty="0" err="1" smtClean="0"/>
              <a:t>quan</a:t>
            </a:r>
            <a:r>
              <a:rPr lang="en-US" sz="2800" dirty="0" smtClean="0"/>
              <a:t> </a:t>
            </a:r>
            <a:r>
              <a:rPr lang="en-US" sz="2800" dirty="0" err="1" smtClean="0"/>
              <a:t>trọng</a:t>
            </a:r>
            <a:r>
              <a:rPr lang="en-US" sz="2800" dirty="0" smtClean="0"/>
              <a:t> </a:t>
            </a:r>
            <a:r>
              <a:rPr lang="en-US" sz="2800" dirty="0" err="1" smtClean="0"/>
              <a:t>nhất</a:t>
            </a:r>
            <a:r>
              <a:rPr lang="en-US" sz="2800" dirty="0" smtClean="0"/>
              <a:t>. </a:t>
            </a:r>
            <a:r>
              <a:rPr lang="en-US" sz="2800" dirty="0" err="1" smtClean="0"/>
              <a:t>Có</a:t>
            </a:r>
            <a:r>
              <a:rPr lang="en-US" sz="2800" dirty="0" smtClean="0"/>
              <a:t> </a:t>
            </a:r>
            <a:r>
              <a:rPr lang="en-US" sz="2800" dirty="0" err="1" smtClean="0"/>
              <a:t>thể</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vắc</a:t>
            </a:r>
            <a:r>
              <a:rPr lang="en-US" sz="2800" dirty="0" smtClean="0"/>
              <a:t> </a:t>
            </a:r>
            <a:r>
              <a:rPr lang="en-US" sz="2800" dirty="0" err="1" smtClean="0"/>
              <a:t>xin</a:t>
            </a:r>
            <a:r>
              <a:rPr lang="en-US" sz="2800" dirty="0" smtClean="0"/>
              <a:t> </a:t>
            </a:r>
            <a:r>
              <a:rPr lang="en-US" sz="2800" dirty="0" err="1" smtClean="0"/>
              <a:t>dạng</a:t>
            </a:r>
            <a:r>
              <a:rPr lang="en-US" sz="2800" dirty="0" smtClean="0"/>
              <a:t> </a:t>
            </a:r>
            <a:r>
              <a:rPr lang="en-US" sz="2800" dirty="0" err="1" smtClean="0"/>
              <a:t>đơn</a:t>
            </a:r>
            <a:r>
              <a:rPr lang="en-US" sz="2800" dirty="0" smtClean="0"/>
              <a:t> </a:t>
            </a:r>
            <a:r>
              <a:rPr lang="en-US" sz="2800" dirty="0" err="1" smtClean="0"/>
              <a:t>hoặc</a:t>
            </a:r>
            <a:r>
              <a:rPr lang="en-US" sz="2800" dirty="0" smtClean="0"/>
              <a:t> </a:t>
            </a:r>
            <a:r>
              <a:rPr lang="en-US" sz="2800" dirty="0" err="1" smtClean="0"/>
              <a:t>dạng</a:t>
            </a:r>
            <a:r>
              <a:rPr lang="en-US" sz="2800" dirty="0" smtClean="0"/>
              <a:t> </a:t>
            </a:r>
            <a:r>
              <a:rPr lang="en-US" sz="2800" dirty="0" err="1" smtClean="0"/>
              <a:t>phối</a:t>
            </a:r>
            <a:r>
              <a:rPr lang="en-US" sz="2800" dirty="0" smtClean="0"/>
              <a:t> </a:t>
            </a:r>
            <a:r>
              <a:rPr lang="en-US" sz="2800" dirty="0" err="1" smtClean="0"/>
              <a:t>hợp</a:t>
            </a:r>
            <a:r>
              <a:rPr lang="en-US" sz="2800" dirty="0" smtClean="0"/>
              <a:t> (</a:t>
            </a:r>
            <a:r>
              <a:rPr lang="en-US" sz="2800" dirty="0" err="1" smtClean="0"/>
              <a:t>sởi</a:t>
            </a:r>
            <a:r>
              <a:rPr lang="en-US" sz="2800" dirty="0" smtClean="0"/>
              <a:t> – rubella </a:t>
            </a:r>
            <a:r>
              <a:rPr lang="en-US" sz="2800" dirty="0" err="1" smtClean="0"/>
              <a:t>hoặc</a:t>
            </a:r>
            <a:r>
              <a:rPr lang="en-US" sz="2800" dirty="0" smtClean="0"/>
              <a:t> </a:t>
            </a:r>
            <a:r>
              <a:rPr lang="en-US" sz="2800" dirty="0" err="1" smtClean="0"/>
              <a:t>sởi-quai</a:t>
            </a:r>
            <a:r>
              <a:rPr lang="en-US" sz="2800" dirty="0" smtClean="0"/>
              <a:t> </a:t>
            </a:r>
            <a:r>
              <a:rPr lang="en-US" sz="2800" dirty="0" err="1" smtClean="0"/>
              <a:t>bị</a:t>
            </a:r>
            <a:r>
              <a:rPr lang="en-US" sz="2800" dirty="0" smtClean="0"/>
              <a:t>-rubella).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lstStyle/>
          <a:p>
            <a:pPr algn="just"/>
            <a:r>
              <a:rPr lang="nl-NL" dirty="0" smtClean="0"/>
              <a:t>Theo báo cáo của Cục Y tế dự phòng, tình hình dịch bệnh cả nước tuần 10/2019 như sau:</a:t>
            </a:r>
            <a:endParaRPr lang="en-US" dirty="0" smtClean="0"/>
          </a:p>
          <a:p>
            <a:pPr algn="just"/>
            <a:r>
              <a:rPr lang="nl-NL" b="1" dirty="0" smtClean="0"/>
              <a:t>+ Bệnh sốt phát ban nghi sởi</a:t>
            </a:r>
            <a:r>
              <a:rPr lang="en-US" dirty="0" smtClean="0"/>
              <a:t>: </a:t>
            </a:r>
            <a:r>
              <a:rPr lang="en-US" dirty="0" err="1" smtClean="0"/>
              <a:t>Trong</a:t>
            </a:r>
            <a:r>
              <a:rPr lang="en-US" dirty="0" smtClean="0"/>
              <a:t> </a:t>
            </a:r>
            <a:r>
              <a:rPr lang="en-US" dirty="0" err="1" smtClean="0"/>
              <a:t>tuần</a:t>
            </a:r>
            <a:r>
              <a:rPr lang="en-US" dirty="0" smtClean="0"/>
              <a:t> 10/2019,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1.027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tại</a:t>
            </a:r>
            <a:r>
              <a:rPr lang="en-US" dirty="0" smtClean="0"/>
              <a:t> 55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96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với</a:t>
            </a:r>
            <a:r>
              <a:rPr lang="en-US" dirty="0" smtClean="0"/>
              <a:t> </a:t>
            </a:r>
            <a:r>
              <a:rPr lang="en-US" dirty="0" err="1" smtClean="0"/>
              <a:t>sởi</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tại</a:t>
            </a:r>
            <a:r>
              <a:rPr lang="en-US" dirty="0" smtClean="0"/>
              <a:t> </a:t>
            </a:r>
            <a:r>
              <a:rPr lang="en-US" dirty="0" err="1" smtClean="0"/>
              <a:t>Đắk</a:t>
            </a:r>
            <a:r>
              <a:rPr lang="en-US" dirty="0" smtClean="0"/>
              <a:t> </a:t>
            </a:r>
            <a:r>
              <a:rPr lang="en-US" dirty="0" err="1" smtClean="0"/>
              <a:t>Lắk</a:t>
            </a:r>
            <a:r>
              <a:rPr lang="en-US" dirty="0" smtClean="0"/>
              <a:t> (</a:t>
            </a:r>
            <a:r>
              <a:rPr lang="en-US" dirty="0" err="1" smtClean="0"/>
              <a:t>sởi</a:t>
            </a:r>
            <a:r>
              <a:rPr lang="en-US" dirty="0" smtClean="0"/>
              <a:t> </a:t>
            </a:r>
            <a:r>
              <a:rPr lang="en-US" dirty="0" err="1" smtClean="0"/>
              <a:t>biến</a:t>
            </a:r>
            <a:r>
              <a:rPr lang="en-US" dirty="0" smtClean="0"/>
              <a:t> </a:t>
            </a:r>
            <a:r>
              <a:rPr lang="en-US" dirty="0" err="1" smtClean="0"/>
              <a:t>chứng</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nặng</a:t>
            </a:r>
            <a:r>
              <a:rPr lang="en-US" dirty="0" smtClean="0"/>
              <a:t>/</a:t>
            </a:r>
            <a:r>
              <a:rPr lang="en-US" dirty="0" err="1" smtClean="0"/>
              <a:t>nhiễm</a:t>
            </a:r>
            <a:r>
              <a:rPr lang="en-US" dirty="0" smtClean="0"/>
              <a:t> </a:t>
            </a:r>
            <a:r>
              <a:rPr lang="en-US" dirty="0" err="1" smtClean="0"/>
              <a:t>trùng</a:t>
            </a:r>
            <a:r>
              <a:rPr lang="en-US" dirty="0" smtClean="0"/>
              <a:t> </a:t>
            </a:r>
            <a:r>
              <a:rPr lang="en-US" dirty="0" err="1" smtClean="0"/>
              <a:t>huyết</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2019 </a:t>
            </a:r>
            <a:r>
              <a:rPr lang="en-US" dirty="0" err="1" smtClean="0"/>
              <a:t>toàn</a:t>
            </a:r>
            <a:r>
              <a:rPr lang="en-US" dirty="0" smtClean="0"/>
              <a:t> </a:t>
            </a:r>
            <a:r>
              <a:rPr lang="en-US" dirty="0" err="1" smtClean="0"/>
              <a:t>quốc</a:t>
            </a:r>
            <a:r>
              <a:rPr lang="en-US" dirty="0" smtClean="0"/>
              <a:t> </a:t>
            </a:r>
            <a:r>
              <a:rPr lang="en-US" dirty="0" err="1" smtClean="0"/>
              <a:t>ghi</a:t>
            </a:r>
            <a:r>
              <a:rPr lang="en-US" dirty="0" smtClean="0"/>
              <a:t> </a:t>
            </a:r>
            <a:r>
              <a:rPr lang="en-US" dirty="0" err="1" smtClean="0"/>
              <a:t>nhận</a:t>
            </a:r>
            <a:r>
              <a:rPr lang="en-US" dirty="0" smtClean="0"/>
              <a:t> 10.223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1.277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dương</a:t>
            </a:r>
            <a:r>
              <a:rPr lang="en-US" dirty="0" smtClean="0"/>
              <a:t> </a:t>
            </a:r>
            <a:r>
              <a:rPr lang="en-US" dirty="0" err="1" smtClean="0"/>
              <a:t>tính</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7467600" cy="1143000"/>
          </a:xfrm>
        </p:spPr>
        <p:txBody>
          <a:bodyPr/>
          <a:lstStyle/>
          <a:p>
            <a:pPr algn="ctr"/>
            <a:r>
              <a:rPr lang="en-US" smtClean="0"/>
              <a:t>CHỐNG DỊCH </a:t>
            </a:r>
          </a:p>
        </p:txBody>
      </p:sp>
      <p:sp>
        <p:nvSpPr>
          <p:cNvPr id="8195" name="Rectangle 3"/>
          <p:cNvSpPr>
            <a:spLocks noGrp="1"/>
          </p:cNvSpPr>
          <p:nvPr>
            <p:ph type="body" idx="1"/>
          </p:nvPr>
        </p:nvSpPr>
        <p:spPr>
          <a:xfrm>
            <a:off x="457200" y="1295400"/>
            <a:ext cx="8229600" cy="4578350"/>
          </a:xfrm>
        </p:spPr>
        <p:txBody>
          <a:bodyPr>
            <a:normAutofit/>
          </a:bodyPr>
          <a:lstStyle/>
          <a:p>
            <a:pPr algn="just">
              <a:buNone/>
            </a:pPr>
            <a:r>
              <a:rPr lang="en-US" sz="2200" dirty="0" smtClean="0"/>
              <a:t>- </a:t>
            </a:r>
            <a:r>
              <a:rPr lang="en-US" sz="2200" dirty="0" err="1" smtClean="0"/>
              <a:t>Khi</a:t>
            </a:r>
            <a:r>
              <a:rPr lang="en-US" sz="2200" dirty="0" smtClean="0"/>
              <a:t> </a:t>
            </a:r>
            <a:r>
              <a:rPr lang="en-US" sz="2200" dirty="0" err="1" smtClean="0"/>
              <a:t>phát</a:t>
            </a:r>
            <a:r>
              <a:rPr lang="en-US" sz="2200" dirty="0" smtClean="0"/>
              <a:t> </a:t>
            </a:r>
            <a:r>
              <a:rPr lang="en-US" sz="2200" dirty="0" err="1" smtClean="0"/>
              <a:t>hiện</a:t>
            </a:r>
            <a:r>
              <a:rPr lang="en-US" sz="2200" dirty="0" smtClean="0"/>
              <a:t> </a:t>
            </a:r>
            <a:r>
              <a:rPr lang="en-US" sz="2200" dirty="0" err="1" smtClean="0"/>
              <a:t>có</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nghi</a:t>
            </a:r>
            <a:r>
              <a:rPr lang="en-US" sz="2200" dirty="0" smtClean="0"/>
              <a:t> </a:t>
            </a:r>
            <a:r>
              <a:rPr lang="en-US" sz="2200" dirty="0" err="1" smtClean="0"/>
              <a:t>mắc</a:t>
            </a:r>
            <a:r>
              <a:rPr lang="en-US" sz="2200" dirty="0" smtClean="0"/>
              <a:t> </a:t>
            </a:r>
            <a:r>
              <a:rPr lang="en-US" sz="2200" dirty="0" err="1" smtClean="0"/>
              <a:t>bệnh</a:t>
            </a:r>
            <a:r>
              <a:rPr lang="en-US" sz="2200" dirty="0" smtClean="0"/>
              <a:t>/ổ </a:t>
            </a:r>
            <a:r>
              <a:rPr lang="en-US" sz="2200" dirty="0" err="1" smtClean="0"/>
              <a:t>dịch</a:t>
            </a:r>
            <a:r>
              <a:rPr lang="en-US" sz="2200" dirty="0" smtClean="0"/>
              <a:t>/</a:t>
            </a:r>
            <a:r>
              <a:rPr lang="en-US" sz="2200" dirty="0" err="1" smtClean="0"/>
              <a:t>dịch</a:t>
            </a:r>
            <a:r>
              <a:rPr lang="en-US" sz="2200" dirty="0" smtClean="0"/>
              <a:t> </a:t>
            </a:r>
            <a:r>
              <a:rPr lang="en-US" sz="2200" dirty="0" err="1" smtClean="0"/>
              <a:t>sởi</a:t>
            </a:r>
            <a:r>
              <a:rPr lang="en-US" sz="2200" dirty="0" smtClean="0"/>
              <a:t> </a:t>
            </a:r>
            <a:r>
              <a:rPr lang="en-US" sz="2200" dirty="0" err="1" smtClean="0"/>
              <a:t>cần</a:t>
            </a:r>
            <a:r>
              <a:rPr lang="en-US" sz="2200" dirty="0" smtClean="0"/>
              <a:t>:</a:t>
            </a:r>
          </a:p>
          <a:p>
            <a:pPr algn="just">
              <a:buNone/>
            </a:pP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và</a:t>
            </a:r>
            <a:r>
              <a:rPr lang="en-US" sz="2200" dirty="0" smtClean="0"/>
              <a:t> </a:t>
            </a:r>
            <a:r>
              <a:rPr lang="en-US" sz="2200" dirty="0" err="1" smtClean="0"/>
              <a:t>chăm</a:t>
            </a:r>
            <a:r>
              <a:rPr lang="en-US" sz="2200" dirty="0" smtClean="0"/>
              <a:t> </a:t>
            </a:r>
            <a:r>
              <a:rPr lang="en-US" sz="2200" dirty="0" err="1" smtClean="0"/>
              <a:t>sóc</a:t>
            </a:r>
            <a:r>
              <a:rPr lang="en-US" sz="2200" dirty="0" smtClean="0"/>
              <a:t> y </a:t>
            </a:r>
            <a:r>
              <a:rPr lang="en-US" sz="2200" dirty="0" err="1" smtClean="0"/>
              <a:t>tế</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trong</a:t>
            </a:r>
            <a:r>
              <a:rPr lang="en-US" sz="2200" dirty="0" smtClean="0"/>
              <a:t> 7 </a:t>
            </a:r>
            <a:r>
              <a:rPr lang="en-US" sz="2200" dirty="0" err="1" smtClean="0"/>
              <a:t>ngày</a:t>
            </a:r>
            <a:r>
              <a:rPr lang="en-US" sz="2200" dirty="0" smtClean="0"/>
              <a:t> </a:t>
            </a:r>
            <a:r>
              <a:rPr lang="en-US" sz="2200" dirty="0" err="1" smtClean="0"/>
              <a:t>kể</a:t>
            </a:r>
            <a:r>
              <a:rPr lang="en-US" sz="2200" dirty="0" smtClean="0"/>
              <a:t> </a:t>
            </a:r>
            <a:r>
              <a:rPr lang="en-US" sz="2200" dirty="0" err="1" smtClean="0"/>
              <a:t>từ</a:t>
            </a:r>
            <a:r>
              <a:rPr lang="en-US" sz="2200" dirty="0" smtClean="0"/>
              <a:t> </a:t>
            </a:r>
            <a:r>
              <a:rPr lang="en-US" sz="2200" dirty="0" err="1" smtClean="0"/>
              <a:t>khi</a:t>
            </a:r>
            <a:r>
              <a:rPr lang="en-US" sz="2200" dirty="0" smtClean="0"/>
              <a:t> </a:t>
            </a:r>
            <a:r>
              <a:rPr lang="en-US" sz="2200" dirty="0" err="1" smtClean="0"/>
              <a:t>phát</a:t>
            </a:r>
            <a:r>
              <a:rPr lang="en-US" sz="2200" dirty="0" smtClean="0"/>
              <a:t> ban.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nhẹ</a:t>
            </a:r>
            <a:r>
              <a:rPr lang="en-US" sz="2200" dirty="0" smtClean="0"/>
              <a:t> </a:t>
            </a:r>
            <a:r>
              <a:rPr lang="en-US" sz="2200" dirty="0" err="1" smtClean="0"/>
              <a:t>cho</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nhà</a:t>
            </a:r>
            <a:r>
              <a:rPr lang="en-US" sz="2200" dirty="0" smtClean="0"/>
              <a:t> (</a:t>
            </a:r>
            <a:r>
              <a:rPr lang="en-US" sz="2200" dirty="0" err="1" smtClean="0"/>
              <a:t>nghỉ</a:t>
            </a:r>
            <a:r>
              <a:rPr lang="en-US" sz="2200" dirty="0" smtClean="0"/>
              <a:t> </a:t>
            </a:r>
            <a:r>
              <a:rPr lang="en-US" sz="2200" dirty="0" err="1" smtClean="0"/>
              <a:t>học</a:t>
            </a:r>
            <a:r>
              <a:rPr lang="en-US" sz="2200" dirty="0" smtClean="0"/>
              <a:t>, </a:t>
            </a:r>
            <a:r>
              <a:rPr lang="en-US" sz="2200" dirty="0" err="1" smtClean="0"/>
              <a:t>nghỉ</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không</a:t>
            </a:r>
            <a:r>
              <a:rPr lang="en-US" sz="2200" dirty="0" smtClean="0"/>
              <a:t> </a:t>
            </a:r>
            <a:r>
              <a:rPr lang="en-US" sz="2200" dirty="0" err="1" smtClean="0"/>
              <a:t>tham</a:t>
            </a:r>
            <a:r>
              <a:rPr lang="en-US" sz="2200" dirty="0" smtClean="0"/>
              <a:t> </a:t>
            </a:r>
            <a:r>
              <a:rPr lang="en-US" sz="2200" dirty="0" err="1" smtClean="0"/>
              <a:t>gia</a:t>
            </a:r>
            <a:r>
              <a:rPr lang="en-US" sz="2200" dirty="0" smtClean="0"/>
              <a:t> </a:t>
            </a:r>
            <a:r>
              <a:rPr lang="en-US" sz="2200" dirty="0" err="1" smtClean="0"/>
              <a:t>các</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tập</a:t>
            </a:r>
            <a:r>
              <a:rPr lang="en-US" sz="2200" dirty="0" smtClean="0"/>
              <a:t> </a:t>
            </a:r>
            <a:r>
              <a:rPr lang="en-US" sz="2200" dirty="0" err="1" smtClean="0"/>
              <a:t>thể</a:t>
            </a:r>
            <a:r>
              <a:rPr lang="en-US" sz="2200" dirty="0" smtClean="0"/>
              <a:t>, </a:t>
            </a:r>
            <a:r>
              <a:rPr lang="en-US" sz="2200" dirty="0" err="1" smtClean="0"/>
              <a:t>tập</a:t>
            </a:r>
            <a:r>
              <a:rPr lang="en-US" sz="2200" dirty="0" smtClean="0"/>
              <a:t> </a:t>
            </a:r>
            <a:r>
              <a:rPr lang="en-US" sz="2200" dirty="0" err="1" smtClean="0"/>
              <a:t>trung</a:t>
            </a:r>
            <a:r>
              <a:rPr lang="en-US" sz="2200" dirty="0" smtClean="0"/>
              <a:t> </a:t>
            </a:r>
            <a:r>
              <a:rPr lang="en-US" sz="2200" dirty="0" err="1" smtClean="0"/>
              <a:t>đông</a:t>
            </a:r>
            <a:r>
              <a:rPr lang="en-US" sz="2200" dirty="0" smtClean="0"/>
              <a:t> </a:t>
            </a:r>
            <a:r>
              <a:rPr lang="en-US" sz="2200" dirty="0" err="1" smtClean="0"/>
              <a:t>người</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nặng</a:t>
            </a:r>
            <a:r>
              <a:rPr lang="en-US" sz="2200" dirty="0" smtClean="0"/>
              <a:t> </a:t>
            </a:r>
            <a:r>
              <a:rPr lang="en-US" sz="2200" dirty="0" err="1" smtClean="0"/>
              <a:t>lên</a:t>
            </a:r>
            <a:r>
              <a:rPr lang="en-US" sz="2200" dirty="0" smtClean="0"/>
              <a:t> </a:t>
            </a:r>
            <a:r>
              <a:rPr lang="en-US" sz="2200" dirty="0" err="1" smtClean="0"/>
              <a:t>hoặc</a:t>
            </a:r>
            <a:r>
              <a:rPr lang="en-US" sz="2200" dirty="0" smtClean="0"/>
              <a:t> </a:t>
            </a:r>
            <a:r>
              <a:rPr lang="en-US" sz="2200" dirty="0" err="1" smtClean="0"/>
              <a:t>có</a:t>
            </a:r>
            <a:r>
              <a:rPr lang="en-US" sz="2200" dirty="0" smtClean="0"/>
              <a:t> </a:t>
            </a:r>
            <a:r>
              <a:rPr lang="en-US" sz="2200" dirty="0" err="1" smtClean="0"/>
              <a:t>dấu</a:t>
            </a:r>
            <a:r>
              <a:rPr lang="en-US" sz="2200" dirty="0" smtClean="0"/>
              <a:t> </a:t>
            </a:r>
            <a:r>
              <a:rPr lang="en-US" sz="2200" dirty="0" err="1" smtClean="0"/>
              <a:t>hiệu</a:t>
            </a:r>
            <a:r>
              <a:rPr lang="en-US" sz="2200" dirty="0" smtClean="0"/>
              <a:t> </a:t>
            </a:r>
            <a:r>
              <a:rPr lang="en-US" sz="2200" dirty="0" err="1" smtClean="0"/>
              <a:t>biến</a:t>
            </a:r>
            <a:r>
              <a:rPr lang="en-US" sz="2200" dirty="0" smtClean="0"/>
              <a:t> </a:t>
            </a:r>
            <a:r>
              <a:rPr lang="en-US" sz="2200" dirty="0" err="1" smtClean="0"/>
              <a:t>chứng</a:t>
            </a:r>
            <a:r>
              <a:rPr lang="en-US" sz="2200" dirty="0" smtClean="0"/>
              <a:t> </a:t>
            </a:r>
            <a:r>
              <a:rPr lang="en-US" sz="2200" dirty="0" err="1" smtClean="0"/>
              <a:t>phải</a:t>
            </a:r>
            <a:r>
              <a:rPr lang="en-US" sz="2200" dirty="0" smtClean="0"/>
              <a:t> </a:t>
            </a:r>
            <a:r>
              <a:rPr lang="en-US" sz="2200" dirty="0" err="1" smtClean="0"/>
              <a:t>điều</a:t>
            </a:r>
            <a:r>
              <a:rPr lang="en-US" sz="2200" dirty="0" smtClean="0"/>
              <a:t> </a:t>
            </a:r>
            <a:r>
              <a:rPr lang="en-US" sz="2200" dirty="0" err="1" smtClean="0"/>
              <a:t>trị</a:t>
            </a:r>
            <a:r>
              <a:rPr lang="en-US" sz="2200" dirty="0" smtClean="0"/>
              <a:t> </a:t>
            </a:r>
            <a:r>
              <a:rPr lang="en-US" sz="2200" dirty="0" err="1" smtClean="0"/>
              <a:t>và</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các</a:t>
            </a:r>
            <a:r>
              <a:rPr lang="en-US" sz="2200" dirty="0" smtClean="0"/>
              <a:t> </a:t>
            </a:r>
            <a:r>
              <a:rPr lang="en-US" sz="2200" dirty="0" err="1" smtClean="0"/>
              <a:t>cơ</a:t>
            </a:r>
            <a:r>
              <a:rPr lang="en-US" sz="2200" dirty="0" smtClean="0"/>
              <a:t> </a:t>
            </a:r>
            <a:r>
              <a:rPr lang="en-US" sz="2200" dirty="0" err="1" smtClean="0"/>
              <a:t>sở</a:t>
            </a:r>
            <a:r>
              <a:rPr lang="en-US" sz="2200" dirty="0" smtClean="0"/>
              <a:t> y </a:t>
            </a:r>
            <a:r>
              <a:rPr lang="en-US" sz="2200" dirty="0" err="1" smtClean="0"/>
              <a:t>tế</a:t>
            </a:r>
            <a:r>
              <a:rPr lang="en-US" sz="2200" dirty="0" smtClean="0"/>
              <a:t>. </a:t>
            </a:r>
            <a:r>
              <a:rPr lang="en-US" sz="2200" dirty="0" err="1" smtClean="0"/>
              <a:t>Trong</a:t>
            </a:r>
            <a:r>
              <a:rPr lang="en-US" sz="2200" dirty="0" smtClean="0"/>
              <a:t> </a:t>
            </a:r>
            <a:r>
              <a:rPr lang="en-US" sz="2200" dirty="0" err="1" smtClean="0"/>
              <a:t>thời</a:t>
            </a:r>
            <a:r>
              <a:rPr lang="en-US" sz="2200" dirty="0" smtClean="0"/>
              <a:t> </a:t>
            </a:r>
            <a:r>
              <a:rPr lang="en-US" sz="2200" dirty="0" err="1" smtClean="0"/>
              <a:t>gian</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phải</a:t>
            </a:r>
            <a:r>
              <a:rPr lang="en-US" sz="2200" dirty="0" smtClean="0"/>
              <a:t> </a:t>
            </a:r>
            <a:r>
              <a:rPr lang="en-US" sz="2200" dirty="0" err="1" smtClean="0"/>
              <a:t>đeo</a:t>
            </a:r>
            <a:r>
              <a:rPr lang="en-US" sz="2200" dirty="0" smtClean="0"/>
              <a:t> </a:t>
            </a:r>
            <a:r>
              <a:rPr lang="en-US" sz="2200" dirty="0" err="1" smtClean="0"/>
              <a:t>khẩu</a:t>
            </a:r>
            <a:r>
              <a:rPr lang="en-US" sz="2200" dirty="0" smtClean="0"/>
              <a:t> </a:t>
            </a:r>
            <a:r>
              <a:rPr lang="en-US" sz="2200" dirty="0" err="1" smtClean="0"/>
              <a:t>trang</a:t>
            </a:r>
            <a:r>
              <a:rPr lang="en-US" sz="2200" dirty="0" smtClean="0"/>
              <a:t> y </a:t>
            </a:r>
            <a:r>
              <a:rPr lang="en-US" sz="2200" dirty="0" err="1" smtClean="0"/>
              <a:t>tế</a:t>
            </a:r>
            <a:r>
              <a:rPr lang="en-US" sz="2200" dirty="0" smtClean="0"/>
              <a:t>.</a:t>
            </a:r>
          </a:p>
          <a:p>
            <a:pPr algn="just">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mắc</a:t>
            </a:r>
            <a:r>
              <a:rPr lang="en-US" sz="2000" dirty="0" smtClean="0"/>
              <a:t>/</a:t>
            </a:r>
            <a:r>
              <a:rPr lang="en-US" sz="2000" dirty="0" err="1" smtClean="0"/>
              <a:t>nghi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khi</a:t>
            </a:r>
            <a:r>
              <a:rPr lang="en-US" sz="2000" dirty="0" smtClean="0"/>
              <a:t> </a:t>
            </a:r>
            <a:r>
              <a:rPr lang="en-US" sz="2000" dirty="0" err="1" smtClean="0"/>
              <a:t>phải</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bệnh</a:t>
            </a:r>
            <a:r>
              <a:rPr lang="en-US" sz="2000" dirty="0" smtClean="0"/>
              <a:t> </a:t>
            </a:r>
            <a:r>
              <a:rPr lang="en-US" sz="2000" dirty="0" err="1" smtClean="0"/>
              <a:t>phải</a:t>
            </a:r>
            <a:r>
              <a:rPr lang="en-US" sz="2000" dirty="0" smtClean="0"/>
              <a:t> </a:t>
            </a:r>
            <a:r>
              <a:rPr lang="en-US" sz="2000" dirty="0" err="1" smtClean="0"/>
              <a:t>đeo</a:t>
            </a:r>
            <a:r>
              <a:rPr lang="en-US" sz="2000" dirty="0" smtClean="0"/>
              <a:t> </a:t>
            </a:r>
            <a:r>
              <a:rPr lang="en-US" sz="2000" dirty="0" err="1" smtClean="0"/>
              <a:t>khẩu</a:t>
            </a:r>
            <a:r>
              <a:rPr lang="en-US" sz="2000" dirty="0" smtClean="0"/>
              <a:t> </a:t>
            </a:r>
            <a:r>
              <a:rPr lang="en-US" sz="2000" dirty="0" err="1" smtClean="0"/>
              <a:t>trang</a:t>
            </a:r>
            <a:r>
              <a:rPr lang="en-US" sz="2000" dirty="0" smtClean="0"/>
              <a:t> y </a:t>
            </a:r>
            <a:r>
              <a:rPr lang="en-US" sz="2000" dirty="0" err="1" smtClean="0"/>
              <a:t>tế</a:t>
            </a:r>
            <a:r>
              <a:rPr lang="en-US" sz="2000" dirty="0" smtClean="0"/>
              <a:t> </a:t>
            </a:r>
            <a:r>
              <a:rPr lang="en-US" sz="2000" dirty="0" err="1" smtClean="0"/>
              <a:t>và</a:t>
            </a:r>
            <a:r>
              <a:rPr lang="en-US" sz="2000" dirty="0" smtClean="0"/>
              <a:t> </a:t>
            </a:r>
            <a:r>
              <a:rPr lang="en-US" sz="2000" dirty="0" err="1" smtClean="0"/>
              <a:t>các</a:t>
            </a:r>
            <a:r>
              <a:rPr lang="en-US" sz="2000" dirty="0" smtClean="0"/>
              <a:t> </a:t>
            </a:r>
            <a:r>
              <a:rPr lang="en-US" sz="2000" dirty="0" err="1" smtClean="0"/>
              <a:t>trang</a:t>
            </a:r>
            <a:r>
              <a:rPr lang="en-US" sz="2000" dirty="0" smtClean="0"/>
              <a:t> </a:t>
            </a:r>
            <a:r>
              <a:rPr lang="en-US" sz="2000" dirty="0" err="1" smtClean="0"/>
              <a:t>bị</a:t>
            </a:r>
            <a:r>
              <a:rPr lang="en-US" sz="2000" dirty="0" smtClean="0"/>
              <a:t> </a:t>
            </a:r>
            <a:r>
              <a:rPr lang="en-US" sz="2000" dirty="0" err="1" smtClean="0"/>
              <a:t>phòng</a:t>
            </a:r>
            <a:r>
              <a:rPr lang="en-US" sz="2000" dirty="0" smtClean="0"/>
              <a:t> </a:t>
            </a:r>
            <a:r>
              <a:rPr lang="en-US" sz="2000" dirty="0" err="1" smtClean="0"/>
              <a:t>hộ</a:t>
            </a:r>
            <a:r>
              <a:rPr lang="en-US" sz="2000" dirty="0" smtClean="0"/>
              <a:t> </a:t>
            </a:r>
            <a:r>
              <a:rPr lang="en-US" sz="2000" dirty="0" err="1" smtClean="0"/>
              <a:t>cá</a:t>
            </a:r>
            <a:r>
              <a:rPr lang="en-US" sz="2000" dirty="0" smtClean="0"/>
              <a:t> </a:t>
            </a:r>
            <a:r>
              <a:rPr lang="en-US" sz="2000" dirty="0" err="1" smtClean="0"/>
              <a:t>nhân</a:t>
            </a:r>
            <a:r>
              <a:rPr lang="en-US" sz="2000" dirty="0" smtClean="0"/>
              <a:t>. </a:t>
            </a:r>
          </a:p>
          <a:p>
            <a:pPr algn="just">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tập</a:t>
            </a:r>
            <a:r>
              <a:rPr lang="en-US" sz="2000" dirty="0" smtClean="0"/>
              <a:t> </a:t>
            </a:r>
            <a:r>
              <a:rPr lang="en-US" sz="2000" dirty="0" err="1" smtClean="0"/>
              <a:t>trung</a:t>
            </a:r>
            <a:r>
              <a:rPr lang="en-US" sz="2000" dirty="0" smtClean="0"/>
              <a:t> </a:t>
            </a:r>
            <a:r>
              <a:rPr lang="en-US" sz="2000" dirty="0" err="1" smtClean="0"/>
              <a:t>đông</a:t>
            </a:r>
            <a:r>
              <a:rPr lang="en-US" sz="2000" dirty="0" smtClean="0"/>
              <a:t> </a:t>
            </a:r>
            <a:r>
              <a:rPr lang="en-US" sz="2000" dirty="0" err="1" smtClean="0"/>
              <a:t>người</a:t>
            </a:r>
            <a:r>
              <a:rPr lang="en-US" sz="2000" dirty="0" smtClean="0"/>
              <a:t>, </a:t>
            </a:r>
            <a:r>
              <a:rPr lang="en-US" sz="2000" dirty="0" err="1" smtClean="0"/>
              <a:t>hội</a:t>
            </a:r>
            <a:r>
              <a:rPr lang="en-US" sz="2000" dirty="0" smtClean="0"/>
              <a:t> </a:t>
            </a:r>
            <a:r>
              <a:rPr lang="en-US" sz="2000" dirty="0" err="1" smtClean="0"/>
              <a:t>họp</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tại</a:t>
            </a:r>
            <a:r>
              <a:rPr lang="en-US" sz="2000" dirty="0" smtClean="0"/>
              <a:t> </a:t>
            </a:r>
            <a:r>
              <a:rPr lang="en-US" sz="2000" dirty="0" err="1" smtClean="0"/>
              <a:t>những</a:t>
            </a:r>
            <a:r>
              <a:rPr lang="en-US" sz="2000" dirty="0" smtClean="0"/>
              <a:t> </a:t>
            </a:r>
            <a:r>
              <a:rPr lang="en-US" sz="2000" dirty="0" err="1" smtClean="0"/>
              <a:t>phòng</a:t>
            </a:r>
            <a:r>
              <a:rPr lang="en-US" sz="2000" dirty="0" smtClean="0"/>
              <a:t> </a:t>
            </a:r>
            <a:r>
              <a:rPr lang="en-US" sz="2000" dirty="0" err="1" smtClean="0"/>
              <a:t>chật</a:t>
            </a:r>
            <a:r>
              <a:rPr lang="en-US" sz="2000" dirty="0" smtClean="0"/>
              <a:t> </a:t>
            </a:r>
            <a:r>
              <a:rPr lang="en-US" sz="2000" dirty="0" err="1" smtClean="0"/>
              <a:t>hẹp</a:t>
            </a:r>
            <a:r>
              <a:rPr lang="en-US" sz="2000" dirty="0" smtClean="0"/>
              <a:t>, </a:t>
            </a:r>
            <a:r>
              <a:rPr lang="en-US" sz="2000" dirty="0" err="1" smtClean="0"/>
              <a:t>ít</a:t>
            </a:r>
            <a:r>
              <a:rPr lang="en-US" sz="2000" dirty="0" smtClean="0"/>
              <a:t> </a:t>
            </a:r>
            <a:r>
              <a:rPr lang="en-US" sz="2000" dirty="0" err="1" smtClean="0"/>
              <a:t>thông</a:t>
            </a:r>
            <a:r>
              <a:rPr lang="en-US" sz="2000" dirty="0" smtClean="0"/>
              <a:t> </a:t>
            </a:r>
            <a:r>
              <a:rPr lang="en-US" sz="2000" dirty="0" err="1" smtClean="0"/>
              <a:t>khí</a:t>
            </a:r>
            <a:r>
              <a:rPr lang="en-US" sz="2000" dirty="0" smtClean="0"/>
              <a:t> ở </a:t>
            </a:r>
            <a:r>
              <a:rPr lang="en-US" sz="2000" dirty="0" err="1" smtClean="0"/>
              <a:t>khu</a:t>
            </a:r>
            <a:r>
              <a:rPr lang="en-US" sz="2000" dirty="0" smtClean="0"/>
              <a:t> </a:t>
            </a:r>
            <a:r>
              <a:rPr lang="en-US" sz="2000" dirty="0" err="1" smtClean="0"/>
              <a:t>vực</a:t>
            </a:r>
            <a:r>
              <a:rPr lang="en-US" sz="2000" dirty="0" smtClean="0"/>
              <a:t> ổ </a:t>
            </a:r>
            <a:r>
              <a:rPr lang="en-US" sz="2000" dirty="0" err="1" smtClean="0"/>
              <a:t>dịch</a:t>
            </a:r>
            <a:r>
              <a:rPr lang="en-US" sz="2000" dirty="0" smtClean="0"/>
              <a:t>.</a:t>
            </a:r>
          </a:p>
          <a:p>
            <a:pPr algn="just">
              <a:buFont typeface="Arial" charset="0"/>
              <a:buNone/>
            </a:pPr>
            <a:r>
              <a:rPr lang="en-US" sz="2000" dirty="0" smtClean="0"/>
              <a:t>+ </a:t>
            </a:r>
            <a:r>
              <a:rPr lang="en-US" sz="2000" dirty="0" err="1" smtClean="0"/>
              <a:t>Không</a:t>
            </a:r>
            <a:r>
              <a:rPr lang="en-US" sz="2000" dirty="0" smtClean="0"/>
              <a:t> </a:t>
            </a:r>
            <a:r>
              <a:rPr lang="en-US" sz="2000" dirty="0" err="1" smtClean="0"/>
              <a:t>cho</a:t>
            </a:r>
            <a:r>
              <a:rPr lang="en-US" sz="2000" dirty="0" smtClean="0"/>
              <a:t> </a:t>
            </a:r>
            <a:r>
              <a:rPr lang="en-US" sz="2000" dirty="0" err="1" smtClean="0"/>
              <a:t>trẻ</a:t>
            </a:r>
            <a:r>
              <a:rPr lang="en-US" sz="2000" dirty="0" smtClean="0"/>
              <a:t> </a:t>
            </a:r>
            <a:r>
              <a:rPr lang="en-US" sz="2000" dirty="0" err="1" smtClean="0"/>
              <a:t>em</a:t>
            </a:r>
            <a:r>
              <a:rPr lang="en-US" sz="2000" dirty="0" smtClean="0"/>
              <a:t> </a:t>
            </a:r>
            <a:r>
              <a:rPr lang="en-US" sz="2000" dirty="0" err="1" smtClean="0"/>
              <a:t>dùng</a:t>
            </a:r>
            <a:r>
              <a:rPr lang="en-US" sz="2000" dirty="0" smtClean="0"/>
              <a:t> </a:t>
            </a:r>
            <a:r>
              <a:rPr lang="en-US" sz="2000" dirty="0" err="1" smtClean="0"/>
              <a:t>chung</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cá</a:t>
            </a:r>
            <a:r>
              <a:rPr lang="en-US" sz="2000" dirty="0" smtClean="0"/>
              <a:t> </a:t>
            </a:r>
            <a:r>
              <a:rPr lang="en-US" sz="2000" dirty="0" err="1" smtClean="0"/>
              <a:t>nhân</a:t>
            </a:r>
            <a:r>
              <a:rPr lang="en-US" sz="2000" dirty="0" smtClean="0"/>
              <a:t> (</a:t>
            </a:r>
            <a:r>
              <a:rPr lang="en-US" sz="2000" dirty="0" err="1" smtClean="0"/>
              <a:t>khăn</a:t>
            </a:r>
            <a:r>
              <a:rPr lang="en-US" sz="2000" dirty="0" smtClean="0"/>
              <a:t> </a:t>
            </a:r>
            <a:r>
              <a:rPr lang="en-US" sz="2000" dirty="0" err="1" smtClean="0"/>
              <a:t>mặt</a:t>
            </a:r>
            <a:r>
              <a:rPr lang="en-US" sz="2000" dirty="0" smtClean="0"/>
              <a:t>, </a:t>
            </a:r>
            <a:r>
              <a:rPr lang="en-US" sz="2000" dirty="0" err="1" smtClean="0"/>
              <a:t>bàn</a:t>
            </a:r>
            <a:r>
              <a:rPr lang="en-US" sz="2000" dirty="0" smtClean="0"/>
              <a:t> </a:t>
            </a:r>
            <a:r>
              <a:rPr lang="en-US" sz="2000" dirty="0" err="1" smtClean="0"/>
              <a:t>chải</a:t>
            </a:r>
            <a:r>
              <a:rPr lang="en-US" sz="2000" dirty="0" smtClean="0"/>
              <a:t>, </a:t>
            </a:r>
            <a:r>
              <a:rPr lang="en-US" sz="2000" dirty="0" err="1" smtClean="0"/>
              <a:t>kính</a:t>
            </a:r>
            <a:r>
              <a:rPr lang="en-US" sz="2000" dirty="0" smtClean="0"/>
              <a:t>, </a:t>
            </a:r>
            <a:r>
              <a:rPr lang="en-US" sz="2000" dirty="0" err="1" smtClean="0"/>
              <a:t>cốc</a:t>
            </a:r>
            <a:r>
              <a:rPr lang="en-US" sz="2000" dirty="0" smtClean="0"/>
              <a:t>, </a:t>
            </a:r>
            <a:r>
              <a:rPr lang="en-US" sz="2000" dirty="0" err="1" smtClean="0"/>
              <a:t>chén</a:t>
            </a:r>
            <a:r>
              <a:rPr lang="en-US" sz="2000" dirty="0" smtClean="0"/>
              <a:t>, </a:t>
            </a:r>
            <a:r>
              <a:rPr lang="en-US" sz="2000" dirty="0" err="1" smtClean="0"/>
              <a:t>bát</a:t>
            </a:r>
            <a:r>
              <a:rPr lang="en-US" sz="2000" dirty="0" smtClean="0"/>
              <a:t>, </a:t>
            </a:r>
            <a:r>
              <a:rPr lang="en-US" sz="2000" dirty="0" err="1" smtClean="0"/>
              <a:t>đũa</a:t>
            </a:r>
            <a:r>
              <a:rPr lang="en-US" sz="2000" dirty="0" smtClean="0"/>
              <a:t>..), </a:t>
            </a:r>
            <a:r>
              <a:rPr lang="en-US" sz="2000" dirty="0" err="1" smtClean="0"/>
              <a:t>đồ</a:t>
            </a:r>
            <a:r>
              <a:rPr lang="en-US" sz="2000" dirty="0" smtClean="0"/>
              <a:t> </a:t>
            </a:r>
            <a:r>
              <a:rPr lang="en-US" sz="2000" dirty="0" err="1" smtClean="0"/>
              <a:t>chơi</a:t>
            </a:r>
            <a:r>
              <a:rPr lang="en-US" sz="2000" dirty="0" smtClean="0"/>
              <a:t> </a:t>
            </a:r>
            <a:r>
              <a:rPr lang="en-US" sz="2000" dirty="0" err="1" smtClean="0"/>
              <a:t>hoặc</a:t>
            </a:r>
            <a:r>
              <a:rPr lang="en-US" sz="2000" dirty="0" smtClean="0"/>
              <a:t> </a:t>
            </a:r>
            <a:r>
              <a:rPr lang="en-US" sz="2000" dirty="0" err="1" smtClean="0"/>
              <a:t>đồ</a:t>
            </a:r>
            <a:r>
              <a:rPr lang="en-US" sz="2000" dirty="0" smtClean="0"/>
              <a:t> </a:t>
            </a:r>
            <a:r>
              <a:rPr lang="en-US" sz="2000" dirty="0" err="1" smtClean="0"/>
              <a:t>vật</a:t>
            </a:r>
            <a:r>
              <a:rPr lang="en-US" sz="2000" dirty="0" smtClean="0"/>
              <a:t> </a:t>
            </a:r>
            <a:r>
              <a:rPr lang="en-US" sz="2000" dirty="0" err="1" smtClean="0"/>
              <a:t>dễ</a:t>
            </a:r>
            <a:r>
              <a:rPr lang="en-US" sz="2000" dirty="0" smtClean="0"/>
              <a:t> </a:t>
            </a:r>
            <a:r>
              <a:rPr lang="en-US" sz="2000" dirty="0" err="1" smtClean="0"/>
              <a:t>bị</a:t>
            </a:r>
            <a:r>
              <a:rPr lang="en-US" sz="2000" dirty="0" smtClean="0"/>
              <a:t> ô </a:t>
            </a:r>
            <a:r>
              <a:rPr lang="en-US" sz="2000" dirty="0" err="1" smtClean="0"/>
              <a:t>nhiễm</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a:t>
            </a:r>
          </a:p>
          <a:p>
            <a:endParaRPr lang="en-US" sz="22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7467600" cy="1143000"/>
          </a:xfrm>
        </p:spPr>
        <p:txBody>
          <a:bodyPr/>
          <a:lstStyle/>
          <a:p>
            <a:pPr algn="ctr"/>
            <a:r>
              <a:rPr lang="en-US" smtClean="0"/>
              <a:t>Tiêm chủng</a:t>
            </a:r>
          </a:p>
        </p:txBody>
      </p:sp>
      <p:sp>
        <p:nvSpPr>
          <p:cNvPr id="22531" name="Rectangle 3"/>
          <p:cNvSpPr>
            <a:spLocks noGrp="1"/>
          </p:cNvSpPr>
          <p:nvPr>
            <p:ph type="body" idx="1"/>
          </p:nvPr>
        </p:nvSpPr>
        <p:spPr>
          <a:xfrm>
            <a:off x="457200" y="1066800"/>
            <a:ext cx="8229600" cy="5422900"/>
          </a:xfrm>
        </p:spPr>
        <p:txBody>
          <a:bodyPr>
            <a:normAutofit/>
          </a:bodyPr>
          <a:lstStyle/>
          <a:p>
            <a:pPr algn="just">
              <a:lnSpc>
                <a:spcPct val="110000"/>
              </a:lnSpc>
            </a:pPr>
            <a:r>
              <a:rPr lang="en-US" smtClean="0"/>
              <a:t>Thực hiện theo chương trình tiêm chủng mở rộng</a:t>
            </a:r>
          </a:p>
          <a:p>
            <a:pPr lvl="1" algn="just">
              <a:lnSpc>
                <a:spcPct val="110000"/>
              </a:lnSpc>
            </a:pPr>
            <a:r>
              <a:rPr lang="en-US" sz="2400" smtClean="0"/>
              <a:t>Tiêm mũi vắc xin thứ nhất: </a:t>
            </a:r>
          </a:p>
          <a:p>
            <a:pPr lvl="2" algn="just">
              <a:lnSpc>
                <a:spcPct val="110000"/>
              </a:lnSpc>
            </a:pPr>
            <a:r>
              <a:rPr lang="en-US" sz="2400" smtClean="0"/>
              <a:t>9 tháng tuổi</a:t>
            </a:r>
          </a:p>
          <a:p>
            <a:pPr lvl="2" algn="just">
              <a:lnSpc>
                <a:spcPct val="110000"/>
              </a:lnSpc>
            </a:pPr>
            <a:r>
              <a:rPr lang="en-US" sz="2400" smtClean="0"/>
              <a:t>những người chưa được tiêm phòng sởi</a:t>
            </a:r>
          </a:p>
          <a:p>
            <a:pPr lvl="1" algn="just">
              <a:lnSpc>
                <a:spcPct val="110000"/>
              </a:lnSpc>
            </a:pPr>
            <a:r>
              <a:rPr lang="en-US" sz="2400" smtClean="0"/>
              <a:t>Tiêm mũi vắc xin nhắc lại:</a:t>
            </a:r>
          </a:p>
          <a:p>
            <a:pPr lvl="2" algn="just">
              <a:lnSpc>
                <a:spcPct val="110000"/>
              </a:lnSpc>
            </a:pPr>
            <a:r>
              <a:rPr lang="en-US" sz="2400" smtClean="0"/>
              <a:t>Trong chiến dịch</a:t>
            </a:r>
          </a:p>
          <a:p>
            <a:pPr lvl="2" algn="just">
              <a:lnSpc>
                <a:spcPct val="110000"/>
              </a:lnSpc>
            </a:pPr>
            <a:r>
              <a:rPr lang="en-US" sz="2400" smtClean="0"/>
              <a:t>Trẻ 18 tháng tuổi</a:t>
            </a:r>
          </a:p>
          <a:p>
            <a:pPr lvl="2" algn="just">
              <a:lnSpc>
                <a:spcPct val="110000"/>
              </a:lnSpc>
            </a:pPr>
            <a:r>
              <a:rPr lang="en-US" sz="2400" smtClean="0"/>
              <a:t>Đã tiêm mũi vắc xin thứ nhất quá lâu trên 10 năm</a:t>
            </a:r>
          </a:p>
          <a:p>
            <a:pPr algn="just">
              <a:lnSpc>
                <a:spcPct val="110000"/>
              </a:lnSpc>
            </a:pPr>
            <a:r>
              <a:rPr lang="en-US" smtClean="0"/>
              <a:t>Nếu đối tượng có nguy cơ cao phơi nhiễm sởi, hoặc dễ biến chứng nếu nhiễm sởi thì có thể tiêm mũi vắc xin thứ hai sau mũi thứ nhất ít nhất 28 ngày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1700" b="1" dirty="0">
                <a:latin typeface="Times New Roman" pitchFamily="18" charset="0"/>
                <a:cs typeface="Times New Roman" pitchFamily="18" charset="0"/>
              </a:rPr>
              <a:t>SƠ ĐỒ TỔ CHỨC HỆ THỐNG THÔNG TIN, BÁO CÁO BỆNH TRUYỀN NHIỄM</a:t>
            </a:r>
            <a:r>
              <a:rPr lang="en-US" sz="1700" b="1" i="1" dirty="0">
                <a:latin typeface="Times New Roman" pitchFamily="18" charset="0"/>
                <a:cs typeface="Times New Roman" pitchFamily="18" charset="0"/>
              </a:rPr>
              <a:t> </a:t>
            </a:r>
            <a:r>
              <a:rPr lang="en-US" sz="1700" b="1" dirty="0">
                <a:latin typeface="Times New Roman" pitchFamily="18" charset="0"/>
                <a:cs typeface="Times New Roman" pitchFamily="18" charset="0"/>
              </a:rPr>
              <a:t/>
            </a:r>
            <a:br>
              <a:rPr lang="en-US" sz="1700" b="1" dirty="0">
                <a:latin typeface="Times New Roman" pitchFamily="18" charset="0"/>
                <a:cs typeface="Times New Roman" pitchFamily="18" charset="0"/>
              </a:rPr>
            </a:br>
            <a:endParaRPr lang="en-US" sz="1700" b="1"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067800" cy="57150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400" dirty="0" smtClean="0"/>
          </a:p>
          <a:p>
            <a:endParaRPr lang="en-US" sz="1400" dirty="0"/>
          </a:p>
          <a:p>
            <a:endParaRPr lang="en-US" sz="1400" dirty="0" smtClean="0"/>
          </a:p>
          <a:p>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400800"/>
            <a:ext cx="57546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304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pPr algn="ctr"/>
            <a:r>
              <a:rPr lang="en-US" sz="2600" b="1" dirty="0" smtClean="0">
                <a:latin typeface="Times New Roman" pitchFamily="18" charset="0"/>
                <a:cs typeface="Times New Roman" pitchFamily="18" charset="0"/>
              </a:rPr>
              <a:t>CÁC TRƯỜNG HỢP PHẢI THÔNG TIN BÁO CÁO</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153400" cy="4873752"/>
          </a:xfrm>
        </p:spPr>
        <p:txBody>
          <a:bodyPr>
            <a:normAutofit/>
          </a:bodyPr>
          <a:lstStyle/>
          <a:p>
            <a:pPr lvl="0" algn="just"/>
            <a:r>
              <a:rPr lang="en-US" sz="3200" dirty="0" err="1"/>
              <a:t>Khi</a:t>
            </a:r>
            <a:r>
              <a:rPr lang="en-US" sz="3200" dirty="0"/>
              <a:t> </a:t>
            </a:r>
            <a:r>
              <a:rPr lang="en-US" sz="3200" dirty="0" err="1"/>
              <a:t>phát</a:t>
            </a:r>
            <a:r>
              <a:rPr lang="en-US" sz="3200" dirty="0"/>
              <a:t> </a:t>
            </a:r>
            <a:r>
              <a:rPr lang="en-US" sz="3200" dirty="0" err="1"/>
              <a:t>hiện</a:t>
            </a:r>
            <a:r>
              <a:rPr lang="en-US" sz="3200" dirty="0"/>
              <a:t> </a:t>
            </a:r>
            <a:r>
              <a:rPr lang="en-US" sz="3200" dirty="0" err="1"/>
              <a:t>người</a:t>
            </a:r>
            <a:r>
              <a:rPr lang="en-US" sz="3200" dirty="0"/>
              <a:t> </a:t>
            </a:r>
            <a:r>
              <a:rPr lang="en-US" sz="3200" dirty="0" err="1"/>
              <a:t>mắc</a:t>
            </a:r>
            <a:r>
              <a:rPr lang="en-US" sz="3200" dirty="0"/>
              <a:t> </a:t>
            </a:r>
            <a:r>
              <a:rPr lang="en-US" sz="3200" dirty="0" err="1"/>
              <a:t>bệnh</a:t>
            </a:r>
            <a:r>
              <a:rPr lang="en-US" sz="3200" dirty="0"/>
              <a:t> </a:t>
            </a:r>
            <a:r>
              <a:rPr lang="en-US" sz="3200" dirty="0" err="1"/>
              <a:t>truyền</a:t>
            </a:r>
            <a:r>
              <a:rPr lang="en-US" sz="3200" dirty="0"/>
              <a:t> </a:t>
            </a:r>
            <a:r>
              <a:rPr lang="en-US" sz="3200" dirty="0" err="1" smtClean="0"/>
              <a:t>nhiễm</a:t>
            </a:r>
            <a:r>
              <a:rPr lang="en-US" sz="3200" dirty="0" smtClean="0"/>
              <a:t>.</a:t>
            </a:r>
            <a:endParaRPr lang="en-US" sz="3200" dirty="0"/>
          </a:p>
          <a:p>
            <a:pPr lvl="0" algn="just"/>
            <a:r>
              <a:rPr lang="en-US" sz="3200" dirty="0" err="1"/>
              <a:t>Khi</a:t>
            </a:r>
            <a:r>
              <a:rPr lang="en-US" sz="3200" dirty="0"/>
              <a:t> </a:t>
            </a:r>
            <a:r>
              <a:rPr lang="en-US" sz="3200" dirty="0" err="1"/>
              <a:t>phát</a:t>
            </a:r>
            <a:r>
              <a:rPr lang="en-US" sz="3200" dirty="0"/>
              <a:t> </a:t>
            </a:r>
            <a:r>
              <a:rPr lang="en-US" sz="3200" dirty="0" err="1"/>
              <a:t>hiện</a:t>
            </a:r>
            <a:r>
              <a:rPr lang="en-US" sz="3200" dirty="0"/>
              <a:t> ổ </a:t>
            </a:r>
            <a:r>
              <a:rPr lang="en-US" sz="3200" dirty="0" err="1"/>
              <a:t>dịch</a:t>
            </a:r>
            <a:r>
              <a:rPr lang="en-US" sz="3200" dirty="0"/>
              <a:t> </a:t>
            </a:r>
            <a:r>
              <a:rPr lang="en-US" sz="3200" dirty="0" err="1"/>
              <a:t>bệnh</a:t>
            </a:r>
            <a:r>
              <a:rPr lang="en-US" sz="3200" dirty="0"/>
              <a:t> </a:t>
            </a:r>
            <a:r>
              <a:rPr lang="en-US" sz="3200" dirty="0" err="1"/>
              <a:t>truyền</a:t>
            </a:r>
            <a:r>
              <a:rPr lang="en-US" sz="3200" dirty="0"/>
              <a:t> </a:t>
            </a:r>
            <a:r>
              <a:rPr lang="en-US" sz="3200" dirty="0" err="1" smtClean="0"/>
              <a:t>nhiễm</a:t>
            </a:r>
            <a:r>
              <a:rPr lang="en-US" sz="3200" dirty="0" smtClean="0"/>
              <a:t>.</a:t>
            </a:r>
            <a:endParaRPr lang="en-US" sz="3200" dirty="0"/>
          </a:p>
          <a:p>
            <a:pPr lvl="0" algn="just"/>
            <a:r>
              <a:rPr lang="en-US" sz="3200" dirty="0" err="1"/>
              <a:t>Khi</a:t>
            </a:r>
            <a:r>
              <a:rPr lang="en-US" sz="3200" dirty="0"/>
              <a:t> </a:t>
            </a:r>
            <a:r>
              <a:rPr lang="en-US" sz="3200" dirty="0" err="1"/>
              <a:t>triển</a:t>
            </a:r>
            <a:r>
              <a:rPr lang="en-US" sz="3200" dirty="0"/>
              <a:t> </a:t>
            </a:r>
            <a:r>
              <a:rPr lang="en-US" sz="3200" dirty="0" err="1"/>
              <a:t>khai</a:t>
            </a:r>
            <a:r>
              <a:rPr lang="en-US" sz="3200" dirty="0"/>
              <a:t> </a:t>
            </a:r>
            <a:r>
              <a:rPr lang="en-US" sz="3200" dirty="0" err="1"/>
              <a:t>các</a:t>
            </a:r>
            <a:r>
              <a:rPr lang="en-US" sz="3200" dirty="0"/>
              <a:t> </a:t>
            </a:r>
            <a:r>
              <a:rPr lang="en-US" sz="3200" dirty="0" err="1"/>
              <a:t>hoạt</a:t>
            </a:r>
            <a:r>
              <a:rPr lang="en-US" sz="3200" dirty="0"/>
              <a:t> </a:t>
            </a:r>
            <a:r>
              <a:rPr lang="en-US" sz="3200" dirty="0" err="1"/>
              <a:t>động</a:t>
            </a:r>
            <a:r>
              <a:rPr lang="en-US" sz="3200" dirty="0"/>
              <a:t> </a:t>
            </a:r>
            <a:r>
              <a:rPr lang="en-US" sz="3200" dirty="0" err="1"/>
              <a:t>phòng</a:t>
            </a:r>
            <a:r>
              <a:rPr lang="en-US" sz="3200" dirty="0"/>
              <a:t>, </a:t>
            </a:r>
            <a:r>
              <a:rPr lang="en-US" sz="3200" dirty="0" err="1"/>
              <a:t>chống</a:t>
            </a:r>
            <a:r>
              <a:rPr lang="en-US" sz="3200" dirty="0"/>
              <a:t> </a:t>
            </a:r>
            <a:r>
              <a:rPr lang="en-US" sz="3200" dirty="0" err="1"/>
              <a:t>dịch</a:t>
            </a:r>
            <a:r>
              <a:rPr lang="en-US" sz="3200" dirty="0"/>
              <a:t> </a:t>
            </a:r>
            <a:r>
              <a:rPr lang="en-US" sz="3200" dirty="0" err="1"/>
              <a:t>bệnh</a:t>
            </a:r>
            <a:r>
              <a:rPr lang="en-US" sz="3200" dirty="0"/>
              <a:t> </a:t>
            </a:r>
            <a:r>
              <a:rPr lang="en-US" sz="3200" dirty="0" err="1"/>
              <a:t>truyền</a:t>
            </a:r>
            <a:r>
              <a:rPr lang="en-US" sz="3200" dirty="0"/>
              <a:t> </a:t>
            </a:r>
            <a:r>
              <a:rPr lang="en-US" sz="3200" dirty="0" err="1" smtClean="0"/>
              <a:t>nhiễm</a:t>
            </a:r>
            <a:r>
              <a:rPr lang="en-US" sz="3200" dirty="0" smtClean="0"/>
              <a:t>.</a:t>
            </a:r>
            <a:endParaRPr lang="en-US" sz="3200" dirty="0"/>
          </a:p>
          <a:p>
            <a:pPr lvl="0" algn="just"/>
            <a:r>
              <a:rPr lang="en-US" sz="3200" dirty="0" err="1"/>
              <a:t>Khi</a:t>
            </a:r>
            <a:r>
              <a:rPr lang="en-US" sz="3200" dirty="0"/>
              <a:t> </a:t>
            </a:r>
            <a:r>
              <a:rPr lang="en-US" sz="3200" dirty="0" err="1"/>
              <a:t>có</a:t>
            </a:r>
            <a:r>
              <a:rPr lang="en-US" sz="3200" dirty="0"/>
              <a:t> </a:t>
            </a:r>
            <a:r>
              <a:rPr lang="en-US" sz="3200" dirty="0" err="1"/>
              <a:t>yêu</a:t>
            </a:r>
            <a:r>
              <a:rPr lang="en-US" sz="3200" dirty="0"/>
              <a:t> </a:t>
            </a:r>
            <a:r>
              <a:rPr lang="en-US" sz="3200" dirty="0" err="1"/>
              <a:t>cầu</a:t>
            </a:r>
            <a:r>
              <a:rPr lang="en-US" sz="3200" dirty="0"/>
              <a:t> </a:t>
            </a:r>
            <a:r>
              <a:rPr lang="en-US" sz="3200" dirty="0" err="1"/>
              <a:t>báo</a:t>
            </a:r>
            <a:r>
              <a:rPr lang="en-US" sz="3200" dirty="0"/>
              <a:t> </a:t>
            </a:r>
            <a:r>
              <a:rPr lang="en-US" sz="3200" dirty="0" err="1" smtClean="0"/>
              <a:t>cáo</a:t>
            </a:r>
            <a:r>
              <a:rPr lang="en-US" sz="3200" dirty="0" smtClean="0"/>
              <a:t>.</a:t>
            </a:r>
            <a:endParaRPr lang="en-US" sz="3200" dirty="0"/>
          </a:p>
        </p:txBody>
      </p:sp>
    </p:spTree>
    <p:extLst>
      <p:ext uri="{BB962C8B-B14F-4D97-AF65-F5344CB8AC3E}">
        <p14:creationId xmlns:p14="http://schemas.microsoft.com/office/powerpoint/2010/main" val="3661824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172200" cy="1894362"/>
          </a:xfrm>
        </p:spPr>
        <p:txBody>
          <a:bodyPr anchor="ctr">
            <a:normAutofit/>
          </a:bodyPr>
          <a:lstStyle/>
          <a:p>
            <a:r>
              <a:rPr lang="en-US" sz="3600" dirty="0" smtClean="0">
                <a:solidFill>
                  <a:schemeClr val="tx1"/>
                </a:solidFill>
              </a:rPr>
              <a:t>TRÂN TRỌNG CẢM ƠN!</a:t>
            </a:r>
            <a:endParaRPr lang="en-US" sz="3600" dirty="0">
              <a:solidFill>
                <a:schemeClr val="tx1"/>
              </a:solidFill>
            </a:endParaRPr>
          </a:p>
        </p:txBody>
      </p:sp>
    </p:spTree>
    <p:extLst>
      <p:ext uri="{BB962C8B-B14F-4D97-AF65-F5344CB8AC3E}">
        <p14:creationId xmlns:p14="http://schemas.microsoft.com/office/powerpoint/2010/main" val="162104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normAutofit lnSpcReduction="10000"/>
          </a:bodyPr>
          <a:lstStyle/>
          <a:p>
            <a:pPr algn="just"/>
            <a:r>
              <a:rPr lang="nl-NL" dirty="0" smtClean="0"/>
              <a:t>Theo báo cáo của Cục Y tế dự phòng, tình hình dịch bệnh cả nước tuần 10/2019 như sau:</a:t>
            </a:r>
            <a:endParaRPr lang="en-US" dirty="0" smtClean="0"/>
          </a:p>
          <a:p>
            <a:pPr algn="just"/>
            <a:r>
              <a:rPr lang="pt-BR" b="1" dirty="0" smtClean="0"/>
              <a:t>+ Bệnh t</a:t>
            </a:r>
            <a:r>
              <a:rPr lang="en-US" b="1" dirty="0" smtClean="0"/>
              <a:t>ay </a:t>
            </a:r>
            <a:r>
              <a:rPr lang="en-US" b="1" dirty="0" err="1" smtClean="0"/>
              <a:t>chân</a:t>
            </a:r>
            <a:r>
              <a:rPr lang="en-US" b="1" dirty="0" smtClean="0"/>
              <a:t> </a:t>
            </a:r>
            <a:r>
              <a:rPr lang="en-US" b="1" dirty="0" err="1" smtClean="0"/>
              <a:t>miệng</a:t>
            </a:r>
            <a:r>
              <a:rPr lang="en-US" b="1" dirty="0" smtClean="0"/>
              <a:t>: </a:t>
            </a:r>
            <a:r>
              <a:rPr lang="en-US" dirty="0" err="1" smtClean="0"/>
              <a:t>Trong</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582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(350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không</a:t>
            </a:r>
            <a:r>
              <a:rPr lang="en-US" dirty="0" smtClean="0"/>
              <a:t> </a:t>
            </a:r>
            <a:r>
              <a:rPr lang="en-US" dirty="0" err="1" smtClean="0"/>
              <a:t>có</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tuần</a:t>
            </a:r>
            <a:r>
              <a:rPr lang="en-US" dirty="0" smtClean="0"/>
              <a:t> </a:t>
            </a:r>
            <a:r>
              <a:rPr lang="en-US" dirty="0" err="1" smtClean="0"/>
              <a:t>trước</a:t>
            </a:r>
            <a:r>
              <a:rPr lang="en-US" dirty="0" smtClean="0"/>
              <a:t> (615/353), </a:t>
            </a:r>
            <a:r>
              <a:rPr lang="en-US" dirty="0" err="1" smtClean="0"/>
              <a:t>số</a:t>
            </a:r>
            <a:r>
              <a:rPr lang="en-US" dirty="0" smtClean="0"/>
              <a:t> </a:t>
            </a:r>
            <a:r>
              <a:rPr lang="en-US" dirty="0" err="1" smtClean="0"/>
              <a:t>mắc</a:t>
            </a:r>
            <a:r>
              <a:rPr lang="en-US" dirty="0" smtClean="0"/>
              <a:t> </a:t>
            </a:r>
            <a:r>
              <a:rPr lang="en-US" dirty="0" err="1" smtClean="0"/>
              <a:t>giảm</a:t>
            </a:r>
            <a:r>
              <a:rPr lang="en-US" dirty="0" smtClean="0"/>
              <a:t> 5,4%,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giảm</a:t>
            </a:r>
            <a:r>
              <a:rPr lang="en-US" dirty="0" smtClean="0"/>
              <a:t> 0,8%. </a:t>
            </a:r>
            <a:r>
              <a:rPr lang="en-US" dirty="0" err="1" smtClean="0"/>
              <a:t>Tích</a:t>
            </a:r>
            <a:r>
              <a:rPr lang="en-US" dirty="0" smtClean="0"/>
              <a:t> </a:t>
            </a:r>
            <a:r>
              <a:rPr lang="en-US" dirty="0" err="1" smtClean="0"/>
              <a:t>lũy</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a:t>
            </a:r>
            <a:r>
              <a:rPr lang="en-US" dirty="0" err="1" smtClean="0"/>
              <a:t>đến</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8.528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 </a:t>
            </a:r>
            <a:r>
              <a:rPr lang="en-US" dirty="0" err="1" smtClean="0"/>
              <a:t>tại</a:t>
            </a:r>
            <a:r>
              <a:rPr lang="en-US" dirty="0" smtClean="0"/>
              <a:t> 63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(4.804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a:t>
            </a:r>
            <a:r>
              <a:rPr lang="en-US" dirty="0" err="1" smtClean="0"/>
              <a:t>số</a:t>
            </a:r>
            <a:r>
              <a:rPr lang="en-US" dirty="0" smtClean="0"/>
              <a:t> </a:t>
            </a:r>
            <a:r>
              <a:rPr lang="en-US" dirty="0" err="1" smtClean="0"/>
              <a:t>mắc</a:t>
            </a:r>
            <a:r>
              <a:rPr lang="en-US" dirty="0" smtClean="0"/>
              <a:t> </a:t>
            </a:r>
            <a:r>
              <a:rPr lang="en-US" dirty="0" err="1" smtClean="0"/>
              <a:t>cả</a:t>
            </a:r>
            <a:r>
              <a:rPr lang="en-US" dirty="0" smtClean="0"/>
              <a:t> </a:t>
            </a:r>
            <a:r>
              <a:rPr lang="en-US" dirty="0" err="1" smtClean="0"/>
              <a:t>nước</a:t>
            </a:r>
            <a:r>
              <a:rPr lang="en-US" dirty="0" smtClean="0"/>
              <a:t> </a:t>
            </a:r>
            <a:r>
              <a:rPr lang="en-US" dirty="0" err="1" smtClean="0"/>
              <a:t>tăng</a:t>
            </a:r>
            <a:r>
              <a:rPr lang="en-US" dirty="0" smtClean="0"/>
              <a:t> 86,1%,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tăng</a:t>
            </a:r>
            <a:r>
              <a:rPr lang="en-US" dirty="0" smtClean="0"/>
              <a:t> 92,8%.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giai</a:t>
            </a:r>
            <a:r>
              <a:rPr lang="en-US" dirty="0" smtClean="0"/>
              <a:t> </a:t>
            </a:r>
            <a:r>
              <a:rPr lang="en-US" dirty="0" err="1" smtClean="0"/>
              <a:t>đoạn</a:t>
            </a:r>
            <a:r>
              <a:rPr lang="en-US" dirty="0" smtClean="0"/>
              <a:t> 2013-2017, </a:t>
            </a:r>
            <a:r>
              <a:rPr lang="en-US" dirty="0" err="1" smtClean="0"/>
              <a:t>số</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giảm</a:t>
            </a:r>
            <a:r>
              <a:rPr lang="en-US" dirty="0" smtClean="0"/>
              <a:t> 29,7%.</a:t>
            </a:r>
          </a:p>
          <a:p>
            <a:pPr algn="just"/>
            <a:r>
              <a:rPr lang="en-US" dirty="0" smtClean="0"/>
              <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554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29/30 </a:t>
            </a:r>
            <a:r>
              <a:rPr lang="en-US" dirty="0" err="1" smtClean="0"/>
              <a:t>quận</a:t>
            </a:r>
            <a:r>
              <a:rPr lang="en-US" dirty="0" smtClean="0"/>
              <a:t> </a:t>
            </a:r>
            <a:r>
              <a:rPr lang="en-US" dirty="0" err="1" smtClean="0"/>
              <a:t>huyện</a:t>
            </a:r>
            <a:r>
              <a:rPr lang="en-US" dirty="0" smtClean="0"/>
              <a:t> (</a:t>
            </a:r>
            <a:r>
              <a:rPr lang="en-US" dirty="0" err="1" smtClean="0"/>
              <a:t>trừ</a:t>
            </a:r>
            <a:r>
              <a:rPr lang="en-US" dirty="0" smtClean="0"/>
              <a:t>: </a:t>
            </a:r>
            <a:r>
              <a:rPr lang="en-US" dirty="0" err="1" smtClean="0"/>
              <a:t>Mỹ</a:t>
            </a:r>
            <a:r>
              <a:rPr lang="en-US" dirty="0" smtClean="0"/>
              <a:t> </a:t>
            </a:r>
            <a:r>
              <a:rPr lang="en-US" dirty="0" err="1" smtClean="0"/>
              <a:t>Đức</a:t>
            </a:r>
            <a:r>
              <a:rPr lang="en-US" dirty="0" smtClean="0"/>
              <a:t>), 229/584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(61/0). </a:t>
            </a:r>
          </a:p>
          <a:p>
            <a:pPr algn="just"/>
            <a:r>
              <a:rPr lang="en-US" dirty="0" smtClean="0"/>
              <a:t>+ </a:t>
            </a:r>
            <a:r>
              <a:rPr lang="en-US" dirty="0" err="1" smtClean="0"/>
              <a:t>Một</a:t>
            </a:r>
            <a:r>
              <a:rPr lang="en-US" dirty="0" smtClean="0"/>
              <a:t> </a:t>
            </a:r>
            <a:r>
              <a:rPr lang="en-US" dirty="0" err="1" smtClean="0"/>
              <a:t>số</a:t>
            </a:r>
            <a:r>
              <a:rPr lang="en-US" dirty="0" smtClean="0"/>
              <a:t> </a:t>
            </a:r>
            <a:r>
              <a:rPr lang="en-US" dirty="0" err="1" smtClean="0"/>
              <a:t>đơn</a:t>
            </a:r>
            <a:r>
              <a:rPr lang="en-US" dirty="0" smtClean="0"/>
              <a:t> </a:t>
            </a:r>
            <a:r>
              <a:rPr lang="en-US" dirty="0" err="1" smtClean="0"/>
              <a:t>vị</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Hoàng</a:t>
            </a:r>
            <a:r>
              <a:rPr lang="en-US" dirty="0" smtClean="0"/>
              <a:t> Mai (87); </a:t>
            </a:r>
            <a:r>
              <a:rPr lang="en-US" dirty="0" err="1" smtClean="0"/>
              <a:t>Thanh</a:t>
            </a:r>
            <a:r>
              <a:rPr lang="en-US" dirty="0" smtClean="0"/>
              <a:t> </a:t>
            </a:r>
            <a:r>
              <a:rPr lang="en-US" dirty="0" err="1" smtClean="0"/>
              <a:t>Xuân</a:t>
            </a:r>
            <a:r>
              <a:rPr lang="en-US" dirty="0" smtClean="0"/>
              <a:t> (53); Nam </a:t>
            </a:r>
            <a:r>
              <a:rPr lang="en-US" dirty="0" err="1" smtClean="0"/>
              <a:t>Từ</a:t>
            </a:r>
            <a:r>
              <a:rPr lang="en-US" dirty="0" smtClean="0"/>
              <a:t> </a:t>
            </a:r>
            <a:r>
              <a:rPr lang="en-US" dirty="0" err="1" smtClean="0"/>
              <a:t>Liêm</a:t>
            </a:r>
            <a:r>
              <a:rPr lang="en-US" dirty="0" smtClean="0"/>
              <a:t> (46); </a:t>
            </a:r>
            <a:r>
              <a:rPr lang="en-US" dirty="0" err="1" smtClean="0"/>
              <a:t>Hà</a:t>
            </a:r>
            <a:r>
              <a:rPr lang="en-US" dirty="0" smtClean="0"/>
              <a:t> </a:t>
            </a:r>
            <a:r>
              <a:rPr lang="en-US" dirty="0" err="1" smtClean="0"/>
              <a:t>Đông</a:t>
            </a:r>
            <a:r>
              <a:rPr lang="en-US" dirty="0" smtClean="0"/>
              <a:t> (36); </a:t>
            </a:r>
            <a:r>
              <a:rPr lang="en-US" dirty="0" err="1" smtClean="0"/>
              <a:t>Ba</a:t>
            </a:r>
            <a:r>
              <a:rPr lang="en-US" dirty="0" smtClean="0"/>
              <a:t> </a:t>
            </a:r>
            <a:r>
              <a:rPr lang="en-US" dirty="0" err="1" smtClean="0"/>
              <a:t>Đình</a:t>
            </a:r>
            <a:r>
              <a:rPr lang="en-US" dirty="0" smtClean="0"/>
              <a:t> (31); </a:t>
            </a:r>
            <a:r>
              <a:rPr lang="en-US" dirty="0" err="1" smtClean="0"/>
              <a:t>Thanh</a:t>
            </a:r>
            <a:r>
              <a:rPr lang="en-US" dirty="0" smtClean="0"/>
              <a:t> </a:t>
            </a:r>
            <a:r>
              <a:rPr lang="en-US" dirty="0" err="1" smtClean="0"/>
              <a:t>Trì</a:t>
            </a:r>
            <a:r>
              <a:rPr lang="en-US" dirty="0" smtClean="0"/>
              <a:t> (30); Long </a:t>
            </a:r>
            <a:r>
              <a:rPr lang="en-US" dirty="0" err="1" smtClean="0"/>
              <a:t>Biên</a:t>
            </a:r>
            <a:r>
              <a:rPr lang="en-US" dirty="0" smtClean="0"/>
              <a:t> (28);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a:t>
            </a:r>
            <a:r>
              <a:rPr lang="en-US" dirty="0" err="1" smtClean="0"/>
              <a:t>Đông</a:t>
            </a:r>
            <a:r>
              <a:rPr lang="en-US" dirty="0" smtClean="0"/>
              <a:t> </a:t>
            </a:r>
            <a:r>
              <a:rPr lang="en-US" dirty="0" err="1" smtClean="0"/>
              <a:t>Anh</a:t>
            </a:r>
            <a:r>
              <a:rPr lang="en-US" dirty="0" smtClean="0"/>
              <a:t>, </a:t>
            </a:r>
            <a:r>
              <a:rPr lang="en-US" dirty="0" err="1" smtClean="0"/>
              <a:t>Đống</a:t>
            </a:r>
            <a:r>
              <a:rPr lang="en-US" dirty="0" smtClean="0"/>
              <a:t> </a:t>
            </a:r>
            <a:r>
              <a:rPr lang="en-US" dirty="0" err="1" smtClean="0"/>
              <a:t>Đa</a:t>
            </a:r>
            <a:r>
              <a:rPr lang="en-US" dirty="0" smtClean="0"/>
              <a:t> (21); </a:t>
            </a:r>
            <a:r>
              <a:rPr lang="en-US" dirty="0" err="1" smtClean="0"/>
              <a:t>Cầu</a:t>
            </a:r>
            <a:r>
              <a:rPr lang="en-US" dirty="0" smtClean="0"/>
              <a:t> </a:t>
            </a:r>
            <a:r>
              <a:rPr lang="en-US" dirty="0" err="1" smtClean="0"/>
              <a:t>Giấy</a:t>
            </a:r>
            <a:r>
              <a:rPr lang="en-US" dirty="0" smtClean="0"/>
              <a:t> (20).</a:t>
            </a:r>
          </a:p>
          <a:p>
            <a:pPr algn="just"/>
            <a:r>
              <a:rPr lang="en-US" dirty="0" smtClean="0"/>
              <a:t>+ </a:t>
            </a:r>
            <a:r>
              <a:rPr lang="en-US" dirty="0" err="1" smtClean="0"/>
              <a:t>Một</a:t>
            </a:r>
            <a:r>
              <a:rPr lang="en-US" dirty="0" smtClean="0"/>
              <a:t> </a:t>
            </a:r>
            <a:r>
              <a:rPr lang="en-US" dirty="0" err="1" smtClean="0"/>
              <a:t>số</a:t>
            </a:r>
            <a:r>
              <a:rPr lang="en-US" dirty="0" smtClean="0"/>
              <a:t> </a:t>
            </a:r>
            <a:r>
              <a:rPr lang="en-US" dirty="0" err="1" smtClean="0"/>
              <a:t>xã</a:t>
            </a: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Định</a:t>
            </a:r>
            <a:r>
              <a:rPr lang="en-US" dirty="0" smtClean="0"/>
              <a:t> </a:t>
            </a:r>
            <a:r>
              <a:rPr lang="en-US" dirty="0" err="1" smtClean="0"/>
              <a:t>Công</a:t>
            </a:r>
            <a:r>
              <a:rPr lang="en-US" dirty="0" smtClean="0"/>
              <a:t> (22); </a:t>
            </a:r>
            <a:r>
              <a:rPr lang="en-US" dirty="0" err="1" smtClean="0"/>
              <a:t>Hoàng</a:t>
            </a:r>
            <a:r>
              <a:rPr lang="en-US" dirty="0" smtClean="0"/>
              <a:t> </a:t>
            </a:r>
            <a:r>
              <a:rPr lang="en-US" dirty="0" err="1" smtClean="0"/>
              <a:t>Liệt</a:t>
            </a:r>
            <a:r>
              <a:rPr lang="en-US" dirty="0" smtClean="0"/>
              <a:t> (19); </a:t>
            </a:r>
            <a:r>
              <a:rPr lang="en-US" dirty="0" err="1" smtClean="0"/>
              <a:t>Khương</a:t>
            </a:r>
            <a:r>
              <a:rPr lang="en-US" dirty="0" smtClean="0"/>
              <a:t> </a:t>
            </a:r>
            <a:r>
              <a:rPr lang="en-US" dirty="0" err="1" smtClean="0"/>
              <a:t>Đình</a:t>
            </a:r>
            <a:r>
              <a:rPr lang="en-US" dirty="0" smtClean="0"/>
              <a:t> (16); </a:t>
            </a:r>
            <a:r>
              <a:rPr lang="en-US" dirty="0" err="1" smtClean="0"/>
              <a:t>Trung</a:t>
            </a:r>
            <a:r>
              <a:rPr lang="en-US" dirty="0" smtClean="0"/>
              <a:t> </a:t>
            </a:r>
            <a:r>
              <a:rPr lang="en-US" dirty="0" err="1" smtClean="0"/>
              <a:t>Văn</a:t>
            </a:r>
            <a:r>
              <a:rPr lang="en-US" dirty="0" smtClean="0"/>
              <a:t> (16); </a:t>
            </a:r>
            <a:r>
              <a:rPr lang="en-US" dirty="0" err="1" smtClean="0"/>
              <a:t>Mễ</a:t>
            </a:r>
            <a:r>
              <a:rPr lang="en-US" dirty="0" smtClean="0"/>
              <a:t> </a:t>
            </a:r>
            <a:r>
              <a:rPr lang="en-US" dirty="0" err="1" smtClean="0"/>
              <a:t>Trì</a:t>
            </a:r>
            <a:r>
              <a:rPr lang="en-US" dirty="0" smtClean="0"/>
              <a:t> (13); </a:t>
            </a:r>
            <a:r>
              <a:rPr lang="en-US" dirty="0" err="1" smtClean="0"/>
              <a:t>Thanh</a:t>
            </a:r>
            <a:r>
              <a:rPr lang="en-US" dirty="0" smtClean="0"/>
              <a:t> </a:t>
            </a:r>
            <a:r>
              <a:rPr lang="en-US" dirty="0" err="1" smtClean="0"/>
              <a:t>Xuân</a:t>
            </a:r>
            <a:r>
              <a:rPr lang="en-US" dirty="0" smtClean="0"/>
              <a:t> </a:t>
            </a:r>
            <a:r>
              <a:rPr lang="en-US" dirty="0" err="1" smtClean="0"/>
              <a:t>Trung</a:t>
            </a:r>
            <a:r>
              <a:rPr lang="en-US" dirty="0" smtClean="0"/>
              <a:t> (12); </a:t>
            </a:r>
            <a:r>
              <a:rPr lang="en-US" dirty="0" err="1" smtClean="0"/>
              <a:t>Nhân</a:t>
            </a:r>
            <a:r>
              <a:rPr lang="en-US" dirty="0" smtClean="0"/>
              <a:t> </a:t>
            </a:r>
            <a:r>
              <a:rPr lang="en-US" dirty="0" err="1" smtClean="0"/>
              <a:t>Chính</a:t>
            </a:r>
            <a:r>
              <a:rPr lang="en-US" dirty="0" smtClean="0"/>
              <a:t> (10); </a:t>
            </a:r>
            <a:r>
              <a:rPr lang="en-US" dirty="0" err="1" smtClean="0"/>
              <a:t>Thành</a:t>
            </a:r>
            <a:r>
              <a:rPr lang="en-US" dirty="0" smtClean="0"/>
              <a:t> </a:t>
            </a:r>
            <a:r>
              <a:rPr lang="en-US" dirty="0" err="1" smtClean="0"/>
              <a:t>Công</a:t>
            </a:r>
            <a:r>
              <a:rPr lang="en-US" dirty="0" smtClean="0"/>
              <a:t> (9).</a:t>
            </a:r>
          </a:p>
          <a:p>
            <a:pPr algn="just"/>
            <a:r>
              <a:rPr lang="en-US"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SXHD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a:bodyPr>
          <a:lstStyle/>
          <a:p>
            <a:pPr algn="just"/>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150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27/30 </a:t>
            </a:r>
            <a:r>
              <a:rPr lang="en-US" dirty="0" err="1" smtClean="0"/>
              <a:t>quận</a:t>
            </a:r>
            <a:r>
              <a:rPr lang="en-US" dirty="0" smtClean="0"/>
              <a:t> </a:t>
            </a:r>
            <a:r>
              <a:rPr lang="en-US" dirty="0" err="1" smtClean="0"/>
              <a:t>huyện</a:t>
            </a:r>
            <a:r>
              <a:rPr lang="en-US" dirty="0" smtClean="0"/>
              <a:t>, 97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2,27 </a:t>
            </a:r>
            <a:r>
              <a:rPr lang="en-US" dirty="0" err="1" smtClean="0"/>
              <a:t>lần</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(66/0).</a:t>
            </a:r>
          </a:p>
          <a:p>
            <a:pPr lvl="0" algn="just"/>
            <a:r>
              <a:rPr lang="en-US" i="1" dirty="0" smtClean="0"/>
              <a:t>Ổ </a:t>
            </a:r>
            <a:r>
              <a:rPr lang="en-US" i="1" dirty="0" err="1" smtClean="0"/>
              <a:t>dịch</a:t>
            </a:r>
            <a:r>
              <a:rPr lang="en-US" dirty="0" smtClean="0"/>
              <a:t>:</a:t>
            </a:r>
          </a:p>
          <a:p>
            <a:pPr algn="just"/>
            <a:r>
              <a:rPr lang="en-US" smtClean="0"/>
              <a:t>+ </a:t>
            </a:r>
            <a:r>
              <a:rPr lang="en-US" i="1" dirty="0" err="1" smtClean="0"/>
              <a:t>Cộng</a:t>
            </a:r>
            <a:r>
              <a:rPr lang="en-US" i="1" dirty="0" smtClean="0"/>
              <a:t> </a:t>
            </a:r>
            <a:r>
              <a:rPr lang="en-US" i="1" dirty="0" err="1" smtClean="0"/>
              <a:t>dồn</a:t>
            </a:r>
            <a:r>
              <a:rPr lang="en-US" i="1" dirty="0" smtClean="0"/>
              <a:t> 2019:</a:t>
            </a:r>
            <a:r>
              <a:rPr lang="en-US" dirty="0" smtClean="0"/>
              <a:t> 15 ổ </a:t>
            </a:r>
            <a:r>
              <a:rPr lang="en-US" dirty="0" err="1" smtClean="0"/>
              <a:t>dịch</a:t>
            </a:r>
            <a:r>
              <a:rPr lang="en-US" dirty="0" smtClean="0"/>
              <a:t> </a:t>
            </a:r>
            <a:r>
              <a:rPr lang="en-US" dirty="0" err="1" smtClean="0"/>
              <a:t>tại</a:t>
            </a:r>
            <a:r>
              <a:rPr lang="en-US" dirty="0" smtClean="0"/>
              <a:t> </a:t>
            </a:r>
            <a:r>
              <a:rPr lang="en-US" dirty="0" err="1" smtClean="0"/>
              <a:t>Hai</a:t>
            </a:r>
            <a:r>
              <a:rPr lang="en-US" dirty="0" smtClean="0"/>
              <a:t> </a:t>
            </a:r>
            <a:r>
              <a:rPr lang="en-US" dirty="0" err="1" smtClean="0"/>
              <a:t>Bà</a:t>
            </a:r>
            <a:r>
              <a:rPr lang="en-US" dirty="0" smtClean="0"/>
              <a:t> </a:t>
            </a:r>
            <a:r>
              <a:rPr lang="en-US" dirty="0" err="1" smtClean="0"/>
              <a:t>Trưng</a:t>
            </a:r>
            <a:r>
              <a:rPr lang="en-US" dirty="0" smtClean="0"/>
              <a:t> (3); </a:t>
            </a:r>
            <a:r>
              <a:rPr lang="en-US" dirty="0" err="1" smtClean="0"/>
              <a:t>Thanh</a:t>
            </a:r>
            <a:r>
              <a:rPr lang="en-US" dirty="0" smtClean="0"/>
              <a:t> </a:t>
            </a:r>
            <a:r>
              <a:rPr lang="en-US" dirty="0" err="1" smtClean="0"/>
              <a:t>Trì</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(2); </a:t>
            </a:r>
            <a:r>
              <a:rPr lang="en-US" dirty="0" err="1" smtClean="0"/>
              <a:t>Hoàng</a:t>
            </a:r>
            <a:r>
              <a:rPr lang="en-US" dirty="0" smtClean="0"/>
              <a:t> Mai, </a:t>
            </a:r>
            <a:r>
              <a:rPr lang="en-US" dirty="0" err="1" smtClean="0"/>
              <a:t>Hà</a:t>
            </a:r>
            <a:r>
              <a:rPr lang="en-US" dirty="0" smtClean="0"/>
              <a:t> </a:t>
            </a:r>
            <a:r>
              <a:rPr lang="en-US" dirty="0" err="1" smtClean="0"/>
              <a:t>Đông</a:t>
            </a:r>
            <a:r>
              <a:rPr lang="en-US" dirty="0" smtClean="0"/>
              <a:t>, </a:t>
            </a:r>
            <a:r>
              <a:rPr lang="en-US" dirty="0" err="1" smtClean="0"/>
              <a:t>Thanh</a:t>
            </a:r>
            <a:r>
              <a:rPr lang="en-US" dirty="0" smtClean="0"/>
              <a:t> </a:t>
            </a:r>
            <a:r>
              <a:rPr lang="en-US" dirty="0" err="1" smtClean="0"/>
              <a:t>Oai</a:t>
            </a:r>
            <a:r>
              <a:rPr lang="en-US" dirty="0" smtClean="0"/>
              <a:t>, </a:t>
            </a:r>
            <a:r>
              <a:rPr lang="en-US" dirty="0" err="1" smtClean="0"/>
              <a:t>Thường</a:t>
            </a:r>
            <a:r>
              <a:rPr lang="en-US" dirty="0" smtClean="0"/>
              <a:t> </a:t>
            </a:r>
            <a:r>
              <a:rPr lang="en-US" dirty="0" err="1" smtClean="0"/>
              <a:t>Tín</a:t>
            </a:r>
            <a:r>
              <a:rPr lang="en-US" dirty="0" smtClean="0"/>
              <a:t>, </a:t>
            </a:r>
            <a:r>
              <a:rPr lang="en-US" dirty="0" err="1" smtClean="0"/>
              <a:t>Hoài</a:t>
            </a:r>
            <a:r>
              <a:rPr lang="en-US" dirty="0" smtClean="0"/>
              <a:t> </a:t>
            </a:r>
            <a:r>
              <a:rPr lang="en-US" dirty="0" err="1" smtClean="0"/>
              <a:t>Đức</a:t>
            </a:r>
            <a:r>
              <a:rPr lang="en-US" dirty="0" smtClean="0"/>
              <a:t>, </a:t>
            </a:r>
            <a:r>
              <a:rPr lang="en-US" dirty="0" err="1" smtClean="0"/>
              <a:t>Mê</a:t>
            </a:r>
            <a:r>
              <a:rPr lang="en-US" dirty="0" smtClean="0"/>
              <a:t> </a:t>
            </a:r>
            <a:r>
              <a:rPr lang="en-US" dirty="0" err="1" smtClean="0"/>
              <a:t>Linh</a:t>
            </a:r>
            <a:r>
              <a:rPr lang="en-US" dirty="0" smtClean="0"/>
              <a:t>, </a:t>
            </a:r>
            <a:r>
              <a:rPr lang="en-US" dirty="0" err="1" smtClean="0"/>
              <a:t>Thanh</a:t>
            </a:r>
            <a:r>
              <a:rPr lang="en-US" dirty="0" smtClean="0"/>
              <a:t> </a:t>
            </a:r>
            <a:r>
              <a:rPr lang="en-US" dirty="0" err="1" smtClean="0"/>
              <a:t>Xuân</a:t>
            </a:r>
            <a:r>
              <a:rPr lang="en-US" dirty="0" smtClean="0"/>
              <a:t>, </a:t>
            </a:r>
            <a:r>
              <a:rPr lang="en-US" dirty="0" err="1" smtClean="0"/>
              <a:t>Ba</a:t>
            </a:r>
            <a:r>
              <a:rPr lang="en-US" dirty="0" smtClean="0"/>
              <a:t> </a:t>
            </a:r>
            <a:r>
              <a:rPr lang="en-US" dirty="0" err="1" smtClean="0"/>
              <a:t>Đình</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chỉ</a:t>
            </a:r>
            <a:r>
              <a:rPr lang="en-US" dirty="0" smtClean="0"/>
              <a:t> </a:t>
            </a:r>
            <a:r>
              <a:rPr lang="en-US" dirty="0" err="1" smtClean="0"/>
              <a:t>gồm</a:t>
            </a:r>
            <a:r>
              <a:rPr lang="en-US" dirty="0" smtClean="0"/>
              <a:t> 1 </a:t>
            </a:r>
            <a:r>
              <a:rPr lang="en-US" dirty="0" err="1" smtClean="0"/>
              <a:t>bệnh</a:t>
            </a:r>
            <a:r>
              <a:rPr lang="en-US" dirty="0" smtClean="0"/>
              <a:t> </a:t>
            </a:r>
            <a:r>
              <a:rPr lang="en-US" dirty="0" err="1" smtClean="0"/>
              <a:t>nhân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p>
          <a:p>
            <a:pPr algn="just"/>
            <a:r>
              <a:rPr lang="en-US" dirty="0" smtClean="0"/>
              <a:t>.</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Ở Y TẾ HÀ NỘI&amp;#x0D;&amp;#x0A;TRUNG TÂM Y TẾ QUẬN LONG BIÊN&amp;#x0D;&amp;#x0A;&amp;quot;&quot;/&gt;&lt;property id=&quot;20307&quot; value=&quot;532&quot;/&gt;&lt;/object&gt;&lt;object type=&quot;3&quot; unique_id=&quot;10005&quot;&gt;&lt;property id=&quot;20148&quot; value=&quot;5&quot;/&gt;&lt;property id=&quot;20300&quot; value=&quot;Slide 2 - &amp;quot;NỘI DUNG&amp;quot;&quot;/&gt;&lt;property id=&quot;20307&quot; value=&quot;533&quot;/&gt;&lt;/object&gt;&lt;object type=&quot;3&quot; unique_id=&quot;10006&quot;&gt;&lt;property id=&quot;20148&quot; value=&quot;5&quot;/&gt;&lt;property id=&quot;20300&quot; value=&quot;Slide 3 - &amp;quot;Tình hình dịch bệnh trên thế giới&amp;quot;&quot;/&gt;&lt;property id=&quot;20307&quot; value=&quot;617&quot;/&gt;&lt;/object&gt;&lt;object type=&quot;3&quot; unique_id=&quot;10007&quot;&gt;&lt;property id=&quot;20148&quot; value=&quot;5&quot;/&gt;&lt;property id=&quot;20300&quot; value=&quot;Slide 4 - &amp;quot;Tình hình dịch bệnh tại việt nam&amp;quot;&quot;/&gt;&lt;property id=&quot;20307&quot; value=&quot;618&quot;/&gt;&lt;/object&gt;&lt;object type=&quot;3&quot; unique_id=&quot;10008&quot;&gt;&lt;property id=&quot;20148&quot; value=&quot;5&quot;/&gt;&lt;property id=&quot;20300&quot; value=&quot;Slide 5&quot;/&gt;&lt;property id=&quot;20307&quot; value=&quot;619&quot;/&gt;&lt;/object&gt;&lt;object type=&quot;3&quot; unique_id=&quot;10009&quot;&gt;&lt;property id=&quot;20148&quot; value=&quot;5&quot;/&gt;&lt;property id=&quot;20300&quot; value=&quot;Slide 6 - &amp;quot;Tình hình dịch bệnh tại việt nam&amp;quot;&quot;/&gt;&lt;property id=&quot;20307&quot; value=&quot;620&quot;/&gt;&lt;/object&gt;&lt;object type=&quot;3&quot; unique_id=&quot;10010&quot;&gt;&lt;property id=&quot;20148&quot; value=&quot;5&quot;/&gt;&lt;property id=&quot;20300&quot; value=&quot;Slide 7 - &amp;quot;Tình hình dịch bệnh tại việt nam&amp;quot;&quot;/&gt;&lt;property id=&quot;20307&quot; value=&quot;622&quot;/&gt;&lt;/object&gt;&lt;object type=&quot;3&quot; unique_id=&quot;10011&quot;&gt;&lt;property id=&quot;20148&quot; value=&quot;5&quot;/&gt;&lt;property id=&quot;20300&quot; value=&quot;Slide 8 - &amp;quot;Tình hình dịch bệnh sởi tại hà nội&amp;quot;&quot;/&gt;&lt;property id=&quot;20307&quot; value=&quot;623&quot;/&gt;&lt;/object&gt;&lt;object type=&quot;3&quot; unique_id=&quot;10012&quot;&gt;&lt;property id=&quot;20148&quot; value=&quot;5&quot;/&gt;&lt;property id=&quot;20300&quot; value=&quot;Slide 9 - &amp;quot;Tình hình dịch bệnh SXHD tại hà nội&amp;quot;&quot;/&gt;&lt;property id=&quot;20307&quot; value=&quot;626&quot;/&gt;&lt;/object&gt;&lt;object type=&quot;3&quot; unique_id=&quot;10013&quot;&gt;&lt;property id=&quot;20148&quot; value=&quot;5&quot;/&gt;&lt;property id=&quot;20300&quot; value=&quot;Slide 10 - &amp;quot;Tình hình dịch bệnh TCM tại hà nội&amp;quot;&quot;/&gt;&lt;property id=&quot;20307&quot; value=&quot;625&quot;/&gt;&lt;/object&gt;&lt;object type=&quot;3&quot; unique_id=&quot;10014&quot;&gt;&lt;property id=&quot;20148&quot; value=&quot;5&quot;/&gt;&lt;property id=&quot;20300&quot; value=&quot;Slide 11 - &amp;quot;Tình hình dịch bệnh sởi tại long biên&amp;quot;&quot;/&gt;&lt;property id=&quot;20307&quot; value=&quot;628&quot;/&gt;&lt;/object&gt;&lt;object type=&quot;3&quot; unique_id=&quot;10015&quot;&gt;&lt;property id=&quot;20148&quot; value=&quot;5&quot;/&gt;&lt;property id=&quot;20300&quot; value=&quot;Slide 12&quot;/&gt;&lt;property id=&quot;20307&quot; value=&quot;630&quot;/&gt;&lt;/object&gt;&lt;object type=&quot;3&quot; unique_id=&quot;10016&quot;&gt;&lt;property id=&quot;20148&quot; value=&quot;5&quot;/&gt;&lt;property id=&quot;20300&quot; value=&quot;Slide 13 - &amp;quot;PHÂN BỐ BỆNH SỞI NĂM 2019 TẠI LONG BIÊN &amp;#x0D;&amp;#x0A;THEO TIỀN SỬ TIÊM CHỦNG&amp;#x0D;&amp;#x0A;&amp;quot;&quot;/&gt;&lt;property id=&quot;20307&quot; value=&quot;631&quot;/&gt;&lt;/object&gt;&lt;object type=&quot;3&quot; unique_id=&quot;10017&quot;&gt;&lt;property id=&quot;20148&quot; value=&quot;5&quot;/&gt;&lt;property id=&quot;20300&quot; value=&quot;Slide 14 - &amp;quot;Tình hình dịch bệnh sxh, tcm tại long biên&amp;quot;&quot;/&gt;&lt;property id=&quot;20307&quot; value=&quot;627&quot;/&gt;&lt;/object&gt;&lt;object type=&quot;3&quot; unique_id=&quot;10018&quot;&gt;&lt;property id=&quot;20148&quot; value=&quot;5&quot;/&gt;&lt;property id=&quot;20300&quot; value=&quot;Slide 15&quot;/&gt;&lt;property id=&quot;20307&quot; value=&quot;534&quot;/&gt;&lt;/object&gt;&lt;object type=&quot;3&quot; unique_id=&quot;10019&quot;&gt;&lt;property id=&quot;20148&quot; value=&quot;5&quot;/&gt;&lt;property id=&quot;20300&quot; value=&quot;Slide 16&quot;/&gt;&lt;property id=&quot;20307&quot; value=&quot;577&quot;/&gt;&lt;/object&gt;&lt;object type=&quot;3&quot; unique_id=&quot;10020&quot;&gt;&lt;property id=&quot;20148&quot; value=&quot;5&quot;/&gt;&lt;property id=&quot;20300&quot; value=&quot;Slide 17&quot;/&gt;&lt;property id=&quot;20307&quot; value=&quot;578&quot;/&gt;&lt;/object&gt;&lt;object type=&quot;3&quot; unique_id=&quot;10021&quot;&gt;&lt;property id=&quot;20148&quot; value=&quot;5&quot;/&gt;&lt;property id=&quot;20300&quot; value=&quot;Slide 18&quot;/&gt;&lt;property id=&quot;20307&quot; value=&quot;579&quot;/&gt;&lt;/object&gt;&lt;object type=&quot;3&quot; unique_id=&quot;10022&quot;&gt;&lt;property id=&quot;20148&quot; value=&quot;5&quot;/&gt;&lt;property id=&quot;20300&quot; value=&quot;Slide 19&quot;/&gt;&lt;property id=&quot;20307&quot; value=&quot;580&quot;/&gt;&lt;/object&gt;&lt;object type=&quot;3&quot; unique_id=&quot;10023&quot;&gt;&lt;property id=&quot;20148&quot; value=&quot;5&quot;/&gt;&lt;property id=&quot;20300&quot; value=&quot;Slide 20&quot;/&gt;&lt;property id=&quot;20307&quot; value=&quot;581&quot;/&gt;&lt;/object&gt;&lt;object type=&quot;3&quot; unique_id=&quot;10024&quot;&gt;&lt;property id=&quot;20148&quot; value=&quot;5&quot;/&gt;&lt;property id=&quot;20300&quot; value=&quot;Slide 21 - &amp;quot;Đặc điểm&amp;quot;&quot;/&gt;&lt;property id=&quot;20307&quot; value=&quot;603&quot;/&gt;&lt;/object&gt;&lt;object type=&quot;3&quot; unique_id=&quot;10025&quot;&gt;&lt;property id=&quot;20148&quot; value=&quot;5&quot;/&gt;&lt;property id=&quot;20300&quot; value=&quot;Slide 22&quot;/&gt;&lt;property id=&quot;20307&quot; value=&quot;582&quot;/&gt;&lt;/object&gt;&lt;object type=&quot;3&quot; unique_id=&quot;10026&quot;&gt;&lt;property id=&quot;20148&quot; value=&quot;5&quot;/&gt;&lt;property id=&quot;20300&quot; value=&quot;Slide 23 - &amp;quot;Biện pháp phòng , chống: cắt đứt chu trình trình truyền bệnh&amp;quot;&quot;/&gt;&lt;property id=&quot;20307&quot; value=&quot;601&quot;/&gt;&lt;/object&gt;&lt;object type=&quot;3&quot; unique_id=&quot;10027&quot;&gt;&lt;property id=&quot;20148&quot; value=&quot;5&quot;/&gt;&lt;property id=&quot;20300&quot; value=&quot;Slide 24&quot;/&gt;&lt;property id=&quot;20307&quot; value=&quot;583&quot;/&gt;&lt;/object&gt;&lt;object type=&quot;3&quot; unique_id=&quot;10028&quot;&gt;&lt;property id=&quot;20148&quot; value=&quot;5&quot;/&gt;&lt;property id=&quot;20300&quot; value=&quot;Slide 25&quot;/&gt;&lt;property id=&quot;20307&quot; value=&quot;584&quot;/&gt;&lt;/object&gt;&lt;object type=&quot;3&quot; unique_id=&quot;10029&quot;&gt;&lt;property id=&quot;20148&quot; value=&quot;5&quot;/&gt;&lt;property id=&quot;20300&quot; value=&quot;Slide 26&quot;/&gt;&lt;property id=&quot;20307&quot; value=&quot;585&quot;/&gt;&lt;/object&gt;&lt;object type=&quot;3&quot; unique_id=&quot;10030&quot;&gt;&lt;property id=&quot;20148&quot; value=&quot;5&quot;/&gt;&lt;property id=&quot;20300&quot; value=&quot;Slide 27&quot;/&gt;&lt;property id=&quot;20307&quot; value=&quot;586&quot;/&gt;&lt;/object&gt;&lt;object type=&quot;3&quot; unique_id=&quot;10031&quot;&gt;&lt;property id=&quot;20148&quot; value=&quot;5&quot;/&gt;&lt;property id=&quot;20300&quot; value=&quot;Slide 28&quot;/&gt;&lt;property id=&quot;20307&quot; value=&quot;587&quot;/&gt;&lt;/object&gt;&lt;object type=&quot;3&quot; unique_id=&quot;10032&quot;&gt;&lt;property id=&quot;20148&quot; value=&quot;5&quot;/&gt;&lt;property id=&quot;20300&quot; value=&quot;Slide 29&quot;/&gt;&lt;property id=&quot;20307&quot; value=&quot;588&quot;/&gt;&lt;/object&gt;&lt;object type=&quot;3&quot; unique_id=&quot;10033&quot;&gt;&lt;property id=&quot;20148&quot; value=&quot;5&quot;/&gt;&lt;property id=&quot;20300&quot; value=&quot;Slide 30&quot;/&gt;&lt;property id=&quot;20307&quot; value=&quot;589&quot;/&gt;&lt;/object&gt;&lt;object type=&quot;3&quot; unique_id=&quot;10034&quot;&gt;&lt;property id=&quot;20148&quot; value=&quot;5&quot;/&gt;&lt;property id=&quot;20300&quot; value=&quot;Slide 31&quot;/&gt;&lt;property id=&quot;20307&quot; value=&quot;590&quot;/&gt;&lt;/object&gt;&lt;object type=&quot;3&quot; unique_id=&quot;10035&quot;&gt;&lt;property id=&quot;20148&quot; value=&quot;5&quot;/&gt;&lt;property id=&quot;20300&quot; value=&quot;Slide 32&quot;/&gt;&lt;property id=&quot;20307&quot; value=&quot;591&quot;/&gt;&lt;/object&gt;&lt;object type=&quot;3&quot; unique_id=&quot;10036&quot;&gt;&lt;property id=&quot;20148&quot; value=&quot;5&quot;/&gt;&lt;property id=&quot;20300&quot; value=&quot;Slide 33&quot;/&gt;&lt;property id=&quot;20307&quot; value=&quot;592&quot;/&gt;&lt;/object&gt;&lt;object type=&quot;3&quot; unique_id=&quot;10037&quot;&gt;&lt;property id=&quot;20148&quot; value=&quot;5&quot;/&gt;&lt;property id=&quot;20300&quot; value=&quot;Slide 34&quot;/&gt;&lt;property id=&quot;20307&quot; value=&quot;593&quot;/&gt;&lt;/object&gt;&lt;object type=&quot;3&quot; unique_id=&quot;10038&quot;&gt;&lt;property id=&quot;20148&quot; value=&quot;5&quot;/&gt;&lt;property id=&quot;20300&quot; value=&quot;Slide 35&quot;/&gt;&lt;property id=&quot;20307&quot; value=&quot;594&quot;/&gt;&lt;/object&gt;&lt;object type=&quot;3&quot; unique_id=&quot;10039&quot;&gt;&lt;property id=&quot;20148&quot; value=&quot;5&quot;/&gt;&lt;property id=&quot;20300&quot; value=&quot;Slide 36&quot;/&gt;&lt;property id=&quot;20307&quot; value=&quot;560&quot;/&gt;&lt;/object&gt;&lt;object type=&quot;3&quot; unique_id=&quot;10040&quot;&gt;&lt;property id=&quot;20148&quot; value=&quot;5&quot;/&gt;&lt;property id=&quot;20300&quot; value=&quot;Slide 37 - &amp;quot;I. ĐẶC ĐIỂM CHUNG CỦA BỆNH&amp;quot;&quot;/&gt;&lt;property id=&quot;20307&quot; value=&quot;562&quot;/&gt;&lt;/object&gt;&lt;object type=&quot;3&quot; unique_id=&quot;10041&quot;&gt;&lt;property id=&quot;20148&quot; value=&quot;5&quot;/&gt;&lt;property id=&quot;20300&quot; value=&quot;Slide 38 - &amp;quot;Một số đặc điểm dịch tễ TCM (1)&amp;quot;&quot;/&gt;&lt;property id=&quot;20307&quot; value=&quot;564&quot;/&gt;&lt;/object&gt;&lt;object type=&quot;3&quot; unique_id=&quot;10042&quot;&gt;&lt;property id=&quot;20148&quot; value=&quot;5&quot;/&gt;&lt;property id=&quot;20300&quot; value=&quot;Slide 39 - &amp;quot;Một số đặc điểm dịch tễ TCM (2)&amp;quot;&quot;/&gt;&lt;property id=&quot;20307&quot; value=&quot;565&quot;/&gt;&lt;/object&gt;&lt;object type=&quot;3&quot; unique_id=&quot;10043&quot;&gt;&lt;property id=&quot;20148&quot; value=&quot;5&quot;/&gt;&lt;property id=&quot;20300&quot; value=&quot;Slide 40 - &amp;quot;3. Tác nhân gây bệnh&amp;quot;&quot;/&gt;&lt;property id=&quot;20307&quot; value=&quot;566&quot;/&gt;&lt;/object&gt;&lt;object type=&quot;3&quot; unique_id=&quot;10044&quot;&gt;&lt;property id=&quot;20148&quot; value=&quot;5&quot;/&gt;&lt;property id=&quot;20300&quot; value=&quot;Slide 41 - &amp;quot;4. Nguồn bệnh, thời kỳ ủ bệnh và thời kỳ lây truyền&amp;quot;&quot;/&gt;&lt;property id=&quot;20307&quot; value=&quot;567&quot;/&gt;&lt;/object&gt;&lt;object type=&quot;3&quot; unique_id=&quot;10045&quot;&gt;&lt;property id=&quot;20148&quot; value=&quot;5&quot;/&gt;&lt;property id=&quot;20300&quot; value=&quot;Slide 42 - &amp;quot;&amp;#x0D;&amp;#x0A;&amp;#x0D;&amp;#x0A;&amp;#x0D;&amp;#x0A;&amp;#x0D;&amp;#x0A;&amp;#x0D;&amp;#x0A;&amp;#x0D;&amp;#x0A;&amp;#x0D;&amp;#x0A;&amp;#x0D;&amp;#x0A;&amp;#x0D;&amp;#x0A;5. Đường lây truyền&amp;#x0D;&amp;#x0A;&amp;quot;&quot;/&gt;&lt;property id=&quot;20307&quot; value=&quot;568&quot;/&gt;&lt;/object&gt;&lt;object type=&quot;3&quot; unique_id=&quot;10046&quot;&gt;&lt;property id=&quot;20148&quot; value=&quot;5&quot;/&gt;&lt;property id=&quot;20300&quot; value=&quot;Slide 43 - &amp;quot;II. HƯỚNG DẪN GIÁM SÁT BỆNH TAY CHÂN MIỆNG&amp;quot;&quot;/&gt;&lt;property id=&quot;20307&quot; value=&quot;569&quot;/&gt;&lt;/object&gt;&lt;object type=&quot;3&quot; unique_id=&quot;10047&quot;&gt;&lt;property id=&quot;20148&quot; value=&quot;5&quot;/&gt;&lt;property id=&quot;20300&quot; value=&quot;Slide 44 - &amp;quot;Chẩn đoán phân biệt&amp;quot;&quot;/&gt;&lt;property id=&quot;20307&quot; value=&quot;570&quot;/&gt;&lt;/object&gt;&lt;object type=&quot;3&quot; unique_id=&quot;10048&quot;&gt;&lt;property id=&quot;20148&quot; value=&quot;5&quot;/&gt;&lt;property id=&quot;20300&quot; value=&quot;Slide 45&quot;/&gt;&lt;property id=&quot;20307&quot; value=&quot;572&quot;/&gt;&lt;/object&gt;&lt;object type=&quot;3&quot; unique_id=&quot;10049&quot;&gt;&lt;property id=&quot;20148&quot; value=&quot;5&quot;/&gt;&lt;property id=&quot;20300&quot; value=&quot;Slide 46 - &amp;quot;1.2. tại nhà trẻ, mẫu giáo&amp;#x0D;&amp;#x0A;&amp;quot;&quot;/&gt;&lt;property id=&quot;20307&quot; value=&quot;574&quot;/&gt;&lt;/object&gt;&lt;object type=&quot;3&quot; unique_id=&quot;10050&quot;&gt;&lt;property id=&quot;20148&quot; value=&quot;5&quot;/&gt;&lt;property id=&quot;20300&quot; value=&quot;Slide 47 - &amp;quot;QUY TRÌNH XỬ LÝ – VỆ SINH – KHỬ KHUẨN&amp;#x0D;&amp;#x0A;(ĐỐI VỚI NHÀ TRẺ/NHÀ BỆNH NHÂN)&amp;quot;&quot;/&gt;&lt;property id=&quot;20307&quot; value=&quot;596&quot;/&gt;&lt;/object&gt;&lt;object type=&quot;3&quot; unique_id=&quot;10051&quot;&gt;&lt;property id=&quot;20148&quot; value=&quot;5&quot;/&gt;&lt;property id=&quot;20300&quot; value=&quot;Slide 48 - &amp;quot;QUY TRÌNH XỬ LÝ – VỆ SINH – KHỬ KHUẨN&amp;#x0D;&amp;#x0A;(ĐỐI VỚI NHÀ TRẺ/NHÀ BỆNH NHÂN)&amp;quot;&quot;/&gt;&lt;property id=&quot;20307&quot; value=&quot;597&quot;/&gt;&lt;/object&gt;&lt;object type=&quot;3&quot; unique_id=&quot;10052&quot;&gt;&lt;property id=&quot;20148&quot; value=&quot;5&quot;/&gt;&lt;property id=&quot;20300&quot; value=&quot;Slide 49 - &amp;quot;TẦN SUẤT VỆ SINH&amp;quot;&quot;/&gt;&lt;property id=&quot;20307&quot; value=&quot;598&quot;/&gt;&lt;/object&gt;&lt;object type=&quot;3&quot; unique_id=&quot;10053&quot;&gt;&lt;property id=&quot;20148&quot; value=&quot;5&quot;/&gt;&lt;property id=&quot;20300&quot; value=&quot;Slide 50 - &amp;quot;HƯỚNG DẪN PHA CLORAMIN B&amp;quot;&quot;/&gt;&lt;property id=&quot;20307&quot; value=&quot;599&quot;/&gt;&lt;/object&gt;&lt;object type=&quot;3&quot; unique_id=&quot;10054&quot;&gt;&lt;property id=&quot;20148&quot; value=&quot;5&quot;/&gt;&lt;property id=&quot;20300&quot; value=&quot;Slide 51&quot;/&gt;&lt;property id=&quot;20307&quot; value=&quot;575&quot;/&gt;&lt;/object&gt;&lt;object type=&quot;3&quot; unique_id=&quot;10055&quot;&gt;&lt;property id=&quot;20148&quot; value=&quot;5&quot;/&gt;&lt;property id=&quot;20300&quot; value=&quot;Slide 52 - &amp;quot;Dịch tễ học (1)&amp;quot;&quot;/&gt;&lt;property id=&quot;20307&quot; value=&quot;605&quot;/&gt;&lt;/object&gt;&lt;object type=&quot;3&quot; unique_id=&quot;10056&quot;&gt;&lt;property id=&quot;20148&quot; value=&quot;5&quot;/&gt;&lt;property id=&quot;20300&quot; value=&quot;Slide 53 - &amp;quot;Dịch tễ học (2)&amp;quot;&quot;/&gt;&lt;property id=&quot;20307&quot; value=&quot;606&quot;/&gt;&lt;/object&gt;&lt;object type=&quot;3&quot; unique_id=&quot;10057&quot;&gt;&lt;property id=&quot;20148&quot; value=&quot;5&quot;/&gt;&lt;property id=&quot;20300&quot; value=&quot;Slide 54 - &amp;quot;GIÁM SÁT (1)&amp;quot;&quot;/&gt;&lt;property id=&quot;20307&quot; value=&quot;607&quot;/&gt;&lt;/object&gt;&lt;object type=&quot;3&quot; unique_id=&quot;10058&quot;&gt;&lt;property id=&quot;20148&quot; value=&quot;5&quot;/&gt;&lt;property id=&quot;20300&quot; value=&quot;Slide 55 - &amp;quot;Bệnh sởi cổ điển&amp;quot;&quot;/&gt;&lt;property id=&quot;20307&quot; value=&quot;608&quot;/&gt;&lt;/object&gt;&lt;object type=&quot;3&quot; unique_id=&quot;10059&quot;&gt;&lt;property id=&quot;20148&quot; value=&quot;5&quot;/&gt;&lt;property id=&quot;20300&quot; value=&quot;Slide 56&quot;/&gt;&lt;property id=&quot;20307&quot; value=&quot;609&quot;/&gt;&lt;/object&gt;&lt;object type=&quot;3&quot; unique_id=&quot;10060&quot;&gt;&lt;property id=&quot;20148&quot; value=&quot;5&quot;/&gt;&lt;property id=&quot;20300&quot; value=&quot;Slide 57&quot;/&gt;&lt;property id=&quot;20307&quot; value=&quot;610&quot;/&gt;&lt;/object&gt;&lt;object type=&quot;3&quot; unique_id=&quot;10061&quot;&gt;&lt;property id=&quot;20148&quot; value=&quot;5&quot;/&gt;&lt;property id=&quot;20300&quot; value=&quot;Slide 58&quot;/&gt;&lt;property id=&quot;20307&quot; value=&quot;611&quot;/&gt;&lt;/object&gt;&lt;object type=&quot;3&quot; unique_id=&quot;10062&quot;&gt;&lt;property id=&quot;20148&quot; value=&quot;5&quot;/&gt;&lt;property id=&quot;20300&quot; value=&quot;Slide 59 - &amp;quot;PHÒNG BỆNH&amp;quot;&quot;/&gt;&lt;property id=&quot;20307&quot; value=&quot;612&quot;/&gt;&lt;/object&gt;&lt;object type=&quot;3&quot; unique_id=&quot;10063&quot;&gt;&lt;property id=&quot;20148&quot; value=&quot;5&quot;/&gt;&lt;property id=&quot;20300&quot; value=&quot;Slide 60 - &amp;quot;CHỐNG DỊCH &amp;quot;&quot;/&gt;&lt;property id=&quot;20307&quot; value=&quot;613&quot;/&gt;&lt;/object&gt;&lt;object type=&quot;3&quot; unique_id=&quot;10064&quot;&gt;&lt;property id=&quot;20148&quot; value=&quot;5&quot;/&gt;&lt;property id=&quot;20300&quot; value=&quot;Slide 61 - &amp;quot;Tiêm chủng&amp;quot;&quot;/&gt;&lt;property id=&quot;20307&quot; value=&quot;614&quot;/&gt;&lt;/object&gt;&lt;object type=&quot;3&quot; unique_id=&quot;10065&quot;&gt;&lt;property id=&quot;20148&quot; value=&quot;5&quot;/&gt;&lt;property id=&quot;20300&quot; value=&quot;Slide 62 - &amp;quot;SƠ ĐỒ TỔ CHỨC HỆ THỐNG THÔNG TIN, BÁO CÁO BỆNH TRUYỀN NHIỄM &amp;#x0D;&amp;#x0A;&amp;quot;&quot;/&gt;&lt;property id=&quot;20307&quot; value=&quot;615&quot;/&gt;&lt;/object&gt;&lt;object type=&quot;3&quot; unique_id=&quot;10066&quot;&gt;&lt;property id=&quot;20148&quot; value=&quot;5&quot;/&gt;&lt;property id=&quot;20300&quot; value=&quot;Slide 63 - &amp;quot;CÁC TRƯỜNG HỢP PHẢI THÔNG TIN BÁO CÁO&amp;quot;&quot;/&gt;&lt;property id=&quot;20307&quot; value=&quot;616&quot;/&gt;&lt;/object&gt;&lt;object type=&quot;3&quot; unique_id=&quot;10067&quot;&gt;&lt;property id=&quot;20148&quot; value=&quot;5&quot;/&gt;&lt;property id=&quot;20300&quot; value=&quot;Slide 64 - &amp;quot;TRÂN TRỌNG CẢM ƠN!&amp;quot;&quot;/&gt;&lt;property id=&quot;20307&quot; value=&quot;52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10109</TotalTime>
  <Words>4292</Words>
  <Application>Microsoft Office PowerPoint</Application>
  <PresentationFormat>On-screen Show (4:3)</PresentationFormat>
  <Paragraphs>326</Paragraphs>
  <Slides>64</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Oriel</vt:lpstr>
      <vt:lpstr>Image</vt:lpstr>
      <vt:lpstr>Microsoft Excel 97-2003 Worksheet</vt:lpstr>
      <vt:lpstr>SỞ Y TẾ HÀ NỘI TRUNG TÂM Y TẾ QUẬN LONG BIÊN </vt:lpstr>
      <vt:lpstr>NỘI DUNG</vt:lpstr>
      <vt:lpstr>Tình hình dịch bệnh trên thế giới</vt:lpstr>
      <vt:lpstr>Tình hình dịch bệnh tại việt nam</vt:lpstr>
      <vt:lpstr>PowerPoint Presentation</vt:lpstr>
      <vt:lpstr>Tình hình dịch bệnh tại việt nam</vt:lpstr>
      <vt:lpstr>Tình hình dịch bệnh tại việt nam</vt:lpstr>
      <vt:lpstr>Tình hình dịch bệnh sởi tại hà nội</vt:lpstr>
      <vt:lpstr>Tình hình dịch bệnh SXHD tại hà nội</vt:lpstr>
      <vt:lpstr>Tình hình dịch bệnh TCM tại hà nội</vt:lpstr>
      <vt:lpstr>Tình hình dịch bệnh sởi tại long biên</vt:lpstr>
      <vt:lpstr>PowerPoint Presentation</vt:lpstr>
      <vt:lpstr>PHÂN BỐ BỆNH SỞI NĂM 2019 TẠI LONG BIÊN  THEO TIỀN SỬ TIÊM CHỦNG </vt:lpstr>
      <vt:lpstr>Tình hình dịch bệnh sxh, tcm tại long biên</vt:lpstr>
      <vt:lpstr>PowerPoint Presentation</vt:lpstr>
      <vt:lpstr>PowerPoint Presentation</vt:lpstr>
      <vt:lpstr>PowerPoint Presentation</vt:lpstr>
      <vt:lpstr>PowerPoint Presentation</vt:lpstr>
      <vt:lpstr>PowerPoint Presentation</vt:lpstr>
      <vt:lpstr>PowerPoint Presentation</vt:lpstr>
      <vt:lpstr>Đặc điểm</vt:lpstr>
      <vt:lpstr>PowerPoint Presentation</vt:lpstr>
      <vt:lpstr>Biện pháp phòng , chống: cắt đứt chu trình trình truyền bệnh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ĐẶC ĐIỂM CHUNG CỦA BỆNH</vt:lpstr>
      <vt:lpstr>Một số đặc điểm dịch tễ TCM (1)</vt:lpstr>
      <vt:lpstr>Một số đặc điểm dịch tễ TCM (2)</vt:lpstr>
      <vt:lpstr>3. Tác nhân gây bệnh</vt:lpstr>
      <vt:lpstr>4. Nguồn bệnh, thời kỳ ủ bệnh và thời kỳ lây truyền</vt:lpstr>
      <vt:lpstr>         5. Đường lây truyền </vt:lpstr>
      <vt:lpstr>II. HƯỚNG DẪN GIÁM SÁT BỆNH TAY CHÂN MIỆNG</vt:lpstr>
      <vt:lpstr>Chẩn đoán phân biệt</vt:lpstr>
      <vt:lpstr>PowerPoint Presentation</vt:lpstr>
      <vt:lpstr>1.2. tại nhà trẻ, mẫu giáo </vt:lpstr>
      <vt:lpstr>QUY TRÌNH XỬ LÝ – VỆ SINH – KHỬ KHUẨN (ĐỐI VỚI NHÀ TRẺ/NHÀ BỆNH NHÂN)</vt:lpstr>
      <vt:lpstr>QUY TRÌNH XỬ LÝ – VỆ SINH – KHỬ KHUẨN (ĐỐI VỚI NHÀ TRẺ/NHÀ BỆNH NHÂN)</vt:lpstr>
      <vt:lpstr>TẦN SUẤT VỆ SINH</vt:lpstr>
      <vt:lpstr>HƯỚNG DẪN PHA CLORAMIN B</vt:lpstr>
      <vt:lpstr>PowerPoint Presentation</vt:lpstr>
      <vt:lpstr>Dịch tễ học (1)</vt:lpstr>
      <vt:lpstr>Dịch tễ học (2)</vt:lpstr>
      <vt:lpstr>GIÁM SÁT (1)</vt:lpstr>
      <vt:lpstr>Bệnh sởi cổ điển</vt:lpstr>
      <vt:lpstr>PowerPoint Presentation</vt:lpstr>
      <vt:lpstr>PowerPoint Presentation</vt:lpstr>
      <vt:lpstr>PowerPoint Presentation</vt:lpstr>
      <vt:lpstr>PHÒNG BỆNH</vt:lpstr>
      <vt:lpstr>CHỐNG DỊCH </vt:lpstr>
      <vt:lpstr>Tiêm chủng</vt:lpstr>
      <vt:lpstr>SƠ ĐỒ TỔ CHỨC HỆ THỐNG THÔNG TIN, BÁO CÁO BỆNH TRUYỀN NHIỄM  </vt:lpstr>
      <vt:lpstr>CÁC TRƯỜNG HỢP PHẢI THÔNG TIN BÁO CÁO</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HOẠT ĐỘNG  TIÊM CHỦNG MỞ RỘNG NĂM 2017</dc:title>
  <dc:creator>Admin</dc:creator>
  <cp:lastModifiedBy>MTC</cp:lastModifiedBy>
  <cp:revision>1323</cp:revision>
  <dcterms:created xsi:type="dcterms:W3CDTF">2016-09-05T02:44:51Z</dcterms:created>
  <dcterms:modified xsi:type="dcterms:W3CDTF">2019-03-31T09:33:22Z</dcterms:modified>
</cp:coreProperties>
</file>