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1" r:id="rId10"/>
    <p:sldId id="264" r:id="rId11"/>
    <p:sldId id="265" r:id="rId12"/>
    <p:sldId id="266" r:id="rId13"/>
    <p:sldId id="269" r:id="rId14"/>
    <p:sldId id="26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88" autoAdjust="0"/>
  </p:normalViewPr>
  <p:slideViewPr>
    <p:cSldViewPr>
      <p:cViewPr>
        <p:scale>
          <a:sx n="73" d="100"/>
          <a:sy n="73" d="100"/>
        </p:scale>
        <p:origin x="-129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0F3DF-8C38-436C-85DA-076454130E5D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87FE1-55C7-42C2-A6A7-4AB1EEE88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9F472-2954-4635-A5FC-85AC86CA1B5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87FE1-55C7-42C2-A6A7-4AB1EEE8821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9F472-2954-4635-A5FC-85AC86CA1B5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9F472-2954-4635-A5FC-85AC86CA1B5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13/09/2018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">
            <a:hlinkClick r:id="" action="ppaction://noaction">
              <a:snd r:embed="rId4" name="whoosh.wav"/>
            </a:hlinkClick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81000" y="-304800"/>
            <a:ext cx="9906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43" name="Text Box 3"/>
          <p:cNvSpPr txBox="1">
            <a:spLocks noChangeArrowheads="1"/>
          </p:cNvSpPr>
          <p:nvPr/>
        </p:nvSpPr>
        <p:spPr bwMode="auto">
          <a:xfrm>
            <a:off x="1676400" y="1676400"/>
            <a:ext cx="6324600" cy="4278094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Trường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mầm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non 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Long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Biên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Lĩnh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vực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phát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triển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ngôn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ngữ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Làm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quen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chữ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cái:o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- ô - ơ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Đối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tượng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: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Mẫu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giáo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5 – 6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tuổi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Giáo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: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Dương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Thúy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Hằng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- A1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Chủ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đề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Trường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</a:rPr>
              <a:t>mầm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</a:rPr>
              <a:t> non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219200" y="914400"/>
            <a:ext cx="6477000" cy="1524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.VnTime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Bµi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gi¶ng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 ®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iÖn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me"/>
              </a:rPr>
              <a:t>tö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.VnTime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600200"/>
            <a:ext cx="3939775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7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28700" dirty="0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1447800" y="2209800"/>
            <a:ext cx="1981200" cy="838200"/>
            <a:chOff x="1872" y="384"/>
            <a:chExt cx="1968" cy="768"/>
          </a:xfrm>
        </p:grpSpPr>
        <p:sp>
          <p:nvSpPr>
            <p:cNvPr id="6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dirty="0"/>
            </a:p>
          </p:txBody>
        </p:sp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6629400" y="3048000"/>
            <a:ext cx="1371600" cy="533400"/>
            <a:chOff x="1872" y="384"/>
            <a:chExt cx="1968" cy="768"/>
          </a:xfrm>
        </p:grpSpPr>
        <p:sp>
          <p:nvSpPr>
            <p:cNvPr id="9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dirty="0"/>
            </a:p>
          </p:txBody>
        </p:sp>
        <p:sp>
          <p:nvSpPr>
            <p:cNvPr id="10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114800" y="2514600"/>
            <a:ext cx="1828800" cy="685800"/>
            <a:chOff x="1872" y="384"/>
            <a:chExt cx="1968" cy="768"/>
          </a:xfrm>
        </p:grpSpPr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dirty="0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4114801" y="2209800"/>
            <a:ext cx="1911284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23900" dirty="0"/>
          </a:p>
        </p:txBody>
      </p:sp>
      <p:sp>
        <p:nvSpPr>
          <p:cNvPr id="15" name="Rectangle 14"/>
          <p:cNvSpPr/>
          <p:nvPr/>
        </p:nvSpPr>
        <p:spPr>
          <a:xfrm>
            <a:off x="6629400" y="2971800"/>
            <a:ext cx="1676400" cy="272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1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609600" y="990600"/>
            <a:ext cx="2362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4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34400" dirty="0"/>
          </a:p>
        </p:txBody>
      </p:sp>
      <p:sp>
        <p:nvSpPr>
          <p:cNvPr id="5" name="Rectangle 4"/>
          <p:cNvSpPr/>
          <p:nvPr/>
        </p:nvSpPr>
        <p:spPr>
          <a:xfrm>
            <a:off x="2438400" y="685800"/>
            <a:ext cx="1142999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b="1" dirty="0" smtClean="0">
                <a:solidFill>
                  <a:srgbClr val="FF0000"/>
                </a:solidFill>
                <a:latin typeface=".VnTime" pitchFamily="34" charset="0"/>
              </a:rPr>
              <a:t>‚</a:t>
            </a:r>
            <a:endParaRPr lang="en-US" sz="199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81600" y="1600200"/>
            <a:ext cx="1600199" cy="272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b="1" dirty="0" smtClean="0">
                <a:solidFill>
                  <a:srgbClr val="FF0000"/>
                </a:solidFill>
                <a:latin typeface=".VnTime" pitchFamily="34" charset="0"/>
              </a:rPr>
              <a:t>‚</a:t>
            </a:r>
            <a:endParaRPr lang="en-US" sz="166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15200" y="2286000"/>
            <a:ext cx="1143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800" b="1" dirty="0" smtClean="0">
                <a:solidFill>
                  <a:srgbClr val="0070C0"/>
                </a:solidFill>
                <a:latin typeface=".VnTime" pitchFamily="34" charset="0"/>
              </a:rPr>
              <a:t>‚</a:t>
            </a:r>
            <a:endParaRPr lang="en-US" sz="13800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2667000"/>
            <a:ext cx="1524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19900" dirty="0"/>
          </a:p>
        </p:txBody>
      </p:sp>
      <p:sp>
        <p:nvSpPr>
          <p:cNvPr id="9" name="Rectangle 8"/>
          <p:cNvSpPr/>
          <p:nvPr/>
        </p:nvSpPr>
        <p:spPr>
          <a:xfrm>
            <a:off x="3505200" y="1752600"/>
            <a:ext cx="1905001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7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41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53200" y="3352800"/>
            <a:ext cx="190499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.VnArial" pitchFamily="34" charset="0"/>
              </a:rPr>
              <a:t>¬</a:t>
            </a:r>
            <a:endParaRPr lang="en-US" sz="138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914400"/>
            <a:ext cx="16764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400" dirty="0" smtClean="0">
                <a:solidFill>
                  <a:srgbClr val="FF0000"/>
                </a:solidFill>
              </a:rPr>
              <a:t>o</a:t>
            </a:r>
            <a:endParaRPr lang="en-US" sz="3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0" y="2514600"/>
            <a:ext cx="1447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solidFill>
                  <a:srgbClr val="FF0000"/>
                </a:solidFill>
                <a:latin typeface=".VnArial" pitchFamily="34" charset="0"/>
              </a:rPr>
              <a:t>«</a:t>
            </a:r>
            <a:endParaRPr lang="en-US" sz="19900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609600"/>
            <a:ext cx="784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Chữ</a:t>
            </a:r>
            <a:r>
              <a:rPr lang="en-US" sz="4400" dirty="0" smtClean="0"/>
              <a:t> to </a:t>
            </a:r>
            <a:r>
              <a:rPr lang="en-US" sz="4400" dirty="0" err="1" smtClean="0"/>
              <a:t>đọc</a:t>
            </a:r>
            <a:r>
              <a:rPr lang="en-US" sz="4400" dirty="0" smtClean="0"/>
              <a:t> </a:t>
            </a:r>
            <a:r>
              <a:rPr lang="en-US" sz="4400" dirty="0" err="1" smtClean="0"/>
              <a:t>chữ</a:t>
            </a:r>
            <a:r>
              <a:rPr lang="en-US" sz="4400" dirty="0" smtClean="0"/>
              <a:t> </a:t>
            </a:r>
            <a:r>
              <a:rPr lang="en-US" sz="4400" dirty="0" err="1" smtClean="0"/>
              <a:t>nhỏ</a:t>
            </a:r>
            <a:r>
              <a:rPr lang="en-US" sz="4400" dirty="0" smtClean="0"/>
              <a:t> </a:t>
            </a:r>
            <a:r>
              <a:rPr lang="en-US" sz="4400" dirty="0" err="1" smtClean="0"/>
              <a:t>đọc</a:t>
            </a:r>
            <a:r>
              <a:rPr lang="en-US" sz="4400" dirty="0" smtClean="0"/>
              <a:t> </a:t>
            </a:r>
            <a:r>
              <a:rPr lang="en-US" sz="4400" dirty="0" err="1" smtClean="0"/>
              <a:t>nhỏ</a:t>
            </a:r>
            <a:r>
              <a:rPr lang="en-US" sz="4400" dirty="0" smtClean="0"/>
              <a:t>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 descr="WhitecornerFlow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" descr="WhitecornerFlow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3" descr="Picture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170111">
            <a:off x="304800" y="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20"/>
          <p:cNvSpPr txBox="1">
            <a:spLocks noChangeArrowheads="1"/>
          </p:cNvSpPr>
          <p:nvPr/>
        </p:nvSpPr>
        <p:spPr bwMode="auto">
          <a:xfrm>
            <a:off x="304800" y="2819400"/>
            <a:ext cx="8229600" cy="11080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Thử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tài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của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bé</a:t>
            </a:r>
            <a:endParaRPr lang="en-US" sz="6600" b="1" dirty="0">
              <a:solidFill>
                <a:srgbClr val="990099"/>
              </a:solidFill>
              <a:latin typeface="Times New Roman" pitchFamily="18" charset="0"/>
            </a:endParaRPr>
          </a:p>
        </p:txBody>
      </p:sp>
      <p:sp>
        <p:nvSpPr>
          <p:cNvPr id="15368" name="Text Box 20"/>
          <p:cNvSpPr txBox="1">
            <a:spLocks noChangeArrowheads="1"/>
          </p:cNvSpPr>
          <p:nvPr/>
        </p:nvSpPr>
        <p:spPr bwMode="auto">
          <a:xfrm>
            <a:off x="1066800" y="914400"/>
            <a:ext cx="6477000" cy="11080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 dirty="0" err="1">
                <a:solidFill>
                  <a:srgbClr val="990099"/>
                </a:solidFill>
                <a:latin typeface="Times New Roman" pitchFamily="18" charset="0"/>
              </a:rPr>
              <a:t>Trò</a:t>
            </a:r>
            <a:r>
              <a:rPr lang="en-US" sz="6600" b="1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>
                <a:solidFill>
                  <a:srgbClr val="990099"/>
                </a:solidFill>
                <a:latin typeface="Times New Roman" pitchFamily="18" charset="0"/>
              </a:rPr>
              <a:t>chơi</a:t>
            </a:r>
            <a:r>
              <a:rPr lang="en-US" sz="6600" b="1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1</a:t>
            </a:r>
            <a:endParaRPr lang="en-US" sz="6600" b="1" dirty="0">
              <a:solidFill>
                <a:srgbClr val="990099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 descr="WhitecornerFlow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" descr="WhitecornerFlow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3" descr="Picture3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170111">
            <a:off x="304800" y="0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Text Box 20"/>
          <p:cNvSpPr txBox="1">
            <a:spLocks noChangeArrowheads="1"/>
          </p:cNvSpPr>
          <p:nvPr/>
        </p:nvSpPr>
        <p:spPr bwMode="auto">
          <a:xfrm>
            <a:off x="0" y="2895600"/>
            <a:ext cx="8229600" cy="3139321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Tạo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hình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chữ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o – ô – ơ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bằng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các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nguyên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vật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990099"/>
                </a:solidFill>
                <a:latin typeface="Times New Roman" pitchFamily="18" charset="0"/>
              </a:rPr>
              <a:t>liệu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 </a:t>
            </a:r>
            <a:endParaRPr lang="en-US" sz="6600" b="1" dirty="0">
              <a:solidFill>
                <a:srgbClr val="990099"/>
              </a:solidFill>
              <a:latin typeface="Times New Roman" pitchFamily="18" charset="0"/>
            </a:endParaRPr>
          </a:p>
        </p:txBody>
      </p:sp>
      <p:sp>
        <p:nvSpPr>
          <p:cNvPr id="15368" name="Text Box 20"/>
          <p:cNvSpPr txBox="1">
            <a:spLocks noChangeArrowheads="1"/>
          </p:cNvSpPr>
          <p:nvPr/>
        </p:nvSpPr>
        <p:spPr bwMode="auto">
          <a:xfrm>
            <a:off x="1066800" y="914400"/>
            <a:ext cx="6477000" cy="110807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 dirty="0" err="1">
                <a:solidFill>
                  <a:srgbClr val="990099"/>
                </a:solidFill>
                <a:latin typeface="Times New Roman" pitchFamily="18" charset="0"/>
              </a:rPr>
              <a:t>Trò</a:t>
            </a:r>
            <a:r>
              <a:rPr lang="en-US" sz="6600" b="1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err="1">
                <a:solidFill>
                  <a:srgbClr val="990099"/>
                </a:solidFill>
                <a:latin typeface="Times New Roman" pitchFamily="18" charset="0"/>
              </a:rPr>
              <a:t>chơi</a:t>
            </a:r>
            <a:r>
              <a:rPr lang="en-US" sz="6600" b="1" dirty="0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n-US" sz="6600" b="1" dirty="0" smtClean="0">
                <a:solidFill>
                  <a:srgbClr val="990099"/>
                </a:solidFill>
                <a:latin typeface="Times New Roman" pitchFamily="18" charset="0"/>
              </a:rPr>
              <a:t>2</a:t>
            </a:r>
            <a:endParaRPr lang="en-US" sz="6600" b="1" dirty="0">
              <a:solidFill>
                <a:srgbClr val="990099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76400" y="56388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.VnArial" pitchFamily="34" charset="0"/>
              </a:rPr>
              <a:t>   </a:t>
            </a:r>
            <a:r>
              <a:rPr lang="en-US" sz="7200" dirty="0" smtClean="0">
                <a:latin typeface=".VnArial" pitchFamily="34" charset="0"/>
              </a:rPr>
              <a:t>C«</a:t>
            </a:r>
            <a:r>
              <a:rPr lang="en-US" sz="6000" dirty="0" smtClean="0">
                <a:latin typeface=".VnArial" pitchFamily="34" charset="0"/>
              </a:rPr>
              <a:t> </a:t>
            </a:r>
            <a:endParaRPr lang="en-US" sz="6000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56388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latin typeface=".VnArial" pitchFamily="34" charset="0"/>
              </a:rPr>
              <a:t>gi</a:t>
            </a:r>
            <a:r>
              <a:rPr lang="en-US" sz="7200" dirty="0" smtClean="0">
                <a:latin typeface=".VnArial" pitchFamily="34" charset="0"/>
              </a:rPr>
              <a:t>¸</a:t>
            </a:r>
            <a:endParaRPr lang="en-US" sz="7200" dirty="0">
              <a:latin typeface=".Vn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5638800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7200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4" name="AutoShape 6" descr="Káº¿t quáº£ hÃ¬nh áº£nh cho áº£nh cÃ´ giÃ¡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Káº¿t quáº£ hÃ¬nh áº£nh cho áº£nh cÃ´ giÃ¡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Káº¿t quáº£ hÃ¬nh áº£nh cho áº£nh cÃ´ giÃ¡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70635"/>
            <a:ext cx="9144000" cy="528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0"/>
            <a:ext cx="571500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400" dirty="0" smtClean="0">
                <a:latin typeface=".VnArial" pitchFamily="34" charset="0"/>
              </a:rPr>
              <a:t> </a:t>
            </a:r>
            <a:r>
              <a:rPr lang="en-US" sz="413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34400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2286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.VnArial" pitchFamily="34" charset="0"/>
              </a:rPr>
              <a:t>      Ch÷ </a:t>
            </a:r>
            <a:r>
              <a:rPr lang="en-US" sz="36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r>
              <a:rPr lang="en-US" sz="3600" dirty="0" smtClean="0">
                <a:latin typeface=".VnArial" pitchFamily="34" charset="0"/>
              </a:rPr>
              <a:t> </a:t>
            </a:r>
            <a:r>
              <a:rPr lang="en-US" sz="3600" dirty="0" err="1" smtClean="0">
                <a:latin typeface=".VnArial" pitchFamily="34" charset="0"/>
              </a:rPr>
              <a:t>gåm</a:t>
            </a:r>
            <a:r>
              <a:rPr lang="en-US" sz="3600" dirty="0" smtClean="0">
                <a:latin typeface=".VnArial" pitchFamily="34" charset="0"/>
              </a:rPr>
              <a:t> </a:t>
            </a:r>
            <a:r>
              <a:rPr lang="en-US" sz="3600" dirty="0" err="1" smtClean="0">
                <a:latin typeface=".VnArial" pitchFamily="34" charset="0"/>
              </a:rPr>
              <a:t>nh÷ng</a:t>
            </a:r>
            <a:r>
              <a:rPr lang="en-US" sz="3600" dirty="0" smtClean="0">
                <a:latin typeface=".VnArial" pitchFamily="34" charset="0"/>
              </a:rPr>
              <a:t> </a:t>
            </a:r>
            <a:r>
              <a:rPr lang="en-US" sz="3600" dirty="0" err="1" smtClean="0">
                <a:latin typeface=".VnArial" pitchFamily="34" charset="0"/>
              </a:rPr>
              <a:t>nÐt</a:t>
            </a:r>
            <a:r>
              <a:rPr lang="en-US" sz="3600" dirty="0" smtClean="0">
                <a:latin typeface=".VnArial" pitchFamily="34" charset="0"/>
              </a:rPr>
              <a:t> g×?</a:t>
            </a:r>
            <a:endParaRPr lang="en-US" sz="3600" dirty="0">
              <a:latin typeface=".Vn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build="allAtOnce"/>
      <p:bldP spid="4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76400" y="533400"/>
            <a:ext cx="571500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400" dirty="0" smtClean="0">
                <a:latin typeface=".VnArial" pitchFamily="34" charset="0"/>
              </a:rPr>
              <a:t> </a:t>
            </a:r>
            <a:r>
              <a:rPr lang="en-US" sz="413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34400" dirty="0">
              <a:solidFill>
                <a:srgbClr val="FF0000"/>
              </a:solidFill>
              <a:latin typeface=".VnArial" pitchFamily="34" charset="0"/>
            </a:endParaRPr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3124200" y="1524000"/>
            <a:ext cx="2590800" cy="1219200"/>
            <a:chOff x="1872" y="384"/>
            <a:chExt cx="1968" cy="768"/>
          </a:xfrm>
        </p:grpSpPr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371600" y="381000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dirty="0" err="1">
                <a:solidFill>
                  <a:prstClr val="black"/>
                </a:solidFill>
                <a:latin typeface=".VnArial" pitchFamily="34" charset="0"/>
              </a:rPr>
              <a:t>Ch</a:t>
            </a:r>
            <a:r>
              <a:rPr lang="en-US" sz="3600" dirty="0">
                <a:solidFill>
                  <a:prstClr val="black"/>
                </a:solidFill>
                <a:latin typeface=".VnArial" pitchFamily="34" charset="0"/>
              </a:rPr>
              <a:t>÷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3600" dirty="0" smtClean="0">
                <a:solidFill>
                  <a:prstClr val="black"/>
                </a:solidFill>
                <a:latin typeface=".VnArial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.VnArial" pitchFamily="34" charset="0"/>
              </a:rPr>
              <a:t>gåm</a:t>
            </a:r>
            <a:r>
              <a:rPr lang="en-US" sz="3600" dirty="0">
                <a:solidFill>
                  <a:prstClr val="black"/>
                </a:solidFill>
                <a:latin typeface=".VnArial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.VnArial" pitchFamily="34" charset="0"/>
              </a:rPr>
              <a:t>nh÷ng</a:t>
            </a:r>
            <a:r>
              <a:rPr lang="en-US" sz="3600" dirty="0">
                <a:solidFill>
                  <a:prstClr val="black"/>
                </a:solidFill>
                <a:latin typeface=".VnArial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.VnArial" pitchFamily="34" charset="0"/>
              </a:rPr>
              <a:t>nÐt</a:t>
            </a:r>
            <a:r>
              <a:rPr lang="en-US" sz="3600" dirty="0">
                <a:solidFill>
                  <a:prstClr val="black"/>
                </a:solidFill>
                <a:latin typeface=".VnArial" pitchFamily="34" charset="0"/>
              </a:rPr>
              <a:t> g×?</a:t>
            </a:r>
            <a:endParaRPr lang="en-US" sz="3600" dirty="0">
              <a:solidFill>
                <a:prstClr val="black"/>
              </a:solidFill>
              <a:latin typeface=".Vn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5486400" y="1905000"/>
            <a:ext cx="2362200" cy="914400"/>
            <a:chOff x="1872" y="384"/>
            <a:chExt cx="1968" cy="768"/>
          </a:xfrm>
        </p:grpSpPr>
        <p:sp>
          <p:nvSpPr>
            <p:cNvPr id="6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334000" y="1371600"/>
            <a:ext cx="24384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4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34400" dirty="0"/>
          </a:p>
        </p:txBody>
      </p:sp>
      <p:sp>
        <p:nvSpPr>
          <p:cNvPr id="9" name="Rectangle 8"/>
          <p:cNvSpPr/>
          <p:nvPr/>
        </p:nvSpPr>
        <p:spPr>
          <a:xfrm>
            <a:off x="1219200" y="1371600"/>
            <a:ext cx="2667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4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34400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3810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.VnArial" pitchFamily="34" charset="0"/>
              </a:rPr>
              <a:t>So </a:t>
            </a:r>
            <a:r>
              <a:rPr lang="en-US" sz="3200" dirty="0" err="1" smtClean="0">
                <a:latin typeface=".VnArial" pitchFamily="34" charset="0"/>
              </a:rPr>
              <a:t>s¸nh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ch</a:t>
            </a:r>
            <a:r>
              <a:rPr lang="en-US" sz="3200" dirty="0" smtClean="0">
                <a:latin typeface=".VnArial" pitchFamily="34" charset="0"/>
              </a:rPr>
              <a:t>÷ </a:t>
            </a:r>
            <a:r>
              <a:rPr lang="en-US" sz="3200" dirty="0" smtClean="0">
                <a:solidFill>
                  <a:srgbClr val="FF0000"/>
                </a:solidFill>
                <a:latin typeface=".VnArial" pitchFamily="34" charset="0"/>
              </a:rPr>
              <a:t>o - «  </a:t>
            </a:r>
            <a:r>
              <a:rPr lang="en-US" sz="3200" dirty="0" err="1" smtClean="0">
                <a:latin typeface=".VnArial" pitchFamily="34" charset="0"/>
              </a:rPr>
              <a:t>gièng</a:t>
            </a:r>
            <a:r>
              <a:rPr lang="en-US" sz="3200" dirty="0" smtClean="0">
                <a:latin typeface=".VnArial" pitchFamily="34" charset="0"/>
              </a:rPr>
              <a:t> vµ </a:t>
            </a:r>
            <a:r>
              <a:rPr lang="en-US" sz="3200" dirty="0" err="1" smtClean="0">
                <a:latin typeface=".VnArial" pitchFamily="34" charset="0"/>
              </a:rPr>
              <a:t>kh¸c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nhau</a:t>
            </a:r>
            <a:r>
              <a:rPr lang="en-US" sz="3200" dirty="0" smtClean="0">
                <a:latin typeface=".VnArial" pitchFamily="34" charset="0"/>
              </a:rPr>
              <a:t>  </a:t>
            </a:r>
            <a:endParaRPr lang="en-US" sz="3200" dirty="0">
              <a:latin typeface=".Vn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.VnArial" pitchFamily="34" charset="0"/>
              </a:rPr>
              <a:t>TrÎ</a:t>
            </a:r>
            <a:r>
              <a:rPr lang="en-US" sz="3200" dirty="0" smtClean="0">
                <a:latin typeface=".VnArial" pitchFamily="34" charset="0"/>
              </a:rPr>
              <a:t> ®</a:t>
            </a:r>
            <a:r>
              <a:rPr lang="en-US" sz="3200" dirty="0" err="1" smtClean="0">
                <a:latin typeface=".VnArial" pitchFamily="34" charset="0"/>
              </a:rPr>
              <a:t>äc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bµi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th</a:t>
            </a:r>
            <a:r>
              <a:rPr lang="en-US" sz="3200" dirty="0" smtClean="0">
                <a:latin typeface=".VnArial" pitchFamily="34" charset="0"/>
              </a:rPr>
              <a:t>¬ c« </a:t>
            </a:r>
            <a:r>
              <a:rPr lang="en-US" sz="3200" dirty="0" err="1" smtClean="0">
                <a:latin typeface=".VnArial" pitchFamily="34" charset="0"/>
              </a:rPr>
              <a:t>gi¸o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cña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em</a:t>
            </a:r>
            <a:endParaRPr lang="en-US" sz="3200" dirty="0">
              <a:latin typeface=".Vn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609600"/>
            <a:ext cx="3962400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3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41300" dirty="0"/>
          </a:p>
        </p:txBody>
      </p: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2819400" y="1600200"/>
            <a:ext cx="2971800" cy="990600"/>
            <a:chOff x="1872" y="384"/>
            <a:chExt cx="1968" cy="768"/>
          </a:xfrm>
        </p:grpSpPr>
        <p:sp>
          <p:nvSpPr>
            <p:cNvPr id="8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858000" y="990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.Vn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53000" y="-914400"/>
            <a:ext cx="2209800" cy="5462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400" b="1" dirty="0" smtClean="0">
                <a:solidFill>
                  <a:srgbClr val="0000FF"/>
                </a:solidFill>
                <a:latin typeface=".VnTime" pitchFamily="34" charset="0"/>
              </a:rPr>
              <a:t>‚</a:t>
            </a:r>
            <a:endParaRPr lang="en-US" sz="34400" b="1" dirty="0">
              <a:solidFill>
                <a:srgbClr val="0000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0"/>
            <a:ext cx="2362200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13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41300" dirty="0"/>
          </a:p>
        </p:txBody>
      </p:sp>
      <p:sp>
        <p:nvSpPr>
          <p:cNvPr id="6" name="Rectangle 5"/>
          <p:cNvSpPr/>
          <p:nvPr/>
        </p:nvSpPr>
        <p:spPr>
          <a:xfrm>
            <a:off x="5486400" y="-1066800"/>
            <a:ext cx="1624454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700" b="1" dirty="0" smtClean="0">
                <a:solidFill>
                  <a:srgbClr val="0000FF"/>
                </a:solidFill>
                <a:latin typeface=".VnTime" pitchFamily="34" charset="0"/>
              </a:rPr>
              <a:t>‚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4572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38200" y="152400"/>
            <a:ext cx="731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.VnArial" pitchFamily="34" charset="0"/>
              </a:rPr>
              <a:t>So </a:t>
            </a:r>
            <a:r>
              <a:rPr lang="en-US" sz="3200" dirty="0" err="1" smtClean="0">
                <a:latin typeface=".VnArial" pitchFamily="34" charset="0"/>
              </a:rPr>
              <a:t>s¸nh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ch</a:t>
            </a:r>
            <a:r>
              <a:rPr lang="en-US" sz="3200" dirty="0" smtClean="0">
                <a:latin typeface=".VnArial" pitchFamily="34" charset="0"/>
              </a:rPr>
              <a:t>÷ </a:t>
            </a:r>
            <a:r>
              <a:rPr lang="en-US" sz="3200" dirty="0" smtClean="0">
                <a:solidFill>
                  <a:srgbClr val="FF0000"/>
                </a:solidFill>
                <a:latin typeface=".VnArial" pitchFamily="34" charset="0"/>
              </a:rPr>
              <a:t>« </a:t>
            </a:r>
            <a:r>
              <a:rPr lang="en-US" sz="2400" dirty="0" smtClean="0">
                <a:solidFill>
                  <a:srgbClr val="FF0000"/>
                </a:solidFill>
                <a:latin typeface=".VnArial" pitchFamily="34" charset="0"/>
              </a:rPr>
              <a:t>- Ơ</a:t>
            </a:r>
            <a:r>
              <a:rPr lang="en-US" sz="3200" dirty="0" smtClean="0">
                <a:solidFill>
                  <a:srgbClr val="FF0000"/>
                </a:solidFill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gièng</a:t>
            </a:r>
            <a:r>
              <a:rPr lang="en-US" sz="3200" dirty="0" smtClean="0">
                <a:latin typeface=".VnArial" pitchFamily="34" charset="0"/>
              </a:rPr>
              <a:t> vµ </a:t>
            </a:r>
            <a:r>
              <a:rPr lang="en-US" sz="3200" dirty="0" err="1" smtClean="0">
                <a:latin typeface=".VnArial" pitchFamily="34" charset="0"/>
              </a:rPr>
              <a:t>kh¸c</a:t>
            </a:r>
            <a:r>
              <a:rPr lang="en-US" sz="3200" dirty="0" smtClean="0">
                <a:latin typeface=".VnArial" pitchFamily="34" charset="0"/>
              </a:rPr>
              <a:t> </a:t>
            </a:r>
            <a:r>
              <a:rPr lang="en-US" sz="3200" dirty="0" err="1" smtClean="0">
                <a:latin typeface=".VnArial" pitchFamily="34" charset="0"/>
              </a:rPr>
              <a:t>nhau</a:t>
            </a:r>
            <a:r>
              <a:rPr lang="en-US" sz="3200" dirty="0" smtClean="0">
                <a:latin typeface=".VnArial" pitchFamily="34" charset="0"/>
              </a:rPr>
              <a:t>  </a:t>
            </a:r>
            <a:endParaRPr lang="en-US" sz="3200" dirty="0">
              <a:latin typeface=".Vn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1447800"/>
            <a:ext cx="1600200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7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28700" dirty="0"/>
          </a:p>
        </p:txBody>
      </p:sp>
      <p:sp>
        <p:nvSpPr>
          <p:cNvPr id="8" name="Rectangle 7"/>
          <p:cNvSpPr/>
          <p:nvPr/>
        </p:nvSpPr>
        <p:spPr>
          <a:xfrm>
            <a:off x="1828801" y="1447800"/>
            <a:ext cx="1600199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7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28700" dirty="0"/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1981200" y="2057400"/>
            <a:ext cx="1981200" cy="838200"/>
            <a:chOff x="1872" y="384"/>
            <a:chExt cx="1968" cy="768"/>
          </a:xfrm>
        </p:grpSpPr>
        <p:sp>
          <p:nvSpPr>
            <p:cNvPr id="10" name="AutoShape 10"/>
            <p:cNvSpPr>
              <a:spLocks noChangeArrowheads="1"/>
            </p:cNvSpPr>
            <p:nvPr/>
          </p:nvSpPr>
          <p:spPr bwMode="auto">
            <a:xfrm>
              <a:off x="1872" y="384"/>
              <a:ext cx="1968" cy="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 dirty="0"/>
            </a:p>
          </p:txBody>
        </p:sp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>
              <a:off x="2256" y="775"/>
              <a:ext cx="1200" cy="37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7010400" y="304800"/>
            <a:ext cx="137160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b="1" dirty="0" smtClean="0">
                <a:solidFill>
                  <a:srgbClr val="0070C0"/>
                </a:solidFill>
                <a:latin typeface=".VnTime" pitchFamily="34" charset="0"/>
              </a:rPr>
              <a:t>‚</a:t>
            </a:r>
            <a:endParaRPr lang="en-US" sz="239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5334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37425" y="2514600"/>
            <a:ext cx="2169184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1524001"/>
            <a:ext cx="22860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dirty="0" smtClean="0">
                <a:solidFill>
                  <a:srgbClr val="FF0000"/>
                </a:solidFill>
              </a:rPr>
              <a:t>O</a:t>
            </a:r>
            <a:endParaRPr lang="en-US" sz="28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9400" y="3124200"/>
            <a:ext cx="17526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800" dirty="0" smtClean="0">
                <a:solidFill>
                  <a:srgbClr val="FF0000"/>
                </a:solidFill>
                <a:latin typeface=".VnArial" pitchFamily="34" charset="0"/>
              </a:rPr>
              <a:t>O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9" grpId="0"/>
      <p:bldP spid="9" grpId="1"/>
      <p:bldP spid="10" grpId="0"/>
      <p:bldP spid="1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E4ECEEE0-1F13-4E90-9A84-BDC59F75BD4C}"/>
  <p:tag name="ISPRING_RESOURCE_FOLDER" val="C:\Users\ThuyHang\Desktop\chữ cái o ô ơ\"/>
  <p:tag name="ISPRING_PRESENTATION_PATH" val="C:\Users\ThuyHang\Desktop\chữ cái o ô ơ.pptx"/>
  <p:tag name="ISPRING_PROJECT_FOLDER_UPDATED" val="1"/>
  <p:tag name="ISPRING_SCREEN_RECS_UPDATED" val="C:\Users\ThuyHang\Desktop\chữ cái o ô ơ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.064"/>
  <p:tag name="TIMING" val="|0.001"/>
  <p:tag name="ISPRING_CUSTOM_TIMING_USED" val="1"/>
  <p:tag name="ISPRING_SLIDE_ID_2" val="{987599CC-1512-4BB9-8559-261517FCA2A6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4.472"/>
  <p:tag name="ISPRING_SLIDE_ID_2" val="{8699ED82-F53E-444B-890D-A5C8234FA4AD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14.472"/>
  <p:tag name="ISPRING_SLIDE_ID_2" val="{8699ED82-F53E-444B-890D-A5C8234FA4AD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184</Words>
  <Application>Microsoft Office PowerPoint</Application>
  <PresentationFormat>On-screen Show (4:3)</PresentationFormat>
  <Paragraphs>52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ThuyHang</dc:creator>
  <cp:lastModifiedBy>Windows User</cp:lastModifiedBy>
  <cp:revision>35</cp:revision>
  <dcterms:created xsi:type="dcterms:W3CDTF">2006-08-16T00:00:00Z</dcterms:created>
  <dcterms:modified xsi:type="dcterms:W3CDTF">2018-09-13T07:17:43Z</dcterms:modified>
</cp:coreProperties>
</file>