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73" r:id="rId11"/>
    <p:sldId id="265" r:id="rId12"/>
    <p:sldId id="272" r:id="rId13"/>
    <p:sldId id="271" r:id="rId14"/>
    <p:sldId id="270" r:id="rId15"/>
    <p:sldId id="274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11FB"/>
    <a:srgbClr val="CC0066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8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98BBF3-41FF-45AA-B748-A8592CE0508A}" type="datetimeFigureOut">
              <a:rPr lang="en-US" smtClean="0"/>
              <a:t>11/4/2017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DA9FCB-9FF5-4AD8-85C7-AE9557A02F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9840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/>
              <a:t>11/4/2017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013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/>
              <a:t>11/4/2017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5617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/>
              <a:t>11/4/2017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78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/>
              <a:t>11/4/2017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114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/>
              <a:t>11/4/2017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4777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/>
              <a:t>11/4/2017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701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/>
              <a:t>11/4/2017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645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/>
              <a:t>11/4/2017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288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/>
              <a:t>11/4/2017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375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/>
              <a:t>11/4/2017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1810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/>
              <a:t>11/4/2017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806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D7F533-90FC-4150-8C7D-43855B854D11}" type="datetimeFigureOut">
              <a:rPr lang="en-US" smtClean="0"/>
              <a:t>11/4/2017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C1D814-3E92-4ADB-945E-758DEE99D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299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C:\Users\Administrato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WordArt 10"/>
          <p:cNvSpPr>
            <a:spLocks noChangeArrowheads="1" noChangeShapeType="1"/>
          </p:cNvSpPr>
          <p:nvPr/>
        </p:nvSpPr>
        <p:spPr bwMode="auto">
          <a:xfrm>
            <a:off x="1752600" y="381000"/>
            <a:ext cx="6400800" cy="1600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spcFirstLastPara="1" wrap="none" numCol="1" fromWordArt="1">
            <a:prstTxWarp prst="textArchUp">
              <a:avLst>
                <a:gd name="adj" fmla="val 10787315"/>
              </a:avLst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n-US" sz="6600" kern="10" dirty="0" err="1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C00000"/>
                </a:solidFill>
                <a:latin typeface="Times New Roman"/>
                <a:cs typeface="Times New Roman"/>
              </a:rPr>
              <a:t>Nhiệt</a:t>
            </a:r>
            <a:r>
              <a:rPr lang="en-US" sz="6600" kern="10" dirty="0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lang="en-US" sz="6600" kern="10" dirty="0" err="1" smtClean="0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C00000"/>
                </a:solidFill>
                <a:latin typeface="Times New Roman"/>
                <a:cs typeface="Times New Roman"/>
              </a:rPr>
              <a:t>liệt</a:t>
            </a:r>
            <a:r>
              <a:rPr lang="en-US" sz="6600" kern="10" dirty="0" smtClean="0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lang="en-US" sz="6600" kern="10" dirty="0" err="1" smtClean="0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C00000"/>
                </a:solidFill>
                <a:latin typeface="Times New Roman"/>
                <a:cs typeface="Times New Roman"/>
              </a:rPr>
              <a:t>chào</a:t>
            </a:r>
            <a:r>
              <a:rPr lang="en-US" sz="6600" kern="10" dirty="0" smtClean="0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lang="en-US" sz="6600" kern="10" dirty="0" err="1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C00000"/>
                </a:solidFill>
                <a:latin typeface="Times New Roman"/>
                <a:cs typeface="Times New Roman"/>
              </a:rPr>
              <a:t>mừng</a:t>
            </a:r>
            <a:r>
              <a:rPr lang="en-US" sz="6600" kern="10" dirty="0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lang="en-US" sz="6600" kern="10" dirty="0" err="1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C00000"/>
                </a:solidFill>
                <a:latin typeface="Times New Roman"/>
                <a:cs typeface="Times New Roman"/>
              </a:rPr>
              <a:t>các</a:t>
            </a:r>
            <a:r>
              <a:rPr lang="en-US" sz="6600" kern="10" dirty="0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lang="en-US" sz="6600" kern="10" dirty="0" err="1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C00000"/>
                </a:solidFill>
                <a:latin typeface="Times New Roman"/>
                <a:cs typeface="Times New Roman"/>
              </a:rPr>
              <a:t>cô</a:t>
            </a:r>
            <a:r>
              <a:rPr lang="en-US" sz="6600" kern="10" dirty="0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lang="en-US" sz="6600" kern="10" dirty="0" err="1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C00000"/>
                </a:solidFill>
                <a:latin typeface="Times New Roman"/>
                <a:cs typeface="Times New Roman"/>
              </a:rPr>
              <a:t>giáo</a:t>
            </a:r>
            <a:r>
              <a:rPr lang="en-US" sz="6600" kern="10" dirty="0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lang="en-US" sz="6600" kern="10" dirty="0" err="1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C00000"/>
                </a:solidFill>
                <a:latin typeface="Times New Roman"/>
                <a:cs typeface="Times New Roman"/>
              </a:rPr>
              <a:t>về</a:t>
            </a:r>
            <a:r>
              <a:rPr lang="en-US" sz="6600" kern="10" dirty="0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lang="en-US" sz="6600" kern="10" dirty="0" err="1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C00000"/>
                </a:solidFill>
                <a:latin typeface="Times New Roman"/>
                <a:cs typeface="Times New Roman"/>
              </a:rPr>
              <a:t>dự</a:t>
            </a:r>
            <a:r>
              <a:rPr lang="en-US" sz="6600" kern="10" dirty="0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lang="en-US" sz="6600" kern="10" dirty="0" err="1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C00000"/>
                </a:solidFill>
                <a:latin typeface="Times New Roman"/>
                <a:cs typeface="Times New Roman"/>
              </a:rPr>
              <a:t>giờ</a:t>
            </a:r>
            <a:r>
              <a:rPr lang="en-US" sz="6600" kern="10" dirty="0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</a:p>
        </p:txBody>
      </p:sp>
      <p:sp>
        <p:nvSpPr>
          <p:cNvPr id="6" name="WordArt 11"/>
          <p:cNvSpPr>
            <a:spLocks noChangeArrowheads="1" noChangeShapeType="1"/>
          </p:cNvSpPr>
          <p:nvPr/>
        </p:nvSpPr>
        <p:spPr bwMode="auto">
          <a:xfrm>
            <a:off x="2019300" y="1219200"/>
            <a:ext cx="5524500" cy="1447800"/>
          </a:xfrm>
          <a:prstGeom prst="rect">
            <a:avLst/>
          </a:prstGeom>
        </p:spPr>
        <p:txBody>
          <a:bodyPr wrap="none" numCol="1" fromWordArt="1">
            <a:prstTxWarp prst="textCanDown">
              <a:avLst>
                <a:gd name="adj" fmla="val 14287"/>
              </a:avLst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endParaRPr lang="en-US" sz="2000" b="1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333399"/>
              </a:solidFill>
              <a:latin typeface="Times New Roman"/>
              <a:cs typeface="Times New Roman"/>
            </a:endParaRPr>
          </a:p>
        </p:txBody>
      </p:sp>
      <p:sp>
        <p:nvSpPr>
          <p:cNvPr id="7" name="WordArt 12"/>
          <p:cNvSpPr>
            <a:spLocks noChangeArrowheads="1" noChangeShapeType="1"/>
          </p:cNvSpPr>
          <p:nvPr/>
        </p:nvSpPr>
        <p:spPr bwMode="auto">
          <a:xfrm>
            <a:off x="990600" y="2819400"/>
            <a:ext cx="7086600" cy="1752600"/>
          </a:xfrm>
          <a:prstGeom prst="rect">
            <a:avLst/>
          </a:prstGeom>
        </p:spPr>
        <p:txBody>
          <a:bodyPr wrap="none" numCol="1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n-US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Đề</a:t>
            </a:r>
            <a:r>
              <a:rPr lang="en-US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tài:Nhận</a:t>
            </a:r>
            <a:r>
              <a:rPr lang="en-US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biết</a:t>
            </a:r>
            <a:r>
              <a:rPr lang="en-US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phân</a:t>
            </a:r>
            <a:r>
              <a:rPr lang="en-US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biệt</a:t>
            </a:r>
            <a:r>
              <a:rPr lang="en-US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hình</a:t>
            </a:r>
            <a:r>
              <a:rPr lang="en-US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tròn</a:t>
            </a:r>
            <a:r>
              <a:rPr lang="en-US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, </a:t>
            </a:r>
            <a:r>
              <a:rPr lang="en-US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hình</a:t>
            </a:r>
            <a:r>
              <a:rPr lang="en-US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 tam </a:t>
            </a:r>
            <a:r>
              <a:rPr lang="en-US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giác</a:t>
            </a:r>
            <a:endParaRPr lang="vi-VN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chemeClr val="tx2"/>
              </a:solidFill>
              <a:effectLst>
                <a:outerShdw dist="53882" dir="2700000" algn="ctr" rotWithShape="0">
                  <a:srgbClr val="C0C0C0">
                    <a:alpha val="78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8" name="WordArt 22"/>
          <p:cNvSpPr>
            <a:spLocks noChangeArrowheads="1" noChangeShapeType="1"/>
          </p:cNvSpPr>
          <p:nvPr/>
        </p:nvSpPr>
        <p:spPr bwMode="auto">
          <a:xfrm>
            <a:off x="2171700" y="4724400"/>
            <a:ext cx="5105400" cy="838200"/>
          </a:xfrm>
          <a:prstGeom prst="rect">
            <a:avLst/>
          </a:prstGeom>
        </p:spPr>
        <p:txBody>
          <a:bodyPr wrap="none" numCol="1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n-US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Giáo</a:t>
            </a:r>
            <a:r>
              <a:rPr lang="en-US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viên</a:t>
            </a:r>
            <a:r>
              <a:rPr lang="en-US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 : </a:t>
            </a:r>
            <a:r>
              <a:rPr lang="en-US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Ngô</a:t>
            </a:r>
            <a:r>
              <a:rPr lang="en-US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Thị</a:t>
            </a:r>
            <a:r>
              <a:rPr lang="en-US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Tuyết</a:t>
            </a:r>
            <a:r>
              <a:rPr lang="en-US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 Mai</a:t>
            </a:r>
            <a:endParaRPr lang="en-US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chemeClr val="tx2"/>
              </a:solidFill>
              <a:effectLst>
                <a:outerShdw dist="53882" dir="2700000" algn="ctr" rotWithShape="0">
                  <a:srgbClr val="C0C0C0">
                    <a:alpha val="78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9" name="WordArt 23"/>
          <p:cNvSpPr>
            <a:spLocks noChangeArrowheads="1" noChangeShapeType="1"/>
          </p:cNvSpPr>
          <p:nvPr/>
        </p:nvSpPr>
        <p:spPr bwMode="auto">
          <a:xfrm>
            <a:off x="2400300" y="5562600"/>
            <a:ext cx="3619500" cy="685800"/>
          </a:xfrm>
          <a:prstGeom prst="rect">
            <a:avLst/>
          </a:prstGeom>
        </p:spPr>
        <p:txBody>
          <a:bodyPr wrap="none" numCol="1" fromWordArt="1">
            <a:prstTxWarp prst="textWave1">
              <a:avLst>
                <a:gd name="adj1" fmla="val 13005"/>
                <a:gd name="adj2" fmla="val -742"/>
              </a:avLst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n-US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Lớp</a:t>
            </a:r>
            <a:r>
              <a:rPr lang="en-US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: </a:t>
            </a:r>
            <a:r>
              <a:rPr lang="en-US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Nhà</a:t>
            </a:r>
            <a:r>
              <a:rPr lang="en-US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trẻ</a:t>
            </a:r>
            <a:r>
              <a:rPr lang="en-US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 D2</a:t>
            </a:r>
            <a:endParaRPr lang="en-US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chemeClr val="tx2"/>
              </a:solidFill>
              <a:effectLst>
                <a:outerShdw dist="53882" dir="2700000" algn="ctr" rotWithShape="0">
                  <a:srgbClr val="C0C0C0">
                    <a:alpha val="78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0" name="WordArt 11"/>
          <p:cNvSpPr>
            <a:spLocks noChangeArrowheads="1" noChangeShapeType="1"/>
          </p:cNvSpPr>
          <p:nvPr/>
        </p:nvSpPr>
        <p:spPr bwMode="auto">
          <a:xfrm>
            <a:off x="2400300" y="1524000"/>
            <a:ext cx="4343400" cy="1143000"/>
          </a:xfrm>
          <a:prstGeom prst="rect">
            <a:avLst/>
          </a:prstGeom>
        </p:spPr>
        <p:txBody>
          <a:bodyPr wrap="none" numCol="1" fromWordArt="1">
            <a:prstTxWarp prst="textCanDown">
              <a:avLst>
                <a:gd name="adj" fmla="val 14287"/>
              </a:avLst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n-US" sz="2000" b="1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3399"/>
                </a:solidFill>
                <a:latin typeface="Times New Roman"/>
                <a:cs typeface="Times New Roman"/>
              </a:rPr>
              <a:t> </a:t>
            </a:r>
            <a:r>
              <a:rPr lang="en-US" sz="2000" b="1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3399"/>
                </a:solidFill>
                <a:latin typeface="Times New Roman"/>
                <a:cs typeface="Times New Roman"/>
              </a:rPr>
              <a:t>PHÁT TRIỂN NHẬN THỨC</a:t>
            </a:r>
            <a:endParaRPr lang="en-US" sz="2000" b="1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333399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781159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Administrato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1447800" y="2590800"/>
            <a:ext cx="2438400" cy="3124200"/>
          </a:xfrm>
          <a:prstGeom prst="rect">
            <a:avLst/>
          </a:prstGeom>
          <a:solidFill>
            <a:srgbClr val="2D11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Isosceles Triangle 5"/>
          <p:cNvSpPr/>
          <p:nvPr/>
        </p:nvSpPr>
        <p:spPr>
          <a:xfrm>
            <a:off x="5029200" y="533400"/>
            <a:ext cx="3276600" cy="3124200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948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Administrato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304800" y="3276600"/>
            <a:ext cx="2438400" cy="3124200"/>
          </a:xfrm>
          <a:prstGeom prst="rect">
            <a:avLst/>
          </a:prstGeom>
          <a:solidFill>
            <a:srgbClr val="2D11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Isosceles Triangle 6"/>
          <p:cNvSpPr/>
          <p:nvPr/>
        </p:nvSpPr>
        <p:spPr>
          <a:xfrm>
            <a:off x="5563755" y="2438400"/>
            <a:ext cx="3276600" cy="3124200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3125355" y="647700"/>
            <a:ext cx="2438400" cy="33528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587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25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5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Administrato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304800" y="3276600"/>
            <a:ext cx="2438400" cy="3124200"/>
          </a:xfrm>
          <a:prstGeom prst="rect">
            <a:avLst/>
          </a:prstGeom>
          <a:solidFill>
            <a:srgbClr val="2D11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3125355" y="647700"/>
            <a:ext cx="2438400" cy="33528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Isosceles Triangle 6"/>
          <p:cNvSpPr/>
          <p:nvPr/>
        </p:nvSpPr>
        <p:spPr>
          <a:xfrm>
            <a:off x="5563755" y="2438400"/>
            <a:ext cx="3276600" cy="3124200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489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Administrato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Isosceles Triangle 4"/>
          <p:cNvSpPr/>
          <p:nvPr/>
        </p:nvSpPr>
        <p:spPr>
          <a:xfrm>
            <a:off x="4495800" y="2438400"/>
            <a:ext cx="3276600" cy="3124200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1143000" y="2324100"/>
            <a:ext cx="2438400" cy="33528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489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Administrato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Explosion 2 4"/>
          <p:cNvSpPr/>
          <p:nvPr/>
        </p:nvSpPr>
        <p:spPr>
          <a:xfrm rot="1488581">
            <a:off x="994561" y="663629"/>
            <a:ext cx="7182298" cy="6045645"/>
          </a:xfrm>
          <a:prstGeom prst="irregularSeal2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524000" y="2514600"/>
            <a:ext cx="5486400" cy="184665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2D11FB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Trò</a:t>
            </a:r>
            <a:r>
              <a:rPr lang="en-US" sz="5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2D11FB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2D11FB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chơi</a:t>
            </a:r>
            <a:r>
              <a:rPr lang="en-US" sz="5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2D11FB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:</a:t>
            </a:r>
          </a:p>
          <a:p>
            <a:pPr algn="ctr"/>
            <a:r>
              <a:rPr lang="en-US" sz="6000" b="1" cap="none" spc="0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CC0066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Thử</a:t>
            </a:r>
            <a:r>
              <a:rPr lang="en-US" sz="60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CC0066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 </a:t>
            </a:r>
            <a:r>
              <a:rPr lang="en-US" sz="6000" b="1" cap="none" spc="0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CC0066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tài</a:t>
            </a:r>
            <a:r>
              <a:rPr lang="en-US" sz="60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CC0066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 </a:t>
            </a:r>
            <a:r>
              <a:rPr lang="en-US" sz="6000" b="1" cap="none" spc="0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CC0066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của</a:t>
            </a:r>
            <a:r>
              <a:rPr lang="en-US" sz="60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CC0066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 </a:t>
            </a:r>
            <a:r>
              <a:rPr lang="en-US" sz="6000" b="1" cap="none" spc="0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CC0066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bé</a:t>
            </a:r>
            <a:endParaRPr lang="en-US" sz="60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solidFill>
                <a:srgbClr val="CC0066"/>
              </a:soli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54489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973615" y="1066800"/>
            <a:ext cx="7560785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err="1" smtClean="0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Chúc</a:t>
            </a:r>
            <a:r>
              <a:rPr lang="en-US" sz="5400" b="1" dirty="0" smtClean="0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dirty="0" err="1" smtClean="0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các</a:t>
            </a:r>
            <a:r>
              <a:rPr lang="en-US" sz="5400" b="1" dirty="0" smtClean="0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dirty="0" err="1" smtClean="0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cô</a:t>
            </a:r>
            <a:r>
              <a:rPr lang="en-US" sz="5400" b="1" dirty="0" smtClean="0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dirty="0" err="1" smtClean="0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mạnh</a:t>
            </a:r>
            <a:r>
              <a:rPr lang="en-US" sz="5400" b="1" dirty="0" smtClean="0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dirty="0" err="1" smtClean="0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khỏe</a:t>
            </a:r>
            <a:r>
              <a:rPr lang="en-US" sz="5400" b="1" dirty="0" smtClean="0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, </a:t>
            </a:r>
          </a:p>
          <a:p>
            <a:pPr algn="ctr"/>
            <a:r>
              <a:rPr lang="en-US" sz="5400" b="1" dirty="0" err="1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</a:t>
            </a:r>
            <a:r>
              <a:rPr lang="en-US" sz="5400" b="1" dirty="0" err="1" smtClean="0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ác</a:t>
            </a:r>
            <a:r>
              <a:rPr lang="en-US" sz="5400" b="1" dirty="0" smtClean="0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con </a:t>
            </a:r>
            <a:r>
              <a:rPr lang="en-US" sz="5400" b="1" dirty="0" err="1" smtClean="0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ngoan</a:t>
            </a:r>
            <a:endParaRPr lang="en-US" sz="5400" b="1" dirty="0" smtClean="0">
              <a:ln w="1905"/>
              <a:solidFill>
                <a:srgbClr val="2D11FB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07460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C:\Users\Administrato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1066800" y="1166843"/>
            <a:ext cx="6858000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/>
              <a:t>I.  MỤC ĐÍCH YÊU CẦU :</a:t>
            </a:r>
            <a:endParaRPr lang="en-US" sz="2800" dirty="0"/>
          </a:p>
          <a:p>
            <a:r>
              <a:rPr lang="en-US" b="1" dirty="0"/>
              <a:t>    1.Kiến </a:t>
            </a:r>
            <a:r>
              <a:rPr lang="en-US" b="1" dirty="0" err="1"/>
              <a:t>thức</a:t>
            </a:r>
            <a:endParaRPr lang="en-US" dirty="0"/>
          </a:p>
          <a:p>
            <a:r>
              <a:rPr lang="vi-VN" dirty="0"/>
              <a:t>- Trẻ nhận biết và gọi đúng tên hình tam giác, hình tròn</a:t>
            </a:r>
            <a:br>
              <a:rPr lang="vi-VN" dirty="0"/>
            </a:br>
            <a:r>
              <a:rPr lang="vi-VN" dirty="0"/>
              <a:t>-</a:t>
            </a:r>
            <a:r>
              <a:rPr lang="en-US" dirty="0" err="1"/>
              <a:t>Trẻ</a:t>
            </a:r>
            <a:r>
              <a:rPr lang="en-US" dirty="0"/>
              <a:t> </a:t>
            </a:r>
            <a:r>
              <a:rPr lang="en-US" dirty="0" err="1"/>
              <a:t>biết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hình</a:t>
            </a:r>
            <a:r>
              <a:rPr lang="en-US" dirty="0"/>
              <a:t> </a:t>
            </a:r>
            <a:r>
              <a:rPr lang="en-US" dirty="0" err="1"/>
              <a:t>tròn</a:t>
            </a:r>
            <a:r>
              <a:rPr lang="en-US" dirty="0"/>
              <a:t> </a:t>
            </a:r>
            <a:r>
              <a:rPr lang="en-US" dirty="0" err="1"/>
              <a:t>lăn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vì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đường</a:t>
            </a:r>
            <a:r>
              <a:rPr lang="en-US" dirty="0"/>
              <a:t> </a:t>
            </a:r>
            <a:r>
              <a:rPr lang="en-US" dirty="0" err="1"/>
              <a:t>bao</a:t>
            </a:r>
            <a:r>
              <a:rPr lang="en-US" dirty="0"/>
              <a:t> </a:t>
            </a:r>
            <a:r>
              <a:rPr lang="en-US" dirty="0" err="1"/>
              <a:t>cong</a:t>
            </a:r>
            <a:r>
              <a:rPr lang="en-US" dirty="0"/>
              <a:t>, </a:t>
            </a:r>
            <a:r>
              <a:rPr lang="en-US" dirty="0" err="1"/>
              <a:t>hình</a:t>
            </a:r>
            <a:r>
              <a:rPr lang="en-US" dirty="0"/>
              <a:t> tam </a:t>
            </a:r>
            <a:r>
              <a:rPr lang="en-US" dirty="0" err="1"/>
              <a:t>giác</a:t>
            </a:r>
            <a:r>
              <a:rPr lang="en-US" dirty="0"/>
              <a:t> </a:t>
            </a:r>
            <a:r>
              <a:rPr lang="en-US" dirty="0" err="1"/>
              <a:t>không</a:t>
            </a:r>
            <a:r>
              <a:rPr lang="en-US" dirty="0"/>
              <a:t> </a:t>
            </a:r>
            <a:r>
              <a:rPr lang="en-US" dirty="0" err="1"/>
              <a:t>lăn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vì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góc</a:t>
            </a:r>
            <a:r>
              <a:rPr lang="en-US" dirty="0"/>
              <a:t> </a:t>
            </a:r>
            <a:r>
              <a:rPr lang="en-US" dirty="0" err="1"/>
              <a:t>cạnh</a:t>
            </a:r>
            <a:endParaRPr lang="en-US" dirty="0"/>
          </a:p>
          <a:p>
            <a:r>
              <a:rPr lang="vi-VN" b="1" dirty="0"/>
              <a:t>2. K</a:t>
            </a:r>
            <a:r>
              <a:rPr lang="en-US" b="1" dirty="0"/>
              <a:t>ỹ </a:t>
            </a:r>
            <a:r>
              <a:rPr lang="en-US" b="1" dirty="0" err="1"/>
              <a:t>năng</a:t>
            </a:r>
            <a:endParaRPr lang="en-US" dirty="0"/>
          </a:p>
          <a:p>
            <a:r>
              <a:rPr lang="vi-VN" dirty="0"/>
              <a:t>-Tr</a:t>
            </a:r>
            <a:r>
              <a:rPr lang="en-US" dirty="0"/>
              <a:t>ẻ </a:t>
            </a:r>
            <a:r>
              <a:rPr lang="en-US" dirty="0" err="1"/>
              <a:t>chọn</a:t>
            </a:r>
            <a:r>
              <a:rPr lang="en-US" dirty="0"/>
              <a:t> </a:t>
            </a:r>
            <a:r>
              <a:rPr lang="vi-VN" dirty="0"/>
              <a:t>và giơ đúng hình theo yêu cầu của cô</a:t>
            </a:r>
            <a:endParaRPr lang="en-US" dirty="0"/>
          </a:p>
          <a:p>
            <a:r>
              <a:rPr lang="en-US" dirty="0"/>
              <a:t>-</a:t>
            </a:r>
            <a:r>
              <a:rPr lang="en-US" dirty="0" err="1"/>
              <a:t>Rèn</a:t>
            </a:r>
            <a:r>
              <a:rPr lang="en-US" dirty="0"/>
              <a:t> </a:t>
            </a:r>
            <a:r>
              <a:rPr lang="en-US" dirty="0" err="1"/>
              <a:t>trẻ</a:t>
            </a:r>
            <a:r>
              <a:rPr lang="en-US" dirty="0"/>
              <a:t> </a:t>
            </a:r>
            <a:r>
              <a:rPr lang="en-US" dirty="0" err="1"/>
              <a:t>khả</a:t>
            </a:r>
            <a:r>
              <a:rPr lang="en-US" dirty="0"/>
              <a:t> </a:t>
            </a:r>
            <a:r>
              <a:rPr lang="en-US" dirty="0" err="1"/>
              <a:t>năng</a:t>
            </a:r>
            <a:r>
              <a:rPr lang="en-US" dirty="0"/>
              <a:t> </a:t>
            </a:r>
            <a:r>
              <a:rPr lang="en-US" dirty="0" err="1"/>
              <a:t>quan</a:t>
            </a:r>
            <a:r>
              <a:rPr lang="en-US" dirty="0"/>
              <a:t> </a:t>
            </a:r>
            <a:r>
              <a:rPr lang="en-US" dirty="0" err="1"/>
              <a:t>sát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ghi</a:t>
            </a:r>
            <a:r>
              <a:rPr lang="en-US" dirty="0"/>
              <a:t> </a:t>
            </a:r>
            <a:r>
              <a:rPr lang="en-US" dirty="0" err="1"/>
              <a:t>nhớ</a:t>
            </a:r>
            <a:endParaRPr lang="en-US" dirty="0"/>
          </a:p>
          <a:p>
            <a:r>
              <a:rPr lang="vi-VN" dirty="0"/>
              <a:t>-Phát triền ngôn ngữ cho trẻ </a:t>
            </a:r>
            <a:endParaRPr lang="en-US" dirty="0"/>
          </a:p>
          <a:p>
            <a:r>
              <a:rPr lang="en-US" dirty="0"/>
              <a:t>-</a:t>
            </a:r>
            <a:r>
              <a:rPr lang="en-US" dirty="0" err="1"/>
              <a:t>Ôn</a:t>
            </a:r>
            <a:r>
              <a:rPr lang="en-US" dirty="0"/>
              <a:t> </a:t>
            </a:r>
            <a:r>
              <a:rPr lang="en-US" dirty="0" err="1"/>
              <a:t>màu</a:t>
            </a:r>
            <a:r>
              <a:rPr lang="en-US" dirty="0"/>
              <a:t> </a:t>
            </a:r>
            <a:r>
              <a:rPr lang="en-US" dirty="0" err="1"/>
              <a:t>đỏ</a:t>
            </a:r>
            <a:r>
              <a:rPr lang="en-US" dirty="0"/>
              <a:t> </a:t>
            </a:r>
            <a:r>
              <a:rPr lang="en-US" dirty="0" err="1"/>
              <a:t>vàng</a:t>
            </a:r>
            <a:endParaRPr lang="en-US" dirty="0"/>
          </a:p>
          <a:p>
            <a:r>
              <a:rPr lang="vi-VN" b="1" dirty="0"/>
              <a:t>3. Th</a:t>
            </a:r>
            <a:r>
              <a:rPr lang="en-US" b="1" dirty="0" err="1"/>
              <a:t>ái</a:t>
            </a:r>
            <a:r>
              <a:rPr lang="en-US" b="1" dirty="0"/>
              <a:t> </a:t>
            </a:r>
            <a:r>
              <a:rPr lang="en-US" b="1" dirty="0" err="1"/>
              <a:t>độ</a:t>
            </a:r>
            <a:endParaRPr lang="en-US" dirty="0"/>
          </a:p>
          <a:p>
            <a:r>
              <a:rPr lang="vi-VN" dirty="0"/>
              <a:t>-T</a:t>
            </a:r>
            <a:r>
              <a:rPr lang="en-US" dirty="0" err="1"/>
              <a:t>rẻ</a:t>
            </a:r>
            <a:r>
              <a:rPr lang="en-US" dirty="0"/>
              <a:t> </a:t>
            </a:r>
            <a:r>
              <a:rPr lang="en-US" dirty="0" err="1"/>
              <a:t>hào</a:t>
            </a:r>
            <a:r>
              <a:rPr lang="en-US" dirty="0"/>
              <a:t> </a:t>
            </a:r>
            <a:r>
              <a:rPr lang="en-US" dirty="0" err="1"/>
              <a:t>hứng</a:t>
            </a:r>
            <a:r>
              <a:rPr lang="en-US" dirty="0"/>
              <a:t> </a:t>
            </a:r>
            <a:r>
              <a:rPr lang="en-US" dirty="0" err="1"/>
              <a:t>tham</a:t>
            </a:r>
            <a:r>
              <a:rPr lang="en-US" dirty="0"/>
              <a:t> </a:t>
            </a:r>
            <a:r>
              <a:rPr lang="en-US" dirty="0" err="1"/>
              <a:t>gia</a:t>
            </a:r>
            <a:r>
              <a:rPr lang="en-US" dirty="0"/>
              <a:t> </a:t>
            </a:r>
            <a:r>
              <a:rPr lang="en-US" dirty="0" err="1"/>
              <a:t>hoạt</a:t>
            </a:r>
            <a:r>
              <a:rPr lang="en-US" dirty="0"/>
              <a:t> </a:t>
            </a:r>
            <a:r>
              <a:rPr lang="en-US" dirty="0" err="1"/>
              <a:t>động</a:t>
            </a:r>
            <a:endParaRPr lang="en-US" dirty="0"/>
          </a:p>
          <a:p>
            <a:r>
              <a:rPr lang="vi-VN" dirty="0"/>
              <a:t>-Tr</a:t>
            </a:r>
            <a:r>
              <a:rPr lang="en-US" dirty="0"/>
              <a:t>ẻ </a:t>
            </a:r>
            <a:r>
              <a:rPr lang="en-US" dirty="0" err="1"/>
              <a:t>ngồi</a:t>
            </a:r>
            <a:r>
              <a:rPr lang="en-US" dirty="0"/>
              <a:t> </a:t>
            </a:r>
            <a:r>
              <a:rPr lang="en-US" dirty="0" err="1"/>
              <a:t>học</a:t>
            </a:r>
            <a:r>
              <a:rPr lang="en-US" dirty="0"/>
              <a:t> </a:t>
            </a:r>
            <a:r>
              <a:rPr lang="en-US" dirty="0" err="1"/>
              <a:t>ngoan</a:t>
            </a:r>
            <a:r>
              <a:rPr lang="en-US" dirty="0"/>
              <a:t>, </a:t>
            </a:r>
            <a:r>
              <a:rPr lang="en-US" dirty="0" err="1"/>
              <a:t>biết</a:t>
            </a:r>
            <a:r>
              <a:rPr lang="en-US" dirty="0"/>
              <a:t> </a:t>
            </a:r>
            <a:r>
              <a:rPr lang="en-US" dirty="0" err="1"/>
              <a:t>vâng</a:t>
            </a:r>
            <a:r>
              <a:rPr lang="en-US" dirty="0"/>
              <a:t> </a:t>
            </a:r>
            <a:r>
              <a:rPr lang="en-US" dirty="0" err="1"/>
              <a:t>lời</a:t>
            </a:r>
            <a:r>
              <a:rPr lang="en-US" dirty="0"/>
              <a:t> </a:t>
            </a:r>
            <a:r>
              <a:rPr lang="en-US" dirty="0" err="1"/>
              <a:t>cô</a:t>
            </a:r>
            <a:r>
              <a:rPr lang="en-US" dirty="0"/>
              <a:t> </a:t>
            </a:r>
            <a:r>
              <a:rPr lang="en-US" dirty="0" err="1"/>
              <a:t>giáo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4227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Administrato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914400" y="1720840"/>
            <a:ext cx="7315200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/>
              <a:t>II. CHUẨN BI </a:t>
            </a:r>
            <a:endParaRPr lang="en-US" sz="2800" dirty="0"/>
          </a:p>
          <a:p>
            <a:r>
              <a:rPr lang="pt-BR" b="1" dirty="0"/>
              <a:t>    1.Đồ dùng của cô</a:t>
            </a:r>
            <a:endParaRPr lang="en-US" dirty="0"/>
          </a:p>
          <a:p>
            <a:r>
              <a:rPr lang="nb-NO" dirty="0"/>
              <a:t>-Máy tính, máy chiếu, Powerpoint nhận biết phân biệt hình tròn, hình tam giác</a:t>
            </a:r>
            <a:endParaRPr lang="en-US" dirty="0"/>
          </a:p>
          <a:p>
            <a:r>
              <a:rPr lang="nb-NO" dirty="0"/>
              <a:t>Sa bàn nhà của bạn Misa có ngôi nhà có cửa hình tròn, cửa hình tam giác.</a:t>
            </a:r>
            <a:endParaRPr lang="en-US" dirty="0"/>
          </a:p>
          <a:p>
            <a:r>
              <a:rPr lang="nb-NO" dirty="0"/>
              <a:t>-Nhạc theo chủ điểm</a:t>
            </a:r>
            <a:endParaRPr lang="en-US" dirty="0"/>
          </a:p>
          <a:p>
            <a:r>
              <a:rPr lang="pt-BR" b="1" dirty="0"/>
              <a:t>    2.Đồ dùng của trẻ</a:t>
            </a:r>
            <a:endParaRPr lang="en-US" dirty="0"/>
          </a:p>
          <a:p>
            <a:r>
              <a:rPr lang="nb-NO" dirty="0"/>
              <a:t>-Rổ đồ dùng:Lô tô </a:t>
            </a:r>
            <a:r>
              <a:rPr lang="pt-BR" dirty="0"/>
              <a:t>hình tam giác( màu vàng)</a:t>
            </a:r>
            <a:r>
              <a:rPr lang="nb-NO" dirty="0"/>
              <a:t>, hình tròn( màu đỏ)</a:t>
            </a:r>
            <a:endParaRPr lang="en-US" dirty="0"/>
          </a:p>
          <a:p>
            <a:r>
              <a:rPr lang="nb-NO" dirty="0"/>
              <a:t>-2 con đường hẹp.Bảng dính</a:t>
            </a:r>
            <a:r>
              <a:rPr lang="en-US" dirty="0"/>
              <a:t>, </a:t>
            </a:r>
            <a:r>
              <a:rPr lang="en-US" dirty="0" err="1"/>
              <a:t>loto</a:t>
            </a:r>
            <a:r>
              <a:rPr lang="en-US" dirty="0"/>
              <a:t> </a:t>
            </a:r>
            <a:r>
              <a:rPr lang="en-US" dirty="0" err="1"/>
              <a:t>hình</a:t>
            </a:r>
            <a:r>
              <a:rPr lang="en-US" dirty="0"/>
              <a:t> </a:t>
            </a:r>
            <a:r>
              <a:rPr lang="en-US" dirty="0" err="1"/>
              <a:t>tròn</a:t>
            </a:r>
            <a:r>
              <a:rPr lang="en-US" dirty="0"/>
              <a:t> </a:t>
            </a:r>
            <a:r>
              <a:rPr lang="en-US" dirty="0" err="1"/>
              <a:t>hình</a:t>
            </a:r>
            <a:r>
              <a:rPr lang="en-US" dirty="0"/>
              <a:t> tam </a:t>
            </a:r>
            <a:r>
              <a:rPr lang="en-US" dirty="0" err="1"/>
              <a:t>giác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gắn</a:t>
            </a:r>
            <a:r>
              <a:rPr lang="en-US" dirty="0"/>
              <a:t> </a:t>
            </a:r>
            <a:r>
              <a:rPr lang="en-US" dirty="0" err="1"/>
              <a:t>dấp</a:t>
            </a:r>
            <a:r>
              <a:rPr lang="en-US" dirty="0"/>
              <a:t> </a:t>
            </a:r>
            <a:r>
              <a:rPr lang="en-US" dirty="0" err="1"/>
              <a:t>dính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5936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Administrato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Oval 5"/>
          <p:cNvSpPr/>
          <p:nvPr/>
        </p:nvSpPr>
        <p:spPr>
          <a:xfrm>
            <a:off x="2895600" y="990600"/>
            <a:ext cx="3429000" cy="44958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433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Administrato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Isosceles Triangle 4"/>
          <p:cNvSpPr/>
          <p:nvPr/>
        </p:nvSpPr>
        <p:spPr>
          <a:xfrm>
            <a:off x="2057400" y="900545"/>
            <a:ext cx="4648200" cy="4267200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045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Administrato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Explosion 2 4"/>
          <p:cNvSpPr/>
          <p:nvPr/>
        </p:nvSpPr>
        <p:spPr>
          <a:xfrm rot="1488581">
            <a:off x="994561" y="663629"/>
            <a:ext cx="7182298" cy="6045645"/>
          </a:xfrm>
          <a:prstGeom prst="irregularSeal2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447801" y="2362200"/>
            <a:ext cx="594359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Trò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chơi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:</a:t>
            </a:r>
          </a:p>
          <a:p>
            <a:pPr algn="ctr"/>
            <a:r>
              <a:rPr lang="en-US" sz="5400" b="1" cap="none" spc="0" dirty="0" err="1" smtClean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Hình</a:t>
            </a:r>
            <a:r>
              <a:rPr lang="en-US" sz="5400" b="1" cap="none" spc="0" dirty="0" smtClean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nào</a:t>
            </a:r>
            <a:r>
              <a:rPr lang="en-US" sz="5400" b="1" cap="none" spc="0" dirty="0" smtClean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biến</a:t>
            </a:r>
            <a:r>
              <a:rPr lang="en-US" sz="5400" b="1" cap="none" spc="0" dirty="0" smtClean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mất</a:t>
            </a:r>
            <a:r>
              <a:rPr lang="en-US" sz="5400" b="1" cap="none" spc="0" dirty="0" smtClean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?</a:t>
            </a:r>
            <a:endParaRPr lang="en-US" sz="5400" b="1" cap="none" spc="0" dirty="0">
              <a:ln w="11430"/>
              <a:solidFill>
                <a:srgbClr val="0000FF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24990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Administrato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1828800" y="1905000"/>
            <a:ext cx="2438400" cy="3124200"/>
          </a:xfrm>
          <a:prstGeom prst="rect">
            <a:avLst/>
          </a:prstGeom>
          <a:solidFill>
            <a:srgbClr val="2D11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5061527" y="1752600"/>
            <a:ext cx="2438400" cy="33528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124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Administrato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1828800" y="1905000"/>
            <a:ext cx="2438400" cy="3124200"/>
          </a:xfrm>
          <a:prstGeom prst="rect">
            <a:avLst/>
          </a:prstGeom>
          <a:solidFill>
            <a:srgbClr val="2D11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5061527" y="1752600"/>
            <a:ext cx="2438400" cy="33528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556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Administrato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1447800" y="2590800"/>
            <a:ext cx="2438400" cy="3124200"/>
          </a:xfrm>
          <a:prstGeom prst="rect">
            <a:avLst/>
          </a:prstGeom>
          <a:solidFill>
            <a:srgbClr val="2D11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Isosceles Triangle 5"/>
          <p:cNvSpPr/>
          <p:nvPr/>
        </p:nvSpPr>
        <p:spPr>
          <a:xfrm>
            <a:off x="5029200" y="533400"/>
            <a:ext cx="3276600" cy="3124200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395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178</Words>
  <Application>Microsoft Office PowerPoint</Application>
  <PresentationFormat>On-screen Show (4:3)</PresentationFormat>
  <Paragraphs>30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huy_ctn</dc:creator>
  <cp:lastModifiedBy>huy_ctn</cp:lastModifiedBy>
  <cp:revision>6</cp:revision>
  <dcterms:created xsi:type="dcterms:W3CDTF">2017-11-03T07:56:43Z</dcterms:created>
  <dcterms:modified xsi:type="dcterms:W3CDTF">2017-11-04T10:35:29Z</dcterms:modified>
</cp:coreProperties>
</file>