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4" r:id="rId9"/>
    <p:sldId id="265" r:id="rId10"/>
    <p:sldId id="262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1" d="100"/>
          <a:sy n="71" d="100"/>
        </p:scale>
        <p:origin x="-12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9AF0-6875-49F7-B784-1808D6E02C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3F8C-9B13-4552-A305-0CB43F4ABC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51227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9AF0-6875-49F7-B784-1808D6E02C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3F8C-9B13-4552-A305-0CB43F4ABC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872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9AF0-6875-49F7-B784-1808D6E02C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3F8C-9B13-4552-A305-0CB43F4ABC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137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9AF0-6875-49F7-B784-1808D6E02C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3F8C-9B13-4552-A305-0CB43F4ABC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9920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9AF0-6875-49F7-B784-1808D6E02C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3F8C-9B13-4552-A305-0CB43F4ABC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811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9AF0-6875-49F7-B784-1808D6E02C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3F8C-9B13-4552-A305-0CB43F4ABC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5600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9AF0-6875-49F7-B784-1808D6E02C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3F8C-9B13-4552-A305-0CB43F4ABC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7743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9AF0-6875-49F7-B784-1808D6E02C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3F8C-9B13-4552-A305-0CB43F4ABC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878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9AF0-6875-49F7-B784-1808D6E02C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3F8C-9B13-4552-A305-0CB43F4ABC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8744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9AF0-6875-49F7-B784-1808D6E02C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3F8C-9B13-4552-A305-0CB43F4ABC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3014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9AF0-6875-49F7-B784-1808D6E02C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3F8C-9B13-4552-A305-0CB43F4ABC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8296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29AF0-6875-49F7-B784-1808D6E02C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B3F8C-9B13-4552-A305-0CB43F4ABC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5007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892175"/>
            <a:ext cx="9144000" cy="147002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CHỦ ĐỀ: ĐỘNG </a:t>
            </a:r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VẬT </a:t>
            </a:r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TRONG RỪNG</a:t>
            </a:r>
            <a:b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</a:br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PHÁT </a:t>
            </a:r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TRIỂN NHẬN THỨC</a:t>
            </a:r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iniavo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590800"/>
            <a:ext cx="9144000" cy="1752600"/>
          </a:xfrm>
        </p:spPr>
        <p:txBody>
          <a:bodyPr>
            <a:normAutofit/>
          </a:bodyPr>
          <a:lstStyle/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iniavo"/>
              </a:rPr>
              <a:t>ĐỀ TÀI: </a:t>
            </a:r>
          </a:p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iniavo"/>
              </a:rPr>
              <a:t>ĐẾM VÀ SO SÁNH SỐ LƯỢNG TRONG PHẠM VI 9, NHẬN BIẾT CHỮ SỐ 9</a:t>
            </a:r>
            <a:endParaRPr 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Viniav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0"/>
            <a:ext cx="8305800" cy="584775"/>
          </a:xfrm>
          <a:prstGeom prst="rect">
            <a:avLst/>
          </a:prstGeom>
          <a:noFill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GIA THƯỢNG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067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9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9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6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3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en-US" sz="60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Hoạt</a:t>
            </a:r>
            <a:r>
              <a:rPr lang="en-US" sz="6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sz="60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động</a:t>
            </a:r>
            <a:r>
              <a:rPr lang="en-US" sz="6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4:</a:t>
            </a:r>
          </a:p>
          <a:p>
            <a:pPr marL="0" indent="0" algn="ctr">
              <a:buNone/>
            </a:pPr>
            <a:r>
              <a:rPr lang="en-US" sz="6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sz="60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Trò</a:t>
            </a:r>
            <a:r>
              <a:rPr lang="en-US" sz="6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sz="60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chơi</a:t>
            </a:r>
            <a:r>
              <a:rPr lang="en-US" sz="6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sz="60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luyện</a:t>
            </a:r>
            <a:r>
              <a:rPr lang="en-US" sz="6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sz="60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tập</a:t>
            </a:r>
            <a:endParaRPr lang="en-US" sz="6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Viniav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8093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636837"/>
            <a:ext cx="8229600" cy="4525963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en-US" sz="4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Kết</a:t>
            </a:r>
            <a:r>
              <a:rPr lang="en-US" sz="4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thúc</a:t>
            </a:r>
            <a:r>
              <a:rPr lang="en-US" sz="4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tiết</a:t>
            </a:r>
            <a:r>
              <a:rPr lang="en-US" sz="4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học</a:t>
            </a:r>
            <a:endParaRPr lang="en-US" sz="44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iniavo"/>
            </a:endParaRPr>
          </a:p>
          <a:p>
            <a:pPr marL="0" indent="0" algn="ctr">
              <a:buNone/>
            </a:pPr>
            <a:r>
              <a:rPr lang="en-US" sz="4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Nhận</a:t>
            </a:r>
            <a:r>
              <a:rPr lang="en-US" sz="4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xét</a:t>
            </a:r>
            <a:r>
              <a:rPr lang="en-US" sz="4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và</a:t>
            </a:r>
            <a:r>
              <a:rPr lang="en-US" sz="4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cắm</a:t>
            </a:r>
            <a:r>
              <a:rPr lang="en-US" sz="4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niavo"/>
              </a:rPr>
              <a:t>hoa</a:t>
            </a:r>
            <a:endParaRPr lang="en-US" sz="44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iniavo"/>
            </a:endParaRPr>
          </a:p>
          <a:p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Picture 11" descr="SPARKLE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52400"/>
            <a:ext cx="26225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 descr="SPARKLE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81600" y="609600"/>
            <a:ext cx="26225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 descr="SPARKLE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505200"/>
            <a:ext cx="26225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SPARKLE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352800"/>
            <a:ext cx="26225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67560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Hoạt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động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1: </a:t>
            </a:r>
          </a:p>
          <a:p>
            <a:pPr marL="0" indent="0" algn="ctr">
              <a:buNone/>
            </a:pP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Ổn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định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–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giới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thiệu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9197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703379" y="152400"/>
            <a:ext cx="4267200" cy="320039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Alternate Process 3"/>
          <p:cNvSpPr/>
          <p:nvPr/>
        </p:nvSpPr>
        <p:spPr>
          <a:xfrm>
            <a:off x="76200" y="152400"/>
            <a:ext cx="4343400" cy="3236913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Káº¿t quáº£ hÃ¬nh áº£nh cho cay bu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7738" y="457200"/>
            <a:ext cx="72526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Káº¿t quáº£ hÃ¬nh áº£nh cho cay bu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26003" y="457200"/>
            <a:ext cx="78105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Káº¿t quáº£ hÃ¬nh áº£nh cho cay bu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38350" y="457200"/>
            <a:ext cx="78105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Káº¿t quáº£ hÃ¬nh áº£nh cho cay bu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78105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Káº¿t quáº£ hÃ¬nh áº£nh cho cay bu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3950" y="1200150"/>
            <a:ext cx="78105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Káº¿t quáº£ hÃ¬nh áº£nh cho cay bu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62150" y="1143000"/>
            <a:ext cx="78105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Káº¿t quáº£ hÃ¬nh áº£nh cho cay bu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97951"/>
            <a:ext cx="78105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Káº¿t quáº£ hÃ¬nh áº£nh cho hop bu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91100" y="266822"/>
            <a:ext cx="1066800" cy="72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Káº¿t quáº£ hÃ¬nh áº£nh cho hop bu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9200" y="990600"/>
            <a:ext cx="1066800" cy="72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8" descr="Káº¿t quáº£ hÃ¬nh áº£nh cho hop bu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752600"/>
            <a:ext cx="1066800" cy="72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8" descr="Káº¿t quáº£ hÃ¬nh áº£nh cho hop bu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28600"/>
            <a:ext cx="1066800" cy="72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 descr="Káº¿t quáº£ hÃ¬nh áº£nh cho hop bu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2200" y="990600"/>
            <a:ext cx="1066800" cy="72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 descr="Káº¿t quáº£ hÃ¬nh áº£nh cho hop bu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752600"/>
            <a:ext cx="1066800" cy="72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 descr="Káº¿t quáº£ hÃ¬nh áº£nh cho hop bu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552822"/>
            <a:ext cx="1066800" cy="72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lowchart: Alternate Process 5"/>
          <p:cNvSpPr/>
          <p:nvPr/>
        </p:nvSpPr>
        <p:spPr>
          <a:xfrm>
            <a:off x="228600" y="3522158"/>
            <a:ext cx="4191000" cy="3124202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4" descr="Káº¿t quáº£ hÃ¬nh áº£nh cho cay bu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81200"/>
            <a:ext cx="78105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14" descr="Káº¿t quáº£ hÃ¬nh áº£nh cho cá»¥c gÃ´m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5300" y="3641613"/>
            <a:ext cx="876300" cy="625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5029200" y="4114800"/>
            <a:ext cx="990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smtClean="0">
                <a:solidFill>
                  <a:srgbClr val="FF0000"/>
                </a:solidFill>
                <a:latin typeface="Viniavo"/>
              </a:rPr>
              <a:t>6</a:t>
            </a:r>
            <a:endParaRPr lang="en-US" sz="15000" b="1" dirty="0">
              <a:solidFill>
                <a:srgbClr val="FF0000"/>
              </a:solidFill>
              <a:latin typeface="Viniavo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24600" y="4151496"/>
            <a:ext cx="10668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smtClean="0">
                <a:solidFill>
                  <a:srgbClr val="FF0000"/>
                </a:solidFill>
                <a:latin typeface="Viniavo"/>
              </a:rPr>
              <a:t>7</a:t>
            </a:r>
            <a:endParaRPr lang="en-US" sz="15000" b="1" dirty="0">
              <a:solidFill>
                <a:srgbClr val="FF0000"/>
              </a:solidFill>
              <a:latin typeface="Viniavo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696200" y="4155529"/>
            <a:ext cx="990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smtClean="0">
                <a:solidFill>
                  <a:srgbClr val="FF0000"/>
                </a:solidFill>
                <a:latin typeface="Viniavo"/>
              </a:rPr>
              <a:t>8</a:t>
            </a:r>
            <a:endParaRPr lang="en-US" sz="15000" b="1" dirty="0">
              <a:solidFill>
                <a:srgbClr val="FF0000"/>
              </a:solidFill>
              <a:latin typeface="Viniavo"/>
            </a:endParaRPr>
          </a:p>
        </p:txBody>
      </p:sp>
      <p:pic>
        <p:nvPicPr>
          <p:cNvPr id="30" name="Picture 8" descr="Káº¿t quáº£ hÃ¬nh áº£nh cho hop bu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496906"/>
            <a:ext cx="1066800" cy="72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4" descr="Káº¿t quáº£ hÃ¬nh áº£nh cho cá»¥c gÃ´m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4403613"/>
            <a:ext cx="876300" cy="625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14" descr="Káº¿t quáº£ hÃ¬nh áº£nh cho cá»¥c gÃ´m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5013213"/>
            <a:ext cx="876300" cy="625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14" descr="Káº¿t quáº£ hÃ¬nh áº£nh cho cá»¥c gÃ´m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5300" y="5775213"/>
            <a:ext cx="876300" cy="625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4" descr="Káº¿t quáº£ hÃ¬nh áº£nh cho cá»¥c gÃ´m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85900" y="3657600"/>
            <a:ext cx="876300" cy="625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14" descr="Káº¿t quáº£ hÃ¬nh áº£nh cho cá»¥c gÃ´m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62100" y="4419600"/>
            <a:ext cx="876300" cy="625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4" descr="Káº¿t quáº£ hÃ¬nh áº£nh cho cá»¥c gÃ´m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7800" y="5089413"/>
            <a:ext cx="876300" cy="625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4" descr="Káº¿t quáº£ hÃ¬nh áº£nh cho cá»¥c gÃ´m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85900" y="5775213"/>
            <a:ext cx="876300" cy="625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543800" y="685800"/>
            <a:ext cx="9144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smtClean="0">
                <a:solidFill>
                  <a:srgbClr val="FF0000"/>
                </a:solidFill>
                <a:latin typeface="Viniavo"/>
              </a:rPr>
              <a:t>8</a:t>
            </a:r>
            <a:endParaRPr lang="en-US" sz="15000" b="1" dirty="0">
              <a:solidFill>
                <a:srgbClr val="FF0000"/>
              </a:solidFill>
              <a:latin typeface="Viniavo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819400" y="3619143"/>
            <a:ext cx="9144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smtClean="0">
                <a:solidFill>
                  <a:srgbClr val="FF0000"/>
                </a:solidFill>
                <a:latin typeface="Viniavo"/>
              </a:rPr>
              <a:t>8</a:t>
            </a:r>
            <a:endParaRPr lang="en-US" sz="15000" b="1" dirty="0">
              <a:solidFill>
                <a:srgbClr val="FF0000"/>
              </a:solidFill>
              <a:latin typeface="Viniav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0064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 L -0.525 -0.511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50" y="-2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10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59259E-6 L 0.14167 -0.4912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83" y="-24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0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22083 -0.04653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42" y="-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 tmFilter="0, 0; .2, .5; .8, .5; 1, 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5" dur="250" autoRev="1" fill="hold"/>
                                        <p:tgtEl>
                                          <p:spTgt spid="10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5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0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5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5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0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5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0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5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0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5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0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5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0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6" grpId="1"/>
      <p:bldP spid="27" grpId="0"/>
      <p:bldP spid="27" grpId="1"/>
      <p:bldP spid="29" grpId="0"/>
      <p:bldP spid="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en-US" sz="4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Hoạt</a:t>
            </a:r>
            <a:r>
              <a:rPr lang="en-US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sz="4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Động</a:t>
            </a:r>
            <a:r>
              <a:rPr lang="en-US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2:</a:t>
            </a:r>
          </a:p>
          <a:p>
            <a:pPr marL="0" indent="0" algn="ctr">
              <a:buNone/>
            </a:pPr>
            <a:r>
              <a:rPr lang="en-US" sz="4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Đếm</a:t>
            </a:r>
            <a:r>
              <a:rPr lang="en-US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sz="4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và</a:t>
            </a:r>
            <a:r>
              <a:rPr lang="en-US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so </a:t>
            </a:r>
            <a:r>
              <a:rPr lang="en-US" sz="4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sánh</a:t>
            </a:r>
            <a:r>
              <a:rPr lang="en-US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sz="4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số</a:t>
            </a:r>
            <a:r>
              <a:rPr lang="en-US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sz="4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lượng</a:t>
            </a:r>
            <a:r>
              <a:rPr lang="en-US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sz="4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trong</a:t>
            </a:r>
            <a:r>
              <a:rPr lang="en-US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sz="4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phạm</a:t>
            </a:r>
            <a:r>
              <a:rPr lang="en-US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vi 9, </a:t>
            </a:r>
            <a:r>
              <a:rPr lang="en-US" sz="4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nhận</a:t>
            </a:r>
            <a:r>
              <a:rPr lang="en-US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sz="4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biết</a:t>
            </a:r>
            <a:r>
              <a:rPr lang="en-US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sz="4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chữ</a:t>
            </a:r>
            <a:r>
              <a:rPr lang="en-US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sz="4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số</a:t>
            </a:r>
            <a:r>
              <a:rPr lang="en-US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9</a:t>
            </a:r>
          </a:p>
          <a:p>
            <a:endParaRPr lang="en-US" sz="4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Picture 11" descr="SPARKLE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76200"/>
            <a:ext cx="26225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 descr="SPARKLE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28600"/>
            <a:ext cx="26225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 descr="SPARKLE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581400"/>
            <a:ext cx="26225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SPARKLE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352800"/>
            <a:ext cx="26225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791835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4076" y="2700693"/>
            <a:ext cx="1066800" cy="738226"/>
          </a:xfrm>
        </p:spPr>
      </p:pic>
      <p:pic>
        <p:nvPicPr>
          <p:cNvPr id="20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000" y="2685814"/>
            <a:ext cx="1066800" cy="738226"/>
          </a:xfrm>
          <a:prstGeom prst="rect">
            <a:avLst/>
          </a:prstGeom>
        </p:spPr>
      </p:pic>
      <p:pic>
        <p:nvPicPr>
          <p:cNvPr id="21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00" y="2667000"/>
            <a:ext cx="1066800" cy="738226"/>
          </a:xfrm>
          <a:prstGeom prst="rect">
            <a:avLst/>
          </a:prstGeom>
        </p:spPr>
      </p:pic>
      <p:pic>
        <p:nvPicPr>
          <p:cNvPr id="22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77353" y="2641468"/>
            <a:ext cx="1066800" cy="738226"/>
          </a:xfrm>
          <a:prstGeom prst="rect">
            <a:avLst/>
          </a:prstGeom>
        </p:spPr>
      </p:pic>
      <p:pic>
        <p:nvPicPr>
          <p:cNvPr id="23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05200" y="2667000"/>
            <a:ext cx="1066800" cy="738226"/>
          </a:xfrm>
          <a:prstGeom prst="rect">
            <a:avLst/>
          </a:prstGeom>
        </p:spPr>
      </p:pic>
      <p:pic>
        <p:nvPicPr>
          <p:cNvPr id="2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19600" y="2667000"/>
            <a:ext cx="1066800" cy="738226"/>
          </a:xfrm>
          <a:prstGeom prst="rect">
            <a:avLst/>
          </a:prstGeom>
        </p:spPr>
      </p:pic>
      <p:pic>
        <p:nvPicPr>
          <p:cNvPr id="2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0" y="2667000"/>
            <a:ext cx="1066800" cy="738226"/>
          </a:xfrm>
          <a:prstGeom prst="rect">
            <a:avLst/>
          </a:prstGeom>
        </p:spPr>
      </p:pic>
      <p:sp>
        <p:nvSpPr>
          <p:cNvPr id="39" name="Rectangle 38"/>
          <p:cNvSpPr/>
          <p:nvPr/>
        </p:nvSpPr>
        <p:spPr>
          <a:xfrm>
            <a:off x="8153853" y="2038508"/>
            <a:ext cx="1148071" cy="21698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3500" b="1" dirty="0">
                <a:solidFill>
                  <a:srgbClr val="FF0000"/>
                </a:solidFill>
                <a:latin typeface="Viniavo"/>
              </a:rPr>
              <a:t>9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9700" y="1311811"/>
            <a:ext cx="774700" cy="64359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0300" y="1324707"/>
            <a:ext cx="774700" cy="64359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57400" y="1371600"/>
            <a:ext cx="774700" cy="643597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71800" y="1337603"/>
            <a:ext cx="774700" cy="64359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49700" y="1324707"/>
            <a:ext cx="774700" cy="643597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7900" y="1371600"/>
            <a:ext cx="774700" cy="64359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0" y="807184"/>
            <a:ext cx="83544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 smtClean="0">
                <a:solidFill>
                  <a:srgbClr val="FF0000"/>
                </a:solidFill>
                <a:latin typeface="Viniavo"/>
              </a:rPr>
              <a:t>6</a:t>
            </a:r>
            <a:endParaRPr lang="en-US" sz="10000" b="1" dirty="0">
              <a:solidFill>
                <a:srgbClr val="FF0000"/>
              </a:solidFill>
              <a:latin typeface="Viniavo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05800" y="2286000"/>
            <a:ext cx="85466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>
                <a:solidFill>
                  <a:srgbClr val="FF0000"/>
                </a:solidFill>
                <a:latin typeface="Viniavo"/>
              </a:rPr>
              <a:t>7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88490" y="4060934"/>
            <a:ext cx="1002890" cy="6858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4060934"/>
            <a:ext cx="1002890" cy="6858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28800" y="4060934"/>
            <a:ext cx="1002890" cy="68580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07110" y="4060934"/>
            <a:ext cx="1002890" cy="68580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33800" y="4114800"/>
            <a:ext cx="1002890" cy="68580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33967" y="4114800"/>
            <a:ext cx="1002890" cy="6858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86400" y="4114800"/>
            <a:ext cx="1002890" cy="6858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64710" y="4114800"/>
            <a:ext cx="1002890" cy="685800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26100" y="1337603"/>
            <a:ext cx="774700" cy="64359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40500" y="1337603"/>
            <a:ext cx="774700" cy="643597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54900" y="1371600"/>
            <a:ext cx="774700" cy="643597"/>
          </a:xfrm>
          <a:prstGeom prst="rect">
            <a:avLst/>
          </a:prstGeom>
        </p:spPr>
      </p:pic>
      <p:pic>
        <p:nvPicPr>
          <p:cNvPr id="49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48400" y="2690774"/>
            <a:ext cx="1066800" cy="738226"/>
          </a:xfrm>
          <a:prstGeom prst="rect">
            <a:avLst/>
          </a:prstGeom>
        </p:spPr>
      </p:pic>
      <p:pic>
        <p:nvPicPr>
          <p:cNvPr id="50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2800" y="2667000"/>
            <a:ext cx="1066800" cy="738226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86918" y="4114800"/>
            <a:ext cx="1002890" cy="685800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8305800" y="3505200"/>
            <a:ext cx="85466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>
                <a:solidFill>
                  <a:srgbClr val="FF0000"/>
                </a:solidFill>
                <a:latin typeface="Viniavo"/>
              </a:rPr>
              <a:t>8</a:t>
            </a:r>
          </a:p>
        </p:txBody>
      </p:sp>
      <p:sp>
        <p:nvSpPr>
          <p:cNvPr id="53" name="Rectangle 52"/>
          <p:cNvSpPr/>
          <p:nvPr/>
        </p:nvSpPr>
        <p:spPr>
          <a:xfrm>
            <a:off x="8351051" y="861675"/>
            <a:ext cx="86914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9600" b="1" dirty="0">
                <a:solidFill>
                  <a:srgbClr val="FF0000"/>
                </a:solidFill>
                <a:latin typeface="Viniavo"/>
              </a:rPr>
              <a:t>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51051" y="2338591"/>
            <a:ext cx="7536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Viniavo"/>
              </a:rPr>
              <a:t>9</a:t>
            </a:r>
            <a:endParaRPr lang="en-US" sz="9600" b="1" dirty="0">
              <a:solidFill>
                <a:srgbClr val="FF0000"/>
              </a:solidFill>
              <a:latin typeface="Viniavo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396302" y="3535740"/>
            <a:ext cx="7536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Viniavo"/>
              </a:rPr>
              <a:t>9</a:t>
            </a:r>
            <a:endParaRPr lang="en-US" sz="9600" b="1" dirty="0">
              <a:solidFill>
                <a:srgbClr val="FF0000"/>
              </a:solidFill>
              <a:latin typeface="Viniav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6759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8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3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8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3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8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3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8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3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8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3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8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3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8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3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8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3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8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1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5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6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1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6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0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1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5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6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0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1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6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0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1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5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5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3" grpId="0"/>
      <p:bldP spid="3" grpId="1"/>
      <p:bldP spid="27" grpId="0"/>
      <p:bldP spid="27" grpId="1"/>
      <p:bldP spid="52" grpId="0"/>
      <p:bldP spid="52" grpId="1"/>
      <p:bldP spid="53" grpId="0"/>
      <p:bldP spid="53" grpId="1"/>
      <p:bldP spid="6" grpId="0"/>
      <p:bldP spid="6" grpId="1"/>
      <p:bldP spid="54" grpId="0"/>
      <p:bldP spid="5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0000" b="1" dirty="0" smtClean="0">
                <a:solidFill>
                  <a:srgbClr val="7030A0"/>
                </a:solidFill>
                <a:latin typeface="Viniavo"/>
              </a:rPr>
              <a:t>9</a:t>
            </a:r>
            <a:endParaRPr lang="en-US" sz="30000" b="1" dirty="0">
              <a:solidFill>
                <a:srgbClr val="7030A0"/>
              </a:solidFill>
              <a:latin typeface="Viniav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6348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4076" y="2805469"/>
            <a:ext cx="1066800" cy="738226"/>
          </a:xfrm>
        </p:spPr>
      </p:pic>
      <p:pic>
        <p:nvPicPr>
          <p:cNvPr id="22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000" y="2790590"/>
            <a:ext cx="1066800" cy="738226"/>
          </a:xfrm>
          <a:prstGeom prst="rect">
            <a:avLst/>
          </a:prstGeom>
        </p:spPr>
      </p:pic>
      <p:pic>
        <p:nvPicPr>
          <p:cNvPr id="23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00" y="2771776"/>
            <a:ext cx="1066800" cy="738226"/>
          </a:xfrm>
          <a:prstGeom prst="rect">
            <a:avLst/>
          </a:prstGeom>
        </p:spPr>
      </p:pic>
      <p:pic>
        <p:nvPicPr>
          <p:cNvPr id="2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84450" y="2749364"/>
            <a:ext cx="1066800" cy="738226"/>
          </a:xfrm>
          <a:prstGeom prst="rect">
            <a:avLst/>
          </a:prstGeom>
        </p:spPr>
      </p:pic>
      <p:pic>
        <p:nvPicPr>
          <p:cNvPr id="2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05200" y="2805469"/>
            <a:ext cx="1066800" cy="738226"/>
          </a:xfrm>
          <a:prstGeom prst="rect">
            <a:avLst/>
          </a:prstGeom>
        </p:spPr>
      </p:pic>
      <p:pic>
        <p:nvPicPr>
          <p:cNvPr id="26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19600" y="2805469"/>
            <a:ext cx="1066800" cy="738226"/>
          </a:xfrm>
          <a:prstGeom prst="rect">
            <a:avLst/>
          </a:prstGeom>
        </p:spPr>
      </p:pic>
      <p:pic>
        <p:nvPicPr>
          <p:cNvPr id="27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48400" y="2785630"/>
            <a:ext cx="1066800" cy="738226"/>
          </a:xfrm>
          <a:prstGeom prst="rect">
            <a:avLst/>
          </a:prstGeom>
        </p:spPr>
      </p:pic>
      <p:pic>
        <p:nvPicPr>
          <p:cNvPr id="28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43105" y="2805469"/>
            <a:ext cx="1066800" cy="738226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89988" y="2790590"/>
            <a:ext cx="1142789" cy="790810"/>
          </a:xfrm>
          <a:prstGeom prst="rect">
            <a:avLst/>
          </a:prstGeom>
        </p:spPr>
      </p:pic>
      <p:sp>
        <p:nvSpPr>
          <p:cNvPr id="43" name="Rectangle 42"/>
          <p:cNvSpPr/>
          <p:nvPr/>
        </p:nvSpPr>
        <p:spPr>
          <a:xfrm>
            <a:off x="8351051" y="3581400"/>
            <a:ext cx="86914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9600" b="1" dirty="0">
                <a:solidFill>
                  <a:srgbClr val="FF0000"/>
                </a:solidFill>
                <a:latin typeface="Viniavo"/>
              </a:rPr>
              <a:t>9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351051" y="2392740"/>
            <a:ext cx="86914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9600" b="1" dirty="0" smtClean="0">
                <a:solidFill>
                  <a:srgbClr val="FF0000"/>
                </a:solidFill>
                <a:latin typeface="Viniavo"/>
              </a:rPr>
              <a:t>8</a:t>
            </a:r>
            <a:endParaRPr lang="en-US" sz="9600" b="1" dirty="0">
              <a:solidFill>
                <a:srgbClr val="FF0000"/>
              </a:solidFill>
              <a:latin typeface="Viniavo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8351051" y="1097340"/>
            <a:ext cx="86914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9600" b="1" dirty="0" smtClean="0">
                <a:solidFill>
                  <a:srgbClr val="FF0000"/>
                </a:solidFill>
                <a:latin typeface="Viniavo"/>
              </a:rPr>
              <a:t>7</a:t>
            </a:r>
            <a:endParaRPr lang="en-US" sz="9600" b="1" dirty="0">
              <a:solidFill>
                <a:srgbClr val="FF0000"/>
              </a:solidFill>
              <a:latin typeface="Viniavo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305800" y="2401165"/>
            <a:ext cx="9435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Viniavo"/>
              </a:rPr>
              <a:t>9</a:t>
            </a:r>
            <a:endParaRPr lang="en-US" sz="9600" b="1" dirty="0">
              <a:solidFill>
                <a:srgbClr val="FF0000"/>
              </a:solidFill>
              <a:latin typeface="Viniavo"/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9700" y="1524000"/>
            <a:ext cx="774700" cy="64359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7900" y="1536896"/>
            <a:ext cx="774700" cy="643597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92300" y="1536896"/>
            <a:ext cx="774700" cy="643597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30500" y="1549792"/>
            <a:ext cx="774700" cy="643597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68700" y="1536896"/>
            <a:ext cx="774700" cy="643597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06900" y="1549792"/>
            <a:ext cx="774700" cy="643597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21300" y="1566203"/>
            <a:ext cx="774700" cy="643597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11900" y="1579099"/>
            <a:ext cx="774700" cy="643597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26300" y="1613096"/>
            <a:ext cx="774700" cy="64359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88490" y="4060934"/>
            <a:ext cx="1002890" cy="685800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4060934"/>
            <a:ext cx="1002890" cy="685800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28800" y="4060934"/>
            <a:ext cx="1002890" cy="685800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07110" y="4060934"/>
            <a:ext cx="1002890" cy="685800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33800" y="4114800"/>
            <a:ext cx="1002890" cy="685800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33967" y="4114800"/>
            <a:ext cx="1002890" cy="685800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26510" y="4114800"/>
            <a:ext cx="1002890" cy="685800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77000" y="4114800"/>
            <a:ext cx="1002890" cy="685800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91400" y="4114800"/>
            <a:ext cx="1002890" cy="68580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8305800" y="1116067"/>
            <a:ext cx="9435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Viniavo"/>
              </a:rPr>
              <a:t>9</a:t>
            </a:r>
            <a:endParaRPr lang="en-US" sz="9600" b="1" dirty="0">
              <a:solidFill>
                <a:srgbClr val="FF0000"/>
              </a:solidFill>
              <a:latin typeface="Viniavo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77200" y="1905000"/>
            <a:ext cx="12954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smtClean="0">
                <a:solidFill>
                  <a:srgbClr val="FF0000"/>
                </a:solidFill>
                <a:latin typeface="Viniavo"/>
              </a:rPr>
              <a:t>9</a:t>
            </a:r>
            <a:endParaRPr lang="en-US" sz="15000" b="1" dirty="0">
              <a:solidFill>
                <a:srgbClr val="FF0000"/>
              </a:solidFill>
              <a:latin typeface="Viniav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027105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25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1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6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1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6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1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6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1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6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1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5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0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5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0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5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0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5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0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5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9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6" presetClass="exit" presetSubtype="2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1"/>
      <p:bldP spid="43" grpId="2"/>
      <p:bldP spid="44" grpId="0"/>
      <p:bldP spid="44" grpId="1"/>
      <p:bldP spid="45" grpId="0"/>
      <p:bldP spid="45" grpId="1"/>
      <p:bldP spid="46" grpId="0"/>
      <p:bldP spid="46" grpId="1"/>
      <p:bldP spid="34" grpId="0"/>
      <p:bldP spid="34" grpId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Káº¿t quáº£ hÃ¬nh áº£nh cho con tho"/>
          <p:cNvSpPr>
            <a:spLocks noChangeAspect="1" noChangeArrowheads="1"/>
          </p:cNvSpPr>
          <p:nvPr/>
        </p:nvSpPr>
        <p:spPr bwMode="auto">
          <a:xfrm>
            <a:off x="155575" y="1227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76200" y="4289534"/>
            <a:ext cx="1002890" cy="685800"/>
          </a:xfrm>
          <a:prstGeom prst="rect">
            <a:avLst/>
          </a:prstGeom>
        </p:spPr>
      </p:pic>
      <p:sp>
        <p:nvSpPr>
          <p:cNvPr id="6" name="AutoShape 4" descr="Káº¿t quáº£ hÃ¬nh áº£nh cho con tho"/>
          <p:cNvSpPr>
            <a:spLocks noChangeAspect="1" noChangeArrowheads="1"/>
          </p:cNvSpPr>
          <p:nvPr/>
        </p:nvSpPr>
        <p:spPr bwMode="auto">
          <a:xfrm>
            <a:off x="307975" y="1379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4267200"/>
            <a:ext cx="1002890" cy="6858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2600" y="4289534"/>
            <a:ext cx="1002890" cy="6858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90800" y="4289534"/>
            <a:ext cx="1002890" cy="6858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29000" y="4343400"/>
            <a:ext cx="1002890" cy="6858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43400" y="4343400"/>
            <a:ext cx="1002890" cy="6858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57800" y="4343400"/>
            <a:ext cx="1002890" cy="6858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2800" y="4343400"/>
            <a:ext cx="1002890" cy="6858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790444"/>
            <a:ext cx="761999" cy="79095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2790444"/>
            <a:ext cx="761999" cy="790956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2600" y="2790444"/>
            <a:ext cx="761999" cy="79095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90800" y="2790444"/>
            <a:ext cx="761999" cy="790956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05200" y="2790444"/>
            <a:ext cx="761999" cy="790956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95800" y="2790444"/>
            <a:ext cx="761999" cy="790956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86401" y="2790444"/>
            <a:ext cx="761999" cy="79095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382000" y="3778984"/>
            <a:ext cx="914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 smtClean="0">
                <a:solidFill>
                  <a:srgbClr val="FF0000"/>
                </a:solidFill>
                <a:latin typeface="Viniavo"/>
              </a:rPr>
              <a:t>7</a:t>
            </a:r>
            <a:endParaRPr lang="en-US" sz="10000" b="1" dirty="0">
              <a:solidFill>
                <a:srgbClr val="FF0000"/>
              </a:solidFill>
              <a:latin typeface="Viniavo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337177" y="2407384"/>
            <a:ext cx="914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>
                <a:solidFill>
                  <a:srgbClr val="FF0000"/>
                </a:solidFill>
                <a:latin typeface="Viniavo"/>
              </a:rPr>
              <a:t>8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305800" y="3751651"/>
            <a:ext cx="914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>
                <a:solidFill>
                  <a:srgbClr val="FF0000"/>
                </a:solidFill>
                <a:latin typeface="Viniavo"/>
              </a:rPr>
              <a:t>9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9700" y="1358704"/>
            <a:ext cx="774700" cy="64359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0600" y="1371600"/>
            <a:ext cx="774700" cy="643597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5000" y="1371600"/>
            <a:ext cx="774700" cy="643597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43200" y="1384496"/>
            <a:ext cx="774700" cy="643597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57600" y="1371600"/>
            <a:ext cx="774700" cy="64359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8200" y="1384496"/>
            <a:ext cx="774700" cy="643597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49900" y="1400907"/>
            <a:ext cx="774700" cy="64359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00800" y="1413803"/>
            <a:ext cx="774700" cy="643597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48400" y="4343400"/>
            <a:ext cx="1002890" cy="685800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77000" y="2790444"/>
            <a:ext cx="761999" cy="790956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15200" y="2790444"/>
            <a:ext cx="761999" cy="790956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15200" y="1405597"/>
            <a:ext cx="774700" cy="64359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305800" y="831656"/>
            <a:ext cx="838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 smtClean="0">
                <a:solidFill>
                  <a:srgbClr val="FF0000"/>
                </a:solidFill>
                <a:latin typeface="Viniavo"/>
              </a:rPr>
              <a:t>9</a:t>
            </a:r>
            <a:endParaRPr lang="en-US" sz="10000" b="1" dirty="0">
              <a:solidFill>
                <a:srgbClr val="FF0000"/>
              </a:solidFill>
              <a:latin typeface="Viniavo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8305800" y="2407384"/>
            <a:ext cx="838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 smtClean="0">
                <a:solidFill>
                  <a:srgbClr val="FF0000"/>
                </a:solidFill>
                <a:latin typeface="Viniavo"/>
              </a:rPr>
              <a:t>9</a:t>
            </a:r>
            <a:endParaRPr lang="en-US" sz="10000" b="1" dirty="0">
              <a:solidFill>
                <a:srgbClr val="FF0000"/>
              </a:solidFill>
              <a:latin typeface="Viniavo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001000" y="1942743"/>
            <a:ext cx="12954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smtClean="0">
                <a:solidFill>
                  <a:srgbClr val="FF0000"/>
                </a:solidFill>
                <a:latin typeface="Viniavo"/>
              </a:rPr>
              <a:t>9</a:t>
            </a:r>
            <a:endParaRPr lang="en-US" sz="15000" b="1" dirty="0">
              <a:solidFill>
                <a:srgbClr val="FF0000"/>
              </a:solidFill>
              <a:latin typeface="Viniav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3554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5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0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5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2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7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2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7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2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2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7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2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8" grpId="0"/>
      <p:bldP spid="38" grpId="1"/>
      <p:bldP spid="39" grpId="0"/>
      <p:bldP spid="39" grpId="1"/>
      <p:bldP spid="3" grpId="0"/>
      <p:bldP spid="3" grpId="1"/>
      <p:bldP spid="53" grpId="0"/>
      <p:bldP spid="53" grpId="1"/>
      <p:bldP spid="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en-US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Hoạt</a:t>
            </a:r>
            <a:r>
              <a:rPr lang="en-US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động</a:t>
            </a:r>
            <a:r>
              <a:rPr lang="en-US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3:</a:t>
            </a:r>
          </a:p>
          <a:p>
            <a:pPr marL="0" indent="0" algn="ctr">
              <a:buNone/>
            </a:pP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Trẻ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thực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hành</a:t>
            </a:r>
            <a:endParaRPr lang="en-US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Viniavo"/>
            </a:endParaRPr>
          </a:p>
          <a:p>
            <a:pPr marL="0" indent="0" algn="ctr">
              <a:buNone/>
            </a:pP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Đếm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và</a:t>
            </a:r>
            <a:r>
              <a:rPr lang="en-US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so </a:t>
            </a:r>
            <a:r>
              <a:rPr lang="en-US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sánh</a:t>
            </a:r>
            <a:r>
              <a:rPr lang="en-US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số</a:t>
            </a:r>
            <a:r>
              <a:rPr lang="en-US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lượng</a:t>
            </a:r>
            <a:r>
              <a:rPr lang="en-US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trong</a:t>
            </a:r>
            <a:r>
              <a:rPr lang="en-US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phạm</a:t>
            </a:r>
            <a:r>
              <a:rPr lang="en-US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vi 9, </a:t>
            </a:r>
            <a:r>
              <a:rPr lang="en-US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nhận</a:t>
            </a:r>
            <a:r>
              <a:rPr lang="en-US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biết</a:t>
            </a:r>
            <a:r>
              <a:rPr lang="en-US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chữ</a:t>
            </a:r>
            <a:r>
              <a:rPr lang="en-US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</a:t>
            </a:r>
            <a:r>
              <a:rPr lang="en-US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số</a:t>
            </a:r>
            <a:r>
              <a:rPr lang="en-US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iniavo"/>
              </a:rPr>
              <a:t> 9</a:t>
            </a:r>
          </a:p>
          <a:p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Picture 11" descr="SPARKLE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381000"/>
            <a:ext cx="26225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 descr="SPARKLE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39271"/>
            <a:ext cx="26225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 descr="SPARKLE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7165" y="3545541"/>
            <a:ext cx="26225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SPARKLE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06850" y="3124200"/>
            <a:ext cx="26225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SPARKLE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38339" y="-152400"/>
            <a:ext cx="26225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SPARKLE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96635" y="3926541"/>
            <a:ext cx="26225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911380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126</Words>
  <Application>Microsoft Office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CHỦ ĐỀ: ĐỘNG VẬT TRONG RỪNG PHÁT TRIỂN NHẬN THỨC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HMC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Welcome</cp:lastModifiedBy>
  <cp:revision>59</cp:revision>
  <dcterms:created xsi:type="dcterms:W3CDTF">2019-01-28T12:12:58Z</dcterms:created>
  <dcterms:modified xsi:type="dcterms:W3CDTF">2019-04-11T09:04:34Z</dcterms:modified>
</cp:coreProperties>
</file>