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9"/>
  </p:notesMasterIdLst>
  <p:sldIdLst>
    <p:sldId id="532" r:id="rId2"/>
    <p:sldId id="533" r:id="rId3"/>
    <p:sldId id="617" r:id="rId4"/>
    <p:sldId id="620" r:id="rId5"/>
    <p:sldId id="618" r:id="rId6"/>
    <p:sldId id="622" r:id="rId7"/>
    <p:sldId id="623" r:id="rId8"/>
    <p:sldId id="626" r:id="rId9"/>
    <p:sldId id="625" r:id="rId10"/>
    <p:sldId id="628" r:id="rId11"/>
    <p:sldId id="630" r:id="rId12"/>
    <p:sldId id="631" r:id="rId13"/>
    <p:sldId id="627" r:id="rId14"/>
    <p:sldId id="534" r:id="rId15"/>
    <p:sldId id="577" r:id="rId16"/>
    <p:sldId id="578" r:id="rId17"/>
    <p:sldId id="579" r:id="rId18"/>
    <p:sldId id="580" r:id="rId19"/>
    <p:sldId id="581" r:id="rId20"/>
    <p:sldId id="603" r:id="rId21"/>
    <p:sldId id="582" r:id="rId22"/>
    <p:sldId id="601" r:id="rId23"/>
    <p:sldId id="583" r:id="rId24"/>
    <p:sldId id="584" r:id="rId25"/>
    <p:sldId id="585" r:id="rId26"/>
    <p:sldId id="586" r:id="rId27"/>
    <p:sldId id="587" r:id="rId28"/>
    <p:sldId id="588" r:id="rId29"/>
    <p:sldId id="589" r:id="rId30"/>
    <p:sldId id="590" r:id="rId31"/>
    <p:sldId id="591" r:id="rId32"/>
    <p:sldId id="592" r:id="rId33"/>
    <p:sldId id="593" r:id="rId34"/>
    <p:sldId id="594" r:id="rId35"/>
    <p:sldId id="560" r:id="rId36"/>
    <p:sldId id="562" r:id="rId37"/>
    <p:sldId id="564" r:id="rId38"/>
    <p:sldId id="565" r:id="rId39"/>
    <p:sldId id="566" r:id="rId40"/>
    <p:sldId id="567" r:id="rId41"/>
    <p:sldId id="568" r:id="rId42"/>
    <p:sldId id="569" r:id="rId43"/>
    <p:sldId id="570" r:id="rId44"/>
    <p:sldId id="575" r:id="rId45"/>
    <p:sldId id="605" r:id="rId46"/>
    <p:sldId id="606" r:id="rId47"/>
    <p:sldId id="607" r:id="rId48"/>
    <p:sldId id="608" r:id="rId49"/>
    <p:sldId id="609" r:id="rId50"/>
    <p:sldId id="610" r:id="rId51"/>
    <p:sldId id="611" r:id="rId52"/>
    <p:sldId id="612" r:id="rId53"/>
    <p:sldId id="613" r:id="rId54"/>
    <p:sldId id="614" r:id="rId55"/>
    <p:sldId id="615" r:id="rId56"/>
    <p:sldId id="616" r:id="rId57"/>
    <p:sldId id="52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149" autoAdjust="0"/>
    <p:restoredTop sz="92362" autoAdjust="0"/>
  </p:normalViewPr>
  <p:slideViewPr>
    <p:cSldViewPr>
      <p:cViewPr>
        <p:scale>
          <a:sx n="70" d="100"/>
          <a:sy n="70" d="100"/>
        </p:scale>
        <p:origin x="-1032" y="-12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số mắc</c:v>
                </c:pt>
              </c:strCache>
            </c:strRef>
          </c:tx>
          <c:cat>
            <c:strRef>
              <c:f>Sheet1!$A$2:$A$6</c:f>
              <c:strCache>
                <c:ptCount val="5"/>
                <c:pt idx="0">
                  <c:v>&lt; 9 tháng</c:v>
                </c:pt>
                <c:pt idx="1">
                  <c:v>9-11 tháng</c:v>
                </c:pt>
                <c:pt idx="2">
                  <c:v>1-5 tuổi</c:v>
                </c:pt>
                <c:pt idx="3">
                  <c:v>6-15 tuổi</c:v>
                </c:pt>
                <c:pt idx="4">
                  <c:v>&gt; 15 tuổi</c:v>
                </c:pt>
              </c:strCache>
            </c:strRef>
          </c:cat>
          <c:val>
            <c:numRef>
              <c:f>Sheet1!$B$2:$B$6</c:f>
              <c:numCache>
                <c:formatCode>General</c:formatCode>
                <c:ptCount val="5"/>
                <c:pt idx="0">
                  <c:v>7</c:v>
                </c:pt>
                <c:pt idx="1">
                  <c:v>5</c:v>
                </c:pt>
                <c:pt idx="2">
                  <c:v>3</c:v>
                </c:pt>
                <c:pt idx="3">
                  <c:v>2</c:v>
                </c:pt>
                <c:pt idx="4">
                  <c:v>2</c:v>
                </c:pt>
              </c:numCache>
            </c:numRef>
          </c:val>
        </c:ser>
        <c:axId val="66494464"/>
        <c:axId val="66496000"/>
      </c:barChart>
      <c:catAx>
        <c:axId val="66494464"/>
        <c:scaling>
          <c:orientation val="minMax"/>
        </c:scaling>
        <c:axPos val="b"/>
        <c:tickLblPos val="nextTo"/>
        <c:crossAx val="66496000"/>
        <c:crosses val="autoZero"/>
        <c:auto val="1"/>
        <c:lblAlgn val="ctr"/>
        <c:lblOffset val="100"/>
      </c:catAx>
      <c:valAx>
        <c:axId val="66496000"/>
        <c:scaling>
          <c:orientation val="minMax"/>
        </c:scaling>
        <c:axPos val="l"/>
        <c:majorGridlines/>
        <c:numFmt formatCode="General" sourceLinked="1"/>
        <c:tickLblPos val="nextTo"/>
        <c:crossAx val="66494464"/>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34357868282834503"/>
          <c:y val="6.4134288109402013E-2"/>
        </c:manualLayout>
      </c:layout>
    </c:title>
    <c:plotArea>
      <c:layout/>
      <c:pieChart>
        <c:varyColors val="1"/>
        <c:ser>
          <c:idx val="0"/>
          <c:order val="0"/>
          <c:tx>
            <c:strRef>
              <c:f>Sheet1!$B$1</c:f>
              <c:strCache>
                <c:ptCount val="1"/>
                <c:pt idx="0">
                  <c:v>Năm 2019</c:v>
                </c:pt>
              </c:strCache>
            </c:strRef>
          </c:tx>
          <c:dLbls>
            <c:dLblPos val="inEnd"/>
            <c:showVal val="1"/>
            <c:showLeaderLines val="1"/>
          </c:dLbls>
          <c:cat>
            <c:strRef>
              <c:f>Sheet1!$A$2:$A$6</c:f>
              <c:strCache>
                <c:ptCount val="5"/>
                <c:pt idx="0">
                  <c:v>Chưa đến tuổi tiêm</c:v>
                </c:pt>
                <c:pt idx="1">
                  <c:v>Tiêm chủng đầy đủ</c:v>
                </c:pt>
                <c:pt idx="2">
                  <c:v>Tiêm chủng chưa đầy đủ</c:v>
                </c:pt>
                <c:pt idx="3">
                  <c:v>Chưa tiêm</c:v>
                </c:pt>
                <c:pt idx="4">
                  <c:v>Không rõ tiền sử tiêm chủng</c:v>
                </c:pt>
              </c:strCache>
            </c:strRef>
          </c:cat>
          <c:val>
            <c:numRef>
              <c:f>Sheet1!$B$2:$B$6</c:f>
              <c:numCache>
                <c:formatCode>General</c:formatCode>
                <c:ptCount val="5"/>
                <c:pt idx="0">
                  <c:v>42.13</c:v>
                </c:pt>
                <c:pt idx="1">
                  <c:v>15.78</c:v>
                </c:pt>
                <c:pt idx="2">
                  <c:v>5.26</c:v>
                </c:pt>
                <c:pt idx="3">
                  <c:v>21.05</c:v>
                </c:pt>
                <c:pt idx="4">
                  <c:v>15.78</c:v>
                </c:pt>
              </c:numCache>
            </c:numRef>
          </c:val>
        </c:ser>
        <c:firstSliceAng val="0"/>
      </c:pieChart>
    </c:plotArea>
    <c:legend>
      <c:legendPos val="r"/>
      <c:layout>
        <c:manualLayout>
          <c:xMode val="edge"/>
          <c:yMode val="edge"/>
          <c:x val="0.6514625769550505"/>
          <c:y val="0.33596808146858187"/>
          <c:w val="0.342455723310437"/>
          <c:h val="0.43992081687893297"/>
        </c:manualLayout>
      </c:layout>
      <c:txPr>
        <a:bodyPr/>
        <a:lstStyle/>
        <a:p>
          <a:pPr>
            <a:defRPr sz="1400" b="1"/>
          </a:pPr>
          <a:endParaRPr lang="en-US"/>
        </a:p>
      </c:txPr>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Năm 2018</c:v>
                </c:pt>
              </c:strCache>
            </c:strRef>
          </c:tx>
          <c:dLbls>
            <c:dLblPos val="inEnd"/>
            <c:showVal val="1"/>
            <c:showLeaderLines val="1"/>
          </c:dLbls>
          <c:cat>
            <c:strRef>
              <c:f>Sheet1!$A$2:$A$6</c:f>
              <c:strCache>
                <c:ptCount val="5"/>
                <c:pt idx="0">
                  <c:v>Chưa đến tuổi tiêm</c:v>
                </c:pt>
                <c:pt idx="1">
                  <c:v>Tiêm chủng đầy đủ</c:v>
                </c:pt>
                <c:pt idx="2">
                  <c:v>Tiêm chủng chưa đầy đủ</c:v>
                </c:pt>
                <c:pt idx="3">
                  <c:v>Chưa tiêm</c:v>
                </c:pt>
                <c:pt idx="4">
                  <c:v>Không rõ tiền sử tiêm chủng</c:v>
                </c:pt>
              </c:strCache>
            </c:strRef>
          </c:cat>
          <c:val>
            <c:numRef>
              <c:f>Sheet1!$B$2:$B$6</c:f>
              <c:numCache>
                <c:formatCode>General</c:formatCode>
                <c:ptCount val="5"/>
                <c:pt idx="0">
                  <c:v>27.77</c:v>
                </c:pt>
                <c:pt idx="1">
                  <c:v>0</c:v>
                </c:pt>
                <c:pt idx="2">
                  <c:v>0</c:v>
                </c:pt>
                <c:pt idx="3">
                  <c:v>61.120000000000012</c:v>
                </c:pt>
                <c:pt idx="4">
                  <c:v>11.11</c:v>
                </c:pt>
              </c:numCache>
            </c:numRef>
          </c:val>
        </c:ser>
        <c:firstSliceAng val="0"/>
      </c:pieChart>
    </c:plotArea>
    <c:legend>
      <c:legendPos val="r"/>
      <c:layout/>
      <c:txPr>
        <a:bodyPr/>
        <a:lstStyle/>
        <a:p>
          <a:pPr>
            <a:defRPr sz="1400" b="1"/>
          </a:pPr>
          <a:endParaRPr lang="en-US"/>
        </a:p>
      </c:txPr>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2014</c:v>
                </c:pt>
              </c:strCache>
            </c:strRef>
          </c:tx>
          <c:cat>
            <c:strRef>
              <c:f>Sheet1!$A$2:$A$6</c:f>
              <c:strCache>
                <c:ptCount val="5"/>
                <c:pt idx="0">
                  <c:v>&lt; 1 Tuổi</c:v>
                </c:pt>
                <c:pt idx="1">
                  <c:v>1-4 Tuổi</c:v>
                </c:pt>
                <c:pt idx="2">
                  <c:v>5-9 Tuổi</c:v>
                </c:pt>
                <c:pt idx="3">
                  <c:v>10-14 Tuổi</c:v>
                </c:pt>
                <c:pt idx="4">
                  <c:v>≥ 15 Tuổi</c:v>
                </c:pt>
              </c:strCache>
            </c:strRef>
          </c:cat>
          <c:val>
            <c:numRef>
              <c:f>Sheet1!$B$2:$B$6</c:f>
              <c:numCache>
                <c:formatCode>General</c:formatCode>
                <c:ptCount val="5"/>
                <c:pt idx="0">
                  <c:v>248</c:v>
                </c:pt>
                <c:pt idx="1">
                  <c:v>884</c:v>
                </c:pt>
                <c:pt idx="2">
                  <c:v>32</c:v>
                </c:pt>
                <c:pt idx="3">
                  <c:v>3</c:v>
                </c:pt>
                <c:pt idx="4">
                  <c:v>2</c:v>
                </c:pt>
              </c:numCache>
            </c:numRef>
          </c:val>
        </c:ser>
        <c:ser>
          <c:idx val="1"/>
          <c:order val="1"/>
          <c:tx>
            <c:strRef>
              <c:f>Sheet1!$C$1</c:f>
              <c:strCache>
                <c:ptCount val="1"/>
                <c:pt idx="0">
                  <c:v>2015</c:v>
                </c:pt>
              </c:strCache>
            </c:strRef>
          </c:tx>
          <c:cat>
            <c:strRef>
              <c:f>Sheet1!$A$2:$A$6</c:f>
              <c:strCache>
                <c:ptCount val="5"/>
                <c:pt idx="0">
                  <c:v>&lt; 1 Tuổi</c:v>
                </c:pt>
                <c:pt idx="1">
                  <c:v>1-4 Tuổi</c:v>
                </c:pt>
                <c:pt idx="2">
                  <c:v>5-9 Tuổi</c:v>
                </c:pt>
                <c:pt idx="3">
                  <c:v>10-14 Tuổi</c:v>
                </c:pt>
                <c:pt idx="4">
                  <c:v>≥ 15 Tuổi</c:v>
                </c:pt>
              </c:strCache>
            </c:strRef>
          </c:cat>
          <c:val>
            <c:numRef>
              <c:f>Sheet1!$C$2:$C$6</c:f>
              <c:numCache>
                <c:formatCode>General</c:formatCode>
                <c:ptCount val="5"/>
                <c:pt idx="0">
                  <c:v>240</c:v>
                </c:pt>
                <c:pt idx="1">
                  <c:v>895</c:v>
                </c:pt>
                <c:pt idx="2">
                  <c:v>0</c:v>
                </c:pt>
                <c:pt idx="3">
                  <c:v>21</c:v>
                </c:pt>
                <c:pt idx="4">
                  <c:v>1</c:v>
                </c:pt>
              </c:numCache>
            </c:numRef>
          </c:val>
        </c:ser>
        <c:ser>
          <c:idx val="2"/>
          <c:order val="2"/>
          <c:tx>
            <c:strRef>
              <c:f>Sheet1!$D$1</c:f>
              <c:strCache>
                <c:ptCount val="1"/>
                <c:pt idx="0">
                  <c:v>2016</c:v>
                </c:pt>
              </c:strCache>
            </c:strRef>
          </c:tx>
          <c:cat>
            <c:strRef>
              <c:f>Sheet1!$A$2:$A$6</c:f>
              <c:strCache>
                <c:ptCount val="5"/>
                <c:pt idx="0">
                  <c:v>&lt; 1 Tuổi</c:v>
                </c:pt>
                <c:pt idx="1">
                  <c:v>1-4 Tuổi</c:v>
                </c:pt>
                <c:pt idx="2">
                  <c:v>5-9 Tuổi</c:v>
                </c:pt>
                <c:pt idx="3">
                  <c:v>10-14 Tuổi</c:v>
                </c:pt>
                <c:pt idx="4">
                  <c:v>≥ 15 Tuổi</c:v>
                </c:pt>
              </c:strCache>
            </c:strRef>
          </c:cat>
          <c:val>
            <c:numRef>
              <c:f>Sheet1!$D$2:$D$6</c:f>
              <c:numCache>
                <c:formatCode>General</c:formatCode>
                <c:ptCount val="5"/>
                <c:pt idx="0">
                  <c:v>28</c:v>
                </c:pt>
                <c:pt idx="1">
                  <c:v>176</c:v>
                </c:pt>
                <c:pt idx="2">
                  <c:v>2</c:v>
                </c:pt>
                <c:pt idx="3">
                  <c:v>0</c:v>
                </c:pt>
                <c:pt idx="4">
                  <c:v>0</c:v>
                </c:pt>
              </c:numCache>
            </c:numRef>
          </c:val>
        </c:ser>
        <c:axId val="76426240"/>
        <c:axId val="97080064"/>
      </c:barChart>
      <c:catAx>
        <c:axId val="76426240"/>
        <c:scaling>
          <c:orientation val="minMax"/>
        </c:scaling>
        <c:axPos val="b"/>
        <c:tickLblPos val="nextTo"/>
        <c:crossAx val="97080064"/>
        <c:crosses val="autoZero"/>
        <c:auto val="1"/>
        <c:lblAlgn val="ctr"/>
        <c:lblOffset val="100"/>
      </c:catAx>
      <c:valAx>
        <c:axId val="97080064"/>
        <c:scaling>
          <c:orientation val="minMax"/>
        </c:scaling>
        <c:axPos val="l"/>
        <c:majorGridlines/>
        <c:numFmt formatCode="General" sourceLinked="1"/>
        <c:tickLblPos val="nextTo"/>
        <c:crossAx val="76426240"/>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6FC2E-287C-430B-ACFC-08470566A31D}" type="datetimeFigureOut">
              <a:rPr lang="en-US" smtClean="0"/>
              <a:pPr/>
              <a:t>3/27/2019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1F1BC-D56C-4D32-857B-43BF6A7D2D35}" type="slidenum">
              <a:rPr lang="en-US" smtClean="0"/>
              <a:pPr/>
              <a:t>‹#›</a:t>
            </a:fld>
            <a:endParaRPr lang="en-US"/>
          </a:p>
        </p:txBody>
      </p:sp>
    </p:spTree>
    <p:extLst>
      <p:ext uri="{BB962C8B-B14F-4D97-AF65-F5344CB8AC3E}">
        <p14:creationId xmlns="" xmlns:p14="http://schemas.microsoft.com/office/powerpoint/2010/main" val="152024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F9911429-4540-426E-A697-8C21B80462AE}" type="slidenum">
              <a:rPr lang="vi-VN"/>
              <a:pPr/>
              <a:t>15</a:t>
            </a:fld>
            <a:endParaRPr lang="vi-VN"/>
          </a:p>
        </p:txBody>
      </p:sp>
      <p:sp>
        <p:nvSpPr>
          <p:cNvPr id="27651" name="Rectangle 2"/>
          <p:cNvSpPr>
            <a:spLocks noGrp="1" noRot="1" noChangeAspect="1" noTextEdit="1"/>
          </p:cNvSpPr>
          <p:nvPr>
            <p:ph type="sldImg"/>
          </p:nvPr>
        </p:nvSpPr>
        <p:spPr>
          <a:xfrm>
            <a:off x="1371600" y="1143000"/>
            <a:ext cx="4114800" cy="3086100"/>
          </a:xfrm>
          <a:ln/>
        </p:spPr>
      </p:sp>
      <p:sp>
        <p:nvSpPr>
          <p:cNvPr id="27652" name="Rectangle 3"/>
          <p:cNvSpPr>
            <a:spLocks noGrp="1"/>
          </p:cNvSpPr>
          <p:nvPr>
            <p:ph type="body" idx="1"/>
          </p:nvPr>
        </p:nvSpPr>
        <p:spPr>
          <a:xfrm>
            <a:off x="685800" y="4400550"/>
            <a:ext cx="5486400" cy="3600450"/>
          </a:xfrm>
          <a:noFill/>
        </p:spPr>
        <p:txBody>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B4E005C-E543-4D68-AEE5-3D80E85770D7}" type="datetimeFigureOut">
              <a:rPr lang="en-US" smtClean="0"/>
              <a:pPr/>
              <a:t>3/27/2019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C3A3314-F317-4E74-B242-23D88063157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E005C-E543-4D68-AEE5-3D80E85770D7}"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E005C-E543-4D68-AEE5-3D80E85770D7}"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A75C988-3212-472E-8C00-B5B246208BA7}"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2889F11-1FE4-4D73-ABDD-C300A2DF1285}" type="slidenum">
              <a:rPr lang="en-US"/>
              <a:pPr>
                <a:defRPr/>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80F24A5-FCE5-4CCF-8B7E-8CC20AEAD08B}"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B4E005C-E543-4D68-AEE5-3D80E85770D7}" type="datetimeFigureOut">
              <a:rPr lang="en-US" smtClean="0"/>
              <a:pPr/>
              <a:t>3/27/2019</a:t>
            </a:fld>
            <a:endParaRPr lang="en-US"/>
          </a:p>
        </p:txBody>
      </p:sp>
      <p:sp>
        <p:nvSpPr>
          <p:cNvPr id="9" name="Slide Number Placeholder 8"/>
          <p:cNvSpPr>
            <a:spLocks noGrp="1"/>
          </p:cNvSpPr>
          <p:nvPr>
            <p:ph type="sldNum" sz="quarter" idx="15"/>
          </p:nvPr>
        </p:nvSpPr>
        <p:spPr/>
        <p:txBody>
          <a:bodyPr rtlCol="0"/>
          <a:lstStyle/>
          <a:p>
            <a:fld id="{2C3A3314-F317-4E74-B242-23D88063157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B4E005C-E543-4D68-AEE5-3D80E85770D7}" type="datetimeFigureOut">
              <a:rPr lang="en-US" smtClean="0"/>
              <a:pPr/>
              <a:t>3/27/2019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C3A3314-F317-4E74-B242-23D8806315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imes New Roman" pitchFamily="18" charset="0"/>
                <a:cs typeface="Times New Roman" pitchFamily="18" charset="0"/>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B4E005C-E543-4D68-AEE5-3D80E85770D7}" type="datetimeFigureOut">
              <a:rPr lang="en-US" smtClean="0"/>
              <a:pPr/>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A3314-F317-4E74-B242-23D88063157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B4E005C-E543-4D68-AEE5-3D80E85770D7}" type="datetimeFigureOut">
              <a:rPr lang="en-US" smtClean="0"/>
              <a:pPr/>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A3314-F317-4E74-B242-23D88063157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imes New Roman" pitchFamily="18" charset="0"/>
                <a:cs typeface="Times New Roman" pitchFamily="18" charset="0"/>
              </a:defRPr>
            </a:lvl1p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B4E005C-E543-4D68-AEE5-3D80E85770D7}" type="datetimeFigureOut">
              <a:rPr lang="en-US" smtClean="0"/>
              <a:pPr/>
              <a:t>3/27/2019</a:t>
            </a:fld>
            <a:endParaRPr lang="en-US"/>
          </a:p>
        </p:txBody>
      </p:sp>
      <p:sp>
        <p:nvSpPr>
          <p:cNvPr id="7" name="Slide Number Placeholder 6"/>
          <p:cNvSpPr>
            <a:spLocks noGrp="1"/>
          </p:cNvSpPr>
          <p:nvPr>
            <p:ph type="sldNum" sz="quarter" idx="11"/>
          </p:nvPr>
        </p:nvSpPr>
        <p:spPr/>
        <p:txBody>
          <a:bodyPr rtlCol="0"/>
          <a:lstStyle/>
          <a:p>
            <a:fld id="{2C3A3314-F317-4E74-B242-23D88063157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E005C-E543-4D68-AEE5-3D80E85770D7}" type="datetimeFigureOut">
              <a:rPr lang="en-US" smtClean="0"/>
              <a:pPr/>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B4E005C-E543-4D68-AEE5-3D80E85770D7}" type="datetimeFigureOut">
              <a:rPr lang="en-US" smtClean="0"/>
              <a:pPr/>
              <a:t>3/27/2019</a:t>
            </a:fld>
            <a:endParaRPr lang="en-US"/>
          </a:p>
        </p:txBody>
      </p:sp>
      <p:sp>
        <p:nvSpPr>
          <p:cNvPr id="22" name="Slide Number Placeholder 21"/>
          <p:cNvSpPr>
            <a:spLocks noGrp="1"/>
          </p:cNvSpPr>
          <p:nvPr>
            <p:ph type="sldNum" sz="quarter" idx="15"/>
          </p:nvPr>
        </p:nvSpPr>
        <p:spPr/>
        <p:txBody>
          <a:bodyPr rtlCol="0"/>
          <a:lstStyle/>
          <a:p>
            <a:fld id="{2C3A3314-F317-4E74-B242-23D88063157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B4E005C-E543-4D68-AEE5-3D80E85770D7}" type="datetimeFigureOut">
              <a:rPr lang="en-US" smtClean="0"/>
              <a:pPr/>
              <a:t>3/27/2019</a:t>
            </a:fld>
            <a:endParaRPr lang="en-US"/>
          </a:p>
        </p:txBody>
      </p:sp>
      <p:sp>
        <p:nvSpPr>
          <p:cNvPr id="18" name="Slide Number Placeholder 17"/>
          <p:cNvSpPr>
            <a:spLocks noGrp="1"/>
          </p:cNvSpPr>
          <p:nvPr>
            <p:ph type="sldNum" sz="quarter" idx="11"/>
          </p:nvPr>
        </p:nvSpPr>
        <p:spPr/>
        <p:txBody>
          <a:bodyPr rtlCol="0"/>
          <a:lstStyle/>
          <a:p>
            <a:fld id="{2C3A3314-F317-4E74-B242-23D88063157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B4E005C-E543-4D68-AEE5-3D80E85770D7}" type="datetimeFigureOut">
              <a:rPr lang="en-US" smtClean="0"/>
              <a:pPr/>
              <a:t>3/27/2019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C3A3314-F317-4E74-B242-23D8806315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l" rtl="0" eaLnBrk="1" latinLnBrk="0" hangingPunct="1">
        <a:spcBef>
          <a:spcPct val="0"/>
        </a:spcBef>
        <a:buNone/>
        <a:defRPr kumimoji="0" sz="3200" b="1" kern="1200" cap="small" baseline="0">
          <a:solidFill>
            <a:schemeClr val="tx2"/>
          </a:solidFill>
          <a:latin typeface="Times New Roman" pitchFamily="18" charset="0"/>
          <a:ea typeface="+mj-ea"/>
          <a:cs typeface="Times New Roman" pitchFamily="18" charset="0"/>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Times New Roman" pitchFamily="18" charset="0"/>
          <a:ea typeface="+mn-ea"/>
          <a:cs typeface="Times New Roman" pitchFamily="18" charset="0"/>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Times New Roman" pitchFamily="18" charset="0"/>
          <a:ea typeface="+mn-ea"/>
          <a:cs typeface="Times New Roman" pitchFamily="18" charset="0"/>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Times New Roman" pitchFamily="18" charset="0"/>
          <a:ea typeface="+mn-ea"/>
          <a:cs typeface="Times New Roman" pitchFamily="18" charset="0"/>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Times New Roman" pitchFamily="18" charset="0"/>
          <a:ea typeface="+mn-ea"/>
          <a:cs typeface="Times New Roman" pitchFamily="18" charset="0"/>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Times New Roman" pitchFamily="18" charset="0"/>
          <a:ea typeface="+mn-ea"/>
          <a:cs typeface="Times New Roman" pitchFamily="18"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dirty="0" smtClean="0"/>
              <a:t>SỞ Y TẾ HÀ NỘI</a:t>
            </a:r>
            <a:br>
              <a:rPr lang="en-US" sz="2200" dirty="0" smtClean="0"/>
            </a:br>
            <a:r>
              <a:rPr lang="en-US" sz="2200" dirty="0" smtClean="0"/>
              <a:t>TRUNG TÂM Y TẾ QUẬN LONG BIÊN</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153400" cy="4873752"/>
          </a:xfrm>
        </p:spPr>
        <p:txBody>
          <a:bodyPr/>
          <a:lstStyle/>
          <a:p>
            <a:pPr algn="ctr">
              <a:buNone/>
            </a:pPr>
            <a:endParaRPr lang="en-US" b="1" dirty="0" smtClean="0"/>
          </a:p>
          <a:p>
            <a:pPr algn="ctr">
              <a:buNone/>
            </a:pPr>
            <a:r>
              <a:rPr lang="en-US" b="1" dirty="0" smtClean="0"/>
              <a:t>TRUYỀN THÔNG</a:t>
            </a:r>
          </a:p>
          <a:p>
            <a:pPr algn="ctr">
              <a:buNone/>
            </a:pPr>
            <a:r>
              <a:rPr lang="en-US" b="1" dirty="0" smtClean="0"/>
              <a:t>PHÒNG CHỐNG MỘT SỐ DỊCH BỆNH </a:t>
            </a:r>
            <a:r>
              <a:rPr lang="en-US" b="1" dirty="0" smtClean="0"/>
              <a:t>LƯU HÀNH TRÊN ĐỊA BÀN QUẬN LONG BIÊN</a:t>
            </a: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r">
              <a:buNone/>
            </a:pPr>
            <a:r>
              <a:rPr lang="en-US" i="1" dirty="0" smtClean="0"/>
              <a:t>Long </a:t>
            </a:r>
            <a:r>
              <a:rPr lang="en-US" i="1" dirty="0" err="1" smtClean="0"/>
              <a:t>Biên</a:t>
            </a:r>
            <a:r>
              <a:rPr lang="en-US" i="1" dirty="0" smtClean="0"/>
              <a:t>, </a:t>
            </a:r>
            <a:r>
              <a:rPr lang="en-US" i="1" dirty="0" err="1" smtClean="0"/>
              <a:t>ngày</a:t>
            </a:r>
            <a:r>
              <a:rPr lang="en-US" i="1" dirty="0" smtClean="0"/>
              <a:t>    </a:t>
            </a:r>
            <a:r>
              <a:rPr lang="en-US" i="1" dirty="0" err="1" smtClean="0"/>
              <a:t>tháng</a:t>
            </a:r>
            <a:r>
              <a:rPr lang="en-US" i="1" dirty="0" smtClean="0"/>
              <a:t>    </a:t>
            </a:r>
            <a:r>
              <a:rPr lang="en-US" i="1" dirty="0" err="1" smtClean="0"/>
              <a:t>năm</a:t>
            </a:r>
            <a:r>
              <a:rPr lang="en-US" i="1" dirty="0" smtClean="0"/>
              <a:t> 2019</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sởi</a:t>
            </a:r>
            <a:r>
              <a:rPr lang="en-US" dirty="0" smtClean="0"/>
              <a:t> </a:t>
            </a:r>
            <a:r>
              <a:rPr lang="en-US" dirty="0" err="1" smtClean="0"/>
              <a:t>tại</a:t>
            </a:r>
            <a:r>
              <a:rPr lang="en-US" dirty="0" smtClean="0"/>
              <a:t> long </a:t>
            </a:r>
            <a:r>
              <a:rPr lang="en-US" dirty="0" err="1" smtClean="0"/>
              <a:t>biên</a:t>
            </a:r>
            <a:endParaRPr lang="en-US" dirty="0"/>
          </a:p>
        </p:txBody>
      </p:sp>
      <p:sp>
        <p:nvSpPr>
          <p:cNvPr id="3" name="Content Placeholder 2"/>
          <p:cNvSpPr>
            <a:spLocks noGrp="1"/>
          </p:cNvSpPr>
          <p:nvPr>
            <p:ph sz="quarter" idx="1"/>
          </p:nvPr>
        </p:nvSpPr>
        <p:spPr>
          <a:xfrm>
            <a:off x="457200" y="1600200"/>
            <a:ext cx="8001000" cy="4953000"/>
          </a:xfrm>
        </p:spPr>
        <p:txBody>
          <a:bodyPr>
            <a:normAutofit/>
          </a:bodyPr>
          <a:lstStyle/>
          <a:p>
            <a:pPr algn="just">
              <a:buNone/>
            </a:pPr>
            <a:r>
              <a:rPr lang="en-US" sz="2000" b="1" dirty="0" smtClean="0"/>
              <a:t> * </a:t>
            </a:r>
            <a:r>
              <a:rPr lang="en-US" b="1" dirty="0" smtClean="0"/>
              <a:t>SPB </a:t>
            </a:r>
            <a:r>
              <a:rPr lang="en-US" b="1" dirty="0" err="1" smtClean="0"/>
              <a:t>nghi</a:t>
            </a:r>
            <a:r>
              <a:rPr lang="en-US" b="1" dirty="0" smtClean="0"/>
              <a:t> </a:t>
            </a:r>
            <a:r>
              <a:rPr lang="en-US" b="1" dirty="0" err="1" smtClean="0"/>
              <a:t>sởi</a:t>
            </a:r>
            <a:r>
              <a:rPr lang="en-US" b="1" dirty="0" smtClean="0"/>
              <a:t>/Rubella:</a:t>
            </a:r>
            <a:endParaRPr lang="en-US" dirty="0" smtClean="0"/>
          </a:p>
          <a:p>
            <a:pPr algn="just">
              <a:buNone/>
            </a:pPr>
            <a:r>
              <a:rPr lang="en-US" dirty="0" smtClean="0"/>
              <a:t>+ </a:t>
            </a:r>
            <a:r>
              <a:rPr lang="en-US" dirty="0" err="1" smtClean="0"/>
              <a:t>Tính</a:t>
            </a:r>
            <a:r>
              <a:rPr lang="en-US" dirty="0" smtClean="0"/>
              <a:t> </a:t>
            </a:r>
            <a:r>
              <a:rPr lang="en-US" dirty="0" err="1" smtClean="0"/>
              <a:t>tới</a:t>
            </a:r>
            <a:r>
              <a:rPr lang="en-US" dirty="0" smtClean="0"/>
              <a:t> 25/3/2019</a:t>
            </a:r>
            <a:r>
              <a:rPr lang="en-US" i="1" dirty="0" smtClean="0"/>
              <a:t> </a:t>
            </a:r>
            <a:r>
              <a:rPr lang="en-US" dirty="0" err="1" smtClean="0"/>
              <a:t>ghi</a:t>
            </a:r>
            <a:r>
              <a:rPr lang="en-US" dirty="0" smtClean="0"/>
              <a:t> </a:t>
            </a:r>
            <a:r>
              <a:rPr lang="en-US" dirty="0" err="1" smtClean="0"/>
              <a:t>nhận</a:t>
            </a:r>
            <a:r>
              <a:rPr lang="en-US" dirty="0" smtClean="0"/>
              <a:t> 39 ca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(SPBNS),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12/14 </a:t>
            </a:r>
            <a:r>
              <a:rPr lang="en-US" dirty="0" err="1" smtClean="0"/>
              <a:t>phường.Tăng</a:t>
            </a:r>
            <a:r>
              <a:rPr lang="en-US" dirty="0" smtClean="0"/>
              <a:t> </a:t>
            </a:r>
            <a:r>
              <a:rPr lang="en-US" dirty="0" err="1" smtClean="0"/>
              <a:t>nhiều</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2018 (</a:t>
            </a:r>
            <a:r>
              <a:rPr lang="en-US" dirty="0" err="1" smtClean="0"/>
              <a:t>cùng</a:t>
            </a:r>
            <a:r>
              <a:rPr lang="en-US" dirty="0" smtClean="0"/>
              <a:t> </a:t>
            </a:r>
            <a:r>
              <a:rPr lang="en-US" dirty="0" err="1" smtClean="0"/>
              <a:t>kỳ</a:t>
            </a:r>
            <a:r>
              <a:rPr lang="en-US" dirty="0" smtClean="0"/>
              <a:t> </a:t>
            </a:r>
            <a:r>
              <a:rPr lang="en-US" dirty="0" err="1" smtClean="0"/>
              <a:t>ghi</a:t>
            </a:r>
            <a:r>
              <a:rPr lang="en-US" dirty="0" smtClean="0"/>
              <a:t> </a:t>
            </a:r>
            <a:r>
              <a:rPr lang="en-US" dirty="0" err="1" smtClean="0"/>
              <a:t>nhận</a:t>
            </a:r>
            <a:r>
              <a:rPr lang="en-US" dirty="0" smtClean="0"/>
              <a:t> 4 ca SPBNS).</a:t>
            </a:r>
            <a:r>
              <a:rPr lang="en-US" dirty="0" err="1" smtClean="0"/>
              <a:t>Trong</a:t>
            </a:r>
            <a:r>
              <a:rPr lang="en-US" dirty="0" smtClean="0"/>
              <a:t> 39 ca SPBNS </a:t>
            </a:r>
            <a:r>
              <a:rPr lang="en-US" dirty="0" err="1" smtClean="0"/>
              <a:t>ghi</a:t>
            </a:r>
            <a:r>
              <a:rPr lang="en-US" dirty="0" smtClean="0"/>
              <a:t> </a:t>
            </a:r>
            <a:r>
              <a:rPr lang="en-US" dirty="0" err="1" smtClean="0"/>
              <a:t>nhận</a:t>
            </a:r>
            <a:r>
              <a:rPr lang="en-US" dirty="0" smtClean="0"/>
              <a:t> </a:t>
            </a:r>
            <a:r>
              <a:rPr lang="en-US" dirty="0" err="1" smtClean="0"/>
              <a:t>có</a:t>
            </a:r>
            <a:r>
              <a:rPr lang="en-US" dirty="0" smtClean="0"/>
              <a:t> 30 </a:t>
            </a:r>
            <a:r>
              <a:rPr lang="en-US" dirty="0" err="1" smtClean="0"/>
              <a:t>trường</a:t>
            </a:r>
            <a:r>
              <a:rPr lang="en-US" dirty="0" smtClean="0"/>
              <a:t> </a:t>
            </a:r>
            <a:r>
              <a:rPr lang="en-US" dirty="0" err="1" smtClean="0"/>
              <a:t>hợp</a:t>
            </a:r>
            <a:r>
              <a:rPr lang="en-US" dirty="0" smtClean="0"/>
              <a:t> </a:t>
            </a:r>
            <a:r>
              <a:rPr lang="en-US" dirty="0" err="1" smtClean="0"/>
              <a:t>dương</a:t>
            </a:r>
            <a:r>
              <a:rPr lang="en-US" dirty="0" smtClean="0"/>
              <a:t> </a:t>
            </a:r>
            <a:r>
              <a:rPr lang="en-US" dirty="0" err="1" smtClean="0"/>
              <a:t>tính</a:t>
            </a:r>
            <a:r>
              <a:rPr lang="en-US" dirty="0" smtClean="0"/>
              <a:t> </a:t>
            </a:r>
            <a:r>
              <a:rPr lang="en-US" dirty="0" err="1" smtClean="0"/>
              <a:t>Sởi</a:t>
            </a:r>
            <a:r>
              <a:rPr lang="en-US" dirty="0" smtClean="0"/>
              <a:t>, </a:t>
            </a:r>
            <a:r>
              <a:rPr lang="en-US" dirty="0" err="1" smtClean="0"/>
              <a:t>tăng</a:t>
            </a:r>
            <a:r>
              <a:rPr lang="en-US" dirty="0" smtClean="0"/>
              <a:t> 28 ca </a:t>
            </a:r>
            <a:r>
              <a:rPr lang="en-US" dirty="0" err="1" smtClean="0"/>
              <a:t>sởi</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2018 (</a:t>
            </a:r>
            <a:r>
              <a:rPr lang="en-US" dirty="0" err="1" smtClean="0"/>
              <a:t>ghi</a:t>
            </a:r>
            <a:r>
              <a:rPr lang="en-US" dirty="0" smtClean="0"/>
              <a:t> </a:t>
            </a:r>
            <a:r>
              <a:rPr lang="en-US" dirty="0" err="1" smtClean="0"/>
              <a:t>nhận</a:t>
            </a:r>
            <a:r>
              <a:rPr lang="en-US" dirty="0" smtClean="0"/>
              <a:t> 02 ca </a:t>
            </a:r>
            <a:r>
              <a:rPr lang="en-US" dirty="0" err="1" smtClean="0"/>
              <a:t>sởi</a:t>
            </a:r>
            <a:r>
              <a:rPr lang="en-US" dirty="0" smtClean="0"/>
              <a:t>).</a:t>
            </a:r>
          </a:p>
          <a:p>
            <a:pPr algn="just">
              <a:buNone/>
            </a:pPr>
            <a:r>
              <a:rPr lang="en-US" dirty="0" smtClean="0"/>
              <a:t>+ </a:t>
            </a:r>
            <a:r>
              <a:rPr lang="en-US" dirty="0" err="1" smtClean="0"/>
              <a:t>Phường</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Bồ</a:t>
            </a:r>
            <a:r>
              <a:rPr lang="en-US" dirty="0" smtClean="0"/>
              <a:t> </a:t>
            </a:r>
            <a:r>
              <a:rPr lang="en-US" dirty="0" err="1" smtClean="0"/>
              <a:t>Đề</a:t>
            </a:r>
            <a:r>
              <a:rPr lang="en-US" dirty="0" smtClean="0"/>
              <a:t> (06); </a:t>
            </a:r>
            <a:r>
              <a:rPr lang="en-US" dirty="0" err="1" smtClean="0"/>
              <a:t>Ngọc</a:t>
            </a:r>
            <a:r>
              <a:rPr lang="en-US" dirty="0" smtClean="0"/>
              <a:t> </a:t>
            </a:r>
            <a:r>
              <a:rPr lang="en-US" dirty="0" err="1" smtClean="0"/>
              <a:t>Thụy</a:t>
            </a:r>
            <a:r>
              <a:rPr lang="en-US" dirty="0" smtClean="0"/>
              <a:t> (06);  Long </a:t>
            </a:r>
            <a:r>
              <a:rPr lang="en-US" dirty="0" err="1" smtClean="0"/>
              <a:t>Biên</a:t>
            </a:r>
            <a:r>
              <a:rPr lang="en-US" dirty="0" smtClean="0"/>
              <a:t> (06); </a:t>
            </a:r>
            <a:r>
              <a:rPr lang="en-US" dirty="0" err="1" smtClean="0"/>
              <a:t>Ngọc</a:t>
            </a:r>
            <a:r>
              <a:rPr lang="en-US" dirty="0" smtClean="0"/>
              <a:t> </a:t>
            </a:r>
            <a:r>
              <a:rPr lang="en-US" dirty="0" err="1" smtClean="0"/>
              <a:t>Lâm</a:t>
            </a:r>
            <a:r>
              <a:rPr lang="en-US" dirty="0" smtClean="0"/>
              <a:t> (04). 02 </a:t>
            </a:r>
            <a:r>
              <a:rPr lang="en-US" dirty="0" err="1" smtClean="0"/>
              <a:t>phường</a:t>
            </a:r>
            <a:r>
              <a:rPr lang="en-US" dirty="0" smtClean="0"/>
              <a:t> </a:t>
            </a:r>
            <a:r>
              <a:rPr lang="en-US" dirty="0" err="1" smtClean="0"/>
              <a:t>chưa</a:t>
            </a:r>
            <a:r>
              <a:rPr lang="en-US" dirty="0" smtClean="0"/>
              <a:t> </a:t>
            </a:r>
            <a:r>
              <a:rPr lang="en-US" dirty="0" err="1" smtClean="0"/>
              <a:t>ghi</a:t>
            </a:r>
            <a:r>
              <a:rPr lang="en-US" dirty="0" smtClean="0"/>
              <a:t> </a:t>
            </a:r>
            <a:r>
              <a:rPr lang="en-US" dirty="0" err="1" smtClean="0"/>
              <a:t>nhận</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Phúc</a:t>
            </a:r>
            <a:r>
              <a:rPr lang="en-US" dirty="0" smtClean="0"/>
              <a:t> </a:t>
            </a:r>
            <a:r>
              <a:rPr lang="en-US" dirty="0" err="1" smtClean="0"/>
              <a:t>Đồng</a:t>
            </a:r>
            <a:r>
              <a:rPr lang="en-US" dirty="0" smtClean="0"/>
              <a:t>, </a:t>
            </a:r>
            <a:r>
              <a:rPr lang="en-US" dirty="0" err="1" smtClean="0"/>
              <a:t>Phúc</a:t>
            </a:r>
            <a:r>
              <a:rPr lang="en-US" dirty="0" smtClean="0"/>
              <a:t> </a:t>
            </a:r>
            <a:r>
              <a:rPr lang="en-US" dirty="0" err="1" smtClean="0"/>
              <a:t>Lợi</a:t>
            </a:r>
            <a:r>
              <a:rPr lang="en-US" dirty="0" smtClean="0"/>
              <a:t>.</a:t>
            </a:r>
          </a:p>
          <a:p>
            <a:endParaRPr lang="en-US" sz="2000" dirty="0" smtClean="0"/>
          </a:p>
          <a:p>
            <a:pPr>
              <a:buNone/>
            </a:pP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139311" y="211138"/>
            <a:ext cx="8882063"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eaLnBrk="0" fontAlgn="base" hangingPunct="0">
              <a:lnSpc>
                <a:spcPct val="90000"/>
              </a:lnSpc>
              <a:spcBef>
                <a:spcPct val="0"/>
              </a:spcBef>
              <a:spcAft>
                <a:spcPct val="0"/>
              </a:spcAft>
            </a:pPr>
            <a:r>
              <a:rPr lang="en-US" altLang="en-US" b="1" dirty="0" smtClean="0">
                <a:solidFill>
                  <a:prstClr val="black"/>
                </a:solidFill>
                <a:latin typeface="Arial" charset="0"/>
                <a:cs typeface="Arial" charset="0"/>
              </a:rPr>
              <a:t>PHÂN BỐ BỆNH SỞI NĂM 2019 TẠI LONG BIÊN</a:t>
            </a:r>
          </a:p>
        </p:txBody>
      </p:sp>
      <p:sp>
        <p:nvSpPr>
          <p:cNvPr id="24579" name="TextBox 5"/>
          <p:cNvSpPr txBox="1">
            <a:spLocks noChangeArrowheads="1"/>
          </p:cNvSpPr>
          <p:nvPr/>
        </p:nvSpPr>
        <p:spPr bwMode="auto">
          <a:xfrm>
            <a:off x="319089" y="5664389"/>
            <a:ext cx="84248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eaLnBrk="0" fontAlgn="base" hangingPunct="0">
              <a:spcBef>
                <a:spcPct val="0"/>
              </a:spcBef>
              <a:spcAft>
                <a:spcPct val="0"/>
              </a:spcAft>
            </a:pPr>
            <a:r>
              <a:rPr lang="en-US" altLang="en-US" sz="2400" b="1" dirty="0" smtClean="0">
                <a:solidFill>
                  <a:prstClr val="black"/>
                </a:solidFill>
                <a:cs typeface="Arial" charset="0"/>
              </a:rPr>
              <a:t>(BN </a:t>
            </a:r>
            <a:r>
              <a:rPr lang="en-US" altLang="en-US" sz="2400" b="1" dirty="0" err="1" smtClean="0">
                <a:solidFill>
                  <a:prstClr val="black"/>
                </a:solidFill>
                <a:cs typeface="Arial" charset="0"/>
              </a:rPr>
              <a:t>nhỏ</a:t>
            </a:r>
            <a:r>
              <a:rPr lang="en-US" altLang="en-US" sz="2400" b="1" dirty="0" smtClean="0">
                <a:solidFill>
                  <a:prstClr val="black"/>
                </a:solidFill>
                <a:cs typeface="Arial" charset="0"/>
              </a:rPr>
              <a:t> </a:t>
            </a:r>
            <a:r>
              <a:rPr lang="en-US" altLang="en-US" sz="2400" b="1" dirty="0" err="1" smtClean="0">
                <a:solidFill>
                  <a:prstClr val="black"/>
                </a:solidFill>
                <a:cs typeface="Arial" charset="0"/>
              </a:rPr>
              <a:t>tuổi</a:t>
            </a:r>
            <a:r>
              <a:rPr lang="en-US" altLang="en-US" sz="2400" b="1" dirty="0" smtClean="0">
                <a:solidFill>
                  <a:prstClr val="black"/>
                </a:solidFill>
                <a:cs typeface="Arial" charset="0"/>
              </a:rPr>
              <a:t> </a:t>
            </a:r>
            <a:r>
              <a:rPr lang="en-US" altLang="en-US" sz="2400" b="1" dirty="0" err="1" smtClean="0">
                <a:solidFill>
                  <a:prstClr val="black"/>
                </a:solidFill>
                <a:cs typeface="Arial" charset="0"/>
              </a:rPr>
              <a:t>nhất</a:t>
            </a:r>
            <a:r>
              <a:rPr lang="en-US" altLang="en-US" sz="2400" b="1" dirty="0" smtClean="0">
                <a:solidFill>
                  <a:prstClr val="black"/>
                </a:solidFill>
                <a:cs typeface="Arial" charset="0"/>
              </a:rPr>
              <a:t>: 3,</a:t>
            </a:r>
            <a:r>
              <a:rPr lang="vi-VN" altLang="en-US" sz="2400" b="1" dirty="0" smtClean="0">
                <a:solidFill>
                  <a:prstClr val="black"/>
                </a:solidFill>
                <a:cs typeface="Arial" charset="0"/>
              </a:rPr>
              <a:t>5</a:t>
            </a:r>
            <a:r>
              <a:rPr lang="en-US" altLang="en-US" sz="2400" b="1" dirty="0" smtClean="0">
                <a:solidFill>
                  <a:prstClr val="black"/>
                </a:solidFill>
                <a:cs typeface="Arial" charset="0"/>
              </a:rPr>
              <a:t> </a:t>
            </a:r>
            <a:r>
              <a:rPr lang="en-US" altLang="en-US" sz="2400" b="1" dirty="0" err="1" smtClean="0">
                <a:solidFill>
                  <a:prstClr val="black"/>
                </a:solidFill>
                <a:cs typeface="Arial" charset="0"/>
              </a:rPr>
              <a:t>tháng</a:t>
            </a:r>
            <a:r>
              <a:rPr lang="en-US" altLang="en-US" sz="2400" b="1" dirty="0" smtClean="0">
                <a:solidFill>
                  <a:prstClr val="black"/>
                </a:solidFill>
                <a:cs typeface="Arial" charset="0"/>
              </a:rPr>
              <a:t>, BN </a:t>
            </a:r>
            <a:r>
              <a:rPr lang="en-US" altLang="en-US" sz="2400" b="1" dirty="0" err="1" smtClean="0">
                <a:solidFill>
                  <a:prstClr val="black"/>
                </a:solidFill>
                <a:cs typeface="Arial" charset="0"/>
              </a:rPr>
              <a:t>cao</a:t>
            </a:r>
            <a:r>
              <a:rPr lang="en-US" altLang="en-US" sz="2400" b="1" dirty="0" smtClean="0">
                <a:solidFill>
                  <a:prstClr val="black"/>
                </a:solidFill>
                <a:cs typeface="Arial" charset="0"/>
              </a:rPr>
              <a:t> </a:t>
            </a:r>
            <a:r>
              <a:rPr lang="en-US" altLang="en-US" sz="2400" b="1" dirty="0" err="1" smtClean="0">
                <a:solidFill>
                  <a:prstClr val="black"/>
                </a:solidFill>
                <a:cs typeface="Arial" charset="0"/>
              </a:rPr>
              <a:t>tuổi</a:t>
            </a:r>
            <a:r>
              <a:rPr lang="en-US" altLang="en-US" sz="2400" b="1" dirty="0" smtClean="0">
                <a:solidFill>
                  <a:prstClr val="black"/>
                </a:solidFill>
                <a:cs typeface="Arial" charset="0"/>
              </a:rPr>
              <a:t> </a:t>
            </a:r>
            <a:r>
              <a:rPr lang="en-US" altLang="en-US" sz="2400" b="1" dirty="0" err="1" smtClean="0">
                <a:solidFill>
                  <a:prstClr val="black"/>
                </a:solidFill>
                <a:cs typeface="Arial" charset="0"/>
              </a:rPr>
              <a:t>nhất</a:t>
            </a:r>
            <a:r>
              <a:rPr lang="en-US" altLang="en-US" sz="2400" b="1" dirty="0" smtClean="0">
                <a:solidFill>
                  <a:prstClr val="black"/>
                </a:solidFill>
                <a:cs typeface="Arial" charset="0"/>
              </a:rPr>
              <a:t>: 35 </a:t>
            </a:r>
            <a:r>
              <a:rPr lang="en-US" altLang="en-US" sz="2400" b="1" dirty="0" err="1" smtClean="0">
                <a:solidFill>
                  <a:prstClr val="black"/>
                </a:solidFill>
                <a:cs typeface="Arial" charset="0"/>
              </a:rPr>
              <a:t>tuổi</a:t>
            </a:r>
            <a:r>
              <a:rPr lang="en-US" altLang="en-US" sz="2400" b="1" dirty="0" smtClean="0">
                <a:solidFill>
                  <a:prstClr val="black"/>
                </a:solidFill>
                <a:cs typeface="Arial" charset="0"/>
              </a:rPr>
              <a:t>)</a:t>
            </a:r>
            <a:endParaRPr lang="en-US" altLang="en-US" sz="2400" dirty="0" smtClean="0">
              <a:solidFill>
                <a:prstClr val="black"/>
              </a:solidFill>
              <a:cs typeface="Arial" charset="0"/>
            </a:endParaRPr>
          </a:p>
        </p:txBody>
      </p:sp>
      <p:graphicFrame>
        <p:nvGraphicFramePr>
          <p:cNvPr id="2" name="Chart 1"/>
          <p:cNvGraphicFramePr/>
          <p:nvPr>
            <p:extLst>
              <p:ext uri="{D42A27DB-BD31-4B8C-83A1-F6EECF244321}">
                <p14:modId xmlns="" xmlns:p14="http://schemas.microsoft.com/office/powerpoint/2010/main" val="4081881393"/>
              </p:ext>
            </p:extLst>
          </p:nvPr>
        </p:nvGraphicFramePr>
        <p:xfrm>
          <a:off x="319089" y="1042989"/>
          <a:ext cx="8424863" cy="4621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923457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4" y="365126"/>
            <a:ext cx="8784976" cy="1325563"/>
          </a:xfrm>
        </p:spPr>
        <p:txBody>
          <a:bodyPr>
            <a:normAutofit fontScale="90000"/>
          </a:bodyPr>
          <a:lstStyle/>
          <a:p>
            <a:pPr lvl="0" algn="ctr"/>
            <a:r>
              <a:rPr lang="en-US" altLang="en-US" sz="2800" b="1" dirty="0">
                <a:solidFill>
                  <a:prstClr val="black"/>
                </a:solidFill>
                <a:latin typeface="Arial" charset="0"/>
                <a:ea typeface="+mn-ea"/>
                <a:cs typeface="Arial" charset="0"/>
              </a:rPr>
              <a:t>PHÂN BỐ BỆNH SỞI NĂM </a:t>
            </a:r>
            <a:r>
              <a:rPr lang="en-US" altLang="en-US" sz="2800" b="1" dirty="0" smtClean="0">
                <a:solidFill>
                  <a:prstClr val="black"/>
                </a:solidFill>
                <a:latin typeface="Arial" charset="0"/>
                <a:ea typeface="+mn-ea"/>
                <a:cs typeface="Arial" charset="0"/>
              </a:rPr>
              <a:t>2019 </a:t>
            </a:r>
            <a:r>
              <a:rPr lang="en-US" altLang="en-US" sz="2800" b="1" dirty="0">
                <a:solidFill>
                  <a:prstClr val="black"/>
                </a:solidFill>
                <a:latin typeface="Arial" charset="0"/>
                <a:ea typeface="+mn-ea"/>
                <a:cs typeface="Arial" charset="0"/>
              </a:rPr>
              <a:t>TẠI </a:t>
            </a:r>
            <a:r>
              <a:rPr lang="en-US" altLang="en-US" sz="2800" b="1" dirty="0" smtClean="0">
                <a:solidFill>
                  <a:prstClr val="black"/>
                </a:solidFill>
                <a:latin typeface="Arial" charset="0"/>
                <a:ea typeface="+mn-ea"/>
                <a:cs typeface="Arial" charset="0"/>
              </a:rPr>
              <a:t>LONG BIÊN </a:t>
            </a:r>
            <a:r>
              <a:rPr lang="en-US" altLang="en-US" sz="2800" b="1" dirty="0">
                <a:solidFill>
                  <a:prstClr val="black"/>
                </a:solidFill>
                <a:latin typeface="Arial" charset="0"/>
                <a:ea typeface="+mn-ea"/>
                <a:cs typeface="Arial" charset="0"/>
              </a:rPr>
              <a:t/>
            </a:r>
            <a:br>
              <a:rPr lang="en-US" altLang="en-US" sz="2800" b="1" dirty="0">
                <a:solidFill>
                  <a:prstClr val="black"/>
                </a:solidFill>
                <a:latin typeface="Arial" charset="0"/>
                <a:ea typeface="+mn-ea"/>
                <a:cs typeface="Arial" charset="0"/>
              </a:rPr>
            </a:br>
            <a:r>
              <a:rPr lang="en-US" altLang="en-US" sz="2800" b="1" dirty="0">
                <a:solidFill>
                  <a:prstClr val="black"/>
                </a:solidFill>
                <a:latin typeface="Arial" charset="0"/>
                <a:ea typeface="+mn-ea"/>
                <a:cs typeface="Arial" charset="0"/>
              </a:rPr>
              <a:t>THEO TIỀN SỬ TIÊM CHỦNG</a:t>
            </a:r>
            <a:r>
              <a:rPr lang="en-US" altLang="en-US" sz="1800" b="1" dirty="0">
                <a:solidFill>
                  <a:prstClr val="black"/>
                </a:solidFill>
                <a:latin typeface="Arial" charset="0"/>
                <a:ea typeface="+mn-ea"/>
                <a:cs typeface="Arial" charset="0"/>
              </a:rPr>
              <a:t/>
            </a:r>
            <a:br>
              <a:rPr lang="en-US" altLang="en-US" sz="1800" b="1" dirty="0">
                <a:solidFill>
                  <a:prstClr val="black"/>
                </a:solidFill>
                <a:latin typeface="Arial" charset="0"/>
                <a:ea typeface="+mn-ea"/>
                <a:cs typeface="Arial" charset="0"/>
              </a:rPr>
            </a:b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340426559"/>
              </p:ext>
            </p:extLst>
          </p:nvPr>
        </p:nvGraphicFramePr>
        <p:xfrm>
          <a:off x="4788025" y="1124745"/>
          <a:ext cx="4176464" cy="5544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 xmlns:p14="http://schemas.microsoft.com/office/powerpoint/2010/main" val="3286191459"/>
              </p:ext>
            </p:extLst>
          </p:nvPr>
        </p:nvGraphicFramePr>
        <p:xfrm>
          <a:off x="179512" y="1412776"/>
          <a:ext cx="432048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048258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sxh</a:t>
            </a:r>
            <a:r>
              <a:rPr lang="en-US" dirty="0" smtClean="0"/>
              <a:t>, </a:t>
            </a:r>
            <a:r>
              <a:rPr lang="en-US" dirty="0" err="1" smtClean="0"/>
              <a:t>tcm</a:t>
            </a:r>
            <a:r>
              <a:rPr lang="en-US" dirty="0" smtClean="0"/>
              <a:t> </a:t>
            </a:r>
            <a:r>
              <a:rPr lang="en-US" dirty="0" err="1" smtClean="0"/>
              <a:t>tại</a:t>
            </a:r>
            <a:r>
              <a:rPr lang="en-US" dirty="0" smtClean="0"/>
              <a:t> long </a:t>
            </a:r>
            <a:r>
              <a:rPr lang="en-US" dirty="0" err="1" smtClean="0"/>
              <a:t>biên</a:t>
            </a:r>
            <a:endParaRPr lang="en-US" dirty="0"/>
          </a:p>
        </p:txBody>
      </p:sp>
      <p:sp>
        <p:nvSpPr>
          <p:cNvPr id="3" name="Content Placeholder 2"/>
          <p:cNvSpPr>
            <a:spLocks noGrp="1"/>
          </p:cNvSpPr>
          <p:nvPr>
            <p:ph sz="quarter" idx="1"/>
          </p:nvPr>
        </p:nvSpPr>
        <p:spPr/>
        <p:txBody>
          <a:bodyPr>
            <a:normAutofit/>
          </a:bodyPr>
          <a:lstStyle/>
          <a:p>
            <a:pPr algn="just">
              <a:buNone/>
            </a:pPr>
            <a:r>
              <a:rPr lang="en-US" sz="2800" b="1" dirty="0" err="1" smtClean="0"/>
              <a:t>Tình</a:t>
            </a:r>
            <a:r>
              <a:rPr lang="en-US" sz="2800" b="1" dirty="0" smtClean="0"/>
              <a:t> </a:t>
            </a:r>
            <a:r>
              <a:rPr lang="en-US" sz="2800" b="1" dirty="0" err="1" smtClean="0"/>
              <a:t>hình</a:t>
            </a:r>
            <a:r>
              <a:rPr lang="en-US" sz="2800" b="1" dirty="0" smtClean="0"/>
              <a:t> </a:t>
            </a:r>
            <a:r>
              <a:rPr lang="en-US" sz="2800" b="1" dirty="0" err="1" smtClean="0"/>
              <a:t>dịch</a:t>
            </a:r>
            <a:r>
              <a:rPr lang="en-US" sz="2800" b="1" dirty="0" smtClean="0"/>
              <a:t> </a:t>
            </a:r>
            <a:r>
              <a:rPr lang="en-US" sz="2800" b="1" dirty="0" err="1" smtClean="0"/>
              <a:t>bệnh</a:t>
            </a:r>
            <a:r>
              <a:rPr lang="en-US" sz="2800" b="1" dirty="0" smtClean="0"/>
              <a:t> </a:t>
            </a:r>
            <a:r>
              <a:rPr lang="en-US" sz="2800" b="1" dirty="0" err="1" smtClean="0"/>
              <a:t>Sốt</a:t>
            </a:r>
            <a:r>
              <a:rPr lang="en-US" sz="2800" b="1" dirty="0" smtClean="0"/>
              <a:t> </a:t>
            </a:r>
            <a:r>
              <a:rPr lang="en-US" sz="2800" b="1" dirty="0" err="1" smtClean="0"/>
              <a:t>xuất</a:t>
            </a:r>
            <a:r>
              <a:rPr lang="en-US" sz="2800" b="1" dirty="0" smtClean="0"/>
              <a:t> </a:t>
            </a:r>
            <a:r>
              <a:rPr lang="en-US" sz="2800" b="1" dirty="0" err="1" smtClean="0"/>
              <a:t>huyết</a:t>
            </a:r>
            <a:r>
              <a:rPr lang="en-US" sz="2800" b="1" dirty="0" smtClean="0"/>
              <a:t>:</a:t>
            </a:r>
            <a:endParaRPr lang="en-US" sz="2800" dirty="0" smtClean="0"/>
          </a:p>
          <a:p>
            <a:pPr lvl="0" algn="just"/>
            <a:r>
              <a:rPr lang="en-US" sz="2800" i="1" dirty="0" err="1" smtClean="0"/>
              <a:t>Bệnh</a:t>
            </a:r>
            <a:r>
              <a:rPr lang="en-US" sz="2800" i="1" dirty="0" smtClean="0"/>
              <a:t> </a:t>
            </a:r>
            <a:r>
              <a:rPr lang="en-US" sz="2800" i="1" dirty="0" err="1" smtClean="0"/>
              <a:t>nhân</a:t>
            </a:r>
            <a:r>
              <a:rPr lang="en-US" sz="2800" dirty="0" smtClean="0"/>
              <a:t>: 06 </a:t>
            </a:r>
            <a:r>
              <a:rPr lang="en-US" sz="2800" dirty="0" err="1" smtClean="0"/>
              <a:t>mắc</a:t>
            </a:r>
            <a:r>
              <a:rPr lang="en-US" sz="2800" dirty="0" smtClean="0"/>
              <a:t>, 0 </a:t>
            </a:r>
            <a:r>
              <a:rPr lang="en-US" sz="2800" dirty="0" err="1" smtClean="0"/>
              <a:t>tử</a:t>
            </a:r>
            <a:r>
              <a:rPr lang="en-US" sz="2800" dirty="0" smtClean="0"/>
              <a:t> </a:t>
            </a:r>
            <a:r>
              <a:rPr lang="en-US" sz="2800" dirty="0" err="1" smtClean="0"/>
              <a:t>vong</a:t>
            </a:r>
            <a:r>
              <a:rPr lang="en-US" sz="2800" dirty="0" smtClean="0"/>
              <a:t>. </a:t>
            </a:r>
            <a:r>
              <a:rPr lang="en-US" sz="2800" dirty="0" err="1" smtClean="0"/>
              <a:t>Bệnh</a:t>
            </a:r>
            <a:r>
              <a:rPr lang="en-US" sz="2800" dirty="0" smtClean="0"/>
              <a:t> </a:t>
            </a:r>
            <a:r>
              <a:rPr lang="en-US" sz="2800" dirty="0" err="1" smtClean="0"/>
              <a:t>nhân</a:t>
            </a:r>
            <a:r>
              <a:rPr lang="en-US" sz="2800" dirty="0" smtClean="0"/>
              <a:t> </a:t>
            </a:r>
            <a:r>
              <a:rPr lang="en-US" sz="2800" dirty="0" err="1" smtClean="0"/>
              <a:t>phân</a:t>
            </a:r>
            <a:r>
              <a:rPr lang="en-US" sz="2800" dirty="0" smtClean="0"/>
              <a:t> </a:t>
            </a:r>
            <a:r>
              <a:rPr lang="en-US" sz="2800" dirty="0" err="1" smtClean="0"/>
              <a:t>bố</a:t>
            </a:r>
            <a:r>
              <a:rPr lang="en-US" sz="2800" dirty="0" smtClean="0"/>
              <a:t> </a:t>
            </a:r>
            <a:r>
              <a:rPr lang="en-US" sz="2800" dirty="0" err="1" smtClean="0"/>
              <a:t>tại</a:t>
            </a:r>
            <a:r>
              <a:rPr lang="en-US" sz="2800" dirty="0" smtClean="0"/>
              <a:t> 05/14 </a:t>
            </a:r>
            <a:r>
              <a:rPr lang="en-US" sz="2800" dirty="0" err="1" smtClean="0"/>
              <a:t>phường</a:t>
            </a:r>
            <a:r>
              <a:rPr lang="en-US" sz="2800" dirty="0" smtClean="0"/>
              <a:t>; </a:t>
            </a:r>
            <a:r>
              <a:rPr lang="en-US" sz="2800" dirty="0" err="1" smtClean="0"/>
              <a:t>tăng</a:t>
            </a:r>
            <a:r>
              <a:rPr lang="en-US" sz="2800" dirty="0" smtClean="0"/>
              <a:t> 6 </a:t>
            </a:r>
            <a:r>
              <a:rPr lang="en-US" sz="2800" dirty="0" err="1" smtClean="0"/>
              <a:t>trường</a:t>
            </a:r>
            <a:r>
              <a:rPr lang="en-US" sz="2800" dirty="0" smtClean="0"/>
              <a:t> </a:t>
            </a:r>
            <a:r>
              <a:rPr lang="en-US" sz="2800" dirty="0" err="1" smtClean="0"/>
              <a:t>hợp</a:t>
            </a:r>
            <a:r>
              <a:rPr lang="en-US" sz="2800" dirty="0" smtClean="0"/>
              <a:t> so </a:t>
            </a:r>
            <a:r>
              <a:rPr lang="en-US" sz="2800" dirty="0" err="1" smtClean="0"/>
              <a:t>với</a:t>
            </a:r>
            <a:r>
              <a:rPr lang="en-US" sz="2800" dirty="0" smtClean="0"/>
              <a:t> </a:t>
            </a:r>
            <a:r>
              <a:rPr lang="en-US" sz="2800" dirty="0" err="1" smtClean="0"/>
              <a:t>cùng</a:t>
            </a:r>
            <a:r>
              <a:rPr lang="en-US" sz="2800" dirty="0" smtClean="0"/>
              <a:t> </a:t>
            </a:r>
            <a:r>
              <a:rPr lang="en-US" sz="2800" dirty="0" err="1" smtClean="0"/>
              <a:t>kỳ</a:t>
            </a:r>
            <a:r>
              <a:rPr lang="en-US" sz="2800" dirty="0" smtClean="0"/>
              <a:t> </a:t>
            </a:r>
            <a:r>
              <a:rPr lang="en-US" sz="2800" dirty="0" err="1" smtClean="0"/>
              <a:t>năm</a:t>
            </a:r>
            <a:r>
              <a:rPr lang="en-US" sz="2800" dirty="0" smtClean="0"/>
              <a:t> 2018 (6/0).</a:t>
            </a:r>
          </a:p>
          <a:p>
            <a:pPr lvl="0" algn="just"/>
            <a:r>
              <a:rPr lang="en-US" sz="2800" i="1" dirty="0" smtClean="0"/>
              <a:t>Ổ </a:t>
            </a:r>
            <a:r>
              <a:rPr lang="en-US" sz="2800" i="1" dirty="0" err="1" smtClean="0"/>
              <a:t>dịch</a:t>
            </a:r>
            <a:r>
              <a:rPr lang="en-US" sz="2800" dirty="0" smtClean="0"/>
              <a:t>: </a:t>
            </a:r>
            <a:r>
              <a:rPr lang="en-US" sz="2800" dirty="0" err="1" smtClean="0"/>
              <a:t>Chưa</a:t>
            </a:r>
            <a:r>
              <a:rPr lang="en-US" sz="2800" dirty="0" smtClean="0"/>
              <a:t> </a:t>
            </a:r>
            <a:r>
              <a:rPr lang="en-US" sz="2800" dirty="0" err="1" smtClean="0"/>
              <a:t>ghi</a:t>
            </a:r>
            <a:r>
              <a:rPr lang="en-US" sz="2800" dirty="0" smtClean="0"/>
              <a:t> </a:t>
            </a:r>
            <a:r>
              <a:rPr lang="en-US" sz="2800" dirty="0" err="1" smtClean="0"/>
              <a:t>nhận</a:t>
            </a:r>
            <a:r>
              <a:rPr lang="en-US" sz="2800" dirty="0" smtClean="0"/>
              <a:t>.</a:t>
            </a:r>
          </a:p>
          <a:p>
            <a:pPr algn="just">
              <a:buNone/>
            </a:pPr>
            <a:r>
              <a:rPr lang="en-US" sz="2800" b="1" dirty="0" err="1" smtClean="0"/>
              <a:t>Tình</a:t>
            </a:r>
            <a:r>
              <a:rPr lang="en-US" sz="2800" b="1" dirty="0" smtClean="0"/>
              <a:t> </a:t>
            </a:r>
            <a:r>
              <a:rPr lang="en-US" sz="2800" b="1" dirty="0" err="1" smtClean="0"/>
              <a:t>hình</a:t>
            </a:r>
            <a:r>
              <a:rPr lang="en-US" sz="2800" b="1" dirty="0" smtClean="0"/>
              <a:t> </a:t>
            </a:r>
            <a:r>
              <a:rPr lang="en-US" sz="2800" b="1" dirty="0" err="1" smtClean="0"/>
              <a:t>dịch</a:t>
            </a:r>
            <a:r>
              <a:rPr lang="en-US" sz="2800" b="1" dirty="0" smtClean="0"/>
              <a:t> </a:t>
            </a:r>
            <a:r>
              <a:rPr lang="en-US" sz="2800" b="1" dirty="0" err="1" smtClean="0"/>
              <a:t>bệnh</a:t>
            </a:r>
            <a:r>
              <a:rPr lang="en-US" sz="2800" b="1" dirty="0" smtClean="0"/>
              <a:t> </a:t>
            </a:r>
            <a:r>
              <a:rPr lang="en-US" sz="2800" b="1" dirty="0" err="1" smtClean="0"/>
              <a:t>Tay</a:t>
            </a:r>
            <a:r>
              <a:rPr lang="en-US" sz="2800" b="1" dirty="0" smtClean="0"/>
              <a:t> </a:t>
            </a:r>
            <a:r>
              <a:rPr lang="en-US" sz="2800" b="1" dirty="0" err="1" smtClean="0"/>
              <a:t>chân</a:t>
            </a:r>
            <a:r>
              <a:rPr lang="en-US" sz="2800" b="1" dirty="0" smtClean="0"/>
              <a:t> </a:t>
            </a:r>
            <a:r>
              <a:rPr lang="en-US" sz="2800" b="1" dirty="0" err="1" smtClean="0"/>
              <a:t>miệng</a:t>
            </a:r>
            <a:r>
              <a:rPr lang="en-US" sz="2800" b="1" dirty="0" smtClean="0"/>
              <a:t>:</a:t>
            </a:r>
            <a:endParaRPr lang="en-US" sz="2800" dirty="0" smtClean="0"/>
          </a:p>
          <a:p>
            <a:pPr lvl="0" algn="just"/>
            <a:r>
              <a:rPr lang="en-US" sz="2800" i="1" dirty="0" err="1" smtClean="0"/>
              <a:t>Bệnh</a:t>
            </a:r>
            <a:r>
              <a:rPr lang="en-US" sz="2800" i="1" dirty="0" smtClean="0"/>
              <a:t> </a:t>
            </a:r>
            <a:r>
              <a:rPr lang="en-US" sz="2800" i="1" dirty="0" err="1" smtClean="0"/>
              <a:t>nhân</a:t>
            </a:r>
            <a:r>
              <a:rPr lang="en-US" sz="2800" dirty="0" smtClean="0"/>
              <a:t>: 06 </a:t>
            </a:r>
            <a:r>
              <a:rPr lang="en-US" sz="2800" dirty="0" err="1" smtClean="0"/>
              <a:t>mắc</a:t>
            </a:r>
            <a:r>
              <a:rPr lang="en-US" sz="2800" dirty="0" smtClean="0"/>
              <a:t>, 0 </a:t>
            </a:r>
            <a:r>
              <a:rPr lang="en-US" sz="2800" dirty="0" err="1" smtClean="0"/>
              <a:t>tử</a:t>
            </a:r>
            <a:r>
              <a:rPr lang="en-US" sz="2800" dirty="0" smtClean="0"/>
              <a:t> </a:t>
            </a:r>
            <a:r>
              <a:rPr lang="en-US" sz="2800" dirty="0" err="1" smtClean="0"/>
              <a:t>vong</a:t>
            </a:r>
            <a:r>
              <a:rPr lang="en-US" sz="2800" dirty="0" smtClean="0"/>
              <a:t>. </a:t>
            </a:r>
            <a:r>
              <a:rPr lang="en-US" sz="2800" dirty="0" err="1" smtClean="0"/>
              <a:t>Bệnh</a:t>
            </a:r>
            <a:r>
              <a:rPr lang="en-US" sz="2800" dirty="0" smtClean="0"/>
              <a:t> </a:t>
            </a:r>
            <a:r>
              <a:rPr lang="en-US" sz="2800" dirty="0" err="1" smtClean="0"/>
              <a:t>nhân</a:t>
            </a:r>
            <a:r>
              <a:rPr lang="en-US" sz="2800" dirty="0" smtClean="0"/>
              <a:t> </a:t>
            </a:r>
            <a:r>
              <a:rPr lang="en-US" sz="2800" dirty="0" err="1" smtClean="0"/>
              <a:t>phân</a:t>
            </a:r>
            <a:r>
              <a:rPr lang="en-US" sz="2800" dirty="0" smtClean="0"/>
              <a:t> </a:t>
            </a:r>
            <a:r>
              <a:rPr lang="en-US" sz="2800" dirty="0" err="1" smtClean="0"/>
              <a:t>bố</a:t>
            </a:r>
            <a:r>
              <a:rPr lang="en-US" sz="2800" dirty="0" smtClean="0"/>
              <a:t> </a:t>
            </a:r>
            <a:r>
              <a:rPr lang="en-US" sz="2800" dirty="0" err="1" smtClean="0"/>
              <a:t>tại</a:t>
            </a:r>
            <a:r>
              <a:rPr lang="en-US" sz="2800" dirty="0" smtClean="0"/>
              <a:t> 06/14 </a:t>
            </a:r>
            <a:r>
              <a:rPr lang="en-US" sz="2800" dirty="0" err="1" smtClean="0"/>
              <a:t>phường</a:t>
            </a:r>
            <a:r>
              <a:rPr lang="en-US" sz="2800" dirty="0" smtClean="0"/>
              <a:t>; </a:t>
            </a:r>
            <a:r>
              <a:rPr lang="en-US" sz="2800" dirty="0" err="1" smtClean="0"/>
              <a:t>tăng</a:t>
            </a:r>
            <a:r>
              <a:rPr lang="en-US" sz="2800" dirty="0" smtClean="0"/>
              <a:t> 5 </a:t>
            </a:r>
            <a:r>
              <a:rPr lang="en-US" sz="2800" dirty="0" err="1" smtClean="0"/>
              <a:t>trường</a:t>
            </a:r>
            <a:r>
              <a:rPr lang="en-US" sz="2800" dirty="0" smtClean="0"/>
              <a:t> </a:t>
            </a:r>
            <a:r>
              <a:rPr lang="en-US" sz="2800" dirty="0" err="1" smtClean="0"/>
              <a:t>hợp</a:t>
            </a:r>
            <a:r>
              <a:rPr lang="en-US" sz="2800" dirty="0" smtClean="0"/>
              <a:t> so </a:t>
            </a:r>
            <a:r>
              <a:rPr lang="en-US" sz="2800" dirty="0" err="1" smtClean="0"/>
              <a:t>với</a:t>
            </a:r>
            <a:r>
              <a:rPr lang="en-US" sz="2800" dirty="0" smtClean="0"/>
              <a:t> </a:t>
            </a:r>
            <a:r>
              <a:rPr lang="en-US" sz="2800" dirty="0" err="1" smtClean="0"/>
              <a:t>cùng</a:t>
            </a:r>
            <a:r>
              <a:rPr lang="en-US" sz="2800" dirty="0" smtClean="0"/>
              <a:t> </a:t>
            </a:r>
            <a:r>
              <a:rPr lang="en-US" sz="2800" dirty="0" err="1" smtClean="0"/>
              <a:t>kỳ</a:t>
            </a:r>
            <a:r>
              <a:rPr lang="en-US" sz="2800" dirty="0" smtClean="0"/>
              <a:t> </a:t>
            </a:r>
            <a:r>
              <a:rPr lang="en-US" sz="2800" dirty="0" err="1" smtClean="0"/>
              <a:t>năm</a:t>
            </a:r>
            <a:r>
              <a:rPr lang="en-US" sz="2800" dirty="0" smtClean="0"/>
              <a:t> 2018 (1/0).</a:t>
            </a:r>
          </a:p>
          <a:p>
            <a:pPr lvl="0" algn="just"/>
            <a:r>
              <a:rPr lang="en-US" sz="2800" i="1" dirty="0" smtClean="0"/>
              <a:t>Ổ </a:t>
            </a:r>
            <a:r>
              <a:rPr lang="en-US" sz="2800" i="1" dirty="0" err="1" smtClean="0"/>
              <a:t>dịch</a:t>
            </a:r>
            <a:r>
              <a:rPr lang="en-US" sz="2800" dirty="0" smtClean="0"/>
              <a:t>: </a:t>
            </a:r>
            <a:r>
              <a:rPr lang="en-US" sz="2800" dirty="0" err="1" smtClean="0"/>
              <a:t>Chưa</a:t>
            </a:r>
            <a:r>
              <a:rPr lang="en-US" sz="2800" dirty="0" smtClean="0"/>
              <a:t> </a:t>
            </a:r>
            <a:r>
              <a:rPr lang="en-US" sz="2800" dirty="0" err="1" smtClean="0"/>
              <a:t>ghi</a:t>
            </a:r>
            <a:r>
              <a:rPr lang="en-US" sz="2800" dirty="0" smtClean="0"/>
              <a:t> </a:t>
            </a:r>
            <a:r>
              <a:rPr lang="en-US" sz="2800" dirty="0" err="1" smtClean="0"/>
              <a:t>nhận</a:t>
            </a:r>
            <a:r>
              <a:rPr lang="en-US" sz="2800" dirty="0" smtClean="0"/>
              <a:t>.</a:t>
            </a:r>
          </a:p>
          <a:p>
            <a:endParaRPr lang="en-US" sz="2000" dirty="0" smtClean="0"/>
          </a:p>
          <a:p>
            <a:pPr>
              <a:buNone/>
            </a:pP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077200" cy="4873752"/>
          </a:xfrm>
        </p:spPr>
        <p:txBody>
          <a:bodyPr/>
          <a:lstStyle/>
          <a:p>
            <a:pPr>
              <a:buNone/>
            </a:pPr>
            <a:endParaRPr lang="en-US" dirty="0" smtClean="0"/>
          </a:p>
          <a:p>
            <a:pPr>
              <a:buNone/>
            </a:pPr>
            <a:endParaRPr lang="en-US" dirty="0" smtClean="0"/>
          </a:p>
          <a:p>
            <a:pPr>
              <a:buNone/>
            </a:pPr>
            <a:endParaRPr lang="en-US" dirty="0" smtClean="0"/>
          </a:p>
          <a:p>
            <a:pPr>
              <a:buNone/>
            </a:pPr>
            <a:r>
              <a:rPr lang="en-US" sz="4000" b="1" dirty="0" smtClean="0"/>
              <a:t>PHẦN 1. </a:t>
            </a:r>
            <a:r>
              <a:rPr lang="en-US" sz="4000" b="1" dirty="0" err="1" smtClean="0"/>
              <a:t>Đặc</a:t>
            </a:r>
            <a:r>
              <a:rPr lang="en-US" sz="4000" b="1" dirty="0" smtClean="0"/>
              <a:t> </a:t>
            </a:r>
            <a:r>
              <a:rPr lang="en-US" sz="4000" b="1" dirty="0" err="1" smtClean="0"/>
              <a:t>điểm</a:t>
            </a:r>
            <a:r>
              <a:rPr lang="en-US" sz="4000" b="1" dirty="0" smtClean="0"/>
              <a:t> </a:t>
            </a:r>
            <a:r>
              <a:rPr lang="en-US" sz="4000" b="1" dirty="0" err="1" smtClean="0"/>
              <a:t>và</a:t>
            </a:r>
            <a:r>
              <a:rPr lang="en-US" sz="4000" b="1" dirty="0" smtClean="0"/>
              <a:t> </a:t>
            </a:r>
            <a:r>
              <a:rPr lang="en-US" sz="4000" b="1" dirty="0" err="1" smtClean="0"/>
              <a:t>cách</a:t>
            </a:r>
            <a:r>
              <a:rPr lang="en-US" sz="4000" b="1" dirty="0" smtClean="0"/>
              <a:t> </a:t>
            </a:r>
            <a:r>
              <a:rPr lang="en-US" sz="4000" b="1" dirty="0" err="1" smtClean="0"/>
              <a:t>phòng</a:t>
            </a:r>
            <a:r>
              <a:rPr lang="en-US" sz="4000" b="1" dirty="0" smtClean="0"/>
              <a:t> </a:t>
            </a:r>
            <a:r>
              <a:rPr lang="en-US" sz="4000" b="1" dirty="0" err="1" smtClean="0"/>
              <a:t>chống</a:t>
            </a:r>
            <a:r>
              <a:rPr lang="en-US" sz="4000" b="1" dirty="0" smtClean="0"/>
              <a:t> </a:t>
            </a:r>
            <a:r>
              <a:rPr lang="en-US" sz="4000" b="1" dirty="0" err="1" smtClean="0"/>
              <a:t>sốt</a:t>
            </a:r>
            <a:r>
              <a:rPr lang="en-US" sz="4000" b="1" dirty="0" smtClean="0"/>
              <a:t> </a:t>
            </a:r>
            <a:r>
              <a:rPr lang="en-US" sz="4000" b="1" dirty="0" err="1" smtClean="0"/>
              <a:t>xuất</a:t>
            </a:r>
            <a:r>
              <a:rPr lang="en-US" sz="4000" b="1" dirty="0" smtClean="0"/>
              <a:t> </a:t>
            </a:r>
            <a:r>
              <a:rPr lang="en-US" sz="4000" b="1" dirty="0" err="1" smtClean="0"/>
              <a:t>huyết</a:t>
            </a:r>
            <a:r>
              <a:rPr lang="en-US" sz="4000" b="1" dirty="0" smtClean="0"/>
              <a:t> dengue</a:t>
            </a:r>
            <a:endParaRPr lang="en-US" sz="4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4294967295"/>
          </p:nvPr>
        </p:nvSpPr>
        <p:spPr>
          <a:xfrm>
            <a:off x="0" y="0"/>
            <a:ext cx="9144000" cy="768350"/>
          </a:xfrm>
          <a:solidFill>
            <a:srgbClr val="800000"/>
          </a:solidFill>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marL="0" indent="0" algn="ctr" eaLnBrk="1" hangingPunct="1">
              <a:spcBef>
                <a:spcPct val="0"/>
              </a:spcBef>
              <a:buFontTx/>
              <a:buNone/>
            </a:pPr>
            <a:r>
              <a:rPr lang="en-US" altLang="en-US" sz="2800" b="1" dirty="0" err="1" smtClean="0">
                <a:solidFill>
                  <a:srgbClr val="FFFF00"/>
                </a:solidFill>
              </a:rPr>
              <a:t>Những</a:t>
            </a:r>
            <a:r>
              <a:rPr lang="en-US" altLang="en-US" sz="2800" b="1" dirty="0" smtClean="0">
                <a:solidFill>
                  <a:srgbClr val="FFFF00"/>
                </a:solidFill>
              </a:rPr>
              <a:t> </a:t>
            </a:r>
            <a:r>
              <a:rPr lang="en-US" altLang="en-US" sz="2800" b="1" dirty="0" err="1" smtClean="0">
                <a:solidFill>
                  <a:srgbClr val="FFFF00"/>
                </a:solidFill>
              </a:rPr>
              <a:t>điều</a:t>
            </a:r>
            <a:r>
              <a:rPr lang="en-US" altLang="en-US" sz="2800" b="1" dirty="0" smtClean="0">
                <a:solidFill>
                  <a:srgbClr val="FFFF00"/>
                </a:solidFill>
              </a:rPr>
              <a:t> </a:t>
            </a:r>
            <a:r>
              <a:rPr lang="en-US" altLang="en-US" sz="2800" b="1" dirty="0" err="1" smtClean="0">
                <a:solidFill>
                  <a:srgbClr val="FFFF00"/>
                </a:solidFill>
              </a:rPr>
              <a:t>cần</a:t>
            </a:r>
            <a:r>
              <a:rPr lang="en-US" altLang="en-US" sz="2800" b="1" dirty="0" smtClean="0">
                <a:solidFill>
                  <a:srgbClr val="FFFF00"/>
                </a:solidFill>
              </a:rPr>
              <a:t> </a:t>
            </a:r>
            <a:r>
              <a:rPr lang="en-US" altLang="en-US" sz="2800" b="1" dirty="0" err="1" smtClean="0">
                <a:solidFill>
                  <a:srgbClr val="FFFF00"/>
                </a:solidFill>
              </a:rPr>
              <a:t>biết</a:t>
            </a:r>
            <a:r>
              <a:rPr lang="en-US" altLang="en-US" sz="2800" b="1" dirty="0" smtClean="0">
                <a:solidFill>
                  <a:srgbClr val="FFFF00"/>
                </a:solidFill>
              </a:rPr>
              <a:t> </a:t>
            </a:r>
            <a:r>
              <a:rPr lang="en-US" altLang="en-US" sz="2800" b="1" dirty="0" err="1" smtClean="0">
                <a:solidFill>
                  <a:srgbClr val="FFFF00"/>
                </a:solidFill>
              </a:rPr>
              <a:t>về</a:t>
            </a:r>
            <a:r>
              <a:rPr lang="en-US" altLang="en-US" sz="2800" b="1" dirty="0" smtClean="0">
                <a:solidFill>
                  <a:srgbClr val="FFFF00"/>
                </a:solidFill>
              </a:rPr>
              <a:t> </a:t>
            </a:r>
            <a:r>
              <a:rPr lang="en-US" altLang="en-US" sz="2800" b="1" dirty="0" err="1" smtClean="0">
                <a:solidFill>
                  <a:srgbClr val="FFFF00"/>
                </a:solidFill>
              </a:rPr>
              <a:t>bệnh</a:t>
            </a:r>
            <a:r>
              <a:rPr lang="en-US" altLang="en-US" sz="2800" b="1" dirty="0" smtClean="0">
                <a:solidFill>
                  <a:srgbClr val="FFFF00"/>
                </a:solidFill>
              </a:rPr>
              <a:t> SXH</a:t>
            </a:r>
          </a:p>
        </p:txBody>
      </p:sp>
      <p:sp>
        <p:nvSpPr>
          <p:cNvPr id="6147" name="AutoShape 13" descr="Kết quả hình ảnh cho diệt bọ gậy"/>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pPr eaLnBrk="0" hangingPunct="0"/>
            <a:endParaRPr lang="vi-VN">
              <a:latin typeface="Calibri" pitchFamily="34" charset="0"/>
            </a:endParaRPr>
          </a:p>
        </p:txBody>
      </p:sp>
      <p:sp>
        <p:nvSpPr>
          <p:cNvPr id="6148" name="TextBox 8"/>
          <p:cNvSpPr txBox="1">
            <a:spLocks noChangeArrowheads="1"/>
          </p:cNvSpPr>
          <p:nvPr/>
        </p:nvSpPr>
        <p:spPr bwMode="auto">
          <a:xfrm>
            <a:off x="287338" y="1143000"/>
            <a:ext cx="5046662" cy="366713"/>
          </a:xfrm>
          <a:prstGeom prst="rect">
            <a:avLst/>
          </a:prstGeom>
          <a:noFill/>
          <a:ln w="9525">
            <a:noFill/>
            <a:miter lim="800000"/>
            <a:headEnd/>
            <a:tailEnd/>
          </a:ln>
        </p:spPr>
        <p:txBody>
          <a:bodyPr>
            <a:spAutoFit/>
          </a:bodyPr>
          <a:lstStyle/>
          <a:p>
            <a:pPr algn="just" eaLnBrk="0" hangingPunct="0"/>
            <a:r>
              <a:rPr lang="fr-FR" b="1" dirty="0" err="1"/>
              <a:t>Sốt</a:t>
            </a:r>
            <a:r>
              <a:rPr lang="fr-FR" b="1" dirty="0"/>
              <a:t> </a:t>
            </a:r>
            <a:r>
              <a:rPr lang="fr-FR" b="1" dirty="0" err="1"/>
              <a:t>xuất</a:t>
            </a:r>
            <a:r>
              <a:rPr lang="fr-FR" b="1" dirty="0"/>
              <a:t> </a:t>
            </a:r>
            <a:r>
              <a:rPr lang="fr-FR" b="1" dirty="0" err="1"/>
              <a:t>huyết</a:t>
            </a:r>
            <a:r>
              <a:rPr lang="fr-FR" b="1" dirty="0"/>
              <a:t> Dengue là </a:t>
            </a:r>
            <a:r>
              <a:rPr lang="fr-FR" b="1" dirty="0" err="1"/>
              <a:t>gì</a:t>
            </a:r>
            <a:r>
              <a:rPr lang="fr-FR" b="1" dirty="0"/>
              <a:t>?</a:t>
            </a:r>
            <a:endParaRPr lang="en-US" sz="2000" dirty="0"/>
          </a:p>
        </p:txBody>
      </p:sp>
      <p:sp>
        <p:nvSpPr>
          <p:cNvPr id="6149" name="AutoShape 8" descr="Kết quả hình ảnh cho câu hỏ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6150" name="Picture 10" descr="Kết quả hình ảnh cho câu hỏi"/>
          <p:cNvPicPr>
            <a:picLocks noChangeAspect="1" noChangeArrowheads="1"/>
          </p:cNvPicPr>
          <p:nvPr/>
        </p:nvPicPr>
        <p:blipFill>
          <a:blip r:embed="rId3"/>
          <a:srcRect/>
          <a:stretch>
            <a:fillRect/>
          </a:stretch>
        </p:blipFill>
        <p:spPr bwMode="auto">
          <a:xfrm>
            <a:off x="6096000" y="1905000"/>
            <a:ext cx="2590800" cy="2312988"/>
          </a:xfrm>
          <a:prstGeom prst="rect">
            <a:avLst/>
          </a:prstGeom>
          <a:noFill/>
          <a:ln w="9525">
            <a:noFill/>
            <a:miter lim="800000"/>
            <a:headEnd/>
            <a:tailEnd/>
          </a:ln>
        </p:spPr>
      </p:pic>
      <p:sp>
        <p:nvSpPr>
          <p:cNvPr id="6151" name="TextBox 8"/>
          <p:cNvSpPr txBox="1">
            <a:spLocks noChangeArrowheads="1"/>
          </p:cNvSpPr>
          <p:nvPr/>
        </p:nvSpPr>
        <p:spPr bwMode="auto">
          <a:xfrm>
            <a:off x="304800" y="1600200"/>
            <a:ext cx="5181600" cy="366713"/>
          </a:xfrm>
          <a:prstGeom prst="rect">
            <a:avLst/>
          </a:prstGeom>
          <a:noFill/>
          <a:ln w="9525">
            <a:noFill/>
            <a:miter lim="800000"/>
            <a:headEnd/>
            <a:tailEnd/>
          </a:ln>
        </p:spPr>
        <p:txBody>
          <a:bodyPr>
            <a:spAutoFit/>
          </a:bodyPr>
          <a:lstStyle/>
          <a:p>
            <a:pPr algn="just" eaLnBrk="0" hangingPunct="0"/>
            <a:r>
              <a:rPr lang="en-US" b="1" dirty="0" err="1"/>
              <a:t>Dịch</a:t>
            </a:r>
            <a:r>
              <a:rPr lang="en-US" b="1" dirty="0"/>
              <a:t> SXHD </a:t>
            </a:r>
            <a:r>
              <a:rPr lang="en-US" b="1" dirty="0" err="1"/>
              <a:t>thường</a:t>
            </a:r>
            <a:r>
              <a:rPr lang="en-US" b="1" dirty="0"/>
              <a:t> </a:t>
            </a:r>
            <a:r>
              <a:rPr lang="en-US" b="1" dirty="0" err="1"/>
              <a:t>xảy</a:t>
            </a:r>
            <a:r>
              <a:rPr lang="en-US" b="1" dirty="0"/>
              <a:t> </a:t>
            </a:r>
            <a:r>
              <a:rPr lang="en-US" b="1" dirty="0" err="1"/>
              <a:t>ra</a:t>
            </a:r>
            <a:r>
              <a:rPr lang="en-US" b="1" dirty="0"/>
              <a:t> </a:t>
            </a:r>
            <a:r>
              <a:rPr lang="en-US" b="1" dirty="0" err="1"/>
              <a:t>vào</a:t>
            </a:r>
            <a:r>
              <a:rPr lang="en-US" b="1" dirty="0"/>
              <a:t> </a:t>
            </a:r>
            <a:r>
              <a:rPr lang="en-US" b="1" dirty="0" err="1"/>
              <a:t>thời</a:t>
            </a:r>
            <a:r>
              <a:rPr lang="en-US" b="1" dirty="0"/>
              <a:t> </a:t>
            </a:r>
            <a:r>
              <a:rPr lang="en-US" b="1" dirty="0" err="1"/>
              <a:t>gian</a:t>
            </a:r>
            <a:r>
              <a:rPr lang="en-US" b="1" dirty="0"/>
              <a:t> </a:t>
            </a:r>
            <a:r>
              <a:rPr lang="en-US" b="1" dirty="0" err="1"/>
              <a:t>nào</a:t>
            </a:r>
            <a:r>
              <a:rPr lang="en-US" b="1" dirty="0"/>
              <a:t>?</a:t>
            </a:r>
          </a:p>
        </p:txBody>
      </p:sp>
      <p:sp>
        <p:nvSpPr>
          <p:cNvPr id="6152" name="TextBox 8"/>
          <p:cNvSpPr txBox="1">
            <a:spLocks noChangeArrowheads="1"/>
          </p:cNvSpPr>
          <p:nvPr/>
        </p:nvSpPr>
        <p:spPr bwMode="auto">
          <a:xfrm>
            <a:off x="304800" y="2284413"/>
            <a:ext cx="5257800" cy="915987"/>
          </a:xfrm>
          <a:prstGeom prst="rect">
            <a:avLst/>
          </a:prstGeom>
          <a:noFill/>
          <a:ln w="9525">
            <a:noFill/>
            <a:miter lim="800000"/>
            <a:headEnd/>
            <a:tailEnd/>
          </a:ln>
        </p:spPr>
        <p:txBody>
          <a:bodyPr>
            <a:spAutoFit/>
          </a:bodyPr>
          <a:lstStyle/>
          <a:p>
            <a:pPr algn="just" eaLnBrk="0" hangingPunct="0"/>
            <a:r>
              <a:rPr lang="en-US" b="1"/>
              <a:t>Bệnh sốt xuất huyết Dengue lây truyền ra sao. Chăm sóc người bệnh SXH có thể bị lây bệnh không?</a:t>
            </a:r>
          </a:p>
        </p:txBody>
      </p:sp>
      <p:sp>
        <p:nvSpPr>
          <p:cNvPr id="6153" name="TextBox 8"/>
          <p:cNvSpPr txBox="1">
            <a:spLocks noChangeArrowheads="1"/>
          </p:cNvSpPr>
          <p:nvPr/>
        </p:nvSpPr>
        <p:spPr bwMode="auto">
          <a:xfrm>
            <a:off x="304800" y="3429000"/>
            <a:ext cx="5334000" cy="641350"/>
          </a:xfrm>
          <a:prstGeom prst="rect">
            <a:avLst/>
          </a:prstGeom>
          <a:noFill/>
          <a:ln w="9525">
            <a:noFill/>
            <a:miter lim="800000"/>
            <a:headEnd/>
            <a:tailEnd/>
          </a:ln>
        </p:spPr>
        <p:txBody>
          <a:bodyPr>
            <a:spAutoFit/>
          </a:bodyPr>
          <a:lstStyle/>
          <a:p>
            <a:pPr algn="just" eaLnBrk="0" hangingPunct="0"/>
            <a:r>
              <a:rPr lang="en-US" b="1" dirty="0" err="1"/>
              <a:t>Nhận</a:t>
            </a:r>
            <a:r>
              <a:rPr lang="en-US" b="1" dirty="0"/>
              <a:t> </a:t>
            </a:r>
            <a:r>
              <a:rPr lang="en-US" b="1" dirty="0" err="1"/>
              <a:t>diện</a:t>
            </a:r>
            <a:r>
              <a:rPr lang="en-US" b="1" dirty="0"/>
              <a:t> </a:t>
            </a:r>
            <a:r>
              <a:rPr lang="en-US" b="1" dirty="0" err="1"/>
              <a:t>loại</a:t>
            </a:r>
            <a:r>
              <a:rPr lang="en-US" b="1" dirty="0"/>
              <a:t> </a:t>
            </a:r>
            <a:r>
              <a:rPr lang="en-US" b="1" dirty="0" err="1"/>
              <a:t>muỗi</a:t>
            </a:r>
            <a:r>
              <a:rPr lang="en-US" b="1" dirty="0"/>
              <a:t> </a:t>
            </a:r>
            <a:r>
              <a:rPr lang="en-US" b="1" dirty="0" err="1"/>
              <a:t>có</a:t>
            </a:r>
            <a:r>
              <a:rPr lang="en-US" b="1" dirty="0"/>
              <a:t> </a:t>
            </a:r>
            <a:r>
              <a:rPr lang="en-US" b="1" dirty="0" err="1"/>
              <a:t>thể</a:t>
            </a:r>
            <a:r>
              <a:rPr lang="en-US" b="1" dirty="0"/>
              <a:t> </a:t>
            </a:r>
            <a:r>
              <a:rPr lang="en-US" b="1" dirty="0" err="1"/>
              <a:t>truyền</a:t>
            </a:r>
            <a:r>
              <a:rPr lang="en-US" b="1" dirty="0"/>
              <a:t> </a:t>
            </a:r>
            <a:r>
              <a:rPr lang="en-US" b="1" dirty="0" err="1"/>
              <a:t>bệnh</a:t>
            </a:r>
            <a:r>
              <a:rPr lang="en-US" b="1" dirty="0"/>
              <a:t> SXHD </a:t>
            </a:r>
            <a:r>
              <a:rPr lang="en-US" b="1" dirty="0" err="1"/>
              <a:t>như</a:t>
            </a:r>
            <a:r>
              <a:rPr lang="en-US" b="1" dirty="0"/>
              <a:t> </a:t>
            </a:r>
            <a:r>
              <a:rPr lang="en-US" b="1" dirty="0" err="1"/>
              <a:t>thế</a:t>
            </a:r>
            <a:r>
              <a:rPr lang="en-US" b="1" dirty="0"/>
              <a:t> </a:t>
            </a:r>
            <a:r>
              <a:rPr lang="en-US" b="1" dirty="0" err="1"/>
              <a:t>nào</a:t>
            </a:r>
            <a:r>
              <a:rPr lang="en-US" b="1" dirty="0"/>
              <a:t>?</a:t>
            </a:r>
          </a:p>
        </p:txBody>
      </p:sp>
      <p:sp>
        <p:nvSpPr>
          <p:cNvPr id="6154" name="TextBox 8"/>
          <p:cNvSpPr txBox="1">
            <a:spLocks noChangeArrowheads="1"/>
          </p:cNvSpPr>
          <p:nvPr/>
        </p:nvSpPr>
        <p:spPr bwMode="auto">
          <a:xfrm>
            <a:off x="304800" y="4343400"/>
            <a:ext cx="5334000" cy="641350"/>
          </a:xfrm>
          <a:prstGeom prst="rect">
            <a:avLst/>
          </a:prstGeom>
          <a:noFill/>
          <a:ln w="9525">
            <a:noFill/>
            <a:miter lim="800000"/>
            <a:headEnd/>
            <a:tailEnd/>
          </a:ln>
        </p:spPr>
        <p:txBody>
          <a:bodyPr>
            <a:spAutoFit/>
          </a:bodyPr>
          <a:lstStyle/>
          <a:p>
            <a:pPr algn="just" eaLnBrk="0" hangingPunct="0"/>
            <a:r>
              <a:rPr lang="en-US" b="1"/>
              <a:t>Người đã từng mắc bệnh SXHD có thể mắc lại không?</a:t>
            </a:r>
          </a:p>
        </p:txBody>
      </p:sp>
      <p:sp>
        <p:nvSpPr>
          <p:cNvPr id="6155" name="TextBox 8"/>
          <p:cNvSpPr txBox="1">
            <a:spLocks noChangeArrowheads="1"/>
          </p:cNvSpPr>
          <p:nvPr/>
        </p:nvSpPr>
        <p:spPr bwMode="auto">
          <a:xfrm>
            <a:off x="304800" y="5105400"/>
            <a:ext cx="5257800" cy="366713"/>
          </a:xfrm>
          <a:prstGeom prst="rect">
            <a:avLst/>
          </a:prstGeom>
          <a:noFill/>
          <a:ln w="9525">
            <a:noFill/>
            <a:miter lim="800000"/>
            <a:headEnd/>
            <a:tailEnd/>
          </a:ln>
        </p:spPr>
        <p:txBody>
          <a:bodyPr>
            <a:spAutoFit/>
          </a:bodyPr>
          <a:lstStyle/>
          <a:p>
            <a:pPr algn="just" eaLnBrk="0" hangingPunct="0"/>
            <a:r>
              <a:rPr lang="en-US" b="1"/>
              <a:t>Biểu hiện của SXHD là gì?</a:t>
            </a:r>
          </a:p>
        </p:txBody>
      </p:sp>
      <p:sp>
        <p:nvSpPr>
          <p:cNvPr id="6156" name="TextBox 8"/>
          <p:cNvSpPr txBox="1">
            <a:spLocks noChangeArrowheads="1"/>
          </p:cNvSpPr>
          <p:nvPr/>
        </p:nvSpPr>
        <p:spPr bwMode="auto">
          <a:xfrm>
            <a:off x="287338" y="5729288"/>
            <a:ext cx="4741862" cy="366712"/>
          </a:xfrm>
          <a:prstGeom prst="rect">
            <a:avLst/>
          </a:prstGeom>
          <a:noFill/>
          <a:ln w="9525">
            <a:noFill/>
            <a:miter lim="800000"/>
            <a:headEnd/>
            <a:tailEnd/>
          </a:ln>
        </p:spPr>
        <p:txBody>
          <a:bodyPr>
            <a:spAutoFit/>
          </a:bodyPr>
          <a:lstStyle/>
          <a:p>
            <a:pPr algn="just" eaLnBrk="0" hangingPunct="0"/>
            <a:r>
              <a:rPr lang="en-US" b="1"/>
              <a:t>SXHD có thể điều trị ở đâu?</a:t>
            </a:r>
          </a:p>
        </p:txBody>
      </p:sp>
      <p:sp>
        <p:nvSpPr>
          <p:cNvPr id="6157" name="TextBox 8"/>
          <p:cNvSpPr txBox="1">
            <a:spLocks noChangeArrowheads="1"/>
          </p:cNvSpPr>
          <p:nvPr/>
        </p:nvSpPr>
        <p:spPr bwMode="auto">
          <a:xfrm>
            <a:off x="304800" y="6172200"/>
            <a:ext cx="5334000" cy="641350"/>
          </a:xfrm>
          <a:prstGeom prst="rect">
            <a:avLst/>
          </a:prstGeom>
          <a:noFill/>
          <a:ln w="9525">
            <a:noFill/>
            <a:miter lim="800000"/>
            <a:headEnd/>
            <a:tailEnd/>
          </a:ln>
        </p:spPr>
        <p:txBody>
          <a:bodyPr>
            <a:spAutoFit/>
          </a:bodyPr>
          <a:lstStyle/>
          <a:p>
            <a:pPr algn="just" eaLnBrk="0" hangingPunct="0"/>
            <a:r>
              <a:rPr lang="en-US" b="1"/>
              <a:t>Chỉ phun hóa chất diệt muỗi có thể ngăn chặn hoàn toàn dịch SXH không?</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sz="half" idx="1"/>
          </p:nvPr>
        </p:nvSpPr>
        <p:spPr>
          <a:xfrm>
            <a:off x="0" y="2057400"/>
            <a:ext cx="4038600" cy="4525963"/>
          </a:xfrm>
        </p:spPr>
        <p:txBody>
          <a:bodyPr/>
          <a:lstStyle/>
          <a:p>
            <a:pPr algn="just" eaLnBrk="1" hangingPunct="1"/>
            <a:r>
              <a:rPr lang="en-US" sz="2400" smtClean="0"/>
              <a:t>Bệnh sốt xuất huyết Dengue (SXHD) là bệnh nhiễm vi rút cấp tính do vi rút Dengue gây ra</a:t>
            </a:r>
            <a:r>
              <a:rPr lang="vi-VN" sz="2400" smtClean="0"/>
              <a:t>. </a:t>
            </a:r>
          </a:p>
        </p:txBody>
      </p:sp>
      <p:sp>
        <p:nvSpPr>
          <p:cNvPr id="7171" name="Content Placeholder 2"/>
          <p:cNvSpPr>
            <a:spLocks/>
          </p:cNvSpPr>
          <p:nvPr/>
        </p:nvSpPr>
        <p:spPr bwMode="auto">
          <a:xfrm>
            <a:off x="0" y="0"/>
            <a:ext cx="9144000" cy="768350"/>
          </a:xfrm>
          <a:prstGeom prst="rect">
            <a:avLst/>
          </a:prstGeom>
          <a:solidFill>
            <a:srgbClr val="80000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algn="ctr"/>
            <a:r>
              <a:rPr lang="en-US" altLang="en-US" sz="2800" b="1" dirty="0" err="1" smtClean="0">
                <a:solidFill>
                  <a:srgbClr val="FFFF00"/>
                </a:solidFill>
              </a:rPr>
              <a:t>Những</a:t>
            </a:r>
            <a:r>
              <a:rPr lang="en-US" altLang="en-US" sz="2800" b="1" dirty="0" smtClean="0">
                <a:solidFill>
                  <a:srgbClr val="FFFF00"/>
                </a:solidFill>
              </a:rPr>
              <a:t> </a:t>
            </a:r>
            <a:r>
              <a:rPr lang="en-US" altLang="en-US" sz="2800" b="1" dirty="0" err="1">
                <a:solidFill>
                  <a:srgbClr val="FFFF00"/>
                </a:solidFill>
              </a:rPr>
              <a:t>điều</a:t>
            </a:r>
            <a:r>
              <a:rPr lang="en-US" altLang="en-US" sz="2800" b="1" dirty="0">
                <a:solidFill>
                  <a:srgbClr val="FFFF00"/>
                </a:solidFill>
              </a:rPr>
              <a:t> </a:t>
            </a:r>
            <a:r>
              <a:rPr lang="en-US" altLang="en-US" sz="2800" b="1" dirty="0" err="1">
                <a:solidFill>
                  <a:srgbClr val="FFFF00"/>
                </a:solidFill>
              </a:rPr>
              <a:t>cần</a:t>
            </a:r>
            <a:r>
              <a:rPr lang="en-US" altLang="en-US" sz="2800" b="1" dirty="0">
                <a:solidFill>
                  <a:srgbClr val="FFFF00"/>
                </a:solidFill>
              </a:rPr>
              <a:t> </a:t>
            </a:r>
            <a:r>
              <a:rPr lang="en-US" altLang="en-US" sz="2800" b="1" dirty="0" err="1">
                <a:solidFill>
                  <a:srgbClr val="FFFF00"/>
                </a:solidFill>
              </a:rPr>
              <a:t>biết</a:t>
            </a:r>
            <a:r>
              <a:rPr lang="en-US" altLang="en-US" sz="2800" b="1" dirty="0">
                <a:solidFill>
                  <a:srgbClr val="FFFF00"/>
                </a:solidFill>
              </a:rPr>
              <a:t> </a:t>
            </a:r>
            <a:r>
              <a:rPr lang="en-US" altLang="en-US" sz="2800" b="1" dirty="0" err="1">
                <a:solidFill>
                  <a:srgbClr val="FFFF00"/>
                </a:solidFill>
              </a:rPr>
              <a:t>về</a:t>
            </a:r>
            <a:r>
              <a:rPr lang="en-US" altLang="en-US" sz="2800" b="1" dirty="0">
                <a:solidFill>
                  <a:srgbClr val="FFFF00"/>
                </a:solidFill>
              </a:rPr>
              <a:t> </a:t>
            </a:r>
            <a:r>
              <a:rPr lang="en-US" altLang="en-US" sz="2800" b="1" dirty="0" err="1">
                <a:solidFill>
                  <a:srgbClr val="FFFF00"/>
                </a:solidFill>
              </a:rPr>
              <a:t>bệnh</a:t>
            </a:r>
            <a:r>
              <a:rPr lang="en-US" altLang="en-US" sz="2800" b="1" dirty="0">
                <a:solidFill>
                  <a:srgbClr val="FFFF00"/>
                </a:solidFill>
              </a:rPr>
              <a:t> SXH</a:t>
            </a:r>
          </a:p>
        </p:txBody>
      </p:sp>
      <p:sp>
        <p:nvSpPr>
          <p:cNvPr id="7172" name="TextBox 8"/>
          <p:cNvSpPr txBox="1">
            <a:spLocks noChangeArrowheads="1"/>
          </p:cNvSpPr>
          <p:nvPr/>
        </p:nvSpPr>
        <p:spPr bwMode="auto">
          <a:xfrm>
            <a:off x="152400" y="1066800"/>
            <a:ext cx="4267200" cy="427038"/>
          </a:xfrm>
          <a:prstGeom prst="rect">
            <a:avLst/>
          </a:prstGeom>
          <a:gradFill rotWithShape="1">
            <a:gsLst>
              <a:gs pos="0">
                <a:srgbClr val="00FFFF"/>
              </a:gs>
              <a:gs pos="50000">
                <a:srgbClr val="FFFFFF"/>
              </a:gs>
              <a:gs pos="100000">
                <a:srgbClr val="00FFFF"/>
              </a:gs>
            </a:gsLst>
            <a:lin ang="5400000" scaled="1"/>
          </a:gradFill>
          <a:ln w="9525">
            <a:noFill/>
            <a:miter lim="800000"/>
            <a:headEnd/>
            <a:tailEnd/>
          </a:ln>
        </p:spPr>
        <p:txBody>
          <a:bodyPr>
            <a:spAutoFit/>
          </a:bodyPr>
          <a:lstStyle/>
          <a:p>
            <a:pPr algn="just" eaLnBrk="0" hangingPunct="0"/>
            <a:r>
              <a:rPr lang="fr-FR" sz="2200" b="1"/>
              <a:t>Sốt xuất huyết Dengue là gì?</a:t>
            </a:r>
            <a:endParaRPr lang="en-US" sz="2200"/>
          </a:p>
        </p:txBody>
      </p:sp>
      <p:pic>
        <p:nvPicPr>
          <p:cNvPr id="7173" name="Picture 12" descr="Kết quả hình ảnh cho sốt xuất huyết"/>
          <p:cNvPicPr>
            <a:picLocks noGrp="1" noChangeAspect="1" noChangeArrowheads="1"/>
          </p:cNvPicPr>
          <p:nvPr>
            <p:ph sz="quarter" idx="2"/>
          </p:nvPr>
        </p:nvPicPr>
        <p:blipFill>
          <a:blip r:embed="rId2"/>
          <a:srcRect/>
          <a:stretch>
            <a:fillRect/>
          </a:stretch>
        </p:blipFill>
        <p:spPr>
          <a:xfrm>
            <a:off x="4495800" y="955675"/>
            <a:ext cx="4343400" cy="2549525"/>
          </a:xfrm>
          <a:noFill/>
        </p:spPr>
      </p:pic>
      <p:pic>
        <p:nvPicPr>
          <p:cNvPr id="7174" name="Picture 17" descr="Hình ảnh có liên quan"/>
          <p:cNvPicPr>
            <a:picLocks noGrp="1" noChangeAspect="1" noChangeArrowheads="1"/>
          </p:cNvPicPr>
          <p:nvPr>
            <p:ph sz="quarter" idx="3"/>
          </p:nvPr>
        </p:nvPicPr>
        <p:blipFill>
          <a:blip r:embed="rId3"/>
          <a:srcRect/>
          <a:stretch>
            <a:fillRect/>
          </a:stretch>
        </p:blipFill>
        <p:spPr>
          <a:xfrm>
            <a:off x="4495800" y="3657600"/>
            <a:ext cx="4343400" cy="2838450"/>
          </a:xfrm>
          <a:noFill/>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8"/>
          <p:cNvSpPr txBox="1">
            <a:spLocks noChangeArrowheads="1"/>
          </p:cNvSpPr>
          <p:nvPr/>
        </p:nvSpPr>
        <p:spPr bwMode="auto">
          <a:xfrm>
            <a:off x="0" y="0"/>
            <a:ext cx="9144000" cy="45720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400" b="1"/>
              <a:t>Nhận diện loại muỗi có thể truyền bệnh SXHD như thế nào?</a:t>
            </a:r>
          </a:p>
        </p:txBody>
      </p:sp>
      <p:pic>
        <p:nvPicPr>
          <p:cNvPr id="8195" name="Picture 13" descr="Kết quả hình ảnh cho Aedes aegypti"/>
          <p:cNvPicPr>
            <a:picLocks noGrp="1" noChangeAspect="1" noChangeArrowheads="1"/>
          </p:cNvPicPr>
          <p:nvPr>
            <p:ph sz="quarter" idx="2"/>
          </p:nvPr>
        </p:nvPicPr>
        <p:blipFill>
          <a:blip r:embed="rId2"/>
          <a:srcRect/>
          <a:stretch>
            <a:fillRect/>
          </a:stretch>
        </p:blipFill>
        <p:spPr>
          <a:xfrm>
            <a:off x="533400" y="1143000"/>
            <a:ext cx="3962400" cy="3336925"/>
          </a:xfrm>
          <a:noFill/>
        </p:spPr>
      </p:pic>
      <p:pic>
        <p:nvPicPr>
          <p:cNvPr id="8196" name="Picture 15" descr="1256032756171_AedesAegypti2"/>
          <p:cNvPicPr>
            <a:picLocks noGrp="1" noChangeAspect="1" noChangeArrowheads="1"/>
          </p:cNvPicPr>
          <p:nvPr>
            <p:ph sz="quarter" idx="3"/>
          </p:nvPr>
        </p:nvPicPr>
        <p:blipFill>
          <a:blip r:embed="rId3"/>
          <a:srcRect/>
          <a:stretch>
            <a:fillRect/>
          </a:stretch>
        </p:blipFill>
        <p:spPr>
          <a:xfrm>
            <a:off x="4876800" y="1143000"/>
            <a:ext cx="4038600" cy="3343275"/>
          </a:xfrm>
          <a:noFill/>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8"/>
          <p:cNvSpPr txBox="1">
            <a:spLocks noChangeArrowheads="1"/>
          </p:cNvSpPr>
          <p:nvPr/>
        </p:nvSpPr>
        <p:spPr bwMode="auto">
          <a:xfrm>
            <a:off x="0" y="0"/>
            <a:ext cx="9144000" cy="45720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400" b="1"/>
              <a:t>Vòng đời của muỗi Aedes</a:t>
            </a:r>
          </a:p>
        </p:txBody>
      </p:sp>
      <p:sp>
        <p:nvSpPr>
          <p:cNvPr id="9219" name="AutoShape 8" descr="Kết quả hình ảnh cho chu trình sinh sản của muỗi sốt xuất huyế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9220" name="Picture 11" descr="Kết quả hình ảnh cho chu trình sinh sản của muỗi sốt xuất huyết"/>
          <p:cNvPicPr>
            <a:picLocks noGrp="1" noChangeAspect="1" noChangeArrowheads="1"/>
          </p:cNvPicPr>
          <p:nvPr>
            <p:ph sz="quarter" idx="2"/>
          </p:nvPr>
        </p:nvPicPr>
        <p:blipFill>
          <a:blip r:embed="rId2"/>
          <a:srcRect/>
          <a:stretch>
            <a:fillRect/>
          </a:stretch>
        </p:blipFill>
        <p:spPr>
          <a:xfrm>
            <a:off x="838200" y="762000"/>
            <a:ext cx="7239000" cy="6096000"/>
          </a:xfrm>
          <a:noFill/>
        </p:spPr>
      </p:pic>
      <p:sp>
        <p:nvSpPr>
          <p:cNvPr id="9221" name="Line 12"/>
          <p:cNvSpPr>
            <a:spLocks noChangeShapeType="1"/>
          </p:cNvSpPr>
          <p:nvPr/>
        </p:nvSpPr>
        <p:spPr bwMode="auto">
          <a:xfrm>
            <a:off x="1600200" y="3276600"/>
            <a:ext cx="1752600" cy="1371600"/>
          </a:xfrm>
          <a:prstGeom prst="line">
            <a:avLst/>
          </a:prstGeom>
          <a:noFill/>
          <a:ln w="28575">
            <a:solidFill>
              <a:srgbClr val="FF0000"/>
            </a:solidFill>
            <a:round/>
            <a:headEnd/>
            <a:tailEnd/>
          </a:ln>
          <a:effectLst/>
        </p:spPr>
        <p:txBody>
          <a:bodyPr/>
          <a:lstStyle/>
          <a:p>
            <a:endParaRPr lang="en-US"/>
          </a:p>
        </p:txBody>
      </p:sp>
      <p:sp>
        <p:nvSpPr>
          <p:cNvPr id="9222" name="Line 13"/>
          <p:cNvSpPr>
            <a:spLocks noChangeShapeType="1"/>
          </p:cNvSpPr>
          <p:nvPr/>
        </p:nvSpPr>
        <p:spPr bwMode="auto">
          <a:xfrm flipH="1">
            <a:off x="1752600" y="3124200"/>
            <a:ext cx="1524000" cy="1676400"/>
          </a:xfrm>
          <a:prstGeom prst="line">
            <a:avLst/>
          </a:prstGeom>
          <a:noFill/>
          <a:ln w="28575">
            <a:solidFill>
              <a:srgbClr val="FF0000"/>
            </a:solidFill>
            <a:round/>
            <a:headEnd/>
            <a:tailEnd/>
          </a:ln>
          <a:effectLst/>
        </p:spPr>
        <p:txBody>
          <a:bodyPr/>
          <a:lstStyle/>
          <a:p>
            <a:endParaRPr lang="en-US"/>
          </a:p>
        </p:txBody>
      </p:sp>
      <p:grpSp>
        <p:nvGrpSpPr>
          <p:cNvPr id="2" name="Group 18"/>
          <p:cNvGrpSpPr>
            <a:grpSpLocks/>
          </p:cNvGrpSpPr>
          <p:nvPr/>
        </p:nvGrpSpPr>
        <p:grpSpPr bwMode="auto">
          <a:xfrm>
            <a:off x="1600200" y="3124200"/>
            <a:ext cx="1752600" cy="1676400"/>
            <a:chOff x="1008" y="1968"/>
            <a:chExt cx="1104" cy="1056"/>
          </a:xfrm>
        </p:grpSpPr>
        <p:sp>
          <p:nvSpPr>
            <p:cNvPr id="9227" name="Line 16"/>
            <p:cNvSpPr>
              <a:spLocks noChangeShapeType="1"/>
            </p:cNvSpPr>
            <p:nvPr/>
          </p:nvSpPr>
          <p:spPr bwMode="auto">
            <a:xfrm>
              <a:off x="1008" y="2064"/>
              <a:ext cx="1104" cy="864"/>
            </a:xfrm>
            <a:prstGeom prst="line">
              <a:avLst/>
            </a:prstGeom>
            <a:noFill/>
            <a:ln w="28575">
              <a:solidFill>
                <a:srgbClr val="FF0000"/>
              </a:solidFill>
              <a:round/>
              <a:headEnd/>
              <a:tailEnd/>
            </a:ln>
            <a:effectLst/>
          </p:spPr>
          <p:txBody>
            <a:bodyPr/>
            <a:lstStyle/>
            <a:p>
              <a:endParaRPr lang="en-US"/>
            </a:p>
          </p:txBody>
        </p:sp>
        <p:sp>
          <p:nvSpPr>
            <p:cNvPr id="9228" name="Line 17"/>
            <p:cNvSpPr>
              <a:spLocks noChangeShapeType="1"/>
            </p:cNvSpPr>
            <p:nvPr/>
          </p:nvSpPr>
          <p:spPr bwMode="auto">
            <a:xfrm flipH="1">
              <a:off x="1104" y="1968"/>
              <a:ext cx="960" cy="1056"/>
            </a:xfrm>
            <a:prstGeom prst="line">
              <a:avLst/>
            </a:prstGeom>
            <a:noFill/>
            <a:ln w="28575">
              <a:solidFill>
                <a:srgbClr val="FF0000"/>
              </a:solidFill>
              <a:round/>
              <a:headEnd/>
              <a:tailEnd/>
            </a:ln>
            <a:effectLst/>
          </p:spPr>
          <p:txBody>
            <a:bodyPr/>
            <a:lstStyle/>
            <a:p>
              <a:endParaRPr lang="en-US"/>
            </a:p>
          </p:txBody>
        </p:sp>
      </p:grpSp>
      <p:grpSp>
        <p:nvGrpSpPr>
          <p:cNvPr id="3" name="Group 19"/>
          <p:cNvGrpSpPr>
            <a:grpSpLocks/>
          </p:cNvGrpSpPr>
          <p:nvPr/>
        </p:nvGrpSpPr>
        <p:grpSpPr bwMode="auto">
          <a:xfrm>
            <a:off x="6096000" y="2971800"/>
            <a:ext cx="1752600" cy="1676400"/>
            <a:chOff x="1008" y="1968"/>
            <a:chExt cx="1104" cy="1056"/>
          </a:xfrm>
        </p:grpSpPr>
        <p:sp>
          <p:nvSpPr>
            <p:cNvPr id="9225" name="Line 20"/>
            <p:cNvSpPr>
              <a:spLocks noChangeShapeType="1"/>
            </p:cNvSpPr>
            <p:nvPr/>
          </p:nvSpPr>
          <p:spPr bwMode="auto">
            <a:xfrm>
              <a:off x="1008" y="2064"/>
              <a:ext cx="1104" cy="864"/>
            </a:xfrm>
            <a:prstGeom prst="line">
              <a:avLst/>
            </a:prstGeom>
            <a:noFill/>
            <a:ln w="28575">
              <a:solidFill>
                <a:srgbClr val="FF0000"/>
              </a:solidFill>
              <a:round/>
              <a:headEnd/>
              <a:tailEnd/>
            </a:ln>
            <a:effectLst/>
          </p:spPr>
          <p:txBody>
            <a:bodyPr/>
            <a:lstStyle/>
            <a:p>
              <a:endParaRPr lang="en-US"/>
            </a:p>
          </p:txBody>
        </p:sp>
        <p:sp>
          <p:nvSpPr>
            <p:cNvPr id="9226" name="Line 21"/>
            <p:cNvSpPr>
              <a:spLocks noChangeShapeType="1"/>
            </p:cNvSpPr>
            <p:nvPr/>
          </p:nvSpPr>
          <p:spPr bwMode="auto">
            <a:xfrm flipH="1">
              <a:off x="1104" y="1968"/>
              <a:ext cx="960" cy="1056"/>
            </a:xfrm>
            <a:prstGeom prst="line">
              <a:avLst/>
            </a:prstGeom>
            <a:noFill/>
            <a:ln w="28575">
              <a:solidFill>
                <a:srgbClr val="FF0000"/>
              </a:solidFill>
              <a:round/>
              <a:headEnd/>
              <a:tailEnd/>
            </a:ln>
            <a:effectLst/>
          </p:spPr>
          <p:txBody>
            <a:bodyPr/>
            <a:lstStyle/>
            <a:p>
              <a:endParaRPr lang="en-US"/>
            </a:p>
          </p:txBody>
        </p:sp>
      </p:gr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8"/>
          <p:cNvSpPr txBox="1">
            <a:spLocks noChangeArrowheads="1"/>
          </p:cNvSpPr>
          <p:nvPr/>
        </p:nvSpPr>
        <p:spPr bwMode="auto">
          <a:xfrm>
            <a:off x="0" y="0"/>
            <a:ext cx="9144000" cy="48895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t>Biểu hiện của SXHD là gì?</a:t>
            </a:r>
          </a:p>
        </p:txBody>
      </p:sp>
      <p:pic>
        <p:nvPicPr>
          <p:cNvPr id="10243" name="Picture 32" descr="Hình ảnh có liên quan"/>
          <p:cNvPicPr>
            <a:picLocks noGrp="1" noChangeAspect="1" noChangeArrowheads="1"/>
          </p:cNvPicPr>
          <p:nvPr>
            <p:ph sz="quarter" idx="2"/>
          </p:nvPr>
        </p:nvPicPr>
        <p:blipFill>
          <a:blip r:embed="rId2"/>
          <a:srcRect/>
          <a:stretch>
            <a:fillRect/>
          </a:stretch>
        </p:blipFill>
        <p:spPr>
          <a:xfrm>
            <a:off x="152400" y="685800"/>
            <a:ext cx="5334000" cy="5943600"/>
          </a:xfrm>
          <a:noFill/>
        </p:spPr>
      </p:pic>
      <p:pic>
        <p:nvPicPr>
          <p:cNvPr id="10244" name="Picture 34" descr="Kết quả hình ảnh cho Biểu hiện của SXHD là gì"/>
          <p:cNvPicPr>
            <a:picLocks noChangeAspect="1" noChangeArrowheads="1"/>
          </p:cNvPicPr>
          <p:nvPr/>
        </p:nvPicPr>
        <p:blipFill>
          <a:blip r:embed="rId3"/>
          <a:srcRect/>
          <a:stretch>
            <a:fillRect/>
          </a:stretch>
        </p:blipFill>
        <p:spPr bwMode="auto">
          <a:xfrm>
            <a:off x="5562600" y="969963"/>
            <a:ext cx="3429000" cy="2230437"/>
          </a:xfrm>
          <a:prstGeom prst="rect">
            <a:avLst/>
          </a:prstGeom>
          <a:noFill/>
          <a:ln w="9525">
            <a:noFill/>
            <a:miter lim="800000"/>
            <a:headEnd/>
            <a:tailEnd/>
          </a:ln>
        </p:spPr>
      </p:pic>
      <p:pic>
        <p:nvPicPr>
          <p:cNvPr id="10245" name="Picture 36" descr="Hình ảnh có liên quan"/>
          <p:cNvPicPr>
            <a:picLocks noChangeAspect="1" noChangeArrowheads="1"/>
          </p:cNvPicPr>
          <p:nvPr/>
        </p:nvPicPr>
        <p:blipFill>
          <a:blip r:embed="rId4"/>
          <a:srcRect/>
          <a:stretch>
            <a:fillRect/>
          </a:stretch>
        </p:blipFill>
        <p:spPr bwMode="auto">
          <a:xfrm>
            <a:off x="5486400" y="3352800"/>
            <a:ext cx="3505200" cy="24114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NỘI DUNG</a:t>
            </a:r>
            <a:endParaRPr lang="en-US" dirty="0"/>
          </a:p>
        </p:txBody>
      </p:sp>
      <p:sp>
        <p:nvSpPr>
          <p:cNvPr id="3" name="Content Placeholder 2"/>
          <p:cNvSpPr>
            <a:spLocks noGrp="1"/>
          </p:cNvSpPr>
          <p:nvPr>
            <p:ph sz="quarter" idx="1"/>
          </p:nvPr>
        </p:nvSpPr>
        <p:spPr/>
        <p:txBody>
          <a:bodyPr/>
          <a:lstStyle/>
          <a:p>
            <a:pPr marL="457200" indent="-457200">
              <a:lnSpc>
                <a:spcPct val="150000"/>
              </a:lnSpc>
              <a:buNone/>
            </a:pPr>
            <a:r>
              <a:rPr lang="en-US" dirty="0" smtClean="0"/>
              <a:t>1. </a:t>
            </a: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endParaRPr lang="en-US" dirty="0" smtClean="0"/>
          </a:p>
          <a:p>
            <a:pPr marL="457200" indent="-457200">
              <a:lnSpc>
                <a:spcPct val="150000"/>
              </a:lnSpc>
              <a:buNone/>
            </a:pPr>
            <a:r>
              <a:rPr lang="en-US" dirty="0" smtClean="0"/>
              <a:t>2.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Sốt</a:t>
            </a:r>
            <a:r>
              <a:rPr lang="en-US" dirty="0" smtClean="0"/>
              <a:t> </a:t>
            </a:r>
            <a:r>
              <a:rPr lang="en-US" dirty="0" err="1" smtClean="0"/>
              <a:t>xuất</a:t>
            </a:r>
            <a:r>
              <a:rPr lang="en-US" dirty="0" smtClean="0"/>
              <a:t> </a:t>
            </a:r>
            <a:r>
              <a:rPr lang="en-US" dirty="0" err="1" smtClean="0"/>
              <a:t>huyết</a:t>
            </a:r>
            <a:endParaRPr lang="en-US" dirty="0" smtClean="0"/>
          </a:p>
          <a:p>
            <a:pPr>
              <a:lnSpc>
                <a:spcPct val="150000"/>
              </a:lnSpc>
              <a:buNone/>
            </a:pPr>
            <a:r>
              <a:rPr lang="en-US" dirty="0" smtClean="0"/>
              <a:t>3.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Tay</a:t>
            </a:r>
            <a:r>
              <a:rPr lang="en-US" dirty="0" smtClean="0"/>
              <a:t> </a:t>
            </a:r>
            <a:r>
              <a:rPr lang="en-US" dirty="0" err="1" smtClean="0"/>
              <a:t>chân</a:t>
            </a:r>
            <a:r>
              <a:rPr lang="en-US" dirty="0" smtClean="0"/>
              <a:t> </a:t>
            </a:r>
            <a:r>
              <a:rPr lang="en-US" dirty="0" err="1" smtClean="0"/>
              <a:t>miệng</a:t>
            </a:r>
            <a:r>
              <a:rPr lang="en-US" dirty="0" smtClean="0"/>
              <a:t>.</a:t>
            </a:r>
          </a:p>
          <a:p>
            <a:pPr>
              <a:lnSpc>
                <a:spcPct val="150000"/>
              </a:lnSpc>
              <a:buNone/>
            </a:pPr>
            <a:r>
              <a:rPr lang="en-US" dirty="0" smtClean="0"/>
              <a:t>4.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Sởi</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xfrm>
            <a:off x="469900" y="25400"/>
            <a:ext cx="7886700" cy="1325563"/>
          </a:xfrm>
        </p:spPr>
        <p:txBody>
          <a:bodyPr/>
          <a:lstStyle/>
          <a:p>
            <a:r>
              <a:rPr lang="en-US" altLang="en-US" b="1" smtClean="0">
                <a:latin typeface="Arial" charset="0"/>
                <a:cs typeface="Arial" charset="0"/>
              </a:rPr>
              <a:t>Đặc điểm</a:t>
            </a:r>
          </a:p>
        </p:txBody>
      </p:sp>
      <p:sp>
        <p:nvSpPr>
          <p:cNvPr id="49155" name="Rectangle 3"/>
          <p:cNvSpPr>
            <a:spLocks noGrp="1"/>
          </p:cNvSpPr>
          <p:nvPr>
            <p:ph type="body" idx="4294967295"/>
          </p:nvPr>
        </p:nvSpPr>
        <p:spPr>
          <a:xfrm>
            <a:off x="346075" y="1360488"/>
            <a:ext cx="4768850" cy="4219575"/>
          </a:xfrm>
        </p:spPr>
        <p:txBody>
          <a:bodyPr/>
          <a:lstStyle/>
          <a:p>
            <a:pPr algn="just"/>
            <a:r>
              <a:rPr lang="en-US" altLang="en-US" smtClean="0">
                <a:latin typeface="Arial" charset="0"/>
                <a:cs typeface="Arial" charset="0"/>
              </a:rPr>
              <a:t>Đốt người ban ngày, tăng mạnh vào sáng sớm và chiều tối</a:t>
            </a:r>
          </a:p>
          <a:p>
            <a:pPr algn="just"/>
            <a:r>
              <a:rPr lang="en-US" altLang="en-US" smtClean="0">
                <a:latin typeface="Arial" charset="0"/>
                <a:cs typeface="Arial" charset="0"/>
              </a:rPr>
              <a:t>Đốt nhiều người/bữa ăn</a:t>
            </a:r>
          </a:p>
          <a:p>
            <a:pPr algn="just"/>
            <a:r>
              <a:rPr lang="en-US" altLang="en-US" smtClean="0">
                <a:latin typeface="Arial" charset="0"/>
                <a:cs typeface="Arial" charset="0"/>
              </a:rPr>
              <a:t>Đậu nghỉ trong nhà (quần áo, mành rèm), không bắt được muỗi ở trên tường</a:t>
            </a:r>
          </a:p>
          <a:p>
            <a:pPr algn="just"/>
            <a:r>
              <a:rPr lang="en-US" altLang="en-US" smtClean="0">
                <a:latin typeface="Arial" charset="0"/>
                <a:cs typeface="Arial" charset="0"/>
              </a:rPr>
              <a:t>Trứng muỗi bám ở thành dụng cụ, sát mép nước, nước sạch, đọng, chịu khô hạn 6tháng, di truyền VR</a:t>
            </a:r>
          </a:p>
        </p:txBody>
      </p:sp>
      <p:pic>
        <p:nvPicPr>
          <p:cNvPr id="49156" name="Picture 5" descr="Kết quả hình ảnh cho vong đời muỗi"/>
          <p:cNvPicPr>
            <a:picLocks noChangeAspect="1" noChangeArrowheads="1"/>
          </p:cNvPicPr>
          <p:nvPr/>
        </p:nvPicPr>
        <p:blipFill>
          <a:blip r:embed="rId2"/>
          <a:srcRect/>
          <a:stretch>
            <a:fillRect/>
          </a:stretch>
        </p:blipFill>
        <p:spPr bwMode="auto">
          <a:xfrm>
            <a:off x="5543550" y="4648200"/>
            <a:ext cx="2287588" cy="1676400"/>
          </a:xfrm>
          <a:prstGeom prst="rect">
            <a:avLst/>
          </a:prstGeom>
          <a:noFill/>
          <a:ln w="9525">
            <a:noFill/>
            <a:miter lim="800000"/>
            <a:headEnd/>
            <a:tailEnd/>
          </a:ln>
        </p:spPr>
      </p:pic>
      <p:pic>
        <p:nvPicPr>
          <p:cNvPr id="49157" name="Picture 2" descr="D:\hien\anh Bn\muoi sxh.jpg"/>
          <p:cNvPicPr>
            <a:picLocks noChangeAspect="1" noChangeArrowheads="1"/>
          </p:cNvPicPr>
          <p:nvPr/>
        </p:nvPicPr>
        <p:blipFill>
          <a:blip r:embed="rId3"/>
          <a:srcRect/>
          <a:stretch>
            <a:fillRect/>
          </a:stretch>
        </p:blipFill>
        <p:spPr bwMode="auto">
          <a:xfrm>
            <a:off x="5372100" y="914400"/>
            <a:ext cx="2457450" cy="3124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8"/>
          <p:cNvSpPr txBox="1">
            <a:spLocks noChangeArrowheads="1"/>
          </p:cNvSpPr>
          <p:nvPr/>
        </p:nvSpPr>
        <p:spPr bwMode="auto">
          <a:xfrm>
            <a:off x="0" y="0"/>
            <a:ext cx="9144000" cy="88582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t>Bệnh sốt xuất huyết Dengue lây truyền ra sao. Chăm sóc người bệnh SXH có thể bị lây bệnh không?</a:t>
            </a:r>
          </a:p>
        </p:txBody>
      </p:sp>
      <p:pic>
        <p:nvPicPr>
          <p:cNvPr id="11267" name="Picture 3" descr="Kết quả hình ảnh cho Bệnh sốt xuất huyết Dengue lây truyền ra sao"/>
          <p:cNvPicPr>
            <a:picLocks noGrp="1" noChangeAspect="1" noChangeArrowheads="1"/>
          </p:cNvPicPr>
          <p:nvPr>
            <p:ph sz="quarter" idx="2"/>
          </p:nvPr>
        </p:nvPicPr>
        <p:blipFill>
          <a:blip r:embed="rId2"/>
          <a:srcRect/>
          <a:stretch>
            <a:fillRect/>
          </a:stretch>
        </p:blipFill>
        <p:spPr>
          <a:xfrm>
            <a:off x="685800" y="990600"/>
            <a:ext cx="7696200" cy="5461000"/>
          </a:xfrm>
          <a:noFill/>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a:xfrm>
            <a:off x="1600200" y="304800"/>
            <a:ext cx="6172200" cy="984250"/>
          </a:xfrm>
        </p:spPr>
        <p:txBody>
          <a:bodyPr>
            <a:normAutofit fontScale="90000"/>
          </a:bodyPr>
          <a:lstStyle/>
          <a:p>
            <a:pPr algn="ctr"/>
            <a:r>
              <a:rPr lang="en-US" altLang="en-US" sz="3200" b="1" smtClean="0">
                <a:solidFill>
                  <a:srgbClr val="0000FF"/>
                </a:solidFill>
                <a:latin typeface="Arial" charset="0"/>
                <a:cs typeface="Arial" charset="0"/>
              </a:rPr>
              <a:t>Biện pháp phòng ,chống: cắt đứt chu trình trình truyền bệnh</a:t>
            </a:r>
          </a:p>
        </p:txBody>
      </p:sp>
      <p:sp>
        <p:nvSpPr>
          <p:cNvPr id="51203" name="AutoShape 5" descr="Kết quả hình ảnh cho đường truyền bệnh sxh"/>
          <p:cNvSpPr>
            <a:spLocks noChangeAspect="1" noChangeArrowheads="1"/>
          </p:cNvSpPr>
          <p:nvPr/>
        </p:nvSpPr>
        <p:spPr bwMode="auto">
          <a:xfrm>
            <a:off x="1227138" y="46038"/>
            <a:ext cx="176212" cy="304800"/>
          </a:xfrm>
          <a:prstGeom prst="rect">
            <a:avLst/>
          </a:prstGeom>
          <a:noFill/>
          <a:ln w="9525">
            <a:noFill/>
            <a:miter lim="800000"/>
            <a:headEnd/>
            <a:tailEnd/>
          </a:ln>
        </p:spPr>
        <p:txBody>
          <a:bodyPr/>
          <a:lstStyle/>
          <a:p>
            <a:pPr>
              <a:lnSpc>
                <a:spcPct val="90000"/>
              </a:lnSpc>
            </a:pPr>
            <a:endParaRPr lang="en-US" altLang="en-US" sz="2000">
              <a:latin typeface="Arial" charset="0"/>
            </a:endParaRPr>
          </a:p>
        </p:txBody>
      </p:sp>
      <p:sp>
        <p:nvSpPr>
          <p:cNvPr id="51204" name="AutoShape 7" descr="Kết quả hình ảnh cho đường truyền bệnh sxh"/>
          <p:cNvSpPr>
            <a:spLocks noChangeAspect="1" noChangeArrowheads="1"/>
          </p:cNvSpPr>
          <p:nvPr/>
        </p:nvSpPr>
        <p:spPr bwMode="auto">
          <a:xfrm>
            <a:off x="1227138" y="46038"/>
            <a:ext cx="176212" cy="304800"/>
          </a:xfrm>
          <a:prstGeom prst="rect">
            <a:avLst/>
          </a:prstGeom>
          <a:noFill/>
          <a:ln w="9525">
            <a:noFill/>
            <a:miter lim="800000"/>
            <a:headEnd/>
            <a:tailEnd/>
          </a:ln>
        </p:spPr>
        <p:txBody>
          <a:bodyPr/>
          <a:lstStyle/>
          <a:p>
            <a:pPr>
              <a:lnSpc>
                <a:spcPct val="90000"/>
              </a:lnSpc>
            </a:pPr>
            <a:endParaRPr lang="en-US" altLang="en-US" sz="2000">
              <a:latin typeface="Arial" charset="0"/>
            </a:endParaRPr>
          </a:p>
        </p:txBody>
      </p:sp>
      <p:pic>
        <p:nvPicPr>
          <p:cNvPr id="51205" name="Picture 10" descr="Kết quả hình ảnh cho đường truyền bệnh sxh"/>
          <p:cNvPicPr>
            <a:picLocks noChangeAspect="1" noChangeArrowheads="1"/>
          </p:cNvPicPr>
          <p:nvPr/>
        </p:nvPicPr>
        <p:blipFill>
          <a:blip r:embed="rId2"/>
          <a:srcRect/>
          <a:stretch>
            <a:fillRect/>
          </a:stretch>
        </p:blipFill>
        <p:spPr bwMode="auto">
          <a:xfrm>
            <a:off x="371475" y="1447800"/>
            <a:ext cx="8486775" cy="4914900"/>
          </a:xfrm>
          <a:prstGeom prst="rect">
            <a:avLst/>
          </a:prstGeom>
          <a:noFill/>
          <a:ln w="9525">
            <a:noFill/>
            <a:miter lim="800000"/>
            <a:headEnd/>
            <a:tailEnd/>
          </a:ln>
        </p:spPr>
      </p:pic>
      <p:sp>
        <p:nvSpPr>
          <p:cNvPr id="6" name="Multiply 5"/>
          <p:cNvSpPr/>
          <p:nvPr/>
        </p:nvSpPr>
        <p:spPr>
          <a:xfrm>
            <a:off x="5200650" y="19812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Multiply 6"/>
          <p:cNvSpPr/>
          <p:nvPr/>
        </p:nvSpPr>
        <p:spPr>
          <a:xfrm>
            <a:off x="5143500" y="48768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Multiply 7"/>
          <p:cNvSpPr/>
          <p:nvPr/>
        </p:nvSpPr>
        <p:spPr>
          <a:xfrm>
            <a:off x="5886450" y="33528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228600" y="1143000"/>
            <a:ext cx="4038600" cy="4525963"/>
          </a:xfrm>
        </p:spPr>
        <p:txBody>
          <a:bodyPr/>
          <a:lstStyle/>
          <a:p>
            <a:pPr algn="just" eaLnBrk="1" hangingPunct="1"/>
            <a:r>
              <a:rPr lang="en-US" sz="2000" b="1" smtClean="0">
                <a:solidFill>
                  <a:srgbClr val="FF0000"/>
                </a:solidFill>
              </a:rPr>
              <a:t>Giai đoạn 1</a:t>
            </a:r>
            <a:r>
              <a:rPr lang="en-US" sz="2000" smtClean="0"/>
              <a:t> của bệnh SXH, biểu hiện và xử trí tương tự sốt vi rút thông thường nên người bệnh có thể điều trị ngoại trú theo đơn.</a:t>
            </a:r>
          </a:p>
          <a:p>
            <a:pPr algn="just" eaLnBrk="1" hangingPunct="1"/>
            <a:r>
              <a:rPr lang="en-US" sz="2000" b="1" smtClean="0">
                <a:solidFill>
                  <a:srgbClr val="FF0000"/>
                </a:solidFill>
              </a:rPr>
              <a:t>Giai đoạn 2</a:t>
            </a:r>
            <a:r>
              <a:rPr lang="en-US" sz="2000" smtClean="0"/>
              <a:t> là giai đoạn có thể có nhiều biến chứng nặng nên người bệnh nên đến cơ sở y tế để điều trị. </a:t>
            </a:r>
            <a:endParaRPr lang="vi-VN" sz="2000" smtClean="0"/>
          </a:p>
        </p:txBody>
      </p:sp>
      <p:sp>
        <p:nvSpPr>
          <p:cNvPr id="12291" name="TextBox 8"/>
          <p:cNvSpPr txBox="1">
            <a:spLocks noChangeArrowheads="1"/>
          </p:cNvSpPr>
          <p:nvPr/>
        </p:nvSpPr>
        <p:spPr bwMode="auto">
          <a:xfrm>
            <a:off x="0" y="76200"/>
            <a:ext cx="9144000" cy="54927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3000" b="1"/>
              <a:t>SXHD có thể điều trị ở đâu?</a:t>
            </a:r>
          </a:p>
        </p:txBody>
      </p:sp>
      <p:pic>
        <p:nvPicPr>
          <p:cNvPr id="12292" name="Picture 12" descr="Kết quả hình ảnh cho nơi điều trị sốt xuất huyết"/>
          <p:cNvPicPr>
            <a:picLocks noGrp="1" noChangeAspect="1" noChangeArrowheads="1"/>
          </p:cNvPicPr>
          <p:nvPr>
            <p:ph sz="quarter" idx="3"/>
          </p:nvPr>
        </p:nvPicPr>
        <p:blipFill>
          <a:blip r:embed="rId2"/>
          <a:srcRect/>
          <a:stretch>
            <a:fillRect/>
          </a:stretch>
        </p:blipFill>
        <p:spPr>
          <a:xfrm>
            <a:off x="4800600" y="1371600"/>
            <a:ext cx="4114800" cy="4038600"/>
          </a:xfrm>
          <a:noFill/>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228600" y="1143000"/>
            <a:ext cx="4038600" cy="4525963"/>
          </a:xfrm>
          <a:noFill/>
        </p:spPr>
        <p:txBody>
          <a:bodyPr/>
          <a:lstStyle/>
          <a:p>
            <a:pPr algn="just" eaLnBrk="1" hangingPunct="1"/>
            <a:r>
              <a:rPr lang="en-US" sz="2000" smtClean="0"/>
              <a:t>Bệnh sốt xuất huyết Dengue do vi rút Dengue gây ra với 4 típ gây bệnh được ký hiệu là D1, D2, D3, D4. Cả 4 típ gây bệnh này đều gặp ở Việt Nam và luân phiên gây dịch. Do miễn dịch được tạo thành sau khi mắc bệnh chỉ có tính đặc hiệu đối với từng típ cho nên người ta </a:t>
            </a:r>
            <a:r>
              <a:rPr lang="en-US" sz="2000" b="1" smtClean="0">
                <a:solidFill>
                  <a:srgbClr val="FF0000"/>
                </a:solidFill>
              </a:rPr>
              <a:t>có thể mắc bệnh sốt xuất huyết Dengue lần thứ 2 hoặc thứ 3</a:t>
            </a:r>
            <a:r>
              <a:rPr lang="en-US" sz="2000" smtClean="0"/>
              <a:t> bởi những típ khác nhau, tuy nhiên rất hiếm khi mắc bệnh lại lần thứ 4.</a:t>
            </a:r>
            <a:endParaRPr lang="vi-VN" sz="2000" smtClean="0"/>
          </a:p>
        </p:txBody>
      </p:sp>
      <p:sp>
        <p:nvSpPr>
          <p:cNvPr id="13315" name="TextBox 8"/>
          <p:cNvSpPr txBox="1">
            <a:spLocks noChangeArrowheads="1"/>
          </p:cNvSpPr>
          <p:nvPr/>
        </p:nvSpPr>
        <p:spPr bwMode="auto">
          <a:xfrm>
            <a:off x="0" y="0"/>
            <a:ext cx="9144000" cy="48895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t>Người đã từng mắc bệnh SXHD có thể mắc lại không?</a:t>
            </a:r>
          </a:p>
        </p:txBody>
      </p:sp>
      <p:pic>
        <p:nvPicPr>
          <p:cNvPr id="13316" name="Picture 9" descr="Kết quả hình ảnh cho các tip D1 D2 D3 D4 soosts xuất huyết"/>
          <p:cNvPicPr>
            <a:picLocks noGrp="1" noChangeAspect="1" noChangeArrowheads="1"/>
          </p:cNvPicPr>
          <p:nvPr>
            <p:ph sz="quarter" idx="3"/>
          </p:nvPr>
        </p:nvPicPr>
        <p:blipFill>
          <a:blip r:embed="rId2"/>
          <a:srcRect/>
          <a:stretch>
            <a:fillRect/>
          </a:stretch>
        </p:blipFill>
        <p:spPr>
          <a:xfrm>
            <a:off x="4572000" y="1828800"/>
            <a:ext cx="4267200" cy="2824163"/>
          </a:xfrm>
          <a:noFill/>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0" y="0"/>
            <a:ext cx="9144000" cy="88582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dirty="0" err="1"/>
              <a:t>Chỉ</a:t>
            </a:r>
            <a:r>
              <a:rPr lang="en-US" sz="2600" b="1" dirty="0"/>
              <a:t> </a:t>
            </a:r>
            <a:r>
              <a:rPr lang="en-US" sz="2600" b="1" dirty="0" err="1"/>
              <a:t>phun</a:t>
            </a:r>
            <a:r>
              <a:rPr lang="en-US" sz="2600" b="1" dirty="0"/>
              <a:t> </a:t>
            </a:r>
            <a:r>
              <a:rPr lang="en-US" sz="2600" b="1" dirty="0" err="1"/>
              <a:t>hóa</a:t>
            </a:r>
            <a:r>
              <a:rPr lang="en-US" sz="2600" b="1" dirty="0"/>
              <a:t> </a:t>
            </a:r>
            <a:r>
              <a:rPr lang="en-US" sz="2600" b="1" dirty="0" err="1"/>
              <a:t>chất</a:t>
            </a:r>
            <a:r>
              <a:rPr lang="en-US" sz="2600" b="1" dirty="0"/>
              <a:t> </a:t>
            </a:r>
            <a:r>
              <a:rPr lang="en-US" sz="2600" b="1" dirty="0" err="1"/>
              <a:t>diệt</a:t>
            </a:r>
            <a:r>
              <a:rPr lang="en-US" sz="2600" b="1" dirty="0"/>
              <a:t> </a:t>
            </a:r>
            <a:r>
              <a:rPr lang="en-US" sz="2600" b="1" dirty="0" err="1"/>
              <a:t>muỗi</a:t>
            </a:r>
            <a:r>
              <a:rPr lang="en-US" sz="2600" b="1" dirty="0"/>
              <a:t> </a:t>
            </a:r>
            <a:r>
              <a:rPr lang="en-US" sz="2600" b="1" dirty="0" err="1"/>
              <a:t>có</a:t>
            </a:r>
            <a:r>
              <a:rPr lang="en-US" sz="2600" b="1" dirty="0"/>
              <a:t> </a:t>
            </a:r>
            <a:r>
              <a:rPr lang="en-US" sz="2600" b="1" dirty="0" err="1"/>
              <a:t>thể</a:t>
            </a:r>
            <a:r>
              <a:rPr lang="en-US" sz="2600" b="1" dirty="0"/>
              <a:t> </a:t>
            </a:r>
            <a:r>
              <a:rPr lang="en-US" sz="2600" b="1" dirty="0" err="1"/>
              <a:t>ngăn</a:t>
            </a:r>
            <a:r>
              <a:rPr lang="en-US" sz="2600" b="1" dirty="0"/>
              <a:t> </a:t>
            </a:r>
            <a:r>
              <a:rPr lang="en-US" sz="2600" b="1" dirty="0" err="1"/>
              <a:t>chặn</a:t>
            </a:r>
            <a:r>
              <a:rPr lang="en-US" sz="2600" b="1" dirty="0"/>
              <a:t> </a:t>
            </a:r>
            <a:r>
              <a:rPr lang="en-US" sz="2600" b="1" dirty="0" err="1"/>
              <a:t>hoàn</a:t>
            </a:r>
            <a:r>
              <a:rPr lang="en-US" sz="2600" b="1" dirty="0"/>
              <a:t> </a:t>
            </a:r>
            <a:r>
              <a:rPr lang="en-US" sz="2600" b="1" dirty="0" err="1"/>
              <a:t>toàn</a:t>
            </a:r>
            <a:r>
              <a:rPr lang="en-US" sz="2600" b="1" dirty="0"/>
              <a:t> </a:t>
            </a:r>
            <a:r>
              <a:rPr lang="en-US" sz="2600" b="1" dirty="0" err="1"/>
              <a:t>dịch</a:t>
            </a:r>
            <a:r>
              <a:rPr lang="en-US" sz="2600" b="1" dirty="0"/>
              <a:t> SXH </a:t>
            </a:r>
            <a:r>
              <a:rPr lang="en-US" sz="2600" b="1" dirty="0" err="1"/>
              <a:t>không</a:t>
            </a:r>
            <a:r>
              <a:rPr lang="en-US" sz="2600" b="1" dirty="0"/>
              <a:t>?</a:t>
            </a:r>
          </a:p>
        </p:txBody>
      </p:sp>
      <p:pic>
        <p:nvPicPr>
          <p:cNvPr id="14339" name="Picture 10" descr="Kết quả hình ảnh cho phu hóa chất diệt sốt xuất huyết"/>
          <p:cNvPicPr>
            <a:picLocks noGrp="1" noChangeAspect="1" noChangeArrowheads="1"/>
          </p:cNvPicPr>
          <p:nvPr>
            <p:ph sz="quarter" idx="3"/>
          </p:nvPr>
        </p:nvPicPr>
        <p:blipFill>
          <a:blip r:embed="rId2"/>
          <a:srcRect/>
          <a:stretch>
            <a:fillRect/>
          </a:stretch>
        </p:blipFill>
        <p:spPr>
          <a:xfrm>
            <a:off x="152400" y="1981200"/>
            <a:ext cx="4267200" cy="3481388"/>
          </a:xfrm>
          <a:noFill/>
        </p:spPr>
      </p:pic>
      <p:pic>
        <p:nvPicPr>
          <p:cNvPr id="14340" name="Picture 14" descr="Hình ảnh có liên quan"/>
          <p:cNvPicPr>
            <a:picLocks noChangeAspect="1" noChangeArrowheads="1"/>
          </p:cNvPicPr>
          <p:nvPr/>
        </p:nvPicPr>
        <p:blipFill>
          <a:blip r:embed="rId3"/>
          <a:srcRect/>
          <a:stretch>
            <a:fillRect/>
          </a:stretch>
        </p:blipFill>
        <p:spPr bwMode="auto">
          <a:xfrm>
            <a:off x="4419600" y="1981200"/>
            <a:ext cx="4572000" cy="3505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15363" name="Picture 7" descr="bien phap phong sxh"/>
          <p:cNvPicPr>
            <a:picLocks noGrp="1" noChangeAspect="1" noChangeArrowheads="1"/>
          </p:cNvPicPr>
          <p:nvPr>
            <p:ph idx="1"/>
          </p:nvPr>
        </p:nvPicPr>
        <p:blipFill>
          <a:blip r:embed="rId2"/>
          <a:srcRect/>
          <a:stretch>
            <a:fillRect/>
          </a:stretch>
        </p:blipFill>
        <p:spPr>
          <a:xfrm>
            <a:off x="0" y="1752600"/>
            <a:ext cx="9144000" cy="2819400"/>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16387" name="AutoShape 12" descr="Kết quả hình ảnh cho đậy kín dụng cụ chứa nước"/>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6388" name="AutoShape 14" descr="Kết quả hình ảnh cho đậy kín dụng cụ chứa nước"/>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16389" name="Picture 15" descr="chum 1"/>
          <p:cNvPicPr>
            <a:picLocks noGrp="1" noChangeAspect="1" noChangeArrowheads="1"/>
          </p:cNvPicPr>
          <p:nvPr>
            <p:ph sz="quarter" idx="2"/>
          </p:nvPr>
        </p:nvPicPr>
        <p:blipFill>
          <a:blip r:embed="rId2"/>
          <a:srcRect/>
          <a:stretch>
            <a:fillRect/>
          </a:stretch>
        </p:blipFill>
        <p:spPr>
          <a:xfrm>
            <a:off x="4343400" y="511175"/>
            <a:ext cx="4419600" cy="2762250"/>
          </a:xfrm>
          <a:noFill/>
        </p:spPr>
      </p:pic>
      <p:pic>
        <p:nvPicPr>
          <p:cNvPr id="16390" name="Picture 16" descr="chum 2"/>
          <p:cNvPicPr>
            <a:picLocks noGrp="1" noChangeAspect="1" noChangeArrowheads="1"/>
          </p:cNvPicPr>
          <p:nvPr>
            <p:ph sz="quarter" idx="3"/>
          </p:nvPr>
        </p:nvPicPr>
        <p:blipFill>
          <a:blip r:embed="rId3"/>
          <a:srcRect/>
          <a:stretch>
            <a:fillRect/>
          </a:stretch>
        </p:blipFill>
        <p:spPr>
          <a:xfrm>
            <a:off x="4419600" y="3429000"/>
            <a:ext cx="4343400" cy="3141663"/>
          </a:xfrm>
          <a:noFill/>
        </p:spPr>
      </p:pic>
      <p:sp>
        <p:nvSpPr>
          <p:cNvPr id="16391" name="Text Box 18"/>
          <p:cNvSpPr txBox="1">
            <a:spLocks noChangeArrowheads="1"/>
          </p:cNvSpPr>
          <p:nvPr/>
        </p:nvSpPr>
        <p:spPr bwMode="auto">
          <a:xfrm>
            <a:off x="762000" y="1600200"/>
            <a:ext cx="22098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16392" name="Rectangle 1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vi-VN"/>
          </a:p>
        </p:txBody>
      </p:sp>
      <p:sp>
        <p:nvSpPr>
          <p:cNvPr id="16393" name="Rectangle 20"/>
          <p:cNvSpPr>
            <a:spLocks noChangeArrowheads="1"/>
          </p:cNvSpPr>
          <p:nvPr/>
        </p:nvSpPr>
        <p:spPr bwMode="auto">
          <a:xfrm>
            <a:off x="533400" y="1371600"/>
            <a:ext cx="3276600" cy="2227263"/>
          </a:xfrm>
          <a:prstGeom prst="rect">
            <a:avLst/>
          </a:prstGeom>
          <a:noFill/>
          <a:ln w="9525">
            <a:noFill/>
            <a:miter lim="800000"/>
            <a:headEnd/>
            <a:tailEnd/>
          </a:ln>
          <a:effectLst/>
        </p:spPr>
        <p:txBody>
          <a:bodyPr anchor="ctr">
            <a:spAutoFit/>
          </a:bodyPr>
          <a:lstStyle/>
          <a:p>
            <a:pPr algn="just"/>
            <a:r>
              <a:rPr lang="vi-VN" sz="2800" b="1">
                <a:solidFill>
                  <a:srgbClr val="FF0000"/>
                </a:solidFill>
              </a:rPr>
              <a:t>1.</a:t>
            </a:r>
            <a:r>
              <a:rPr lang="vi-VN" sz="2800" b="1"/>
              <a:t> Đậy kín tất cả các dụng cụ chứa nước để muỗi không vào đẻ trứng.</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IMG_20150920_101236"/>
          <p:cNvPicPr>
            <a:picLocks noGrp="1" noChangeAspect="1" noChangeArrowheads="1"/>
          </p:cNvPicPr>
          <p:nvPr>
            <p:ph sz="quarter" idx="1"/>
          </p:nvPr>
        </p:nvPicPr>
        <p:blipFill>
          <a:blip r:embed="rId2"/>
          <a:srcRect/>
          <a:stretch>
            <a:fillRect/>
          </a:stretch>
        </p:blipFill>
        <p:spPr>
          <a:xfrm>
            <a:off x="4876800" y="838200"/>
            <a:ext cx="3962400" cy="5029200"/>
          </a:xfrm>
          <a:noFill/>
        </p:spPr>
      </p:pic>
      <p:sp>
        <p:nvSpPr>
          <p:cNvPr id="17411" name="Rectangle 16"/>
          <p:cNvSpPr>
            <a:spLocks noChangeArrowheads="1"/>
          </p:cNvSpPr>
          <p:nvPr/>
        </p:nvSpPr>
        <p:spPr bwMode="auto">
          <a:xfrm>
            <a:off x="457200" y="1089025"/>
            <a:ext cx="3959225" cy="4473575"/>
          </a:xfrm>
          <a:prstGeom prst="rect">
            <a:avLst/>
          </a:prstGeom>
          <a:noFill/>
          <a:ln w="9525">
            <a:noFill/>
            <a:miter lim="800000"/>
            <a:headEnd/>
            <a:tailEnd/>
          </a:ln>
          <a:effectLst/>
        </p:spPr>
        <p:txBody>
          <a:bodyPr anchor="ctr">
            <a:spAutoFit/>
          </a:bodyPr>
          <a:lstStyle/>
          <a:p>
            <a:pPr algn="just"/>
            <a:r>
              <a:rPr lang="vi-VN" sz="2400" b="1">
                <a:solidFill>
                  <a:srgbClr val="FF0000"/>
                </a:solidFill>
              </a:rPr>
              <a:t>2.</a:t>
            </a:r>
            <a:r>
              <a:rPr lang="vi-VN" sz="2400" b="1"/>
              <a:t> Hàng tuần thực hiện các biện pháp </a:t>
            </a:r>
            <a:r>
              <a:rPr lang="vi-VN" sz="2400" b="1">
                <a:solidFill>
                  <a:srgbClr val="0000FF"/>
                </a:solidFill>
              </a:rPr>
              <a:t>diệt loăng quăng/bọ gậy</a:t>
            </a:r>
            <a:r>
              <a:rPr lang="vi-VN" sz="2400" b="1"/>
              <a:t> bằng cách thả cá vào dụng cụ chứa nước lớn; thau rửa dụng cụ chứa nước vừa và nhỏ, lật úp các dụng cụ không chứa nước; thay nước bình hoa/bình bông; bỏ muối hoặc dầu vào bát nước kê chân chạn.</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457200" y="1390650"/>
            <a:ext cx="3886200" cy="2647950"/>
          </a:xfrm>
          <a:prstGeom prst="rect">
            <a:avLst/>
          </a:prstGeom>
          <a:noFill/>
          <a:ln w="9525">
            <a:noFill/>
            <a:miter lim="800000"/>
            <a:headEnd/>
            <a:tailEnd/>
          </a:ln>
          <a:effectLst/>
        </p:spPr>
        <p:txBody>
          <a:bodyPr anchor="ctr">
            <a:spAutoFit/>
          </a:bodyPr>
          <a:lstStyle/>
          <a:p>
            <a:pPr algn="just"/>
            <a:r>
              <a:rPr lang="vi-VN" sz="2400" b="1">
                <a:solidFill>
                  <a:srgbClr val="FF0000"/>
                </a:solidFill>
              </a:rPr>
              <a:t>3.</a:t>
            </a:r>
            <a:r>
              <a:rPr lang="vi-VN" sz="2400" b="1"/>
              <a:t> Hàng tuần loại bỏ các vật liệu phế thải, các hốc nước tự nhiên không cho muỗi đẻ trứng như chai, lọ, mảnh chai, vỏ dừa, mảnh lu vỡ, lốp/vỏ xe cũ, hốc tre, bẹ lá...</a:t>
            </a:r>
          </a:p>
        </p:txBody>
      </p:sp>
      <p:pic>
        <p:nvPicPr>
          <p:cNvPr id="18435" name="Picture 6" descr="IMG_20150920_101308"/>
          <p:cNvPicPr>
            <a:picLocks noChangeAspect="1" noChangeArrowheads="1"/>
          </p:cNvPicPr>
          <p:nvPr/>
        </p:nvPicPr>
        <p:blipFill>
          <a:blip r:embed="rId2" cstate="print"/>
          <a:srcRect/>
          <a:stretch>
            <a:fillRect/>
          </a:stretch>
        </p:blipFill>
        <p:spPr bwMode="auto">
          <a:xfrm>
            <a:off x="5332413" y="685800"/>
            <a:ext cx="2325687" cy="3100388"/>
          </a:xfrm>
          <a:prstGeom prst="rect">
            <a:avLst/>
          </a:prstGeom>
          <a:noFill/>
          <a:ln w="9525">
            <a:noFill/>
            <a:miter lim="800000"/>
            <a:headEnd/>
            <a:tailEnd/>
          </a:ln>
        </p:spPr>
      </p:pic>
      <p:pic>
        <p:nvPicPr>
          <p:cNvPr id="18436" name="Picture 7" descr="IMG_0607-01"/>
          <p:cNvPicPr>
            <a:picLocks noChangeAspect="1" noChangeArrowheads="1"/>
          </p:cNvPicPr>
          <p:nvPr/>
        </p:nvPicPr>
        <p:blipFill>
          <a:blip r:embed="rId3"/>
          <a:srcRect/>
          <a:stretch>
            <a:fillRect/>
          </a:stretch>
        </p:blipFill>
        <p:spPr bwMode="auto">
          <a:xfrm>
            <a:off x="4570413" y="3962400"/>
            <a:ext cx="3811587" cy="25415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trên</a:t>
            </a:r>
            <a:r>
              <a:rPr lang="en-US" dirty="0" smtClean="0"/>
              <a:t> </a:t>
            </a:r>
            <a:r>
              <a:rPr lang="en-US" dirty="0" err="1" smtClean="0"/>
              <a:t>thế</a:t>
            </a:r>
            <a:r>
              <a:rPr lang="en-US" dirty="0" smtClean="0"/>
              <a:t> </a:t>
            </a:r>
            <a:r>
              <a:rPr lang="en-US" dirty="0" err="1" smtClean="0"/>
              <a:t>giới</a:t>
            </a:r>
            <a:endParaRPr lang="en-US" dirty="0"/>
          </a:p>
        </p:txBody>
      </p:sp>
      <p:sp>
        <p:nvSpPr>
          <p:cNvPr id="3" name="Content Placeholder 2"/>
          <p:cNvSpPr>
            <a:spLocks noGrp="1"/>
          </p:cNvSpPr>
          <p:nvPr>
            <p:ph sz="quarter" idx="1"/>
          </p:nvPr>
        </p:nvSpPr>
        <p:spPr>
          <a:xfrm>
            <a:off x="457200" y="1600200"/>
            <a:ext cx="8001000" cy="5029200"/>
          </a:xfrm>
        </p:spPr>
        <p:txBody>
          <a:bodyPr>
            <a:normAutofit/>
          </a:bodyPr>
          <a:lstStyle/>
          <a:p>
            <a:pPr algn="just">
              <a:buNone/>
            </a:pPr>
            <a:r>
              <a:rPr lang="en-US" b="1" dirty="0" smtClean="0"/>
              <a:t>+ </a:t>
            </a:r>
            <a:r>
              <a:rPr lang="en-US" b="1" dirty="0" err="1" smtClean="0"/>
              <a:t>Bệnh</a:t>
            </a:r>
            <a:r>
              <a:rPr lang="en-US" b="1" dirty="0" smtClean="0"/>
              <a:t> </a:t>
            </a:r>
            <a:r>
              <a:rPr lang="en-US" b="1" dirty="0" err="1" smtClean="0"/>
              <a:t>Sởi</a:t>
            </a:r>
            <a:r>
              <a:rPr lang="en-US" b="1" dirty="0" smtClean="0"/>
              <a:t> </a:t>
            </a:r>
            <a:r>
              <a:rPr lang="en-US" b="1" dirty="0" err="1" smtClean="0"/>
              <a:t>tại</a:t>
            </a:r>
            <a:r>
              <a:rPr lang="en-US" b="1" dirty="0" smtClean="0"/>
              <a:t> </a:t>
            </a:r>
            <a:r>
              <a:rPr lang="en-US" b="1" dirty="0" err="1" smtClean="0"/>
              <a:t>Mỹ</a:t>
            </a:r>
            <a:r>
              <a:rPr lang="en-US" b="1" dirty="0" smtClean="0"/>
              <a:t>: </a:t>
            </a:r>
            <a:r>
              <a:rPr lang="en-US" dirty="0" err="1" smtClean="0"/>
              <a:t>vẫn</a:t>
            </a:r>
            <a:r>
              <a:rPr lang="en-US" dirty="0" smtClean="0"/>
              <a:t> </a:t>
            </a:r>
            <a:r>
              <a:rPr lang="en-US" dirty="0" err="1" smtClean="0"/>
              <a:t>tiếp</a:t>
            </a:r>
            <a:r>
              <a:rPr lang="en-US" dirty="0" smtClean="0"/>
              <a:t> </a:t>
            </a:r>
            <a:r>
              <a:rPr lang="en-US" dirty="0" err="1" smtClean="0"/>
              <a:t>tục</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thêm</a:t>
            </a:r>
            <a:r>
              <a:rPr lang="en-US" dirty="0" smtClean="0"/>
              <a:t>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mới</a:t>
            </a:r>
            <a:r>
              <a:rPr lang="en-US" dirty="0" smtClean="0"/>
              <a:t>. </a:t>
            </a:r>
            <a:r>
              <a:rPr lang="en-US" dirty="0" err="1" smtClean="0"/>
              <a:t>Cộng</a:t>
            </a:r>
            <a:r>
              <a:rPr lang="en-US" dirty="0" smtClean="0"/>
              <a:t> </a:t>
            </a:r>
            <a:r>
              <a:rPr lang="en-US" dirty="0" err="1" smtClean="0"/>
              <a:t>dồn</a:t>
            </a:r>
            <a:r>
              <a:rPr lang="en-US" dirty="0" smtClean="0"/>
              <a:t> </a:t>
            </a:r>
            <a:r>
              <a:rPr lang="en-US" dirty="0" err="1" smtClean="0"/>
              <a:t>từ</a:t>
            </a:r>
            <a:r>
              <a:rPr lang="en-US" dirty="0" smtClean="0"/>
              <a:t> 01/01 - 14/3/2019, </a:t>
            </a:r>
            <a:r>
              <a:rPr lang="en-US" dirty="0" err="1" smtClean="0"/>
              <a:t>đã</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tổng</a:t>
            </a:r>
            <a:r>
              <a:rPr lang="en-US" dirty="0" smtClean="0"/>
              <a:t> </a:t>
            </a:r>
            <a:r>
              <a:rPr lang="en-US" dirty="0" err="1" smtClean="0"/>
              <a:t>cộng</a:t>
            </a:r>
            <a:r>
              <a:rPr lang="en-US" dirty="0" smtClean="0"/>
              <a:t> 268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a:t>
            </a:r>
            <a:endParaRPr lang="en-US" dirty="0" smtClean="0"/>
          </a:p>
          <a:p>
            <a:pPr algn="just">
              <a:buNone/>
            </a:pPr>
            <a:r>
              <a:rPr lang="en-US" b="1" dirty="0" smtClean="0"/>
              <a:t>+ </a:t>
            </a:r>
            <a:r>
              <a:rPr lang="en-US" b="1" dirty="0" err="1" smtClean="0"/>
              <a:t>Bệnh</a:t>
            </a:r>
            <a:r>
              <a:rPr lang="en-US" b="1" dirty="0" smtClean="0"/>
              <a:t> </a:t>
            </a:r>
            <a:r>
              <a:rPr lang="en-US" b="1" dirty="0" err="1" smtClean="0"/>
              <a:t>sởi</a:t>
            </a:r>
            <a:r>
              <a:rPr lang="en-US" b="1" dirty="0" smtClean="0"/>
              <a:t> </a:t>
            </a:r>
            <a:r>
              <a:rPr lang="en-US" b="1" dirty="0" err="1" smtClean="0"/>
              <a:t>tại</a:t>
            </a:r>
            <a:r>
              <a:rPr lang="en-US" b="1" dirty="0" smtClean="0"/>
              <a:t> Philippines: </a:t>
            </a:r>
            <a:r>
              <a:rPr lang="en-US" dirty="0" err="1" smtClean="0"/>
              <a:t>Từ</a:t>
            </a:r>
            <a:r>
              <a:rPr lang="en-US" dirty="0" smtClean="0"/>
              <a:t> </a:t>
            </a:r>
            <a:r>
              <a:rPr lang="en-US" dirty="0" err="1" smtClean="0"/>
              <a:t>ngày</a:t>
            </a:r>
            <a:r>
              <a:rPr lang="en-US" dirty="0" smtClean="0"/>
              <a:t> 01/01/2019 </a:t>
            </a:r>
            <a:r>
              <a:rPr lang="en-US" dirty="0" err="1" smtClean="0"/>
              <a:t>đến</a:t>
            </a:r>
            <a:r>
              <a:rPr lang="en-US" dirty="0" smtClean="0"/>
              <a:t> </a:t>
            </a:r>
            <a:r>
              <a:rPr lang="en-US" dirty="0" err="1" smtClean="0"/>
              <a:t>ngày</a:t>
            </a:r>
            <a:r>
              <a:rPr lang="en-US" dirty="0" smtClean="0"/>
              <a:t> 14/3/2019, </a:t>
            </a:r>
            <a:r>
              <a:rPr lang="en-US" dirty="0" err="1" smtClean="0"/>
              <a:t>đã</a:t>
            </a:r>
            <a:r>
              <a:rPr lang="en-US" dirty="0" smtClean="0"/>
              <a:t> </a:t>
            </a:r>
            <a:r>
              <a:rPr lang="en-US" dirty="0" err="1" smtClean="0"/>
              <a:t>có</a:t>
            </a:r>
            <a:r>
              <a:rPr lang="en-US" dirty="0" smtClean="0"/>
              <a:t> 21.396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315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a:t>
            </a:r>
            <a:r>
              <a:rPr lang="en-US" dirty="0" err="1" smtClean="0"/>
              <a:t>tăng</a:t>
            </a:r>
            <a:r>
              <a:rPr lang="en-US" dirty="0" smtClean="0"/>
              <a:t> 384%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2018. </a:t>
            </a:r>
            <a:r>
              <a:rPr lang="en-US" dirty="0" err="1" smtClean="0"/>
              <a:t>Với</a:t>
            </a:r>
            <a:r>
              <a:rPr lang="en-US" dirty="0" smtClean="0"/>
              <a:t> </a:t>
            </a:r>
            <a:r>
              <a:rPr lang="en-US" dirty="0" err="1" smtClean="0"/>
              <a:t>độ</a:t>
            </a:r>
            <a:r>
              <a:rPr lang="en-US" dirty="0" smtClean="0"/>
              <a:t> </a:t>
            </a:r>
            <a:r>
              <a:rPr lang="en-US" dirty="0" err="1" smtClean="0"/>
              <a:t>tuổi</a:t>
            </a:r>
            <a:r>
              <a:rPr lang="en-US" dirty="0" smtClean="0"/>
              <a:t> </a:t>
            </a:r>
            <a:r>
              <a:rPr lang="en-US" dirty="0" err="1" smtClean="0"/>
              <a:t>trung</a:t>
            </a:r>
            <a:r>
              <a:rPr lang="en-US" dirty="0" smtClean="0"/>
              <a:t> </a:t>
            </a:r>
            <a:r>
              <a:rPr lang="en-US" dirty="0" err="1" smtClean="0"/>
              <a:t>bình</a:t>
            </a:r>
            <a:r>
              <a:rPr lang="en-US" dirty="0" smtClean="0"/>
              <a:t> </a:t>
            </a:r>
            <a:r>
              <a:rPr lang="en-US" dirty="0" err="1" smtClean="0"/>
              <a:t>là</a:t>
            </a:r>
            <a:r>
              <a:rPr lang="en-US" dirty="0" smtClean="0"/>
              <a:t> 3 </a:t>
            </a:r>
            <a:r>
              <a:rPr lang="en-US" dirty="0" err="1" smtClean="0"/>
              <a:t>tuổi</a:t>
            </a:r>
            <a:r>
              <a:rPr lang="en-US" dirty="0" smtClean="0"/>
              <a:t>, 54%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là</a:t>
            </a:r>
            <a:r>
              <a:rPr lang="en-US" dirty="0" smtClean="0"/>
              <a:t> </a:t>
            </a:r>
            <a:r>
              <a:rPr lang="en-US" dirty="0" err="1" smtClean="0"/>
              <a:t>dưới</a:t>
            </a:r>
            <a:r>
              <a:rPr lang="en-US" dirty="0" smtClean="0"/>
              <a:t> 5 </a:t>
            </a:r>
            <a:r>
              <a:rPr lang="en-US" dirty="0" err="1" smtClean="0"/>
              <a:t>tuổi</a:t>
            </a:r>
            <a:r>
              <a:rPr lang="en-US" dirty="0" smtClean="0"/>
              <a:t>. 60%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không</a:t>
            </a:r>
            <a:r>
              <a:rPr lang="en-US" dirty="0" smtClean="0"/>
              <a:t> </a:t>
            </a:r>
            <a:r>
              <a:rPr lang="en-US" dirty="0" err="1" smtClean="0"/>
              <a:t>bằng</a:t>
            </a:r>
            <a:r>
              <a:rPr lang="en-US" dirty="0" smtClean="0"/>
              <a:t> </a:t>
            </a:r>
            <a:r>
              <a:rPr lang="en-US" dirty="0" err="1" smtClean="0"/>
              <a:t>chứng</a:t>
            </a:r>
            <a:r>
              <a:rPr lang="en-US" dirty="0" smtClean="0"/>
              <a:t> </a:t>
            </a:r>
            <a:r>
              <a:rPr lang="en-US" dirty="0" err="1" smtClean="0"/>
              <a:t>về</a:t>
            </a:r>
            <a:r>
              <a:rPr lang="en-US" dirty="0" smtClean="0"/>
              <a:t> </a:t>
            </a:r>
            <a:r>
              <a:rPr lang="en-US" dirty="0" err="1" smtClean="0"/>
              <a:t>tình</a:t>
            </a:r>
            <a:r>
              <a:rPr lang="en-US" dirty="0" smtClean="0"/>
              <a:t> </a:t>
            </a:r>
            <a:r>
              <a:rPr lang="en-US" dirty="0" err="1" smtClean="0"/>
              <a:t>trạng</a:t>
            </a:r>
            <a:r>
              <a:rPr lang="en-US" dirty="0" smtClean="0"/>
              <a:t> </a:t>
            </a:r>
            <a:r>
              <a:rPr lang="en-US" dirty="0" err="1" smtClean="0"/>
              <a:t>tiêm</a:t>
            </a:r>
            <a:r>
              <a:rPr lang="en-US" dirty="0" smtClean="0"/>
              <a:t> </a:t>
            </a:r>
            <a:r>
              <a:rPr lang="en-US" dirty="0" err="1" smtClean="0"/>
              <a:t>chủng</a:t>
            </a:r>
            <a:r>
              <a:rPr lang="en-US" dirty="0" smtClean="0"/>
              <a:t>. </a:t>
            </a:r>
            <a:r>
              <a:rPr lang="en-US" dirty="0" err="1" smtClean="0"/>
              <a:t>Ước</a:t>
            </a:r>
            <a:r>
              <a:rPr lang="en-US" dirty="0" smtClean="0"/>
              <a:t> </a:t>
            </a:r>
            <a:r>
              <a:rPr lang="en-US" dirty="0" err="1" smtClean="0"/>
              <a:t>tính</a:t>
            </a:r>
            <a:r>
              <a:rPr lang="en-US" dirty="0" smtClean="0"/>
              <a:t> </a:t>
            </a:r>
            <a:r>
              <a:rPr lang="en-US" dirty="0" err="1" smtClean="0"/>
              <a:t>rằng</a:t>
            </a:r>
            <a:r>
              <a:rPr lang="en-US" dirty="0" smtClean="0"/>
              <a:t> 2% </a:t>
            </a:r>
            <a:r>
              <a:rPr lang="en-US" dirty="0" err="1" smtClean="0"/>
              <a:t>trường</a:t>
            </a:r>
            <a:r>
              <a:rPr lang="en-US" dirty="0" smtClean="0"/>
              <a:t> </a:t>
            </a:r>
            <a:r>
              <a:rPr lang="en-US" dirty="0" err="1" smtClean="0"/>
              <a:t>hợp</a:t>
            </a:r>
            <a:r>
              <a:rPr lang="en-US" dirty="0" smtClean="0"/>
              <a:t> </a:t>
            </a:r>
            <a:r>
              <a:rPr lang="en-US" dirty="0" err="1" smtClean="0"/>
              <a:t>đã</a:t>
            </a:r>
            <a:r>
              <a:rPr lang="en-US" dirty="0" smtClean="0"/>
              <a:t> </a:t>
            </a:r>
            <a:r>
              <a:rPr lang="en-US" dirty="0" err="1" smtClean="0"/>
              <a:t>được</a:t>
            </a:r>
            <a:r>
              <a:rPr lang="en-US" dirty="0" smtClean="0"/>
              <a:t> </a:t>
            </a:r>
            <a:r>
              <a:rPr lang="en-US" dirty="0" err="1" smtClean="0"/>
              <a:t>tiêm</a:t>
            </a:r>
            <a:r>
              <a:rPr lang="en-US" dirty="0" smtClean="0"/>
              <a:t> </a:t>
            </a:r>
            <a:r>
              <a:rPr lang="en-US" dirty="0" err="1" smtClean="0"/>
              <a:t>phòng</a:t>
            </a:r>
            <a:r>
              <a:rPr lang="en-US" dirty="0" smtClean="0"/>
              <a:t> </a:t>
            </a:r>
            <a:r>
              <a:rPr lang="en-US" dirty="0" err="1" smtClean="0"/>
              <a:t>trước</a:t>
            </a:r>
            <a:r>
              <a:rPr lang="en-US" dirty="0" smtClean="0"/>
              <a:t> </a:t>
            </a:r>
            <a:r>
              <a:rPr lang="en-US" dirty="0" err="1" smtClean="0"/>
              <a:t>đó</a:t>
            </a:r>
            <a:r>
              <a:rPr lang="en-US" dirty="0" smtClean="0"/>
              <a:t> </a:t>
            </a:r>
            <a:r>
              <a:rPr lang="en-US" dirty="0" err="1" smtClean="0"/>
              <a:t>với</a:t>
            </a:r>
            <a:r>
              <a:rPr lang="en-US" dirty="0" smtClean="0"/>
              <a:t> </a:t>
            </a:r>
            <a:r>
              <a:rPr lang="en-US" dirty="0" err="1" smtClean="0"/>
              <a:t>một</a:t>
            </a:r>
            <a:r>
              <a:rPr lang="en-US" dirty="0" smtClean="0"/>
              <a:t> </a:t>
            </a:r>
            <a:r>
              <a:rPr lang="en-US" dirty="0" err="1" smtClean="0"/>
              <a:t>hoặc</a:t>
            </a:r>
            <a:r>
              <a:rPr lang="en-US" dirty="0" smtClean="0"/>
              <a:t> 2 </a:t>
            </a:r>
            <a:r>
              <a:rPr lang="en-US" dirty="0" err="1" smtClean="0"/>
              <a:t>liều</a:t>
            </a:r>
            <a:r>
              <a:rPr lang="en-US" dirty="0" smtClean="0"/>
              <a:t>. </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19459" name="Picture 14" descr="mac man"/>
          <p:cNvPicPr>
            <a:picLocks noGrp="1" noChangeAspect="1" noChangeArrowheads="1"/>
          </p:cNvPicPr>
          <p:nvPr>
            <p:ph sz="quarter" idx="2"/>
          </p:nvPr>
        </p:nvPicPr>
        <p:blipFill>
          <a:blip r:embed="rId2"/>
          <a:srcRect/>
          <a:stretch>
            <a:fillRect/>
          </a:stretch>
        </p:blipFill>
        <p:spPr>
          <a:xfrm>
            <a:off x="5029200" y="1600200"/>
            <a:ext cx="3348038" cy="3362325"/>
          </a:xfrm>
          <a:noFill/>
        </p:spPr>
      </p:pic>
      <p:sp>
        <p:nvSpPr>
          <p:cNvPr id="19460" name="Rectangle 18"/>
          <p:cNvSpPr>
            <a:spLocks noChangeArrowheads="1"/>
          </p:cNvSpPr>
          <p:nvPr/>
        </p:nvSpPr>
        <p:spPr bwMode="auto">
          <a:xfrm>
            <a:off x="381000" y="1600200"/>
            <a:ext cx="4191000" cy="1187450"/>
          </a:xfrm>
          <a:prstGeom prst="rect">
            <a:avLst/>
          </a:prstGeom>
          <a:noFill/>
          <a:ln w="9525">
            <a:noFill/>
            <a:miter lim="800000"/>
            <a:headEnd/>
            <a:tailEnd/>
          </a:ln>
          <a:effectLst/>
        </p:spPr>
        <p:txBody>
          <a:bodyPr anchor="ctr">
            <a:spAutoFit/>
          </a:bodyPr>
          <a:lstStyle/>
          <a:p>
            <a:pPr algn="just"/>
            <a:r>
              <a:rPr lang="vi-VN" sz="2400" b="1">
                <a:solidFill>
                  <a:srgbClr val="FF0000"/>
                </a:solidFill>
              </a:rPr>
              <a:t>4.</a:t>
            </a:r>
            <a:r>
              <a:rPr lang="vi-VN" sz="2400" b="1"/>
              <a:t> Ngủ màn, mặc quần áo dài phòng muỗi đốt ngay cả ban ngày.</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0483" name="Picture 10" descr="IMG_20150919_142241"/>
          <p:cNvPicPr>
            <a:picLocks noGrp="1" noChangeAspect="1" noChangeArrowheads="1"/>
          </p:cNvPicPr>
          <p:nvPr>
            <p:ph sz="quarter" idx="2"/>
          </p:nvPr>
        </p:nvPicPr>
        <p:blipFill>
          <a:blip r:embed="rId2"/>
          <a:srcRect/>
          <a:stretch>
            <a:fillRect/>
          </a:stretch>
        </p:blipFill>
        <p:spPr>
          <a:xfrm>
            <a:off x="4876800" y="381000"/>
            <a:ext cx="3429000" cy="3405188"/>
          </a:xfrm>
        </p:spPr>
      </p:pic>
      <p:pic>
        <p:nvPicPr>
          <p:cNvPr id="20484" name="Picture 11" descr="phun thuoc 1"/>
          <p:cNvPicPr>
            <a:picLocks noGrp="1" noChangeAspect="1" noChangeArrowheads="1"/>
          </p:cNvPicPr>
          <p:nvPr>
            <p:ph sz="quarter" idx="3"/>
          </p:nvPr>
        </p:nvPicPr>
        <p:blipFill>
          <a:blip r:embed="rId3"/>
          <a:srcRect/>
          <a:stretch>
            <a:fillRect/>
          </a:stretch>
        </p:blipFill>
        <p:spPr>
          <a:xfrm>
            <a:off x="4876800" y="3810000"/>
            <a:ext cx="3429000" cy="2568575"/>
          </a:xfrm>
          <a:noFill/>
        </p:spPr>
      </p:pic>
      <p:sp>
        <p:nvSpPr>
          <p:cNvPr id="20485" name="Rectangle 12"/>
          <p:cNvSpPr>
            <a:spLocks noChangeArrowheads="1"/>
          </p:cNvSpPr>
          <p:nvPr/>
        </p:nvSpPr>
        <p:spPr bwMode="auto">
          <a:xfrm>
            <a:off x="0" y="4800600"/>
            <a:ext cx="1752600" cy="533400"/>
          </a:xfrm>
          <a:prstGeom prst="rect">
            <a:avLst/>
          </a:prstGeom>
          <a:solidFill>
            <a:schemeClr val="bg1"/>
          </a:solidFill>
          <a:ln w="9525">
            <a:noFill/>
            <a:miter lim="800000"/>
            <a:headEnd/>
            <a:tailEnd/>
          </a:ln>
          <a:effectLst/>
        </p:spPr>
        <p:txBody>
          <a:bodyPr wrap="none" anchor="ctr"/>
          <a:lstStyle/>
          <a:p>
            <a:endParaRPr lang="en-US"/>
          </a:p>
        </p:txBody>
      </p:sp>
      <p:sp>
        <p:nvSpPr>
          <p:cNvPr id="20486" name="Rectangle 14"/>
          <p:cNvSpPr>
            <a:spLocks noChangeArrowheads="1"/>
          </p:cNvSpPr>
          <p:nvPr/>
        </p:nvSpPr>
        <p:spPr bwMode="auto">
          <a:xfrm>
            <a:off x="457200" y="1598613"/>
            <a:ext cx="4038600" cy="1800225"/>
          </a:xfrm>
          <a:prstGeom prst="rect">
            <a:avLst/>
          </a:prstGeom>
          <a:noFill/>
          <a:ln w="9525">
            <a:noFill/>
            <a:miter lim="800000"/>
            <a:headEnd/>
            <a:tailEnd/>
          </a:ln>
          <a:effectLst/>
        </p:spPr>
        <p:txBody>
          <a:bodyPr anchor="ctr">
            <a:spAutoFit/>
          </a:bodyPr>
          <a:lstStyle/>
          <a:p>
            <a:r>
              <a:rPr lang="vi-VN" sz="2800" b="1">
                <a:solidFill>
                  <a:srgbClr val="FF0000"/>
                </a:solidFill>
              </a:rPr>
              <a:t>5.</a:t>
            </a:r>
            <a:r>
              <a:rPr lang="vi-VN" sz="2800" b="1"/>
              <a:t> Tích cực phối hợp với ngành y tế trong các đợt phun hóa chất phòng, chống dịch.</a:t>
            </a:r>
            <a:r>
              <a:rPr lang="vi-VN" sz="2800"/>
              <a:t> </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1507" name="Picture 10" descr="kham 1"/>
          <p:cNvPicPr>
            <a:picLocks noGrp="1" noChangeAspect="1" noChangeArrowheads="1"/>
          </p:cNvPicPr>
          <p:nvPr>
            <p:ph sz="quarter" idx="2"/>
          </p:nvPr>
        </p:nvPicPr>
        <p:blipFill>
          <a:blip r:embed="rId2"/>
          <a:srcRect/>
          <a:stretch>
            <a:fillRect/>
          </a:stretch>
        </p:blipFill>
        <p:spPr>
          <a:xfrm>
            <a:off x="4953000" y="1371600"/>
            <a:ext cx="3657600" cy="2851150"/>
          </a:xfrm>
          <a:noFill/>
        </p:spPr>
      </p:pic>
      <p:sp>
        <p:nvSpPr>
          <p:cNvPr id="21508" name="Rectangle 12"/>
          <p:cNvSpPr>
            <a:spLocks noChangeArrowheads="1"/>
          </p:cNvSpPr>
          <p:nvPr/>
        </p:nvSpPr>
        <p:spPr bwMode="auto">
          <a:xfrm>
            <a:off x="304800" y="1339850"/>
            <a:ext cx="4038600" cy="2227263"/>
          </a:xfrm>
          <a:prstGeom prst="rect">
            <a:avLst/>
          </a:prstGeom>
          <a:noFill/>
          <a:ln w="9525">
            <a:noFill/>
            <a:miter lim="800000"/>
            <a:headEnd/>
            <a:tailEnd/>
          </a:ln>
          <a:effectLst/>
        </p:spPr>
        <p:txBody>
          <a:bodyPr anchor="ctr">
            <a:spAutoFit/>
          </a:bodyPr>
          <a:lstStyle/>
          <a:p>
            <a:r>
              <a:rPr lang="vi-VN" sz="2800" b="1">
                <a:solidFill>
                  <a:srgbClr val="FF0000"/>
                </a:solidFill>
              </a:rPr>
              <a:t>6.</a:t>
            </a:r>
            <a:r>
              <a:rPr lang="vi-VN" sz="2800" b="1"/>
              <a:t> Khi bị sốt đến ngay cơ sở y tế để được khám và tư vấn điều trị. </a:t>
            </a:r>
            <a:r>
              <a:rPr lang="en-US" sz="2800" b="1"/>
              <a:t>Không tự ý điều trị tại nhà.</a:t>
            </a:r>
            <a:r>
              <a:rPr lang="vi-VN" sz="2800"/>
              <a:t> </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graphicFrame>
        <p:nvGraphicFramePr>
          <p:cNvPr id="22531" name="Object 5"/>
          <p:cNvGraphicFramePr>
            <a:graphicFrameLocks noChangeAspect="1"/>
          </p:cNvGraphicFramePr>
          <p:nvPr>
            <p:ph sz="half" idx="1"/>
          </p:nvPr>
        </p:nvGraphicFramePr>
        <p:xfrm>
          <a:off x="2438400" y="317500"/>
          <a:ext cx="4205288" cy="6248400"/>
        </p:xfrm>
        <a:graphic>
          <a:graphicData uri="http://schemas.openxmlformats.org/presentationml/2006/ole">
            <p:oleObj spid="_x0000_s57346" name="Image" r:id="rId3" imgW="4736508" imgH="6730159" progId="">
              <p:embed/>
            </p:oleObj>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3555" name="Picture 13" descr="Kết quả hình ảnh cho khẩu hiệu phòng chống sốt xuất huyết"/>
          <p:cNvPicPr>
            <a:picLocks noGrp="1" noChangeAspect="1" noChangeArrowheads="1"/>
          </p:cNvPicPr>
          <p:nvPr>
            <p:ph sz="half" idx="1"/>
          </p:nvPr>
        </p:nvPicPr>
        <p:blipFill>
          <a:blip r:embed="rId2"/>
          <a:srcRect/>
          <a:stretch>
            <a:fillRect/>
          </a:stretch>
        </p:blipFill>
        <p:spPr>
          <a:xfrm>
            <a:off x="0" y="20638"/>
            <a:ext cx="9144000" cy="6807200"/>
          </a:xfrm>
          <a:noFill/>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610600" cy="6629400"/>
          </a:xfrm>
        </p:spPr>
        <p:txBody>
          <a:bodyPr/>
          <a:lstStyle/>
          <a:p>
            <a:pPr>
              <a:buNone/>
            </a:pPr>
            <a:endParaRPr lang="en-US" sz="4000" b="1" dirty="0" smtClean="0"/>
          </a:p>
          <a:p>
            <a:pPr>
              <a:buNone/>
            </a:pPr>
            <a:endParaRPr lang="en-US" sz="4000" b="1" dirty="0" smtClean="0"/>
          </a:p>
          <a:p>
            <a:pPr>
              <a:buNone/>
            </a:pPr>
            <a:endParaRPr lang="en-US" sz="4000" b="1" dirty="0" smtClean="0"/>
          </a:p>
          <a:p>
            <a:pPr algn="ctr">
              <a:buNone/>
            </a:pPr>
            <a:r>
              <a:rPr lang="en-US" sz="4000" b="1" dirty="0" smtClean="0"/>
              <a:t>PHẦN 2. </a:t>
            </a:r>
            <a:r>
              <a:rPr lang="en-US" sz="4000" b="1" dirty="0" err="1" smtClean="0"/>
              <a:t>Đặc</a:t>
            </a:r>
            <a:r>
              <a:rPr lang="en-US" sz="4000" b="1" dirty="0" smtClean="0"/>
              <a:t> </a:t>
            </a:r>
            <a:r>
              <a:rPr lang="en-US" sz="4000" b="1" dirty="0" err="1" smtClean="0"/>
              <a:t>điểm</a:t>
            </a:r>
            <a:r>
              <a:rPr lang="en-US" sz="4000" b="1" dirty="0" smtClean="0"/>
              <a:t> </a:t>
            </a:r>
            <a:r>
              <a:rPr lang="en-US" sz="4000" b="1" dirty="0" err="1" smtClean="0"/>
              <a:t>và</a:t>
            </a:r>
            <a:r>
              <a:rPr lang="en-US" sz="4000" b="1" dirty="0" smtClean="0"/>
              <a:t> </a:t>
            </a:r>
            <a:r>
              <a:rPr lang="en-US" sz="4000" b="1" dirty="0" err="1" smtClean="0"/>
              <a:t>cách</a:t>
            </a:r>
            <a:r>
              <a:rPr lang="en-US" sz="4000" b="1" dirty="0" smtClean="0"/>
              <a:t> </a:t>
            </a:r>
            <a:r>
              <a:rPr lang="en-US" sz="4000" b="1" dirty="0" err="1" smtClean="0"/>
              <a:t>phòng</a:t>
            </a:r>
            <a:r>
              <a:rPr lang="en-US" sz="4000" b="1" dirty="0" smtClean="0"/>
              <a:t> </a:t>
            </a:r>
            <a:r>
              <a:rPr lang="en-US" sz="4000" b="1" dirty="0" err="1" smtClean="0"/>
              <a:t>chống</a:t>
            </a:r>
            <a:r>
              <a:rPr lang="en-US" sz="4000" b="1" dirty="0" smtClean="0"/>
              <a:t> </a:t>
            </a:r>
            <a:r>
              <a:rPr lang="en-US" sz="4000" b="1" dirty="0" err="1" smtClean="0"/>
              <a:t>bệnh</a:t>
            </a:r>
            <a:r>
              <a:rPr lang="en-US" sz="4000" b="1" dirty="0" smtClean="0"/>
              <a:t> </a:t>
            </a:r>
            <a:r>
              <a:rPr lang="en-US" sz="4000" b="1" dirty="0" err="1" smtClean="0"/>
              <a:t>Tay</a:t>
            </a:r>
            <a:r>
              <a:rPr lang="en-US" sz="4000" b="1" dirty="0" smtClean="0"/>
              <a:t> </a:t>
            </a:r>
            <a:r>
              <a:rPr lang="en-US" sz="4000" b="1" dirty="0" err="1" smtClean="0"/>
              <a:t>chân</a:t>
            </a:r>
            <a:r>
              <a:rPr lang="en-US" sz="4000" b="1" dirty="0" smtClean="0"/>
              <a:t> </a:t>
            </a:r>
            <a:r>
              <a:rPr lang="en-US" sz="4000" b="1" dirty="0" err="1" smtClean="0"/>
              <a:t>miệng</a:t>
            </a:r>
            <a:r>
              <a:rPr lang="en-US" sz="4000" b="1" dirty="0" smtClean="0"/>
              <a:t>.</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304800"/>
            <a:ext cx="8229600" cy="715963"/>
          </a:xfrm>
        </p:spPr>
        <p:txBody>
          <a:bodyPr/>
          <a:lstStyle/>
          <a:p>
            <a:pPr algn="ctr" eaLnBrk="1" hangingPunct="1">
              <a:spcBef>
                <a:spcPts val="600"/>
              </a:spcBef>
              <a:spcAft>
                <a:spcPts val="600"/>
              </a:spcAft>
              <a:tabLst>
                <a:tab pos="179388" algn="l"/>
              </a:tabLst>
            </a:pPr>
            <a:r>
              <a:rPr lang="pt-BR" sz="3000" b="1" smtClean="0">
                <a:solidFill>
                  <a:schemeClr val="tx1"/>
                </a:solidFill>
                <a:latin typeface="Arial" charset="0"/>
                <a:cs typeface="Arial" charset="0"/>
              </a:rPr>
              <a:t>I. ĐẶC ĐIỂM CHUNG CỦA BỆNH</a:t>
            </a:r>
            <a:endParaRPr lang="en-US" sz="3000" smtClean="0">
              <a:solidFill>
                <a:schemeClr val="tx1"/>
              </a:solidFill>
              <a:latin typeface="Arial" charset="0"/>
              <a:cs typeface="Arial" charset="0"/>
            </a:endParaRPr>
          </a:p>
        </p:txBody>
      </p:sp>
      <p:sp>
        <p:nvSpPr>
          <p:cNvPr id="8195" name="Content Placeholder 2"/>
          <p:cNvSpPr>
            <a:spLocks noGrp="1"/>
          </p:cNvSpPr>
          <p:nvPr>
            <p:ph idx="1"/>
          </p:nvPr>
        </p:nvSpPr>
        <p:spPr>
          <a:xfrm>
            <a:off x="533400" y="1524000"/>
            <a:ext cx="8229600" cy="4800600"/>
          </a:xfrm>
        </p:spPr>
        <p:txBody>
          <a:bodyPr/>
          <a:lstStyle/>
          <a:p>
            <a:pPr algn="just" eaLnBrk="1" hangingPunct="1">
              <a:spcAft>
                <a:spcPts val="1200"/>
              </a:spcAft>
            </a:pPr>
            <a:r>
              <a:rPr lang="en-US" dirty="0" err="1" smtClean="0">
                <a:latin typeface="Arial" charset="0"/>
                <a:cs typeface="Arial" charset="0"/>
              </a:rPr>
              <a:t>Bệnh</a:t>
            </a:r>
            <a:r>
              <a:rPr lang="en-US" dirty="0" smtClean="0">
                <a:latin typeface="Arial" charset="0"/>
                <a:cs typeface="Arial" charset="0"/>
              </a:rPr>
              <a:t> </a:t>
            </a:r>
            <a:r>
              <a:rPr lang="en-US" dirty="0" err="1" smtClean="0">
                <a:latin typeface="Arial" charset="0"/>
                <a:cs typeface="Arial" charset="0"/>
              </a:rPr>
              <a:t>nhiễm</a:t>
            </a:r>
            <a:r>
              <a:rPr lang="en-US" dirty="0" smtClean="0">
                <a:latin typeface="Arial" charset="0"/>
                <a:cs typeface="Arial" charset="0"/>
              </a:rPr>
              <a:t> vi </a:t>
            </a:r>
            <a:r>
              <a:rPr lang="en-US" dirty="0" err="1" smtClean="0">
                <a:latin typeface="Arial" charset="0"/>
                <a:cs typeface="Arial" charset="0"/>
              </a:rPr>
              <a:t>rút</a:t>
            </a:r>
            <a:r>
              <a:rPr lang="en-US" dirty="0" smtClean="0">
                <a:latin typeface="Arial" charset="0"/>
                <a:cs typeface="Arial" charset="0"/>
              </a:rPr>
              <a:t> </a:t>
            </a:r>
            <a:r>
              <a:rPr lang="en-US" dirty="0" err="1" smtClean="0">
                <a:latin typeface="Arial" charset="0"/>
                <a:cs typeface="Arial" charset="0"/>
              </a:rPr>
              <a:t>cấp</a:t>
            </a:r>
            <a:r>
              <a:rPr lang="en-US" dirty="0" smtClean="0">
                <a:latin typeface="Arial" charset="0"/>
                <a:cs typeface="Arial" charset="0"/>
              </a:rPr>
              <a:t> </a:t>
            </a:r>
            <a:r>
              <a:rPr lang="en-US" dirty="0" err="1" smtClean="0">
                <a:latin typeface="Arial" charset="0"/>
                <a:cs typeface="Arial" charset="0"/>
              </a:rPr>
              <a:t>tính</a:t>
            </a:r>
            <a:r>
              <a:rPr lang="en-US" dirty="0" smtClean="0">
                <a:latin typeface="Arial" charset="0"/>
                <a:cs typeface="Arial" charset="0"/>
              </a:rPr>
              <a:t>, </a:t>
            </a:r>
            <a:r>
              <a:rPr lang="en-US" dirty="0" err="1" smtClean="0">
                <a:latin typeface="Arial" charset="0"/>
                <a:cs typeface="Arial" charset="0"/>
              </a:rPr>
              <a:t>lây</a:t>
            </a:r>
            <a:r>
              <a:rPr lang="en-US" dirty="0" smtClean="0">
                <a:latin typeface="Arial" charset="0"/>
                <a:cs typeface="Arial" charset="0"/>
              </a:rPr>
              <a:t> </a:t>
            </a:r>
            <a:r>
              <a:rPr lang="en-US" dirty="0" err="1" smtClean="0">
                <a:latin typeface="Arial" charset="0"/>
                <a:cs typeface="Arial" charset="0"/>
              </a:rPr>
              <a:t>theo</a:t>
            </a:r>
            <a:r>
              <a:rPr lang="en-US" dirty="0" smtClean="0">
                <a:latin typeface="Arial" charset="0"/>
                <a:cs typeface="Arial" charset="0"/>
              </a:rPr>
              <a:t> </a:t>
            </a:r>
            <a:r>
              <a:rPr lang="en-US" dirty="0" err="1" smtClean="0">
                <a:latin typeface="Arial" charset="0"/>
                <a:cs typeface="Arial" charset="0"/>
              </a:rPr>
              <a:t>đường</a:t>
            </a:r>
            <a:r>
              <a:rPr lang="en-US" dirty="0" smtClean="0">
                <a:latin typeface="Arial" charset="0"/>
                <a:cs typeface="Arial" charset="0"/>
              </a:rPr>
              <a:t> </a:t>
            </a:r>
            <a:r>
              <a:rPr lang="en-US" dirty="0" err="1" smtClean="0">
                <a:latin typeface="Arial" charset="0"/>
                <a:cs typeface="Arial" charset="0"/>
              </a:rPr>
              <a:t>tiêu</a:t>
            </a:r>
            <a:r>
              <a:rPr lang="en-US" dirty="0" smtClean="0">
                <a:latin typeface="Arial" charset="0"/>
                <a:cs typeface="Arial" charset="0"/>
              </a:rPr>
              <a:t>  </a:t>
            </a:r>
            <a:r>
              <a:rPr lang="en-US" dirty="0" err="1" smtClean="0">
                <a:latin typeface="Arial" charset="0"/>
                <a:cs typeface="Arial" charset="0"/>
              </a:rPr>
              <a:t>hóa</a:t>
            </a:r>
            <a:endParaRPr lang="en-US" dirty="0" smtClean="0">
              <a:latin typeface="Arial" charset="0"/>
              <a:cs typeface="Arial" charset="0"/>
            </a:endParaRPr>
          </a:p>
          <a:p>
            <a:pPr algn="just" eaLnBrk="1" hangingPunct="1">
              <a:spcAft>
                <a:spcPts val="1200"/>
              </a:spcAft>
            </a:pPr>
            <a:r>
              <a:rPr lang="en-US" dirty="0" smtClean="0">
                <a:latin typeface="Arial" charset="0"/>
                <a:cs typeface="Arial" charset="0"/>
              </a:rPr>
              <a:t>Hay </a:t>
            </a:r>
            <a:r>
              <a:rPr lang="en-US" dirty="0" err="1" smtClean="0">
                <a:latin typeface="Arial" charset="0"/>
                <a:cs typeface="Arial" charset="0"/>
              </a:rPr>
              <a:t>gặp</a:t>
            </a:r>
            <a:r>
              <a:rPr lang="en-US" dirty="0" smtClean="0">
                <a:latin typeface="Arial" charset="0"/>
                <a:cs typeface="Arial" charset="0"/>
              </a:rPr>
              <a:t> </a:t>
            </a:r>
            <a:r>
              <a:rPr lang="en-US" dirty="0" err="1" smtClean="0">
                <a:latin typeface="Arial" charset="0"/>
                <a:cs typeface="Arial" charset="0"/>
              </a:rPr>
              <a:t>trẻ</a:t>
            </a:r>
            <a:r>
              <a:rPr lang="en-US" dirty="0" smtClean="0">
                <a:latin typeface="Arial" charset="0"/>
                <a:cs typeface="Arial" charset="0"/>
              </a:rPr>
              <a:t> &lt; 5 </a:t>
            </a:r>
            <a:r>
              <a:rPr lang="en-US" dirty="0" err="1" smtClean="0">
                <a:latin typeface="Arial" charset="0"/>
                <a:cs typeface="Arial" charset="0"/>
              </a:rPr>
              <a:t>tuổi</a:t>
            </a:r>
            <a:endParaRPr lang="en-US" dirty="0" smtClean="0">
              <a:latin typeface="Arial" charset="0"/>
              <a:cs typeface="Arial" charset="0"/>
            </a:endParaRPr>
          </a:p>
          <a:p>
            <a:pPr algn="just" eaLnBrk="1" hangingPunct="1">
              <a:spcAft>
                <a:spcPts val="1200"/>
              </a:spcAft>
            </a:pPr>
            <a:r>
              <a:rPr lang="en-US" dirty="0" err="1" smtClean="0">
                <a:latin typeface="Arial" charset="0"/>
                <a:cs typeface="Arial" charset="0"/>
              </a:rPr>
              <a:t>Biểu</a:t>
            </a:r>
            <a:r>
              <a:rPr lang="en-US" dirty="0" smtClean="0">
                <a:latin typeface="Arial" charset="0"/>
                <a:cs typeface="Arial" charset="0"/>
              </a:rPr>
              <a:t> </a:t>
            </a:r>
            <a:r>
              <a:rPr lang="en-US" dirty="0" err="1" smtClean="0">
                <a:latin typeface="Arial" charset="0"/>
                <a:cs typeface="Arial" charset="0"/>
              </a:rPr>
              <a:t>hiện</a:t>
            </a:r>
            <a:r>
              <a:rPr lang="en-US" dirty="0" smtClean="0">
                <a:latin typeface="Arial" charset="0"/>
                <a:cs typeface="Arial" charset="0"/>
              </a:rPr>
              <a:t> </a:t>
            </a:r>
            <a:r>
              <a:rPr lang="en-US" dirty="0" err="1" smtClean="0">
                <a:latin typeface="Arial" charset="0"/>
                <a:cs typeface="Arial" charset="0"/>
              </a:rPr>
              <a:t>bệnh</a:t>
            </a:r>
            <a:r>
              <a:rPr lang="en-US" dirty="0" smtClean="0">
                <a:latin typeface="Arial" charset="0"/>
                <a:cs typeface="Arial" charset="0"/>
              </a:rPr>
              <a:t>: </a:t>
            </a:r>
            <a:r>
              <a:rPr lang="en-US" dirty="0" err="1" smtClean="0">
                <a:latin typeface="Arial" charset="0"/>
                <a:cs typeface="Arial" charset="0"/>
              </a:rPr>
              <a:t>sốt</a:t>
            </a:r>
            <a:r>
              <a:rPr lang="en-US" dirty="0" smtClean="0">
                <a:latin typeface="Arial" charset="0"/>
                <a:cs typeface="Arial" charset="0"/>
              </a:rPr>
              <a:t>, </a:t>
            </a:r>
            <a:r>
              <a:rPr lang="en-US" dirty="0" err="1" smtClean="0">
                <a:latin typeface="Arial" charset="0"/>
                <a:cs typeface="Arial" charset="0"/>
              </a:rPr>
              <a:t>đau</a:t>
            </a:r>
            <a:r>
              <a:rPr lang="en-US" dirty="0" smtClean="0">
                <a:latin typeface="Arial" charset="0"/>
                <a:cs typeface="Arial" charset="0"/>
              </a:rPr>
              <a:t> </a:t>
            </a:r>
            <a:r>
              <a:rPr lang="en-US" dirty="0" err="1" smtClean="0">
                <a:latin typeface="Arial" charset="0"/>
                <a:cs typeface="Arial" charset="0"/>
              </a:rPr>
              <a:t>họng</a:t>
            </a:r>
            <a:r>
              <a:rPr lang="en-US" dirty="0" smtClean="0">
                <a:latin typeface="Arial" charset="0"/>
                <a:cs typeface="Arial" charset="0"/>
              </a:rPr>
              <a:t>, </a:t>
            </a:r>
            <a:r>
              <a:rPr lang="en-US" dirty="0" err="1" smtClean="0">
                <a:latin typeface="Arial" charset="0"/>
                <a:cs typeface="Arial" charset="0"/>
              </a:rPr>
              <a:t>tổn</a:t>
            </a:r>
            <a:r>
              <a:rPr lang="en-US" dirty="0" smtClean="0">
                <a:latin typeface="Arial" charset="0"/>
                <a:cs typeface="Arial" charset="0"/>
              </a:rPr>
              <a:t> </a:t>
            </a:r>
            <a:r>
              <a:rPr lang="en-US" dirty="0" err="1" smtClean="0">
                <a:latin typeface="Arial" charset="0"/>
                <a:cs typeface="Arial" charset="0"/>
              </a:rPr>
              <a:t>thương</a:t>
            </a:r>
            <a:r>
              <a:rPr lang="en-US" dirty="0" smtClean="0">
                <a:latin typeface="Arial" charset="0"/>
                <a:cs typeface="Arial" charset="0"/>
              </a:rPr>
              <a:t> </a:t>
            </a:r>
            <a:r>
              <a:rPr lang="en-US" dirty="0" err="1" smtClean="0">
                <a:latin typeface="Arial" charset="0"/>
                <a:cs typeface="Arial" charset="0"/>
              </a:rPr>
              <a:t>niêm</a:t>
            </a:r>
            <a:r>
              <a:rPr lang="en-US" dirty="0" smtClean="0">
                <a:latin typeface="Arial" charset="0"/>
                <a:cs typeface="Arial" charset="0"/>
              </a:rPr>
              <a:t> </a:t>
            </a:r>
            <a:r>
              <a:rPr lang="en-US" dirty="0" err="1" smtClean="0">
                <a:latin typeface="Arial" charset="0"/>
                <a:cs typeface="Arial" charset="0"/>
              </a:rPr>
              <a:t>mạc</a:t>
            </a:r>
            <a:r>
              <a:rPr lang="en-US" dirty="0" smtClean="0">
                <a:latin typeface="Arial" charset="0"/>
                <a:cs typeface="Arial" charset="0"/>
              </a:rPr>
              <a:t> </a:t>
            </a:r>
            <a:r>
              <a:rPr lang="en-US" dirty="0" err="1" smtClean="0">
                <a:latin typeface="Arial" charset="0"/>
                <a:cs typeface="Arial" charset="0"/>
              </a:rPr>
              <a:t>miệng</a:t>
            </a:r>
            <a:r>
              <a:rPr lang="en-US" dirty="0" smtClean="0">
                <a:latin typeface="Arial" charset="0"/>
                <a:cs typeface="Arial" charset="0"/>
              </a:rPr>
              <a:t> </a:t>
            </a:r>
            <a:r>
              <a:rPr lang="en-US" dirty="0" err="1" smtClean="0">
                <a:latin typeface="Arial" charset="0"/>
                <a:cs typeface="Arial" charset="0"/>
              </a:rPr>
              <a:t>và</a:t>
            </a:r>
            <a:r>
              <a:rPr lang="en-US" dirty="0" smtClean="0">
                <a:latin typeface="Arial" charset="0"/>
                <a:cs typeface="Arial" charset="0"/>
              </a:rPr>
              <a:t> </a:t>
            </a:r>
            <a:r>
              <a:rPr lang="en-US" dirty="0" err="1" smtClean="0">
                <a:latin typeface="Arial" charset="0"/>
                <a:cs typeface="Arial" charset="0"/>
              </a:rPr>
              <a:t>da</a:t>
            </a:r>
            <a:r>
              <a:rPr lang="en-US" dirty="0" smtClean="0">
                <a:latin typeface="Arial" charset="0"/>
                <a:cs typeface="Arial" charset="0"/>
              </a:rPr>
              <a:t> </a:t>
            </a:r>
            <a:r>
              <a:rPr lang="en-US" dirty="0" err="1" smtClean="0">
                <a:latin typeface="Arial" charset="0"/>
                <a:cs typeface="Arial" charset="0"/>
              </a:rPr>
              <a:t>dạng</a:t>
            </a:r>
            <a:r>
              <a:rPr lang="en-US" dirty="0" smtClean="0">
                <a:latin typeface="Arial" charset="0"/>
                <a:cs typeface="Arial" charset="0"/>
              </a:rPr>
              <a:t> </a:t>
            </a:r>
            <a:r>
              <a:rPr lang="en-US" dirty="0" err="1" smtClean="0">
                <a:latin typeface="Arial" charset="0"/>
                <a:cs typeface="Arial" charset="0"/>
              </a:rPr>
              <a:t>phỏng</a:t>
            </a:r>
            <a:r>
              <a:rPr lang="en-US" dirty="0" smtClean="0">
                <a:latin typeface="Arial" charset="0"/>
                <a:cs typeface="Arial" charset="0"/>
              </a:rPr>
              <a:t> </a:t>
            </a:r>
            <a:r>
              <a:rPr lang="en-US" dirty="0" err="1" smtClean="0">
                <a:latin typeface="Arial" charset="0"/>
                <a:cs typeface="Arial" charset="0"/>
              </a:rPr>
              <a:t>nước</a:t>
            </a:r>
            <a:r>
              <a:rPr lang="en-US" dirty="0" smtClean="0">
                <a:latin typeface="Arial" charset="0"/>
                <a:cs typeface="Arial" charset="0"/>
              </a:rPr>
              <a:t> </a:t>
            </a:r>
            <a:r>
              <a:rPr lang="en-US" dirty="0" err="1" smtClean="0">
                <a:latin typeface="Arial" charset="0"/>
                <a:cs typeface="Arial" charset="0"/>
              </a:rPr>
              <a:t>lòng</a:t>
            </a:r>
            <a:r>
              <a:rPr lang="en-US" dirty="0" smtClean="0">
                <a:latin typeface="Arial" charset="0"/>
                <a:cs typeface="Arial" charset="0"/>
              </a:rPr>
              <a:t> </a:t>
            </a:r>
            <a:r>
              <a:rPr lang="en-US" dirty="0" err="1" smtClean="0">
                <a:latin typeface="Arial" charset="0"/>
                <a:cs typeface="Arial" charset="0"/>
              </a:rPr>
              <a:t>bàn</a:t>
            </a:r>
            <a:r>
              <a:rPr lang="en-US" dirty="0" smtClean="0">
                <a:latin typeface="Arial" charset="0"/>
                <a:cs typeface="Arial" charset="0"/>
              </a:rPr>
              <a:t> </a:t>
            </a:r>
            <a:r>
              <a:rPr lang="en-US" dirty="0" err="1" smtClean="0">
                <a:latin typeface="Arial" charset="0"/>
                <a:cs typeface="Arial" charset="0"/>
              </a:rPr>
              <a:t>tay</a:t>
            </a:r>
            <a:r>
              <a:rPr lang="en-US" dirty="0" smtClean="0">
                <a:latin typeface="Arial" charset="0"/>
                <a:cs typeface="Arial" charset="0"/>
              </a:rPr>
              <a:t>, </a:t>
            </a:r>
            <a:r>
              <a:rPr lang="en-US" dirty="0" err="1" smtClean="0">
                <a:latin typeface="Arial" charset="0"/>
                <a:cs typeface="Arial" charset="0"/>
              </a:rPr>
              <a:t>lòng</a:t>
            </a:r>
            <a:r>
              <a:rPr lang="en-US" dirty="0" smtClean="0">
                <a:latin typeface="Arial" charset="0"/>
                <a:cs typeface="Arial" charset="0"/>
              </a:rPr>
              <a:t> </a:t>
            </a:r>
            <a:r>
              <a:rPr lang="en-US" dirty="0" err="1" smtClean="0">
                <a:latin typeface="Arial" charset="0"/>
                <a:cs typeface="Arial" charset="0"/>
              </a:rPr>
              <a:t>bàn</a:t>
            </a:r>
            <a:r>
              <a:rPr lang="en-US" dirty="0" smtClean="0">
                <a:latin typeface="Arial" charset="0"/>
                <a:cs typeface="Arial" charset="0"/>
              </a:rPr>
              <a:t> </a:t>
            </a:r>
            <a:r>
              <a:rPr lang="en-US" dirty="0" err="1" smtClean="0">
                <a:latin typeface="Arial" charset="0"/>
                <a:cs typeface="Arial" charset="0"/>
              </a:rPr>
              <a:t>chân</a:t>
            </a:r>
            <a:r>
              <a:rPr lang="en-US" dirty="0" smtClean="0">
                <a:latin typeface="Arial" charset="0"/>
                <a:cs typeface="Arial" charset="0"/>
              </a:rPr>
              <a:t>, </a:t>
            </a:r>
            <a:r>
              <a:rPr lang="en-US" dirty="0" err="1" smtClean="0">
                <a:latin typeface="Arial" charset="0"/>
                <a:cs typeface="Arial" charset="0"/>
              </a:rPr>
              <a:t>đầu</a:t>
            </a:r>
            <a:r>
              <a:rPr lang="en-US" dirty="0" smtClean="0">
                <a:latin typeface="Arial" charset="0"/>
                <a:cs typeface="Arial" charset="0"/>
              </a:rPr>
              <a:t> </a:t>
            </a:r>
            <a:r>
              <a:rPr lang="en-US" dirty="0" err="1" smtClean="0">
                <a:latin typeface="Arial" charset="0"/>
                <a:cs typeface="Arial" charset="0"/>
              </a:rPr>
              <a:t>gối</a:t>
            </a:r>
            <a:r>
              <a:rPr lang="en-US" dirty="0" smtClean="0">
                <a:latin typeface="Arial" charset="0"/>
                <a:cs typeface="Arial" charset="0"/>
              </a:rPr>
              <a:t>, </a:t>
            </a:r>
            <a:r>
              <a:rPr lang="en-US" dirty="0" err="1" smtClean="0">
                <a:latin typeface="Arial" charset="0"/>
                <a:cs typeface="Arial" charset="0"/>
              </a:rPr>
              <a:t>mông</a:t>
            </a:r>
            <a:endParaRPr lang="en-US" dirty="0" smtClean="0">
              <a:latin typeface="Arial" charset="0"/>
              <a:cs typeface="Arial" charset="0"/>
            </a:endParaRPr>
          </a:p>
          <a:p>
            <a:pPr algn="just" eaLnBrk="1" hangingPunct="1">
              <a:spcAft>
                <a:spcPts val="1200"/>
              </a:spcAft>
            </a:pPr>
            <a:r>
              <a:rPr lang="en-US" dirty="0" err="1" smtClean="0">
                <a:latin typeface="Arial" charset="0"/>
                <a:cs typeface="Arial" charset="0"/>
              </a:rPr>
              <a:t>Biến</a:t>
            </a:r>
            <a:r>
              <a:rPr lang="en-US" dirty="0" smtClean="0">
                <a:latin typeface="Arial" charset="0"/>
                <a:cs typeface="Arial" charset="0"/>
              </a:rPr>
              <a:t> </a:t>
            </a:r>
            <a:r>
              <a:rPr lang="en-US" dirty="0" err="1" smtClean="0">
                <a:latin typeface="Arial" charset="0"/>
                <a:cs typeface="Arial" charset="0"/>
              </a:rPr>
              <a:t>chứng</a:t>
            </a:r>
            <a:r>
              <a:rPr lang="en-US" dirty="0" smtClean="0">
                <a:latin typeface="Arial" charset="0"/>
                <a:cs typeface="Arial" charset="0"/>
              </a:rPr>
              <a:t> </a:t>
            </a:r>
            <a:r>
              <a:rPr lang="en-US" dirty="0" err="1" smtClean="0">
                <a:latin typeface="Arial" charset="0"/>
                <a:cs typeface="Arial" charset="0"/>
              </a:rPr>
              <a:t>viêm</a:t>
            </a:r>
            <a:r>
              <a:rPr lang="en-US" dirty="0" smtClean="0">
                <a:latin typeface="Arial" charset="0"/>
                <a:cs typeface="Arial" charset="0"/>
              </a:rPr>
              <a:t> </a:t>
            </a:r>
            <a:r>
              <a:rPr lang="en-US" dirty="0" err="1" smtClean="0">
                <a:latin typeface="Arial" charset="0"/>
                <a:cs typeface="Arial" charset="0"/>
              </a:rPr>
              <a:t>não-màng</a:t>
            </a:r>
            <a:r>
              <a:rPr lang="en-US" dirty="0" smtClean="0">
                <a:latin typeface="Arial" charset="0"/>
                <a:cs typeface="Arial" charset="0"/>
              </a:rPr>
              <a:t> </a:t>
            </a:r>
            <a:r>
              <a:rPr lang="en-US" dirty="0" err="1" smtClean="0">
                <a:latin typeface="Arial" charset="0"/>
                <a:cs typeface="Arial" charset="0"/>
              </a:rPr>
              <a:t>não</a:t>
            </a:r>
            <a:r>
              <a:rPr lang="en-US" dirty="0" smtClean="0">
                <a:latin typeface="Arial" charset="0"/>
                <a:cs typeface="Arial" charset="0"/>
              </a:rPr>
              <a:t>, </a:t>
            </a:r>
            <a:r>
              <a:rPr lang="en-US" dirty="0" err="1" smtClean="0">
                <a:latin typeface="Arial" charset="0"/>
                <a:cs typeface="Arial" charset="0"/>
              </a:rPr>
              <a:t>viêm</a:t>
            </a:r>
            <a:r>
              <a:rPr lang="en-US" dirty="0" smtClean="0">
                <a:latin typeface="Arial" charset="0"/>
                <a:cs typeface="Arial" charset="0"/>
              </a:rPr>
              <a:t> </a:t>
            </a:r>
            <a:r>
              <a:rPr lang="en-US" dirty="0" err="1" smtClean="0">
                <a:latin typeface="Arial" charset="0"/>
                <a:cs typeface="Arial" charset="0"/>
              </a:rPr>
              <a:t>cơ</a:t>
            </a:r>
            <a:r>
              <a:rPr lang="en-US" dirty="0" smtClean="0">
                <a:latin typeface="Arial" charset="0"/>
                <a:cs typeface="Arial" charset="0"/>
              </a:rPr>
              <a:t> </a:t>
            </a:r>
            <a:r>
              <a:rPr lang="en-US" dirty="0" err="1" smtClean="0">
                <a:latin typeface="Arial" charset="0"/>
                <a:cs typeface="Arial" charset="0"/>
              </a:rPr>
              <a:t>tim</a:t>
            </a:r>
            <a:r>
              <a:rPr lang="en-US" dirty="0" smtClean="0">
                <a:latin typeface="Arial" charset="0"/>
                <a:cs typeface="Arial" charset="0"/>
              </a:rPr>
              <a:t>, </a:t>
            </a:r>
            <a:r>
              <a:rPr lang="en-US" dirty="0" err="1" smtClean="0">
                <a:latin typeface="Arial" charset="0"/>
                <a:cs typeface="Arial" charset="0"/>
              </a:rPr>
              <a:t>phù</a:t>
            </a:r>
            <a:r>
              <a:rPr lang="en-US" dirty="0" smtClean="0">
                <a:latin typeface="Arial" charset="0"/>
                <a:cs typeface="Arial" charset="0"/>
              </a:rPr>
              <a:t> </a:t>
            </a:r>
            <a:r>
              <a:rPr lang="en-US" dirty="0" err="1" smtClean="0">
                <a:latin typeface="Arial" charset="0"/>
                <a:cs typeface="Arial" charset="0"/>
              </a:rPr>
              <a:t>phổi</a:t>
            </a:r>
            <a:r>
              <a:rPr lang="en-US" dirty="0" smtClean="0">
                <a:latin typeface="Arial" charset="0"/>
                <a:cs typeface="Arial" charset="0"/>
              </a:rPr>
              <a:t> </a:t>
            </a:r>
            <a:r>
              <a:rPr lang="en-US" dirty="0" err="1" smtClean="0">
                <a:latin typeface="Arial" charset="0"/>
                <a:cs typeface="Arial" charset="0"/>
              </a:rPr>
              <a:t>cấp</a:t>
            </a:r>
            <a:r>
              <a:rPr lang="en-US" dirty="0" smtClean="0">
                <a:latin typeface="Arial" charset="0"/>
                <a:cs typeface="Arial" charset="0"/>
              </a:rPr>
              <a:t> </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tử</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vong</a:t>
            </a:r>
            <a:endParaRPr lang="en-US" dirty="0" smtClean="0">
              <a:latin typeface="Arial" charset="0"/>
              <a:cs typeface="Arial" charset="0"/>
              <a:sym typeface="Wingdings" pitchFamily="2" charset="2"/>
            </a:endParaRPr>
          </a:p>
          <a:p>
            <a:pPr algn="just" eaLnBrk="1" hangingPunct="1">
              <a:spcAft>
                <a:spcPts val="1200"/>
              </a:spcAft>
            </a:pPr>
            <a:r>
              <a:rPr lang="en-US" dirty="0" err="1" smtClean="0">
                <a:latin typeface="Arial" charset="0"/>
                <a:cs typeface="Arial" charset="0"/>
                <a:sym typeface="Wingdings" pitchFamily="2" charset="2"/>
              </a:rPr>
              <a:t>Vắc</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xin</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Chưa</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có</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vắc</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xin</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phòng</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bệnh</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đặc</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hiệu</a:t>
            </a:r>
            <a:r>
              <a:rPr lang="en-US" dirty="0" smtClean="0">
                <a:latin typeface="Arial" charset="0"/>
                <a:cs typeface="Arial" charset="0"/>
                <a:sym typeface="Wingdings" pitchFamily="2" charset="2"/>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228600"/>
            <a:ext cx="8229600" cy="590550"/>
          </a:xfrm>
        </p:spPr>
        <p:txBody>
          <a:bodyPr>
            <a:normAutofit/>
          </a:bodyPr>
          <a:lstStyle/>
          <a:p>
            <a:pPr algn="ctr" eaLnBrk="1" hangingPunct="1"/>
            <a:r>
              <a:rPr lang="vi-VN" sz="3200" dirty="0" smtClean="0">
                <a:solidFill>
                  <a:schemeClr val="tx1"/>
                </a:solidFill>
                <a:latin typeface="Arial" pitchFamily="34" charset="0"/>
                <a:cs typeface="Arial" pitchFamily="34" charset="0"/>
              </a:rPr>
              <a:t>Một số đặc điểm dịch tễ TCM</a:t>
            </a:r>
            <a:r>
              <a:rPr lang="en-US" sz="3200" dirty="0" smtClean="0">
                <a:solidFill>
                  <a:schemeClr val="tx1"/>
                </a:solidFill>
                <a:latin typeface="Arial" pitchFamily="34" charset="0"/>
                <a:cs typeface="Arial" pitchFamily="34" charset="0"/>
              </a:rPr>
              <a:t> (1)</a:t>
            </a:r>
          </a:p>
        </p:txBody>
      </p:sp>
      <p:sp>
        <p:nvSpPr>
          <p:cNvPr id="1028" name="Content Placeholder 2"/>
          <p:cNvSpPr>
            <a:spLocks noGrp="1"/>
          </p:cNvSpPr>
          <p:nvPr>
            <p:ph idx="1"/>
          </p:nvPr>
        </p:nvSpPr>
        <p:spPr>
          <a:xfrm>
            <a:off x="301625" y="1219200"/>
            <a:ext cx="8504238" cy="5410200"/>
          </a:xfrm>
        </p:spPr>
        <p:txBody>
          <a:bodyPr/>
          <a:lstStyle/>
          <a:p>
            <a:pPr eaLnBrk="1" hangingPunct="1">
              <a:lnSpc>
                <a:spcPct val="90000"/>
              </a:lnSpc>
            </a:pPr>
            <a:r>
              <a:rPr lang="en-US" sz="2400" dirty="0" err="1" smtClean="0">
                <a:latin typeface="Arial" charset="0"/>
                <a:cs typeface="Arial" charset="0"/>
              </a:rPr>
              <a:t>Tuổi</a:t>
            </a:r>
            <a:r>
              <a:rPr lang="en-US" sz="2400" dirty="0" smtClean="0">
                <a:latin typeface="Arial" charset="0"/>
                <a:cs typeface="Arial" charset="0"/>
              </a:rPr>
              <a:t> </a:t>
            </a:r>
            <a:r>
              <a:rPr lang="en-US" sz="2400" dirty="0" err="1" smtClean="0">
                <a:latin typeface="Arial" charset="0"/>
                <a:cs typeface="Arial" charset="0"/>
              </a:rPr>
              <a:t>trung</a:t>
            </a:r>
            <a:r>
              <a:rPr lang="en-US" sz="2400" dirty="0" smtClean="0">
                <a:latin typeface="Arial" charset="0"/>
                <a:cs typeface="Arial" charset="0"/>
              </a:rPr>
              <a:t> </a:t>
            </a:r>
            <a:r>
              <a:rPr lang="en-US" sz="2400" dirty="0" err="1" smtClean="0">
                <a:latin typeface="Arial" charset="0"/>
                <a:cs typeface="Arial" charset="0"/>
              </a:rPr>
              <a:t>bình</a:t>
            </a:r>
            <a:r>
              <a:rPr lang="en-US" sz="2400" dirty="0" smtClean="0">
                <a:latin typeface="Arial" charset="0"/>
                <a:cs typeface="Arial" charset="0"/>
              </a:rPr>
              <a:t> </a:t>
            </a:r>
            <a:r>
              <a:rPr lang="en-US" sz="2400" dirty="0" err="1" smtClean="0">
                <a:latin typeface="Arial" charset="0"/>
                <a:cs typeface="Arial" charset="0"/>
              </a:rPr>
              <a:t>mắc</a:t>
            </a:r>
            <a:r>
              <a:rPr lang="en-US" sz="2400" dirty="0" smtClean="0">
                <a:latin typeface="Arial" charset="0"/>
                <a:cs typeface="Arial" charset="0"/>
              </a:rPr>
              <a:t>: 1,64</a:t>
            </a:r>
          </a:p>
          <a:p>
            <a:pPr eaLnBrk="1" hangingPunct="1">
              <a:lnSpc>
                <a:spcPct val="90000"/>
              </a:lnSpc>
            </a:pPr>
            <a:r>
              <a:rPr lang="en-US" sz="2400" dirty="0" err="1" smtClean="0">
                <a:latin typeface="Arial" charset="0"/>
                <a:cs typeface="Arial" charset="0"/>
              </a:rPr>
              <a:t>Nhóm</a:t>
            </a:r>
            <a:r>
              <a:rPr lang="en-US" sz="2400" dirty="0" smtClean="0">
                <a:latin typeface="Arial" charset="0"/>
                <a:cs typeface="Arial" charset="0"/>
              </a:rPr>
              <a:t> </a:t>
            </a:r>
            <a:r>
              <a:rPr lang="en-US" sz="2400" dirty="0" err="1" smtClean="0">
                <a:latin typeface="Arial" charset="0"/>
                <a:cs typeface="Arial" charset="0"/>
              </a:rPr>
              <a:t>tuổi</a:t>
            </a:r>
            <a:r>
              <a:rPr lang="en-US" sz="2400" dirty="0" smtClean="0">
                <a:latin typeface="Arial" charset="0"/>
                <a:cs typeface="Arial" charset="0"/>
              </a:rPr>
              <a:t> </a:t>
            </a:r>
            <a:r>
              <a:rPr lang="en-US" sz="2400" dirty="0" err="1" smtClean="0">
                <a:latin typeface="Arial" charset="0"/>
                <a:cs typeface="Arial" charset="0"/>
              </a:rPr>
              <a:t>mắc</a:t>
            </a:r>
            <a:r>
              <a:rPr lang="en-US" sz="2400" dirty="0" smtClean="0">
                <a:latin typeface="Arial" charset="0"/>
                <a:cs typeface="Arial" charset="0"/>
              </a:rPr>
              <a:t> </a:t>
            </a:r>
            <a:r>
              <a:rPr lang="en-US" sz="2400" dirty="0" err="1" smtClean="0">
                <a:latin typeface="Arial" charset="0"/>
                <a:cs typeface="Arial" charset="0"/>
              </a:rPr>
              <a:t>nhiều</a:t>
            </a:r>
            <a:r>
              <a:rPr lang="en-US" sz="2400" dirty="0" smtClean="0">
                <a:latin typeface="Arial" charset="0"/>
                <a:cs typeface="Arial" charset="0"/>
              </a:rPr>
              <a:t> </a:t>
            </a:r>
            <a:r>
              <a:rPr lang="en-US" sz="2400" dirty="0" err="1" smtClean="0">
                <a:latin typeface="Arial" charset="0"/>
                <a:cs typeface="Arial" charset="0"/>
              </a:rPr>
              <a:t>nhất</a:t>
            </a:r>
            <a:r>
              <a:rPr lang="en-US" sz="2400" dirty="0" smtClean="0">
                <a:latin typeface="Arial" charset="0"/>
                <a:cs typeface="Arial" charset="0"/>
              </a:rPr>
              <a:t>: 1 – 4 </a:t>
            </a:r>
            <a:r>
              <a:rPr lang="en-US" sz="2400" dirty="0" err="1" smtClean="0">
                <a:latin typeface="Arial" charset="0"/>
                <a:cs typeface="Arial" charset="0"/>
              </a:rPr>
              <a:t>tuổi</a:t>
            </a:r>
            <a:r>
              <a:rPr lang="en-US" sz="2400" dirty="0" smtClean="0">
                <a:latin typeface="Arial" charset="0"/>
                <a:cs typeface="Arial" charset="0"/>
              </a:rPr>
              <a:t>.</a:t>
            </a:r>
          </a:p>
          <a:p>
            <a:pPr eaLnBrk="1" hangingPunct="1">
              <a:lnSpc>
                <a:spcPct val="90000"/>
              </a:lnSpc>
            </a:pPr>
            <a:endParaRPr lang="en-US" sz="2400" dirty="0" smtClean="0">
              <a:latin typeface="Arial" charset="0"/>
              <a:cs typeface="Arial" charset="0"/>
            </a:endParaRPr>
          </a:p>
          <a:p>
            <a:pPr eaLnBrk="1" hangingPunct="1">
              <a:lnSpc>
                <a:spcPct val="90000"/>
              </a:lnSpc>
              <a:buFont typeface="Wingdings 2" pitchFamily="18" charset="2"/>
              <a:buNone/>
            </a:pPr>
            <a:endParaRPr lang="en-US" sz="2400" dirty="0" smtClean="0">
              <a:latin typeface="Arial" charset="0"/>
              <a:cs typeface="Arial" charset="0"/>
            </a:endParaRP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algn="ctr" eaLnBrk="1" hangingPunct="1">
              <a:lnSpc>
                <a:spcPct val="90000"/>
              </a:lnSpc>
              <a:buFont typeface="Wingdings 2" pitchFamily="18" charset="2"/>
              <a:buNone/>
            </a:pPr>
            <a:endParaRPr lang="en-US" sz="2400" dirty="0" smtClean="0">
              <a:latin typeface="Arial" charset="0"/>
              <a:cs typeface="Arial" charset="0"/>
            </a:endParaRPr>
          </a:p>
          <a:p>
            <a:pPr eaLnBrk="1" hangingPunct="1">
              <a:lnSpc>
                <a:spcPct val="90000"/>
              </a:lnSpc>
              <a:buFont typeface="Wingdings 2" pitchFamily="18" charset="2"/>
              <a:buNone/>
            </a:pPr>
            <a:endParaRPr lang="en-US" dirty="0" smtClean="0"/>
          </a:p>
        </p:txBody>
      </p:sp>
      <p:graphicFrame>
        <p:nvGraphicFramePr>
          <p:cNvPr id="5" name="Chart 4"/>
          <p:cNvGraphicFramePr/>
          <p:nvPr/>
        </p:nvGraphicFramePr>
        <p:xfrm>
          <a:off x="304800" y="2286000"/>
          <a:ext cx="81534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152400"/>
            <a:ext cx="8229600" cy="590550"/>
          </a:xfrm>
        </p:spPr>
        <p:txBody>
          <a:bodyPr>
            <a:normAutofit/>
          </a:bodyPr>
          <a:lstStyle/>
          <a:p>
            <a:pPr algn="ctr" eaLnBrk="1" hangingPunct="1"/>
            <a:r>
              <a:rPr lang="vi-VN" sz="3200" dirty="0" smtClean="0">
                <a:solidFill>
                  <a:schemeClr val="tx1"/>
                </a:solidFill>
                <a:latin typeface="Arial" pitchFamily="34" charset="0"/>
                <a:cs typeface="Arial" pitchFamily="34" charset="0"/>
              </a:rPr>
              <a:t>Một số đặc điểm dịch tễ TCM</a:t>
            </a:r>
            <a:r>
              <a:rPr lang="en-US" sz="3200" dirty="0" smtClean="0">
                <a:solidFill>
                  <a:schemeClr val="tx1"/>
                </a:solidFill>
                <a:latin typeface="Arial" pitchFamily="34" charset="0"/>
                <a:cs typeface="Arial" pitchFamily="34" charset="0"/>
              </a:rPr>
              <a:t>(2)</a:t>
            </a:r>
          </a:p>
        </p:txBody>
      </p:sp>
      <p:sp>
        <p:nvSpPr>
          <p:cNvPr id="2052" name="Content Placeholder 2"/>
          <p:cNvSpPr>
            <a:spLocks noGrp="1"/>
          </p:cNvSpPr>
          <p:nvPr>
            <p:ph idx="1"/>
          </p:nvPr>
        </p:nvSpPr>
        <p:spPr>
          <a:xfrm>
            <a:off x="301625" y="990600"/>
            <a:ext cx="8504238" cy="5715000"/>
          </a:xfrm>
        </p:spPr>
        <p:txBody>
          <a:bodyPr/>
          <a:lstStyle/>
          <a:p>
            <a:pPr eaLnBrk="1" hangingPunct="1">
              <a:lnSpc>
                <a:spcPct val="80000"/>
              </a:lnSpc>
            </a:pPr>
            <a:r>
              <a:rPr lang="en-US" sz="2200" dirty="0" err="1" smtClean="0">
                <a:latin typeface="Arial" charset="0"/>
                <a:cs typeface="Arial" charset="0"/>
              </a:rPr>
              <a:t>Mùa</a:t>
            </a:r>
            <a:r>
              <a:rPr lang="en-US" sz="2200" dirty="0" smtClean="0">
                <a:latin typeface="Arial" charset="0"/>
                <a:cs typeface="Arial" charset="0"/>
              </a:rPr>
              <a:t> </a:t>
            </a:r>
            <a:r>
              <a:rPr lang="en-US" sz="2200" dirty="0" err="1" smtClean="0">
                <a:latin typeface="Arial" charset="0"/>
                <a:cs typeface="Arial" charset="0"/>
              </a:rPr>
              <a:t>dịch</a:t>
            </a:r>
            <a:r>
              <a:rPr lang="en-US" sz="2200" dirty="0" smtClean="0">
                <a:latin typeface="Arial" charset="0"/>
                <a:cs typeface="Arial" charset="0"/>
              </a:rPr>
              <a:t>: </a:t>
            </a:r>
            <a:r>
              <a:rPr lang="en-US" sz="2200" dirty="0" err="1" smtClean="0">
                <a:latin typeface="Arial" charset="0"/>
                <a:cs typeface="Arial" charset="0"/>
              </a:rPr>
              <a:t>Không</a:t>
            </a:r>
            <a:r>
              <a:rPr lang="en-US" sz="2200" dirty="0" smtClean="0">
                <a:latin typeface="Arial" charset="0"/>
                <a:cs typeface="Arial" charset="0"/>
              </a:rPr>
              <a:t> </a:t>
            </a:r>
            <a:r>
              <a:rPr lang="en-US" sz="2200" dirty="0" err="1" smtClean="0">
                <a:latin typeface="Arial" charset="0"/>
                <a:cs typeface="Arial" charset="0"/>
              </a:rPr>
              <a:t>cố</a:t>
            </a:r>
            <a:r>
              <a:rPr lang="en-US" sz="2200" dirty="0" smtClean="0">
                <a:latin typeface="Arial" charset="0"/>
                <a:cs typeface="Arial" charset="0"/>
              </a:rPr>
              <a:t> </a:t>
            </a:r>
            <a:r>
              <a:rPr lang="en-US" sz="2200" dirty="0" err="1" smtClean="0">
                <a:latin typeface="Arial" charset="0"/>
                <a:cs typeface="Arial" charset="0"/>
              </a:rPr>
              <a:t>định</a:t>
            </a:r>
            <a:r>
              <a:rPr lang="en-US" sz="2200" dirty="0" smtClean="0">
                <a:latin typeface="Arial" charset="0"/>
                <a:cs typeface="Arial" charset="0"/>
              </a:rPr>
              <a:t>. </a:t>
            </a:r>
            <a:r>
              <a:rPr lang="en-US" sz="2200" dirty="0" err="1" smtClean="0">
                <a:latin typeface="Arial" charset="0"/>
                <a:cs typeface="Arial" charset="0"/>
              </a:rPr>
              <a:t>Một</a:t>
            </a:r>
            <a:r>
              <a:rPr lang="en-US" sz="2200" dirty="0" smtClean="0">
                <a:latin typeface="Arial" charset="0"/>
                <a:cs typeface="Arial" charset="0"/>
              </a:rPr>
              <a:t> </a:t>
            </a:r>
            <a:r>
              <a:rPr lang="en-US" sz="2200" dirty="0" err="1" smtClean="0">
                <a:latin typeface="Arial" charset="0"/>
                <a:cs typeface="Arial" charset="0"/>
              </a:rPr>
              <a:t>năm</a:t>
            </a:r>
            <a:r>
              <a:rPr lang="en-US" sz="2200" dirty="0" smtClean="0">
                <a:latin typeface="Arial" charset="0"/>
                <a:cs typeface="Arial" charset="0"/>
              </a:rPr>
              <a:t> </a:t>
            </a:r>
            <a:r>
              <a:rPr lang="en-US" sz="2200" dirty="0" err="1" smtClean="0">
                <a:latin typeface="Arial" charset="0"/>
                <a:cs typeface="Arial" charset="0"/>
              </a:rPr>
              <a:t>thường</a:t>
            </a:r>
            <a:r>
              <a:rPr lang="en-US" sz="2200" dirty="0" smtClean="0">
                <a:latin typeface="Arial" charset="0"/>
                <a:cs typeface="Arial" charset="0"/>
              </a:rPr>
              <a:t> </a:t>
            </a:r>
            <a:r>
              <a:rPr lang="en-US" sz="2200" dirty="0" err="1" smtClean="0">
                <a:latin typeface="Arial" charset="0"/>
                <a:cs typeface="Arial" charset="0"/>
              </a:rPr>
              <a:t>có</a:t>
            </a:r>
            <a:r>
              <a:rPr lang="en-US" sz="2200" dirty="0" smtClean="0">
                <a:latin typeface="Arial" charset="0"/>
                <a:cs typeface="Arial" charset="0"/>
              </a:rPr>
              <a:t> 2 </a:t>
            </a:r>
            <a:r>
              <a:rPr lang="en-US" sz="2200" dirty="0" err="1" smtClean="0">
                <a:latin typeface="Arial" charset="0"/>
                <a:cs typeface="Arial" charset="0"/>
              </a:rPr>
              <a:t>đỉnh</a:t>
            </a:r>
            <a:r>
              <a:rPr lang="en-US" sz="2200" dirty="0" smtClean="0">
                <a:latin typeface="Arial" charset="0"/>
                <a:cs typeface="Arial" charset="0"/>
              </a:rPr>
              <a:t>: </a:t>
            </a:r>
          </a:p>
          <a:p>
            <a:pPr lvl="1" eaLnBrk="1" hangingPunct="1">
              <a:lnSpc>
                <a:spcPct val="80000"/>
              </a:lnSpc>
            </a:pPr>
            <a:r>
              <a:rPr lang="en-US" sz="2200" dirty="0" err="1" smtClean="0">
                <a:latin typeface="Arial" charset="0"/>
                <a:cs typeface="Arial" charset="0"/>
              </a:rPr>
              <a:t>Đỉnh</a:t>
            </a:r>
            <a:r>
              <a:rPr lang="en-US" sz="2200" dirty="0" smtClean="0">
                <a:latin typeface="Arial" charset="0"/>
                <a:cs typeface="Arial" charset="0"/>
              </a:rPr>
              <a:t> </a:t>
            </a:r>
            <a:r>
              <a:rPr lang="en-US" sz="2200" dirty="0" err="1" smtClean="0">
                <a:latin typeface="Arial" charset="0"/>
                <a:cs typeface="Arial" charset="0"/>
              </a:rPr>
              <a:t>thứ</a:t>
            </a:r>
            <a:r>
              <a:rPr lang="en-US" sz="2200" dirty="0" smtClean="0">
                <a:latin typeface="Arial" charset="0"/>
                <a:cs typeface="Arial" charset="0"/>
              </a:rPr>
              <a:t> </a:t>
            </a:r>
            <a:r>
              <a:rPr lang="en-US" sz="2200" dirty="0" err="1" smtClean="0">
                <a:latin typeface="Arial" charset="0"/>
                <a:cs typeface="Arial" charset="0"/>
              </a:rPr>
              <a:t>nhất</a:t>
            </a:r>
            <a:r>
              <a:rPr lang="en-US" sz="2200" dirty="0" smtClean="0">
                <a:latin typeface="Arial" charset="0"/>
                <a:cs typeface="Arial" charset="0"/>
              </a:rPr>
              <a:t> </a:t>
            </a:r>
            <a:r>
              <a:rPr lang="en-US" sz="2200" dirty="0" err="1" smtClean="0">
                <a:latin typeface="Arial" charset="0"/>
                <a:cs typeface="Arial" charset="0"/>
              </a:rPr>
              <a:t>vào</a:t>
            </a:r>
            <a:r>
              <a:rPr lang="en-US" sz="2200" dirty="0" smtClean="0">
                <a:latin typeface="Arial" charset="0"/>
                <a:cs typeface="Arial" charset="0"/>
              </a:rPr>
              <a:t> </a:t>
            </a:r>
            <a:r>
              <a:rPr lang="en-US" sz="2200" dirty="0" err="1" smtClean="0">
                <a:latin typeface="Arial" charset="0"/>
                <a:cs typeface="Arial" charset="0"/>
              </a:rPr>
              <a:t>tháng</a:t>
            </a:r>
            <a:r>
              <a:rPr lang="en-US" sz="2200" dirty="0" smtClean="0">
                <a:latin typeface="Arial" charset="0"/>
                <a:cs typeface="Arial" charset="0"/>
              </a:rPr>
              <a:t> 3</a:t>
            </a:r>
          </a:p>
          <a:p>
            <a:pPr lvl="1" eaLnBrk="1" hangingPunct="1">
              <a:lnSpc>
                <a:spcPct val="80000"/>
              </a:lnSpc>
            </a:pPr>
            <a:r>
              <a:rPr lang="en-US" sz="2200" dirty="0" err="1" smtClean="0">
                <a:latin typeface="Arial" charset="0"/>
                <a:cs typeface="Arial" charset="0"/>
              </a:rPr>
              <a:t>Đỉnh</a:t>
            </a:r>
            <a:r>
              <a:rPr lang="en-US" sz="2200" dirty="0" smtClean="0">
                <a:latin typeface="Arial" charset="0"/>
                <a:cs typeface="Arial" charset="0"/>
              </a:rPr>
              <a:t> </a:t>
            </a:r>
            <a:r>
              <a:rPr lang="en-US" sz="2200" dirty="0" err="1" smtClean="0">
                <a:latin typeface="Arial" charset="0"/>
                <a:cs typeface="Arial" charset="0"/>
              </a:rPr>
              <a:t>thứ</a:t>
            </a:r>
            <a:r>
              <a:rPr lang="en-US" sz="2200" dirty="0" smtClean="0">
                <a:latin typeface="Arial" charset="0"/>
                <a:cs typeface="Arial" charset="0"/>
              </a:rPr>
              <a:t> </a:t>
            </a:r>
            <a:r>
              <a:rPr lang="en-US" sz="2200" dirty="0" err="1" smtClean="0">
                <a:latin typeface="Arial" charset="0"/>
                <a:cs typeface="Arial" charset="0"/>
              </a:rPr>
              <a:t>hai</a:t>
            </a:r>
            <a:r>
              <a:rPr lang="en-US" sz="2200" dirty="0" smtClean="0">
                <a:latin typeface="Arial" charset="0"/>
                <a:cs typeface="Arial" charset="0"/>
              </a:rPr>
              <a:t> </a:t>
            </a:r>
            <a:r>
              <a:rPr lang="en-US" sz="2200" dirty="0" err="1" smtClean="0">
                <a:latin typeface="Arial" charset="0"/>
                <a:cs typeface="Arial" charset="0"/>
              </a:rPr>
              <a:t>vào</a:t>
            </a:r>
            <a:r>
              <a:rPr lang="en-US" sz="2200" dirty="0" smtClean="0">
                <a:latin typeface="Arial" charset="0"/>
                <a:cs typeface="Arial" charset="0"/>
              </a:rPr>
              <a:t> </a:t>
            </a:r>
            <a:r>
              <a:rPr lang="en-US" sz="2200" dirty="0" err="1" smtClean="0">
                <a:latin typeface="Arial" charset="0"/>
                <a:cs typeface="Arial" charset="0"/>
              </a:rPr>
              <a:t>tháng</a:t>
            </a:r>
            <a:r>
              <a:rPr lang="en-US" sz="2200" dirty="0" smtClean="0">
                <a:latin typeface="Arial" charset="0"/>
                <a:cs typeface="Arial" charset="0"/>
              </a:rPr>
              <a:t> 9, 10 </a:t>
            </a:r>
            <a:r>
              <a:rPr lang="en-US" sz="2200" dirty="0" err="1" smtClean="0">
                <a:latin typeface="Arial" charset="0"/>
                <a:cs typeface="Arial" charset="0"/>
              </a:rPr>
              <a:t>và</a:t>
            </a:r>
            <a:r>
              <a:rPr lang="en-US" sz="2200" dirty="0" smtClean="0">
                <a:latin typeface="Arial" charset="0"/>
                <a:cs typeface="Arial" charset="0"/>
              </a:rPr>
              <a:t> </a:t>
            </a:r>
            <a:r>
              <a:rPr lang="en-US" sz="2200" dirty="0" err="1" smtClean="0">
                <a:latin typeface="Arial" charset="0"/>
                <a:cs typeface="Arial" charset="0"/>
              </a:rPr>
              <a:t>thường</a:t>
            </a:r>
            <a:r>
              <a:rPr lang="en-US" sz="2200" dirty="0" smtClean="0">
                <a:latin typeface="Arial" charset="0"/>
                <a:cs typeface="Arial" charset="0"/>
              </a:rPr>
              <a:t> </a:t>
            </a:r>
            <a:r>
              <a:rPr lang="en-US" sz="2200" dirty="0" err="1" smtClean="0">
                <a:latin typeface="Arial" charset="0"/>
                <a:cs typeface="Arial" charset="0"/>
              </a:rPr>
              <a:t>cao</a:t>
            </a:r>
            <a:r>
              <a:rPr lang="en-US" sz="2200" dirty="0" smtClean="0">
                <a:latin typeface="Arial" charset="0"/>
                <a:cs typeface="Arial" charset="0"/>
              </a:rPr>
              <a:t> </a:t>
            </a:r>
            <a:r>
              <a:rPr lang="en-US" sz="2200" dirty="0" err="1" smtClean="0">
                <a:latin typeface="Arial" charset="0"/>
                <a:cs typeface="Arial" charset="0"/>
              </a:rPr>
              <a:t>hơn</a:t>
            </a:r>
            <a:r>
              <a:rPr lang="en-US" sz="2200" dirty="0" smtClean="0">
                <a:latin typeface="Arial" charset="0"/>
                <a:cs typeface="Arial" charset="0"/>
              </a:rPr>
              <a:t> </a:t>
            </a:r>
            <a:r>
              <a:rPr lang="en-US" sz="2200" dirty="0" err="1" smtClean="0">
                <a:latin typeface="Arial" charset="0"/>
                <a:cs typeface="Arial" charset="0"/>
              </a:rPr>
              <a:t>đỉnh</a:t>
            </a:r>
            <a:r>
              <a:rPr lang="en-US" sz="2200" dirty="0" smtClean="0">
                <a:latin typeface="Arial" charset="0"/>
                <a:cs typeface="Arial" charset="0"/>
              </a:rPr>
              <a:t> </a:t>
            </a:r>
            <a:r>
              <a:rPr lang="en-US" sz="2200" dirty="0" err="1" smtClean="0">
                <a:latin typeface="Arial" charset="0"/>
                <a:cs typeface="Arial" charset="0"/>
              </a:rPr>
              <a:t>thứ</a:t>
            </a:r>
            <a:r>
              <a:rPr lang="en-US" sz="2200" dirty="0" smtClean="0">
                <a:latin typeface="Arial" charset="0"/>
                <a:cs typeface="Arial" charset="0"/>
              </a:rPr>
              <a:t> </a:t>
            </a:r>
            <a:r>
              <a:rPr lang="en-US" sz="2200" dirty="0" err="1" smtClean="0">
                <a:latin typeface="Arial" charset="0"/>
                <a:cs typeface="Arial" charset="0"/>
              </a:rPr>
              <a:t>nhất</a:t>
            </a: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p:txBody>
      </p:sp>
      <p:graphicFrame>
        <p:nvGraphicFramePr>
          <p:cNvPr id="2050" name="Chart 3"/>
          <p:cNvGraphicFramePr>
            <a:graphicFrameLocks/>
          </p:cNvGraphicFramePr>
          <p:nvPr/>
        </p:nvGraphicFramePr>
        <p:xfrm>
          <a:off x="101600" y="2235200"/>
          <a:ext cx="9093200" cy="3606800"/>
        </p:xfrm>
        <a:graphic>
          <a:graphicData uri="http://schemas.openxmlformats.org/presentationml/2006/ole">
            <p:oleObj spid="_x0000_s6146" r:id="rId3" imgW="9089924" imgH="3603048" progId="Excel.Sheet.8">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762000"/>
          </a:xfrm>
        </p:spPr>
        <p:txBody>
          <a:bodyPr/>
          <a:lstStyle/>
          <a:p>
            <a:pPr algn="ctr" eaLnBrk="1" hangingPunct="1">
              <a:spcBef>
                <a:spcPts val="1200"/>
              </a:spcBef>
              <a:spcAft>
                <a:spcPts val="600"/>
              </a:spcAft>
            </a:pPr>
            <a:r>
              <a:rPr lang="pt-BR" sz="3200" smtClean="0">
                <a:solidFill>
                  <a:schemeClr val="tx1"/>
                </a:solidFill>
                <a:latin typeface="Arial" charset="0"/>
                <a:cs typeface="Arial" charset="0"/>
              </a:rPr>
              <a:t>3. Tác nhân gây bệnh</a:t>
            </a:r>
            <a:endParaRPr lang="en-US" sz="3200" smtClean="0">
              <a:solidFill>
                <a:schemeClr val="tx1"/>
              </a:solidFill>
              <a:latin typeface="Arial" charset="0"/>
              <a:cs typeface="Arial" charset="0"/>
            </a:endParaRPr>
          </a:p>
        </p:txBody>
      </p:sp>
      <p:sp>
        <p:nvSpPr>
          <p:cNvPr id="10243" name="Content Placeholder 2"/>
          <p:cNvSpPr>
            <a:spLocks noGrp="1"/>
          </p:cNvSpPr>
          <p:nvPr>
            <p:ph idx="1"/>
          </p:nvPr>
        </p:nvSpPr>
        <p:spPr>
          <a:xfrm>
            <a:off x="533400" y="1524000"/>
            <a:ext cx="8229600" cy="4525963"/>
          </a:xfrm>
        </p:spPr>
        <p:txBody>
          <a:bodyPr/>
          <a:lstStyle/>
          <a:p>
            <a:pPr eaLnBrk="1" hangingPunct="1">
              <a:lnSpc>
                <a:spcPct val="80000"/>
              </a:lnSpc>
              <a:buFont typeface="Arial" charset="0"/>
              <a:buNone/>
            </a:pPr>
            <a:r>
              <a:rPr lang="en-US" sz="2400" dirty="0" err="1" smtClean="0">
                <a:solidFill>
                  <a:srgbClr val="FF0000"/>
                </a:solidFill>
                <a:latin typeface="Arial" charset="0"/>
                <a:cs typeface="Arial" charset="0"/>
              </a:rPr>
              <a:t>Enteroviruses</a:t>
            </a:r>
            <a:endParaRPr lang="en-US" sz="2400" dirty="0" smtClean="0">
              <a:solidFill>
                <a:srgbClr val="FF0000"/>
              </a:solidFill>
              <a:latin typeface="Arial" charset="0"/>
              <a:cs typeface="Arial" charset="0"/>
            </a:endParaRPr>
          </a:p>
          <a:p>
            <a:pPr marL="1096963" lvl="3" eaLnBrk="1" hangingPunct="1">
              <a:lnSpc>
                <a:spcPct val="80000"/>
              </a:lnSpc>
              <a:buClr>
                <a:srgbClr val="10CF9B"/>
              </a:buClr>
              <a:buFont typeface="Arial" charset="0"/>
              <a:buNone/>
            </a:pPr>
            <a:endParaRPr lang="en-US" sz="1900" dirty="0" smtClean="0">
              <a:latin typeface="Arial" charset="0"/>
              <a:cs typeface="Arial" charset="0"/>
            </a:endParaRPr>
          </a:p>
          <a:p>
            <a:pPr marL="1096963" lvl="3">
              <a:lnSpc>
                <a:spcPct val="80000"/>
              </a:lnSpc>
              <a:buClr>
                <a:srgbClr val="10CF9B"/>
              </a:buClr>
              <a:buNone/>
            </a:pPr>
            <a:r>
              <a:rPr lang="en-US" sz="2800" dirty="0" err="1" smtClean="0">
                <a:solidFill>
                  <a:srgbClr val="002060"/>
                </a:solidFill>
                <a:latin typeface="Arial" charset="0"/>
                <a:cs typeface="Arial" charset="0"/>
              </a:rPr>
              <a:t>Enteroviruses</a:t>
            </a:r>
            <a:r>
              <a:rPr lang="en-US" sz="2800" dirty="0" smtClean="0">
                <a:solidFill>
                  <a:srgbClr val="002060"/>
                </a:solidFill>
                <a:latin typeface="Arial" charset="0"/>
                <a:cs typeface="Arial" charset="0"/>
              </a:rPr>
              <a:t> (71)</a:t>
            </a:r>
          </a:p>
          <a:p>
            <a:pPr marL="1096963" lvl="3" eaLnBrk="1" hangingPunct="1">
              <a:lnSpc>
                <a:spcPct val="80000"/>
              </a:lnSpc>
              <a:buClr>
                <a:srgbClr val="10CF9B"/>
              </a:buClr>
              <a:buFont typeface="Arial" charset="0"/>
              <a:buNone/>
            </a:pPr>
            <a:r>
              <a:rPr lang="en-US" sz="2800" dirty="0" err="1" smtClean="0">
                <a:solidFill>
                  <a:srgbClr val="002060"/>
                </a:solidFill>
                <a:latin typeface="Arial" charset="0"/>
                <a:cs typeface="Arial" charset="0"/>
              </a:rPr>
              <a:t>Coxakies</a:t>
            </a:r>
            <a:r>
              <a:rPr lang="en-US" sz="2800" dirty="0" smtClean="0">
                <a:solidFill>
                  <a:srgbClr val="002060"/>
                </a:solidFill>
                <a:latin typeface="Arial" charset="0"/>
                <a:cs typeface="Arial" charset="0"/>
              </a:rPr>
              <a:t> (A16, A6)</a:t>
            </a:r>
          </a:p>
          <a:p>
            <a:pPr marL="1096963" lvl="3" eaLnBrk="1" hangingPunct="1">
              <a:lnSpc>
                <a:spcPct val="80000"/>
              </a:lnSpc>
              <a:buClr>
                <a:srgbClr val="10CF9B"/>
              </a:buClr>
              <a:buFont typeface="Arial" charset="0"/>
              <a:buNone/>
            </a:pPr>
            <a:r>
              <a:rPr lang="en-US" sz="2800" dirty="0" smtClean="0">
                <a:solidFill>
                  <a:srgbClr val="002060"/>
                </a:solidFill>
                <a:latin typeface="Arial" charset="0"/>
                <a:cs typeface="Arial" charset="0"/>
              </a:rPr>
              <a:t>Echoviruses</a:t>
            </a:r>
          </a:p>
          <a:p>
            <a:pPr marL="1096963" lvl="3" eaLnBrk="1" hangingPunct="1">
              <a:lnSpc>
                <a:spcPct val="80000"/>
              </a:lnSpc>
              <a:buClr>
                <a:srgbClr val="10CF9B"/>
              </a:buClr>
              <a:buFont typeface="Arial" charset="0"/>
              <a:buNone/>
            </a:pPr>
            <a:r>
              <a:rPr lang="en-US" sz="2800" dirty="0" smtClean="0">
                <a:solidFill>
                  <a:srgbClr val="0B5395"/>
                </a:solidFill>
                <a:latin typeface="Arial" charset="0"/>
                <a:cs typeface="Arial" charset="0"/>
              </a:rPr>
              <a:t> </a:t>
            </a:r>
          </a:p>
          <a:p>
            <a:pPr marL="1096963" lvl="3" eaLnBrk="1" hangingPunct="1">
              <a:lnSpc>
                <a:spcPct val="80000"/>
              </a:lnSpc>
              <a:buClr>
                <a:srgbClr val="10CF9B"/>
              </a:buClr>
              <a:buFont typeface="Arial" charset="0"/>
              <a:buNone/>
            </a:pPr>
            <a:r>
              <a:rPr lang="en-US" sz="2800" dirty="0" err="1" smtClean="0">
                <a:solidFill>
                  <a:srgbClr val="0B5395"/>
                </a:solidFill>
                <a:latin typeface="Arial" charset="0"/>
                <a:cs typeface="Arial" charset="0"/>
              </a:rPr>
              <a:t>Dễ</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bị</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tiêu</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diệt</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bởi</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tia</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cực</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tím</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nhiệt</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độ</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cao</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formaldehyt</a:t>
            </a:r>
            <a:r>
              <a:rPr lang="en-US" sz="2800" dirty="0" smtClean="0">
                <a:solidFill>
                  <a:srgbClr val="0B5395"/>
                </a:solidFill>
                <a:latin typeface="Arial" charset="0"/>
                <a:cs typeface="Arial" charset="0"/>
              </a:rPr>
              <a:t>, dung </a:t>
            </a:r>
            <a:r>
              <a:rPr lang="en-US" sz="2800" dirty="0" err="1" smtClean="0">
                <a:solidFill>
                  <a:srgbClr val="0B5395"/>
                </a:solidFill>
                <a:latin typeface="Arial" charset="0"/>
                <a:cs typeface="Arial" charset="0"/>
              </a:rPr>
              <a:t>dịch</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có</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Clo</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hoạt</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tính</a:t>
            </a:r>
            <a:endParaRPr lang="en-US" sz="2800" dirty="0" smtClean="0">
              <a:solidFill>
                <a:srgbClr val="0B5395"/>
              </a:solidFill>
              <a:latin typeface="Arial" charset="0"/>
              <a:cs typeface="Arial" charset="0"/>
            </a:endParaRPr>
          </a:p>
          <a:p>
            <a:pPr marL="1096963" lvl="3" eaLnBrk="1" hangingPunct="1">
              <a:lnSpc>
                <a:spcPct val="80000"/>
              </a:lnSpc>
              <a:buClr>
                <a:srgbClr val="10CF9B"/>
              </a:buClr>
            </a:pPr>
            <a:r>
              <a:rPr lang="en-US" sz="2800" dirty="0" err="1" smtClean="0">
                <a:latin typeface="Arial" charset="0"/>
                <a:cs typeface="Arial" charset="0"/>
              </a:rPr>
              <a:t>Tại</a:t>
            </a:r>
            <a:r>
              <a:rPr lang="en-US" sz="2800" dirty="0" smtClean="0">
                <a:latin typeface="Arial" charset="0"/>
                <a:cs typeface="Arial" charset="0"/>
              </a:rPr>
              <a:t> </a:t>
            </a:r>
            <a:r>
              <a:rPr lang="en-US" sz="2800" dirty="0" err="1" smtClean="0">
                <a:latin typeface="Arial" charset="0"/>
                <a:cs typeface="Arial" charset="0"/>
              </a:rPr>
              <a:t>Hà</a:t>
            </a:r>
            <a:r>
              <a:rPr lang="en-US" sz="2800" dirty="0" smtClean="0">
                <a:latin typeface="Arial" charset="0"/>
                <a:cs typeface="Arial" charset="0"/>
              </a:rPr>
              <a:t> </a:t>
            </a:r>
            <a:r>
              <a:rPr lang="en-US" sz="2800" dirty="0" err="1" smtClean="0">
                <a:latin typeface="Arial" charset="0"/>
                <a:cs typeface="Arial" charset="0"/>
              </a:rPr>
              <a:t>Nội</a:t>
            </a:r>
            <a:r>
              <a:rPr lang="en-US" sz="2800" dirty="0" smtClean="0">
                <a:latin typeface="Arial" charset="0"/>
                <a:cs typeface="Arial" charset="0"/>
              </a:rPr>
              <a:t>, </a:t>
            </a:r>
            <a:r>
              <a:rPr lang="en-US" sz="2800" dirty="0" err="1" smtClean="0">
                <a:latin typeface="Arial" charset="0"/>
                <a:cs typeface="Arial" charset="0"/>
              </a:rPr>
              <a:t>hiện</a:t>
            </a:r>
            <a:r>
              <a:rPr lang="en-US" sz="2800" dirty="0" smtClean="0">
                <a:latin typeface="Arial" charset="0"/>
                <a:cs typeface="Arial" charset="0"/>
              </a:rPr>
              <a:t> </a:t>
            </a:r>
            <a:r>
              <a:rPr lang="en-US" sz="2800" dirty="0" err="1" smtClean="0">
                <a:latin typeface="Arial" charset="0"/>
                <a:cs typeface="Arial" charset="0"/>
              </a:rPr>
              <a:t>tại</a:t>
            </a:r>
            <a:r>
              <a:rPr lang="en-US" sz="2800" dirty="0" smtClean="0">
                <a:latin typeface="Arial" charset="0"/>
                <a:cs typeface="Arial" charset="0"/>
              </a:rPr>
              <a:t> </a:t>
            </a:r>
            <a:r>
              <a:rPr lang="en-US" sz="2800" dirty="0" err="1" smtClean="0">
                <a:latin typeface="Arial" charset="0"/>
                <a:cs typeface="Arial" charset="0"/>
              </a:rPr>
              <a:t>lưu</a:t>
            </a:r>
            <a:r>
              <a:rPr lang="en-US" sz="2800" dirty="0" smtClean="0">
                <a:latin typeface="Arial" charset="0"/>
                <a:cs typeface="Arial" charset="0"/>
              </a:rPr>
              <a:t> </a:t>
            </a:r>
            <a:r>
              <a:rPr lang="en-US" sz="2800" dirty="0" err="1" smtClean="0">
                <a:latin typeface="Arial" charset="0"/>
                <a:cs typeface="Arial" charset="0"/>
              </a:rPr>
              <a:t>hành</a:t>
            </a:r>
            <a:r>
              <a:rPr lang="en-US" sz="2800" dirty="0" smtClean="0">
                <a:latin typeface="Arial" charset="0"/>
                <a:cs typeface="Arial" charset="0"/>
              </a:rPr>
              <a:t> </a:t>
            </a:r>
            <a:r>
              <a:rPr lang="en-US" sz="2800" dirty="0" err="1" smtClean="0">
                <a:latin typeface="Arial" charset="0"/>
                <a:cs typeface="Arial" charset="0"/>
              </a:rPr>
              <a:t>cả</a:t>
            </a:r>
            <a:r>
              <a:rPr lang="en-US" sz="2800" dirty="0" smtClean="0">
                <a:latin typeface="Arial" charset="0"/>
                <a:cs typeface="Arial" charset="0"/>
              </a:rPr>
              <a:t> EV71 </a:t>
            </a:r>
            <a:r>
              <a:rPr lang="en-US" sz="2800" dirty="0" err="1" smtClean="0">
                <a:latin typeface="Arial" charset="0"/>
                <a:cs typeface="Arial" charset="0"/>
              </a:rPr>
              <a:t>và</a:t>
            </a:r>
            <a:r>
              <a:rPr lang="en-US" sz="2800" dirty="0" smtClean="0">
                <a:latin typeface="Arial" charset="0"/>
                <a:cs typeface="Arial" charset="0"/>
              </a:rPr>
              <a:t> </a:t>
            </a:r>
            <a:r>
              <a:rPr lang="en-US" sz="2800" dirty="0" err="1" smtClean="0">
                <a:latin typeface="Arial" charset="0"/>
                <a:cs typeface="Arial" charset="0"/>
              </a:rPr>
              <a:t>coxakies</a:t>
            </a:r>
            <a:endParaRPr 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a:xfrm>
            <a:off x="457200" y="1600200"/>
            <a:ext cx="7848600" cy="5029200"/>
          </a:xfrm>
        </p:spPr>
        <p:txBody>
          <a:bodyPr/>
          <a:lstStyle/>
          <a:p>
            <a:pPr algn="just"/>
            <a:r>
              <a:rPr lang="nl-NL" dirty="0" smtClean="0"/>
              <a:t>Theo báo cáo của Cục Y tế dự phòng, tình hình dịch bệnh cả nước tuần 10/2019 như sau:</a:t>
            </a:r>
            <a:endParaRPr lang="en-US" dirty="0" smtClean="0"/>
          </a:p>
          <a:p>
            <a:pPr algn="just">
              <a:buNone/>
            </a:pPr>
            <a:r>
              <a:rPr lang="nl-NL" b="1" dirty="0" smtClean="0"/>
              <a:t>+ Bệnh </a:t>
            </a:r>
            <a:r>
              <a:rPr lang="nl-NL" b="1" dirty="0" smtClean="0"/>
              <a:t>sốt phát ban nghi sởi</a:t>
            </a:r>
            <a:r>
              <a:rPr lang="en-US" dirty="0" smtClean="0"/>
              <a:t>: </a:t>
            </a:r>
            <a:r>
              <a:rPr lang="en-US" dirty="0" err="1" smtClean="0"/>
              <a:t>Trong</a:t>
            </a:r>
            <a:r>
              <a:rPr lang="en-US" dirty="0" smtClean="0"/>
              <a:t> </a:t>
            </a:r>
            <a:r>
              <a:rPr lang="en-US" dirty="0" err="1" smtClean="0"/>
              <a:t>tuần</a:t>
            </a:r>
            <a:r>
              <a:rPr lang="en-US" dirty="0" smtClean="0"/>
              <a:t> 10/2019,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1.027 </a:t>
            </a:r>
            <a:r>
              <a:rPr lang="en-US" dirty="0" err="1" smtClean="0"/>
              <a:t>trường</a:t>
            </a:r>
            <a:r>
              <a:rPr lang="en-US" dirty="0" smtClean="0"/>
              <a:t> </a:t>
            </a:r>
            <a:r>
              <a:rPr lang="en-US" dirty="0" err="1" smtClean="0"/>
              <a:t>hợp</a:t>
            </a:r>
            <a:r>
              <a:rPr lang="en-US" dirty="0" smtClean="0"/>
              <a:t>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a:t>
            </a:r>
            <a:r>
              <a:rPr lang="en-US" dirty="0" err="1" smtClean="0"/>
              <a:t>tại</a:t>
            </a:r>
            <a:r>
              <a:rPr lang="en-US" dirty="0" smtClean="0"/>
              <a:t> 55 </a:t>
            </a:r>
            <a:r>
              <a:rPr lang="en-US" dirty="0" err="1" smtClean="0"/>
              <a:t>tỉnh</a:t>
            </a:r>
            <a:r>
              <a:rPr lang="en-US" dirty="0" smtClean="0"/>
              <a:t>, </a:t>
            </a:r>
            <a:r>
              <a:rPr lang="en-US" dirty="0" err="1" smtClean="0"/>
              <a:t>thành</a:t>
            </a:r>
            <a:r>
              <a:rPr lang="en-US" dirty="0" smtClean="0"/>
              <a:t> </a:t>
            </a:r>
            <a:r>
              <a:rPr lang="en-US" dirty="0" err="1" smtClean="0"/>
              <a:t>phố</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96 </a:t>
            </a:r>
            <a:r>
              <a:rPr lang="en-US" dirty="0" err="1" smtClean="0"/>
              <a:t>trường</a:t>
            </a:r>
            <a:r>
              <a:rPr lang="en-US" dirty="0" smtClean="0"/>
              <a:t> </a:t>
            </a:r>
            <a:r>
              <a:rPr lang="en-US" dirty="0" err="1" smtClean="0"/>
              <a:t>hợp</a:t>
            </a:r>
            <a:r>
              <a:rPr lang="en-US" dirty="0" smtClean="0"/>
              <a:t> </a:t>
            </a:r>
            <a:r>
              <a:rPr lang="en-US" dirty="0" err="1" smtClean="0"/>
              <a:t>dương</a:t>
            </a:r>
            <a:r>
              <a:rPr lang="en-US" dirty="0" smtClean="0"/>
              <a:t> </a:t>
            </a:r>
            <a:r>
              <a:rPr lang="en-US" dirty="0" err="1" smtClean="0"/>
              <a:t>tính</a:t>
            </a:r>
            <a:r>
              <a:rPr lang="en-US" dirty="0" smtClean="0"/>
              <a:t> </a:t>
            </a:r>
            <a:r>
              <a:rPr lang="en-US" dirty="0" err="1" smtClean="0"/>
              <a:t>với</a:t>
            </a:r>
            <a:r>
              <a:rPr lang="en-US" dirty="0" smtClean="0"/>
              <a:t> </a:t>
            </a:r>
            <a:r>
              <a:rPr lang="en-US" dirty="0" err="1" smtClean="0"/>
              <a:t>sởi</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a:t>
            </a:r>
            <a:r>
              <a:rPr lang="en-US" dirty="0" err="1" smtClean="0"/>
              <a:t>tại</a:t>
            </a:r>
            <a:r>
              <a:rPr lang="en-US" dirty="0" smtClean="0"/>
              <a:t> </a:t>
            </a:r>
            <a:r>
              <a:rPr lang="en-US" dirty="0" err="1" smtClean="0"/>
              <a:t>Đắk</a:t>
            </a:r>
            <a:r>
              <a:rPr lang="en-US" dirty="0" smtClean="0"/>
              <a:t> </a:t>
            </a:r>
            <a:r>
              <a:rPr lang="en-US" dirty="0" err="1" smtClean="0"/>
              <a:t>Lắk</a:t>
            </a:r>
            <a:r>
              <a:rPr lang="en-US" dirty="0" smtClean="0"/>
              <a:t> (</a:t>
            </a:r>
            <a:r>
              <a:rPr lang="en-US" dirty="0" err="1" smtClean="0"/>
              <a:t>sởi</a:t>
            </a:r>
            <a:r>
              <a:rPr lang="en-US" dirty="0" smtClean="0"/>
              <a:t> </a:t>
            </a:r>
            <a:r>
              <a:rPr lang="en-US" dirty="0" err="1" smtClean="0"/>
              <a:t>biến</a:t>
            </a:r>
            <a:r>
              <a:rPr lang="en-US" dirty="0" smtClean="0"/>
              <a:t> </a:t>
            </a:r>
            <a:r>
              <a:rPr lang="en-US" dirty="0" err="1" smtClean="0"/>
              <a:t>chứng</a:t>
            </a:r>
            <a:r>
              <a:rPr lang="en-US" dirty="0" smtClean="0"/>
              <a:t> </a:t>
            </a:r>
            <a:r>
              <a:rPr lang="en-US" dirty="0" err="1" smtClean="0"/>
              <a:t>viêm</a:t>
            </a:r>
            <a:r>
              <a:rPr lang="en-US" dirty="0" smtClean="0"/>
              <a:t> </a:t>
            </a:r>
            <a:r>
              <a:rPr lang="en-US" dirty="0" err="1" smtClean="0"/>
              <a:t>phổi</a:t>
            </a:r>
            <a:r>
              <a:rPr lang="en-US" dirty="0" smtClean="0"/>
              <a:t> </a:t>
            </a:r>
            <a:r>
              <a:rPr lang="en-US" dirty="0" err="1" smtClean="0"/>
              <a:t>nặng</a:t>
            </a:r>
            <a:r>
              <a:rPr lang="en-US" dirty="0" smtClean="0"/>
              <a:t>/</a:t>
            </a:r>
            <a:r>
              <a:rPr lang="en-US" dirty="0" err="1" smtClean="0"/>
              <a:t>nhiễm</a:t>
            </a:r>
            <a:r>
              <a:rPr lang="en-US" dirty="0" smtClean="0"/>
              <a:t> </a:t>
            </a:r>
            <a:r>
              <a:rPr lang="en-US" dirty="0" err="1" smtClean="0"/>
              <a:t>trùng</a:t>
            </a:r>
            <a:r>
              <a:rPr lang="en-US" dirty="0" smtClean="0"/>
              <a:t> </a:t>
            </a:r>
            <a:r>
              <a:rPr lang="en-US" dirty="0" err="1" smtClean="0"/>
              <a:t>huyết</a:t>
            </a:r>
            <a:r>
              <a:rPr lang="en-US" dirty="0" smtClean="0"/>
              <a:t>). </a:t>
            </a:r>
            <a:r>
              <a:rPr lang="en-US" dirty="0" err="1" smtClean="0"/>
              <a:t>Từ</a:t>
            </a:r>
            <a:r>
              <a:rPr lang="en-US" dirty="0" smtClean="0"/>
              <a:t> </a:t>
            </a:r>
            <a:r>
              <a:rPr lang="en-US" dirty="0" err="1" smtClean="0"/>
              <a:t>đầu</a:t>
            </a:r>
            <a:r>
              <a:rPr lang="en-US" dirty="0" smtClean="0"/>
              <a:t> </a:t>
            </a:r>
            <a:r>
              <a:rPr lang="en-US" dirty="0" err="1" smtClean="0"/>
              <a:t>năm</a:t>
            </a:r>
            <a:r>
              <a:rPr lang="en-US" dirty="0" smtClean="0"/>
              <a:t> 2019 </a:t>
            </a:r>
            <a:r>
              <a:rPr lang="en-US" dirty="0" err="1" smtClean="0"/>
              <a:t>toàn</a:t>
            </a:r>
            <a:r>
              <a:rPr lang="en-US" dirty="0" smtClean="0"/>
              <a:t> </a:t>
            </a:r>
            <a:r>
              <a:rPr lang="en-US" dirty="0" err="1" smtClean="0"/>
              <a:t>quốc</a:t>
            </a:r>
            <a:r>
              <a:rPr lang="en-US" dirty="0" smtClean="0"/>
              <a:t> </a:t>
            </a:r>
            <a:r>
              <a:rPr lang="en-US" dirty="0" err="1" smtClean="0"/>
              <a:t>ghi</a:t>
            </a:r>
            <a:r>
              <a:rPr lang="en-US" dirty="0" smtClean="0"/>
              <a:t> </a:t>
            </a:r>
            <a:r>
              <a:rPr lang="en-US" dirty="0" err="1" smtClean="0"/>
              <a:t>nhận</a:t>
            </a:r>
            <a:r>
              <a:rPr lang="en-US" dirty="0" smtClean="0"/>
              <a:t> 10.223 </a:t>
            </a:r>
            <a:r>
              <a:rPr lang="en-US" dirty="0" err="1" smtClean="0"/>
              <a:t>trường</a:t>
            </a:r>
            <a:r>
              <a:rPr lang="en-US" dirty="0" smtClean="0"/>
              <a:t> </a:t>
            </a:r>
            <a:r>
              <a:rPr lang="en-US" dirty="0" err="1" smtClean="0"/>
              <a:t>hợp</a:t>
            </a:r>
            <a:r>
              <a:rPr lang="en-US" dirty="0" smtClean="0"/>
              <a:t>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a:t>
            </a:r>
            <a:r>
              <a:rPr lang="en-US" dirty="0" err="1" smtClean="0"/>
              <a:t>trong</a:t>
            </a:r>
            <a:r>
              <a:rPr lang="en-US" dirty="0" smtClean="0"/>
              <a:t> </a:t>
            </a:r>
            <a:r>
              <a:rPr lang="en-US" dirty="0" err="1" smtClean="0"/>
              <a:t>đó</a:t>
            </a:r>
            <a:r>
              <a:rPr lang="en-US" dirty="0" smtClean="0"/>
              <a:t> 1.277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dương</a:t>
            </a:r>
            <a:r>
              <a:rPr lang="en-US" dirty="0" smtClean="0"/>
              <a:t> </a:t>
            </a:r>
            <a:r>
              <a:rPr lang="en-US" dirty="0" err="1" smtClean="0"/>
              <a:t>tính</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304800"/>
            <a:ext cx="8229600" cy="742950"/>
          </a:xfrm>
        </p:spPr>
        <p:txBody>
          <a:bodyPr>
            <a:normAutofit fontScale="90000"/>
          </a:bodyPr>
          <a:lstStyle/>
          <a:p>
            <a:pPr algn="ctr" eaLnBrk="1" hangingPunct="1">
              <a:spcBef>
                <a:spcPts val="1200"/>
              </a:spcBef>
              <a:spcAft>
                <a:spcPts val="600"/>
              </a:spcAft>
            </a:pPr>
            <a:r>
              <a:rPr lang="pt-BR" sz="2800" dirty="0" smtClean="0">
                <a:solidFill>
                  <a:schemeClr val="tx1"/>
                </a:solidFill>
                <a:latin typeface="Arial" charset="0"/>
                <a:cs typeface="Arial" charset="0"/>
              </a:rPr>
              <a:t>4. Nguồn bệnh, thời kỳ ủ bệnh và thời kỳ lây truyền</a:t>
            </a:r>
            <a:endParaRPr lang="en-US" sz="2800" dirty="0" smtClean="0">
              <a:solidFill>
                <a:schemeClr val="tx1"/>
              </a:solidFill>
              <a:latin typeface="Arial" charset="0"/>
              <a:cs typeface="Arial" charset="0"/>
            </a:endParaRPr>
          </a:p>
        </p:txBody>
      </p:sp>
      <p:sp>
        <p:nvSpPr>
          <p:cNvPr id="11267" name="Content Placeholder 2"/>
          <p:cNvSpPr>
            <a:spLocks noGrp="1"/>
          </p:cNvSpPr>
          <p:nvPr>
            <p:ph idx="1"/>
          </p:nvPr>
        </p:nvSpPr>
        <p:spPr>
          <a:xfrm>
            <a:off x="304800" y="1295400"/>
            <a:ext cx="8229600" cy="5410200"/>
          </a:xfrm>
        </p:spPr>
        <p:txBody>
          <a:bodyPr/>
          <a:lstStyle/>
          <a:p>
            <a:pPr marL="404813" indent="-404813" algn="just" eaLnBrk="1" hangingPunct="1">
              <a:lnSpc>
                <a:spcPct val="140000"/>
              </a:lnSpc>
            </a:pPr>
            <a:r>
              <a:rPr lang="pt-BR" sz="2400" dirty="0" smtClean="0">
                <a:latin typeface="Arial" charset="0"/>
                <a:cs typeface="Arial" charset="0"/>
              </a:rPr>
              <a:t>Nguồn bệnh: là người mắc bệnh, người mang vi rút không triệu chứng. </a:t>
            </a:r>
            <a:endParaRPr lang="en-US" dirty="0" smtClean="0">
              <a:latin typeface="Arial" charset="0"/>
              <a:cs typeface="Arial" charset="0"/>
            </a:endParaRPr>
          </a:p>
          <a:p>
            <a:pPr marL="404813" indent="-404813" algn="just" eaLnBrk="1" hangingPunct="1">
              <a:lnSpc>
                <a:spcPct val="140000"/>
              </a:lnSpc>
            </a:pPr>
            <a:r>
              <a:rPr lang="pt-BR" sz="2400" dirty="0" smtClean="0">
                <a:latin typeface="Arial" charset="0"/>
                <a:cs typeface="Arial" charset="0"/>
              </a:rPr>
              <a:t>Thời kỳ ủ bệnh: từ 3 đến 7 ngày.</a:t>
            </a:r>
            <a:endParaRPr lang="en-US" dirty="0" smtClean="0">
              <a:latin typeface="Arial" charset="0"/>
              <a:cs typeface="Arial" charset="0"/>
            </a:endParaRPr>
          </a:p>
          <a:p>
            <a:pPr marL="404813" indent="-404813" algn="just" eaLnBrk="1" hangingPunct="1">
              <a:lnSpc>
                <a:spcPct val="140000"/>
              </a:lnSpc>
            </a:pPr>
            <a:r>
              <a:rPr lang="pt-BR" sz="2400" dirty="0" smtClean="0">
                <a:latin typeface="Arial" charset="0"/>
                <a:cs typeface="Arial" charset="0"/>
              </a:rPr>
              <a:t>Thời kỳ lây truyền: vài ngày trước khi phát bệnh, mạnh nhất trong tuần đầu của bệnh và có thể kéo dài vài tuần sau đó, thậm chí sau khi bệnh nhân hết triệu chứng. Vi rút có khả năng đào thải qua phân trong vòng từ 2 đến 4 tuần, cá biệt có thể tới 12 tuần sau khi nhiễm.</a:t>
            </a: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33400"/>
            <a:ext cx="8229600" cy="762000"/>
          </a:xfrm>
        </p:spPr>
        <p:txBody>
          <a:bodyPr>
            <a:normAutofit fontScale="90000"/>
          </a:bodyPr>
          <a:lstStyle/>
          <a:p>
            <a:pPr eaLnBrk="1" hangingPunct="1">
              <a:defRPr/>
            </a:pP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smtClean="0">
                <a:solidFill>
                  <a:schemeClr val="tx1"/>
                </a:solidFill>
                <a:latin typeface="Times New Roman" pitchFamily="18" charset="0"/>
                <a:cs typeface="Times New Roman" pitchFamily="18" charset="0"/>
              </a:rPr>
              <a:t>5. Đường lây truyền</a:t>
            </a:r>
            <a:r>
              <a:rPr lang="en-US" sz="2400" smtClean="0">
                <a:latin typeface="Times New Roman" pitchFamily="18" charset="0"/>
                <a:cs typeface="Times New Roman" pitchFamily="18" charset="0"/>
              </a:rPr>
              <a:t/>
            </a:r>
            <a:br>
              <a:rPr lang="en-US" sz="2400" smtClean="0">
                <a:latin typeface="Times New Roman" pitchFamily="18" charset="0"/>
                <a:cs typeface="Times New Roman" pitchFamily="18" charset="0"/>
              </a:rPr>
            </a:br>
            <a:endParaRPr lang="en-US" sz="2400" smtClean="0">
              <a:latin typeface="Times New Roman" pitchFamily="18" charset="0"/>
              <a:cs typeface="Times New Roman" pitchFamily="18" charset="0"/>
            </a:endParaRPr>
          </a:p>
        </p:txBody>
      </p:sp>
      <p:sp>
        <p:nvSpPr>
          <p:cNvPr id="12291" name="Content Placeholder 2"/>
          <p:cNvSpPr>
            <a:spLocks noGrp="1"/>
          </p:cNvSpPr>
          <p:nvPr>
            <p:ph idx="1"/>
          </p:nvPr>
        </p:nvSpPr>
        <p:spPr>
          <a:xfrm>
            <a:off x="533400" y="1447800"/>
            <a:ext cx="8229600" cy="1295400"/>
          </a:xfrm>
        </p:spPr>
        <p:txBody>
          <a:bodyPr/>
          <a:lstStyle/>
          <a:p>
            <a:pPr eaLnBrk="1" hangingPunct="1"/>
            <a:r>
              <a:rPr lang="en-US" smtClean="0">
                <a:latin typeface="Arial" charset="0"/>
                <a:cs typeface="Arial" charset="0"/>
              </a:rPr>
              <a:t>Tiêu hóa: phân - miệng</a:t>
            </a:r>
          </a:p>
          <a:p>
            <a:pPr eaLnBrk="1" hangingPunct="1"/>
            <a:r>
              <a:rPr lang="en-US" smtClean="0">
                <a:latin typeface="Arial" charset="0"/>
                <a:cs typeface="Arial" charset="0"/>
              </a:rPr>
              <a:t>Tiếp xúc trực tiếp: n</a:t>
            </a:r>
            <a:r>
              <a:rPr lang="vi-VN" smtClean="0">
                <a:latin typeface="Arial" charset="0"/>
                <a:cs typeface="Arial" charset="0"/>
              </a:rPr>
              <a:t>ước bọt, nốt phỏng nước</a:t>
            </a:r>
            <a:endParaRPr lang="en-US" smtClean="0">
              <a:latin typeface="Arial" charset="0"/>
              <a:cs typeface="Arial" charset="0"/>
            </a:endParaRPr>
          </a:p>
        </p:txBody>
      </p:sp>
      <p:sp>
        <p:nvSpPr>
          <p:cNvPr id="12292" name="Title 1"/>
          <p:cNvSpPr txBox="1">
            <a:spLocks/>
          </p:cNvSpPr>
          <p:nvPr/>
        </p:nvSpPr>
        <p:spPr bwMode="auto">
          <a:xfrm>
            <a:off x="533400" y="3124200"/>
            <a:ext cx="8229600" cy="1020763"/>
          </a:xfrm>
          <a:prstGeom prst="rect">
            <a:avLst/>
          </a:prstGeom>
          <a:noFill/>
          <a:ln w="9525">
            <a:noFill/>
            <a:miter lim="800000"/>
            <a:headEnd/>
            <a:tailEnd/>
          </a:ln>
        </p:spPr>
        <p:txBody>
          <a:bodyPr anchor="ctr"/>
          <a:lstStyle/>
          <a:p>
            <a:pPr algn="just">
              <a:spcBef>
                <a:spcPts val="600"/>
              </a:spcBef>
              <a:spcAft>
                <a:spcPts val="600"/>
              </a:spcAft>
            </a:pPr>
            <a:r>
              <a:rPr lang="pt-BR" sz="3200"/>
              <a:t>6. Tính cảm nhiễm</a:t>
            </a:r>
            <a:endParaRPr lang="en-US" sz="2800"/>
          </a:p>
        </p:txBody>
      </p:sp>
      <p:sp>
        <p:nvSpPr>
          <p:cNvPr id="12293" name="Content Placeholder 2"/>
          <p:cNvSpPr txBox="1">
            <a:spLocks/>
          </p:cNvSpPr>
          <p:nvPr/>
        </p:nvSpPr>
        <p:spPr bwMode="auto">
          <a:xfrm>
            <a:off x="533400" y="4419600"/>
            <a:ext cx="8229600" cy="12954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dirty="0" err="1"/>
              <a:t>Mọi</a:t>
            </a:r>
            <a:r>
              <a:rPr lang="en-US" sz="3200" dirty="0"/>
              <a:t> </a:t>
            </a:r>
            <a:r>
              <a:rPr lang="en-US" sz="3200" dirty="0" err="1"/>
              <a:t>lứa</a:t>
            </a:r>
            <a:r>
              <a:rPr lang="en-US" sz="3200" dirty="0"/>
              <a:t> </a:t>
            </a:r>
            <a:r>
              <a:rPr lang="en-US" sz="3200" dirty="0" err="1"/>
              <a:t>tuổi</a:t>
            </a:r>
            <a:endParaRPr lang="en-US" sz="3200" dirty="0"/>
          </a:p>
          <a:p>
            <a:pPr marL="342900" indent="-342900">
              <a:spcBef>
                <a:spcPct val="20000"/>
              </a:spcBef>
              <a:buFont typeface="Arial" charset="0"/>
              <a:buChar char="•"/>
            </a:pPr>
            <a:r>
              <a:rPr lang="en-US" sz="3200" dirty="0"/>
              <a:t>Hay </a:t>
            </a:r>
            <a:r>
              <a:rPr lang="en-US" sz="3200" dirty="0" err="1"/>
              <a:t>gặp</a:t>
            </a:r>
            <a:r>
              <a:rPr lang="en-US" sz="3200" dirty="0"/>
              <a:t> </a:t>
            </a:r>
            <a:r>
              <a:rPr lang="en-US" sz="3200" dirty="0" err="1"/>
              <a:t>trẻ</a:t>
            </a:r>
            <a:r>
              <a:rPr lang="en-US" sz="3200" dirty="0"/>
              <a:t> &lt; 5 </a:t>
            </a:r>
            <a:r>
              <a:rPr lang="en-US" sz="3200" dirty="0" err="1"/>
              <a:t>tuổi</a:t>
            </a:r>
            <a:r>
              <a:rPr lang="en-US" sz="3200" dirty="0"/>
              <a:t> (</a:t>
            </a:r>
            <a:r>
              <a:rPr lang="en-US" sz="3200" dirty="0" err="1"/>
              <a:t>đặc</a:t>
            </a:r>
            <a:r>
              <a:rPr lang="en-US" sz="3200" dirty="0"/>
              <a:t> </a:t>
            </a:r>
            <a:r>
              <a:rPr lang="en-US" sz="3200" dirty="0" err="1"/>
              <a:t>biệt</a:t>
            </a:r>
            <a:r>
              <a:rPr lang="en-US" sz="3200" dirty="0"/>
              <a:t> </a:t>
            </a:r>
            <a:r>
              <a:rPr lang="en-US" sz="3200" dirty="0" smtClean="0"/>
              <a:t>1-4 </a:t>
            </a:r>
            <a:r>
              <a:rPr lang="en-US" sz="3200" dirty="0" err="1"/>
              <a:t>tuổi</a:t>
            </a:r>
            <a:r>
              <a:rPr lang="en-US" sz="3200" dirty="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15962"/>
          </a:xfrm>
        </p:spPr>
        <p:txBody>
          <a:bodyPr/>
          <a:lstStyle/>
          <a:p>
            <a:pPr algn="ctr" eaLnBrk="1" hangingPunct="1">
              <a:spcBef>
                <a:spcPts val="1200"/>
              </a:spcBef>
              <a:spcAft>
                <a:spcPts val="600"/>
              </a:spcAft>
            </a:pPr>
            <a:r>
              <a:rPr lang="pt-BR" sz="2500" smtClean="0">
                <a:solidFill>
                  <a:schemeClr val="tx1"/>
                </a:solidFill>
                <a:latin typeface="Arial" charset="0"/>
                <a:cs typeface="Arial" charset="0"/>
              </a:rPr>
              <a:t>II. HƯỚNG DẪN GIÁM SÁT BỆNH TAY CHÂN MIỆNG</a:t>
            </a:r>
            <a:endParaRPr lang="en-US" sz="2500" smtClean="0">
              <a:solidFill>
                <a:schemeClr val="tx1"/>
              </a:solidFill>
              <a:latin typeface="Arial" charset="0"/>
              <a:cs typeface="Arial" charset="0"/>
            </a:endParaRPr>
          </a:p>
        </p:txBody>
      </p:sp>
      <p:sp>
        <p:nvSpPr>
          <p:cNvPr id="13315" name="Content Placeholder 2"/>
          <p:cNvSpPr>
            <a:spLocks noGrp="1"/>
          </p:cNvSpPr>
          <p:nvPr>
            <p:ph idx="1"/>
          </p:nvPr>
        </p:nvSpPr>
        <p:spPr>
          <a:xfrm>
            <a:off x="381000" y="1295400"/>
            <a:ext cx="4343400" cy="4953000"/>
          </a:xfrm>
        </p:spPr>
        <p:txBody>
          <a:bodyPr/>
          <a:lstStyle/>
          <a:p>
            <a:pPr marL="514350" indent="-514350" algn="just" eaLnBrk="1" hangingPunct="1">
              <a:lnSpc>
                <a:spcPct val="70000"/>
              </a:lnSpc>
              <a:buFont typeface="Arial" charset="0"/>
              <a:buNone/>
            </a:pPr>
            <a:r>
              <a:rPr lang="en-US" sz="2100" b="1" i="1" dirty="0" smtClean="0">
                <a:solidFill>
                  <a:srgbClr val="C00000"/>
                </a:solidFill>
              </a:rPr>
              <a:t>1. </a:t>
            </a:r>
            <a:r>
              <a:rPr lang="pt-BR" sz="2100" b="1" i="1" dirty="0" smtClean="0">
                <a:solidFill>
                  <a:srgbClr val="C00000"/>
                </a:solidFill>
                <a:latin typeface="Arial" charset="0"/>
                <a:cs typeface="Arial" charset="0"/>
              </a:rPr>
              <a:t>Ca bệnh lâm sàng (ca bệnh giám sát)</a:t>
            </a:r>
          </a:p>
          <a:p>
            <a:pPr marL="514350" indent="-514350" algn="just" eaLnBrk="1" hangingPunct="1">
              <a:lnSpc>
                <a:spcPct val="70000"/>
              </a:lnSpc>
              <a:buFont typeface="Arial" charset="0"/>
              <a:buNone/>
            </a:pPr>
            <a:endParaRPr lang="en-US" sz="2100" dirty="0" smtClean="0">
              <a:latin typeface="Arial" charset="0"/>
              <a:cs typeface="Arial" charset="0"/>
            </a:endParaRPr>
          </a:p>
          <a:p>
            <a:pPr marL="514350" indent="-514350" algn="just" eaLnBrk="1" hangingPunct="1">
              <a:lnSpc>
                <a:spcPct val="70000"/>
              </a:lnSpc>
              <a:buFont typeface="Arial" charset="0"/>
              <a:buChar char="•"/>
            </a:pPr>
            <a:r>
              <a:rPr lang="pt-BR" sz="2100" dirty="0" smtClean="0">
                <a:latin typeface="Arial" charset="0"/>
                <a:cs typeface="Arial" charset="0"/>
              </a:rPr>
              <a:t>Có sốt, ban chủ yếu dạng phỏng nước ở lòng bàn tay lòng bàn chân, đầu gối, mông, miệng, có thể kèm theo loét ở miệng.</a:t>
            </a:r>
            <a:endParaRPr lang="en-US" sz="2100" dirty="0" smtClean="0">
              <a:latin typeface="Arial" charset="0"/>
              <a:cs typeface="Arial" charset="0"/>
            </a:endParaRPr>
          </a:p>
          <a:p>
            <a:pPr marL="514350" indent="-514350" algn="just" eaLnBrk="1" hangingPunct="1">
              <a:lnSpc>
                <a:spcPct val="70000"/>
              </a:lnSpc>
              <a:buFont typeface="Arial" charset="0"/>
              <a:buNone/>
            </a:pPr>
            <a:r>
              <a:rPr lang="pt-BR" sz="2100" dirty="0" smtClean="0">
                <a:latin typeface="Arial" charset="0"/>
                <a:cs typeface="Arial" charset="0"/>
              </a:rPr>
              <a:t>	(Phân độ theo Quyết định số 2554/QĐ-BYT ngày 19/07/2011)</a:t>
            </a:r>
            <a:endParaRPr lang="en-US" sz="2100" dirty="0" smtClean="0">
              <a:latin typeface="Arial" charset="0"/>
              <a:cs typeface="Arial" charset="0"/>
            </a:endParaRPr>
          </a:p>
          <a:p>
            <a:pPr marL="514350" indent="-514350" algn="just" eaLnBrk="1" hangingPunct="1">
              <a:lnSpc>
                <a:spcPct val="70000"/>
              </a:lnSpc>
              <a:buFont typeface="Arial" charset="0"/>
              <a:buNone/>
            </a:pPr>
            <a:r>
              <a:rPr lang="pt-BR" sz="2100" b="1" i="1" dirty="0" smtClean="0">
                <a:latin typeface="Arial" charset="0"/>
                <a:cs typeface="Arial" charset="0"/>
              </a:rPr>
              <a:t>	  </a:t>
            </a:r>
          </a:p>
          <a:p>
            <a:pPr marL="514350" indent="-514350" eaLnBrk="1" hangingPunct="1">
              <a:lnSpc>
                <a:spcPct val="70000"/>
              </a:lnSpc>
              <a:buFont typeface="Arial" charset="0"/>
              <a:buNone/>
            </a:pPr>
            <a:endParaRPr lang="en-US" sz="1800" dirty="0" smtClean="0">
              <a:latin typeface="Times New Roman" pitchFamily="18" charset="0"/>
              <a:cs typeface="Times New Roman" pitchFamily="18" charset="0"/>
            </a:endParaRPr>
          </a:p>
        </p:txBody>
      </p:sp>
      <p:pic>
        <p:nvPicPr>
          <p:cNvPr id="13316" name="Picture 1"/>
          <p:cNvPicPr>
            <a:picLocks noChangeAspect="1"/>
          </p:cNvPicPr>
          <p:nvPr/>
        </p:nvPicPr>
        <p:blipFill>
          <a:blip r:embed="rId3"/>
          <a:srcRect/>
          <a:stretch>
            <a:fillRect/>
          </a:stretch>
        </p:blipFill>
        <p:spPr bwMode="auto">
          <a:xfrm>
            <a:off x="4876800" y="1371600"/>
            <a:ext cx="405765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04850"/>
            <a:ext cx="8229600" cy="666750"/>
          </a:xfrm>
        </p:spPr>
        <p:txBody>
          <a:bodyPr/>
          <a:lstStyle/>
          <a:p>
            <a:r>
              <a:rPr lang="vi-VN" sz="3600" smtClean="0">
                <a:cs typeface="Arial" charset="0"/>
              </a:rPr>
              <a:t>Chẩn đoán phân biệt</a:t>
            </a:r>
            <a:endParaRPr lang="en-US" sz="3600" smtClean="0">
              <a:latin typeface="Arial" charset="0"/>
              <a:cs typeface="Arial" charset="0"/>
            </a:endParaRPr>
          </a:p>
        </p:txBody>
      </p:sp>
      <p:sp>
        <p:nvSpPr>
          <p:cNvPr id="14339" name="Content Placeholder 2"/>
          <p:cNvSpPr>
            <a:spLocks noGrp="1"/>
          </p:cNvSpPr>
          <p:nvPr>
            <p:ph idx="1"/>
          </p:nvPr>
        </p:nvSpPr>
        <p:spPr>
          <a:xfrm>
            <a:off x="457200" y="1524000"/>
            <a:ext cx="8229600" cy="4800600"/>
          </a:xfrm>
        </p:spPr>
        <p:txBody>
          <a:bodyPr/>
          <a:lstStyle/>
          <a:p>
            <a:r>
              <a:rPr lang="en-US" sz="2400" smtClean="0">
                <a:latin typeface="Arial" charset="0"/>
                <a:cs typeface="Arial" charset="0"/>
              </a:rPr>
              <a:t>Chẩn </a:t>
            </a:r>
            <a:r>
              <a:rPr lang="vi-VN" sz="2400" smtClean="0">
                <a:latin typeface="Arial" charset="0"/>
                <a:cs typeface="Arial" charset="0"/>
              </a:rPr>
              <a:t>đ</a:t>
            </a:r>
            <a:r>
              <a:rPr lang="en-US" sz="2400" smtClean="0">
                <a:latin typeface="Arial" charset="0"/>
                <a:cs typeface="Arial" charset="0"/>
              </a:rPr>
              <a:t>oán phân biệt </a:t>
            </a:r>
          </a:p>
          <a:p>
            <a:pPr lvl="1"/>
            <a:r>
              <a:rPr lang="en-US" smtClean="0">
                <a:latin typeface="Arial" charset="0"/>
                <a:cs typeface="Arial" charset="0"/>
              </a:rPr>
              <a:t>Thủy </a:t>
            </a:r>
            <a:r>
              <a:rPr lang="vi-VN" smtClean="0">
                <a:latin typeface="Arial" charset="0"/>
                <a:cs typeface="Arial" charset="0"/>
              </a:rPr>
              <a:t>đậu: Nốt phỏng nước đa lứa tuổi, rải rác toàn thân.</a:t>
            </a:r>
          </a:p>
          <a:p>
            <a:pPr lvl="1"/>
            <a:r>
              <a:rPr lang="vi-VN" smtClean="0">
                <a:latin typeface="Arial" charset="0"/>
                <a:cs typeface="Arial" charset="0"/>
              </a:rPr>
              <a:t>Bệnh ngoài da (ghẻ nước)  thường không sốt</a:t>
            </a:r>
          </a:p>
          <a:p>
            <a:r>
              <a:rPr lang="vi-VN" sz="2400" smtClean="0">
                <a:latin typeface="Arial" charset="0"/>
                <a:cs typeface="Arial" charset="0"/>
              </a:rPr>
              <a:t>Trường hơp nghi ngờ TCM:</a:t>
            </a:r>
          </a:p>
          <a:p>
            <a:pPr lvl="1"/>
            <a:r>
              <a:rPr lang="vi-VN" smtClean="0">
                <a:latin typeface="Arial" charset="0"/>
                <a:cs typeface="Arial" charset="0"/>
              </a:rPr>
              <a:t>Sốt</a:t>
            </a:r>
          </a:p>
          <a:p>
            <a:pPr lvl="1"/>
            <a:r>
              <a:rPr lang="vi-VN" smtClean="0">
                <a:latin typeface="Arial" charset="0"/>
              </a:rPr>
              <a:t>Nốt phỏng lòng bàn tay, hoặc lòng bàn chân, hoặc mông, hoặc đầu gối, hoặc loét miệng.</a:t>
            </a:r>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ctr">
              <a:lnSpc>
                <a:spcPct val="150000"/>
              </a:lnSpc>
              <a:buNone/>
            </a:pPr>
            <a:r>
              <a:rPr lang="en-US" sz="2800" b="1" dirty="0" smtClean="0"/>
              <a:t>PHẦN 3: </a:t>
            </a:r>
            <a:r>
              <a:rPr lang="en-US" sz="2800" b="1" dirty="0" err="1" smtClean="0"/>
              <a:t>Đặc</a:t>
            </a:r>
            <a:r>
              <a:rPr lang="en-US" sz="2800" b="1" dirty="0" smtClean="0"/>
              <a:t> </a:t>
            </a:r>
            <a:r>
              <a:rPr lang="en-US" sz="2800" b="1" dirty="0" err="1" smtClean="0"/>
              <a:t>điểm</a:t>
            </a:r>
            <a:r>
              <a:rPr lang="en-US" sz="2800" b="1" dirty="0" smtClean="0"/>
              <a:t> </a:t>
            </a:r>
            <a:r>
              <a:rPr lang="en-US" sz="2800" b="1" dirty="0" err="1" smtClean="0"/>
              <a:t>và</a:t>
            </a:r>
            <a:r>
              <a:rPr lang="en-US" sz="2800" b="1" dirty="0" smtClean="0"/>
              <a:t> </a:t>
            </a:r>
            <a:r>
              <a:rPr lang="en-US" sz="2800" b="1" dirty="0" err="1" smtClean="0"/>
              <a:t>các</a:t>
            </a:r>
            <a:r>
              <a:rPr lang="en-US" sz="2800" b="1" dirty="0" smtClean="0"/>
              <a:t> </a:t>
            </a:r>
            <a:r>
              <a:rPr lang="en-US" sz="2800" b="1" dirty="0" err="1" smtClean="0"/>
              <a:t>biện</a:t>
            </a:r>
            <a:r>
              <a:rPr lang="en-US" sz="2800" b="1" dirty="0" smtClean="0"/>
              <a:t> </a:t>
            </a:r>
            <a:r>
              <a:rPr lang="en-US" sz="2800" b="1" dirty="0" err="1" smtClean="0"/>
              <a:t>pháp</a:t>
            </a:r>
            <a:r>
              <a:rPr lang="en-US" sz="2800" b="1" dirty="0" smtClean="0"/>
              <a:t> </a:t>
            </a:r>
            <a:r>
              <a:rPr lang="en-US" sz="2800" b="1" dirty="0" err="1" smtClean="0"/>
              <a:t>phòng</a:t>
            </a:r>
            <a:r>
              <a:rPr lang="en-US" sz="2800" b="1" dirty="0" smtClean="0"/>
              <a:t> </a:t>
            </a:r>
            <a:r>
              <a:rPr lang="en-US" sz="2800" b="1" dirty="0" err="1" smtClean="0"/>
              <a:t>chống</a:t>
            </a:r>
            <a:r>
              <a:rPr lang="en-US" sz="2800" b="1" dirty="0" smtClean="0"/>
              <a:t> </a:t>
            </a:r>
            <a:r>
              <a:rPr lang="en-US" sz="2800" b="1" dirty="0" err="1" smtClean="0"/>
              <a:t>bệnh</a:t>
            </a:r>
            <a:r>
              <a:rPr lang="en-US" sz="2800" b="1" dirty="0" smtClean="0"/>
              <a:t> </a:t>
            </a:r>
            <a:r>
              <a:rPr lang="en-US" sz="2800" b="1" dirty="0" err="1" smtClean="0"/>
              <a:t>Sởi</a:t>
            </a:r>
            <a:r>
              <a:rPr lang="en-US" sz="2800" b="1" dirty="0" smtClean="0"/>
              <a:t> </a:t>
            </a:r>
            <a:endParaRPr lang="en-US" sz="28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smtClean="0"/>
              <a:t>Dịch tễ học (1)</a:t>
            </a:r>
          </a:p>
        </p:txBody>
      </p:sp>
      <p:sp>
        <p:nvSpPr>
          <p:cNvPr id="4099" name="Rectangle 3"/>
          <p:cNvSpPr>
            <a:spLocks noGrp="1"/>
          </p:cNvSpPr>
          <p:nvPr>
            <p:ph type="body" idx="1"/>
          </p:nvPr>
        </p:nvSpPr>
        <p:spPr>
          <a:xfrm>
            <a:off x="457200" y="1295400"/>
            <a:ext cx="8229600" cy="4856163"/>
          </a:xfrm>
        </p:spPr>
        <p:txBody>
          <a:bodyPr/>
          <a:lstStyle/>
          <a:p>
            <a:pPr>
              <a:lnSpc>
                <a:spcPct val="110000"/>
              </a:lnSpc>
            </a:pPr>
            <a:r>
              <a:rPr lang="en-US" sz="2000" dirty="0" err="1" smtClean="0"/>
              <a:t>Biểu</a:t>
            </a:r>
            <a:r>
              <a:rPr lang="en-US" sz="2000" dirty="0" smtClean="0"/>
              <a:t> </a:t>
            </a:r>
            <a:r>
              <a:rPr lang="en-US" sz="2000" dirty="0" err="1" smtClean="0"/>
              <a:t>hiện</a:t>
            </a:r>
            <a:r>
              <a:rPr lang="en-US" sz="2000" dirty="0" smtClean="0"/>
              <a:t>: </a:t>
            </a:r>
            <a:r>
              <a:rPr lang="en-US" sz="2000" dirty="0" err="1" smtClean="0"/>
              <a:t>sốt</a:t>
            </a:r>
            <a:r>
              <a:rPr lang="en-US" sz="2000" dirty="0" smtClean="0"/>
              <a:t>, </a:t>
            </a:r>
            <a:r>
              <a:rPr lang="en-US" sz="2000" dirty="0" err="1" smtClean="0"/>
              <a:t>phát</a:t>
            </a:r>
            <a:r>
              <a:rPr lang="en-US" sz="2000" dirty="0" smtClean="0"/>
              <a:t> ban </a:t>
            </a:r>
            <a:r>
              <a:rPr lang="en-US" sz="2000" dirty="0" err="1" smtClean="0"/>
              <a:t>và</a:t>
            </a:r>
            <a:r>
              <a:rPr lang="en-US" sz="2000" dirty="0" smtClean="0"/>
              <a:t> </a:t>
            </a:r>
            <a:r>
              <a:rPr lang="en-US" sz="2000" dirty="0" err="1" smtClean="0"/>
              <a:t>viêm</a:t>
            </a:r>
            <a:r>
              <a:rPr lang="en-US" sz="2000" dirty="0" smtClean="0"/>
              <a:t> long, </a:t>
            </a:r>
            <a:r>
              <a:rPr lang="en-US" sz="2000" dirty="0" err="1" smtClean="0"/>
              <a:t>hạt</a:t>
            </a:r>
            <a:r>
              <a:rPr lang="en-US" sz="2000" dirty="0" smtClean="0"/>
              <a:t> </a:t>
            </a:r>
            <a:r>
              <a:rPr lang="en-US" sz="2000" dirty="0" err="1" smtClean="0"/>
              <a:t>nhỏ</a:t>
            </a:r>
            <a:r>
              <a:rPr lang="en-US" sz="2000" dirty="0" smtClean="0"/>
              <a:t> </a:t>
            </a:r>
            <a:r>
              <a:rPr lang="en-US" sz="2000" dirty="0" err="1" smtClean="0"/>
              <a:t>màu</a:t>
            </a:r>
            <a:r>
              <a:rPr lang="en-US" sz="2000" dirty="0" smtClean="0"/>
              <a:t> </a:t>
            </a:r>
            <a:r>
              <a:rPr lang="en-US" sz="2000" dirty="0" err="1" smtClean="0"/>
              <a:t>trắng</a:t>
            </a:r>
            <a:r>
              <a:rPr lang="en-US" sz="2000" dirty="0" smtClean="0"/>
              <a:t> (</a:t>
            </a:r>
            <a:r>
              <a:rPr lang="en-US" sz="2000" dirty="0" err="1" smtClean="0"/>
              <a:t>Koplik</a:t>
            </a:r>
            <a:r>
              <a:rPr lang="en-US" sz="2000" dirty="0" smtClean="0"/>
              <a:t>) ở </a:t>
            </a:r>
            <a:r>
              <a:rPr lang="en-US" sz="2000" dirty="0" err="1" smtClean="0"/>
              <a:t>niêm</a:t>
            </a:r>
            <a:r>
              <a:rPr lang="en-US" sz="2000" dirty="0" smtClean="0"/>
              <a:t> </a:t>
            </a:r>
            <a:r>
              <a:rPr lang="en-US" sz="2000" dirty="0" err="1" smtClean="0"/>
              <a:t>mạc</a:t>
            </a:r>
            <a:r>
              <a:rPr lang="en-US" sz="2000" dirty="0" smtClean="0"/>
              <a:t> </a:t>
            </a:r>
            <a:r>
              <a:rPr lang="en-US" sz="2000" dirty="0" err="1" smtClean="0"/>
              <a:t>miệng</a:t>
            </a:r>
            <a:r>
              <a:rPr lang="en-US" sz="2000" dirty="0" smtClean="0"/>
              <a:t>. </a:t>
            </a:r>
          </a:p>
          <a:p>
            <a:pPr>
              <a:lnSpc>
                <a:spcPct val="110000"/>
              </a:lnSpc>
            </a:pPr>
            <a:r>
              <a:rPr lang="en-US" sz="2000" dirty="0" err="1" smtClean="0"/>
              <a:t>Người</a:t>
            </a:r>
            <a:r>
              <a:rPr lang="en-US" sz="2000" dirty="0" smtClean="0"/>
              <a:t> </a:t>
            </a:r>
            <a:r>
              <a:rPr lang="en-US" sz="2000" dirty="0" err="1" smtClean="0"/>
              <a:t>là</a:t>
            </a:r>
            <a:r>
              <a:rPr lang="en-US" sz="2000" dirty="0" smtClean="0"/>
              <a:t> ổ </a:t>
            </a:r>
            <a:r>
              <a:rPr lang="en-US" sz="2000" dirty="0" err="1" smtClean="0"/>
              <a:t>chứa</a:t>
            </a:r>
            <a:r>
              <a:rPr lang="en-US" sz="2000" dirty="0" smtClean="0"/>
              <a:t> </a:t>
            </a:r>
            <a:r>
              <a:rPr lang="en-US" sz="2000" dirty="0" err="1" smtClean="0"/>
              <a:t>duy</a:t>
            </a:r>
            <a:r>
              <a:rPr lang="en-US" sz="2000" dirty="0" smtClean="0"/>
              <a:t> </a:t>
            </a:r>
            <a:r>
              <a:rPr lang="en-US" sz="2000" dirty="0" err="1" smtClean="0"/>
              <a:t>nhất</a:t>
            </a:r>
            <a:r>
              <a:rPr lang="en-US" sz="2000" dirty="0" smtClean="0"/>
              <a:t>. </a:t>
            </a:r>
          </a:p>
          <a:p>
            <a:pPr>
              <a:lnSpc>
                <a:spcPct val="110000"/>
              </a:lnSpc>
            </a:pPr>
            <a:r>
              <a:rPr lang="en-US" sz="2000" dirty="0" err="1" smtClean="0"/>
              <a:t>Thời</a:t>
            </a:r>
            <a:r>
              <a:rPr lang="en-US" sz="2000" dirty="0" smtClean="0"/>
              <a:t> </a:t>
            </a:r>
            <a:r>
              <a:rPr lang="en-US" sz="2000" dirty="0" err="1" smtClean="0"/>
              <a:t>kỳ</a:t>
            </a:r>
            <a:r>
              <a:rPr lang="en-US" sz="2000" dirty="0" smtClean="0"/>
              <a:t> ủ </a:t>
            </a:r>
            <a:r>
              <a:rPr lang="en-US" sz="2000" dirty="0" err="1" smtClean="0"/>
              <a:t>bệnh</a:t>
            </a:r>
            <a:r>
              <a:rPr lang="en-US" sz="2000" dirty="0" smtClean="0"/>
              <a:t> </a:t>
            </a:r>
            <a:r>
              <a:rPr lang="en-US" sz="2000" dirty="0" err="1" smtClean="0"/>
              <a:t>kéo</a:t>
            </a:r>
            <a:r>
              <a:rPr lang="en-US" sz="2000" dirty="0" smtClean="0"/>
              <a:t> </a:t>
            </a:r>
            <a:r>
              <a:rPr lang="en-US" sz="2000" dirty="0" err="1" smtClean="0"/>
              <a:t>dài</a:t>
            </a:r>
            <a:r>
              <a:rPr lang="en-US" sz="2000" dirty="0" smtClean="0"/>
              <a:t> </a:t>
            </a:r>
            <a:r>
              <a:rPr lang="en-US" sz="2000" dirty="0" err="1" smtClean="0"/>
              <a:t>từ</a:t>
            </a:r>
            <a:r>
              <a:rPr lang="en-US" sz="2000" dirty="0" smtClean="0"/>
              <a:t> 7 – 18 </a:t>
            </a:r>
            <a:r>
              <a:rPr lang="en-US" sz="2000" dirty="0" err="1" smtClean="0"/>
              <a:t>ngày</a:t>
            </a:r>
            <a:r>
              <a:rPr lang="en-US" sz="2000" dirty="0" smtClean="0"/>
              <a:t>, </a:t>
            </a:r>
            <a:r>
              <a:rPr lang="en-US" sz="2000" dirty="0" err="1" smtClean="0"/>
              <a:t>trung</a:t>
            </a:r>
            <a:r>
              <a:rPr lang="en-US" sz="2000" dirty="0" smtClean="0"/>
              <a:t> </a:t>
            </a:r>
            <a:r>
              <a:rPr lang="en-US" sz="2000" dirty="0" err="1" smtClean="0"/>
              <a:t>bình</a:t>
            </a:r>
            <a:r>
              <a:rPr lang="en-US" sz="2000" dirty="0" smtClean="0"/>
              <a:t> 10 </a:t>
            </a:r>
            <a:r>
              <a:rPr lang="en-US" sz="2000" dirty="0" err="1" smtClean="0"/>
              <a:t>ngày</a:t>
            </a:r>
            <a:r>
              <a:rPr lang="en-US" sz="2000" dirty="0" smtClean="0"/>
              <a:t>. </a:t>
            </a:r>
          </a:p>
          <a:p>
            <a:pPr>
              <a:lnSpc>
                <a:spcPct val="110000"/>
              </a:lnSpc>
            </a:pPr>
            <a:r>
              <a:rPr lang="en-US" sz="2000" dirty="0" err="1" smtClean="0"/>
              <a:t>Thời</a:t>
            </a:r>
            <a:r>
              <a:rPr lang="en-US" sz="2000" dirty="0" smtClean="0"/>
              <a:t> </a:t>
            </a:r>
            <a:r>
              <a:rPr lang="en-US" sz="2000" dirty="0" err="1" smtClean="0"/>
              <a:t>kỳ</a:t>
            </a:r>
            <a:r>
              <a:rPr lang="en-US" sz="2000" dirty="0" smtClean="0"/>
              <a:t> </a:t>
            </a:r>
            <a:r>
              <a:rPr lang="en-US" sz="2000" dirty="0" err="1" smtClean="0"/>
              <a:t>lây</a:t>
            </a:r>
            <a:r>
              <a:rPr lang="en-US" sz="2000" dirty="0" smtClean="0"/>
              <a:t> </a:t>
            </a:r>
            <a:r>
              <a:rPr lang="en-US" sz="2000" dirty="0" err="1" smtClean="0"/>
              <a:t>truyền</a:t>
            </a:r>
            <a:r>
              <a:rPr lang="en-US" sz="2000" dirty="0" smtClean="0"/>
              <a:t> </a:t>
            </a:r>
            <a:r>
              <a:rPr lang="en-US" sz="2000" dirty="0" err="1" smtClean="0"/>
              <a:t>từ</a:t>
            </a:r>
            <a:r>
              <a:rPr lang="en-US" sz="2000" dirty="0" smtClean="0"/>
              <a:t> 5 </a:t>
            </a:r>
            <a:r>
              <a:rPr lang="en-US" sz="2000" dirty="0" err="1" smtClean="0"/>
              <a:t>ngày</a:t>
            </a:r>
            <a:r>
              <a:rPr lang="en-US" sz="2000" dirty="0" smtClean="0"/>
              <a:t> </a:t>
            </a:r>
            <a:r>
              <a:rPr lang="en-US" sz="2000" dirty="0" err="1" smtClean="0"/>
              <a:t>trước</a:t>
            </a:r>
            <a:r>
              <a:rPr lang="en-US" sz="2000" dirty="0" smtClean="0"/>
              <a:t> </a:t>
            </a:r>
            <a:r>
              <a:rPr lang="en-US" sz="2000" dirty="0" err="1" smtClean="0"/>
              <a:t>cho</a:t>
            </a:r>
            <a:r>
              <a:rPr lang="en-US" sz="2000" dirty="0" smtClean="0"/>
              <a:t> </a:t>
            </a:r>
            <a:r>
              <a:rPr lang="en-US" sz="2000" dirty="0" err="1" smtClean="0"/>
              <a:t>tới</a:t>
            </a:r>
            <a:r>
              <a:rPr lang="en-US" sz="2000" dirty="0" smtClean="0"/>
              <a:t> 5 </a:t>
            </a:r>
            <a:r>
              <a:rPr lang="en-US" sz="2000" dirty="0" err="1" smtClean="0"/>
              <a:t>ngày</a:t>
            </a:r>
            <a:r>
              <a:rPr lang="en-US" sz="2000" dirty="0" smtClean="0"/>
              <a:t> </a:t>
            </a:r>
            <a:r>
              <a:rPr lang="en-US" sz="2000" dirty="0" err="1" smtClean="0"/>
              <a:t>sau</a:t>
            </a:r>
            <a:r>
              <a:rPr lang="en-US" sz="2000" dirty="0" smtClean="0"/>
              <a:t> </a:t>
            </a:r>
            <a:r>
              <a:rPr lang="en-US" sz="2000" dirty="0" err="1" smtClean="0"/>
              <a:t>phát</a:t>
            </a:r>
            <a:r>
              <a:rPr lang="en-US" sz="2000" dirty="0" smtClean="0"/>
              <a:t> ban. </a:t>
            </a:r>
          </a:p>
          <a:p>
            <a:pPr>
              <a:lnSpc>
                <a:spcPct val="110000"/>
              </a:lnSpc>
            </a:pPr>
            <a:r>
              <a:rPr lang="en-US" sz="2000" dirty="0" err="1" smtClean="0"/>
              <a:t>Bệnh</a:t>
            </a:r>
            <a:r>
              <a:rPr lang="en-US" sz="2000" dirty="0" smtClean="0"/>
              <a:t> </a:t>
            </a:r>
            <a:r>
              <a:rPr lang="en-US" sz="2000" dirty="0" err="1" smtClean="0"/>
              <a:t>chủ</a:t>
            </a:r>
            <a:r>
              <a:rPr lang="en-US" sz="2000" dirty="0" smtClean="0"/>
              <a:t> </a:t>
            </a:r>
            <a:r>
              <a:rPr lang="en-US" sz="2000" dirty="0" err="1" smtClean="0"/>
              <a:t>yếu</a:t>
            </a:r>
            <a:r>
              <a:rPr lang="en-US" sz="2000" dirty="0" smtClean="0"/>
              <a:t> </a:t>
            </a:r>
            <a:r>
              <a:rPr lang="en-US" sz="2000" dirty="0" err="1" smtClean="0"/>
              <a:t>lây</a:t>
            </a:r>
            <a:r>
              <a:rPr lang="en-US" sz="2000" dirty="0" smtClean="0"/>
              <a:t> qua </a:t>
            </a:r>
            <a:r>
              <a:rPr lang="en-US" sz="2000" dirty="0" err="1" smtClean="0"/>
              <a:t>đường</a:t>
            </a:r>
            <a:r>
              <a:rPr lang="en-US" sz="2000" dirty="0" smtClean="0"/>
              <a:t> </a:t>
            </a:r>
            <a:r>
              <a:rPr lang="en-US" sz="2000" dirty="0" err="1" smtClean="0"/>
              <a:t>hô</a:t>
            </a:r>
            <a:r>
              <a:rPr lang="en-US" sz="2000" dirty="0" smtClean="0"/>
              <a:t> </a:t>
            </a:r>
            <a:r>
              <a:rPr lang="en-US" sz="2000" dirty="0" err="1" smtClean="0"/>
              <a:t>hấp</a:t>
            </a:r>
            <a:r>
              <a:rPr lang="en-US" sz="2000" dirty="0" smtClean="0"/>
              <a:t> do </a:t>
            </a:r>
            <a:r>
              <a:rPr lang="en-US" sz="2000" dirty="0" err="1" smtClean="0"/>
              <a:t>hít</a:t>
            </a:r>
            <a:r>
              <a:rPr lang="en-US" sz="2000" dirty="0" smtClean="0"/>
              <a:t> </a:t>
            </a:r>
            <a:r>
              <a:rPr lang="en-US" sz="2000" dirty="0" err="1" smtClean="0"/>
              <a:t>phải</a:t>
            </a:r>
            <a:r>
              <a:rPr lang="en-US" sz="2000" dirty="0" smtClean="0"/>
              <a:t> </a:t>
            </a:r>
            <a:r>
              <a:rPr lang="en-US" sz="2000" dirty="0" err="1" smtClean="0"/>
              <a:t>các</a:t>
            </a:r>
            <a:r>
              <a:rPr lang="en-US" sz="2000" dirty="0" smtClean="0"/>
              <a:t> </a:t>
            </a:r>
            <a:r>
              <a:rPr lang="en-US" sz="2000" dirty="0" err="1" smtClean="0"/>
              <a:t>dịch</a:t>
            </a:r>
            <a:r>
              <a:rPr lang="en-US" sz="2000" dirty="0" smtClean="0"/>
              <a:t> </a:t>
            </a:r>
            <a:r>
              <a:rPr lang="en-US" sz="2000" dirty="0" err="1" smtClean="0"/>
              <a:t>tiết</a:t>
            </a:r>
            <a:r>
              <a:rPr lang="en-US" sz="2000" dirty="0" smtClean="0"/>
              <a:t> </a:t>
            </a:r>
            <a:r>
              <a:rPr lang="en-US" sz="2000" dirty="0" err="1" smtClean="0"/>
              <a:t>mũi</a:t>
            </a:r>
            <a:r>
              <a:rPr lang="en-US" sz="2000" dirty="0" smtClean="0"/>
              <a:t> </a:t>
            </a:r>
            <a:r>
              <a:rPr lang="en-US" sz="2000" dirty="0" err="1" smtClean="0"/>
              <a:t>họng</a:t>
            </a:r>
            <a:r>
              <a:rPr lang="en-US" sz="2000" dirty="0" smtClean="0"/>
              <a:t> </a:t>
            </a:r>
            <a:r>
              <a:rPr lang="en-US" sz="2000" dirty="0" err="1" smtClean="0"/>
              <a:t>của</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bắn</a:t>
            </a:r>
            <a:r>
              <a:rPr lang="en-US" sz="2000" dirty="0" smtClean="0"/>
              <a:t> </a:t>
            </a:r>
            <a:r>
              <a:rPr lang="en-US" sz="2000" dirty="0" err="1" smtClean="0"/>
              <a:t>ra</a:t>
            </a:r>
            <a:r>
              <a:rPr lang="en-US" sz="2000" dirty="0" smtClean="0"/>
              <a:t> </a:t>
            </a:r>
            <a:r>
              <a:rPr lang="en-US" sz="2000" dirty="0" err="1" smtClean="0"/>
              <a:t>được</a:t>
            </a:r>
            <a:r>
              <a:rPr lang="en-US" sz="2000" dirty="0" smtClean="0"/>
              <a:t> </a:t>
            </a:r>
            <a:r>
              <a:rPr lang="en-US" sz="2000" dirty="0" err="1" smtClean="0"/>
              <a:t>khuếch</a:t>
            </a:r>
            <a:r>
              <a:rPr lang="en-US" sz="2000" dirty="0" smtClean="0"/>
              <a:t> </a:t>
            </a:r>
            <a:r>
              <a:rPr lang="en-US" sz="2000" dirty="0" err="1" smtClean="0"/>
              <a:t>tán</a:t>
            </a:r>
            <a:r>
              <a:rPr lang="en-US" sz="2000" dirty="0" smtClean="0"/>
              <a:t> </a:t>
            </a:r>
            <a:r>
              <a:rPr lang="en-US" sz="2000" dirty="0" err="1" smtClean="0"/>
              <a:t>trong</a:t>
            </a:r>
            <a:r>
              <a:rPr lang="en-US" sz="2000" dirty="0" smtClean="0"/>
              <a:t> </a:t>
            </a:r>
            <a:r>
              <a:rPr lang="en-US" sz="2000" dirty="0" err="1" smtClean="0"/>
              <a:t>không</a:t>
            </a:r>
            <a:r>
              <a:rPr lang="en-US" sz="2000" dirty="0" smtClean="0"/>
              <a:t> </a:t>
            </a:r>
            <a:r>
              <a:rPr lang="en-US" sz="2000" dirty="0" err="1" smtClean="0"/>
              <a:t>khí</a:t>
            </a:r>
            <a:r>
              <a:rPr lang="en-US" sz="2000" dirty="0" smtClean="0"/>
              <a:t> </a:t>
            </a:r>
            <a:r>
              <a:rPr lang="en-US" sz="2000" dirty="0" err="1" smtClean="0"/>
              <a:t>hoặc</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trực</a:t>
            </a:r>
            <a:r>
              <a:rPr lang="en-US" sz="2000" dirty="0" smtClean="0"/>
              <a:t> </a:t>
            </a:r>
            <a:r>
              <a:rPr lang="en-US" sz="2000" dirty="0" err="1" smtClean="0"/>
              <a:t>tiếp</a:t>
            </a:r>
            <a:r>
              <a:rPr lang="en-US" sz="2000" dirty="0" smtClean="0"/>
              <a:t> </a:t>
            </a:r>
            <a:r>
              <a:rPr lang="en-US" sz="2000" dirty="0" err="1" smtClean="0"/>
              <a:t>với</a:t>
            </a:r>
            <a:r>
              <a:rPr lang="en-US" sz="2000" dirty="0" smtClean="0"/>
              <a:t> </a:t>
            </a:r>
            <a:r>
              <a:rPr lang="en-US" sz="2000" dirty="0" err="1" smtClean="0"/>
              <a:t>chất</a:t>
            </a:r>
            <a:r>
              <a:rPr lang="en-US" sz="2000" dirty="0" smtClean="0"/>
              <a:t> </a:t>
            </a:r>
            <a:r>
              <a:rPr lang="en-US" sz="2000" dirty="0" err="1" smtClean="0"/>
              <a:t>tiết</a:t>
            </a:r>
            <a:r>
              <a:rPr lang="en-US" sz="2000" dirty="0" smtClean="0"/>
              <a:t> </a:t>
            </a:r>
            <a:r>
              <a:rPr lang="en-US" sz="2000" dirty="0" err="1" smtClean="0"/>
              <a:t>đường</a:t>
            </a:r>
            <a:r>
              <a:rPr lang="en-US" sz="2000" dirty="0" smtClean="0"/>
              <a:t> </a:t>
            </a:r>
            <a:r>
              <a:rPr lang="en-US" sz="2000" dirty="0" err="1" smtClean="0"/>
              <a:t>mũi</a:t>
            </a:r>
            <a:r>
              <a:rPr lang="en-US" sz="2000" dirty="0" smtClean="0"/>
              <a:t> </a:t>
            </a:r>
            <a:r>
              <a:rPr lang="en-US" sz="2000" dirty="0" err="1" smtClean="0"/>
              <a:t>họng</a:t>
            </a:r>
            <a:r>
              <a:rPr lang="en-US" sz="2000" dirty="0" smtClean="0"/>
              <a:t> </a:t>
            </a:r>
            <a:r>
              <a:rPr lang="en-US" sz="2000" dirty="0" err="1" smtClean="0"/>
              <a:t>của</a:t>
            </a:r>
            <a:r>
              <a:rPr lang="en-US" sz="2000" dirty="0" smtClean="0"/>
              <a:t> </a:t>
            </a:r>
            <a:r>
              <a:rPr lang="en-US" sz="2000" dirty="0" err="1" smtClean="0"/>
              <a:t>bệnh</a:t>
            </a:r>
            <a:r>
              <a:rPr lang="en-US" sz="2000" dirty="0" smtClean="0"/>
              <a:t> </a:t>
            </a:r>
            <a:r>
              <a:rPr lang="en-US" sz="2000" dirty="0" err="1" smtClean="0"/>
              <a:t>nhân</a:t>
            </a:r>
            <a:r>
              <a:rPr lang="en-US" sz="2000" dirty="0" smtClean="0"/>
              <a:t>. </a:t>
            </a:r>
          </a:p>
          <a:p>
            <a:pPr>
              <a:lnSpc>
                <a:spcPct val="110000"/>
              </a:lnSpc>
            </a:pPr>
            <a:r>
              <a:rPr lang="en-US" sz="2000" dirty="0" err="1" smtClean="0"/>
              <a:t>Bệnh</a:t>
            </a:r>
            <a:r>
              <a:rPr lang="en-US" sz="2000" dirty="0" smtClean="0"/>
              <a:t> </a:t>
            </a:r>
            <a:r>
              <a:rPr lang="en-US" sz="2000" dirty="0" err="1" smtClean="0"/>
              <a:t>sởi</a:t>
            </a:r>
            <a:r>
              <a:rPr lang="en-US" sz="2000" dirty="0" smtClean="0"/>
              <a:t> </a:t>
            </a:r>
            <a:r>
              <a:rPr lang="en-US" sz="2000" dirty="0" err="1" smtClean="0"/>
              <a:t>có</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lây</a:t>
            </a:r>
            <a:r>
              <a:rPr lang="en-US" sz="2000" dirty="0" smtClean="0"/>
              <a:t> </a:t>
            </a:r>
            <a:r>
              <a:rPr lang="en-US" sz="2000" dirty="0" err="1" smtClean="0"/>
              <a:t>nhiễm</a:t>
            </a:r>
            <a:r>
              <a:rPr lang="en-US" sz="2000" dirty="0" smtClean="0"/>
              <a:t> </a:t>
            </a:r>
            <a:r>
              <a:rPr lang="en-US" sz="2000" dirty="0" err="1" smtClean="0"/>
              <a:t>rất</a:t>
            </a:r>
            <a:r>
              <a:rPr lang="en-US" sz="2000" dirty="0" smtClean="0"/>
              <a:t> </a:t>
            </a:r>
            <a:r>
              <a:rPr lang="en-US" sz="2000" dirty="0" err="1" smtClean="0"/>
              <a:t>cao</a:t>
            </a:r>
            <a:r>
              <a:rPr lang="en-US" sz="2000" dirty="0" smtClean="0"/>
              <a:t>, </a:t>
            </a:r>
            <a:r>
              <a:rPr lang="en-US" sz="2000" dirty="0" err="1" smtClean="0"/>
              <a:t>đặc</a:t>
            </a:r>
            <a:r>
              <a:rPr lang="en-US" sz="2000" dirty="0" smtClean="0"/>
              <a:t> </a:t>
            </a:r>
            <a:r>
              <a:rPr lang="en-US" sz="2000" dirty="0" err="1" smtClean="0"/>
              <a:t>biệt</a:t>
            </a:r>
            <a:r>
              <a:rPr lang="en-US" sz="2000" dirty="0" smtClean="0"/>
              <a:t> </a:t>
            </a:r>
            <a:r>
              <a:rPr lang="en-US" sz="2000" dirty="0" err="1" smtClean="0"/>
              <a:t>trong</a:t>
            </a:r>
            <a:r>
              <a:rPr lang="en-US" sz="2000" dirty="0" smtClean="0"/>
              <a:t> </a:t>
            </a:r>
            <a:r>
              <a:rPr lang="en-US" sz="2000" dirty="0" err="1" smtClean="0"/>
              <a:t>điều</a:t>
            </a:r>
            <a:r>
              <a:rPr lang="en-US" sz="2000" dirty="0" smtClean="0"/>
              <a:t> </a:t>
            </a:r>
            <a:r>
              <a:rPr lang="en-US" sz="2000" dirty="0" err="1" smtClean="0"/>
              <a:t>kiện</a:t>
            </a:r>
            <a:r>
              <a:rPr lang="en-US" sz="2000" dirty="0" smtClean="0"/>
              <a:t> </a:t>
            </a:r>
            <a:r>
              <a:rPr lang="en-US" sz="2000" dirty="0" err="1" smtClean="0"/>
              <a:t>sống</a:t>
            </a:r>
            <a:r>
              <a:rPr lang="en-US" sz="2000" dirty="0" smtClean="0"/>
              <a:t> </a:t>
            </a:r>
            <a:r>
              <a:rPr lang="en-US" sz="2000" dirty="0" err="1" smtClean="0"/>
              <a:t>khép</a:t>
            </a:r>
            <a:r>
              <a:rPr lang="en-US" sz="2000" dirty="0" smtClean="0"/>
              <a:t> </a:t>
            </a:r>
            <a:r>
              <a:rPr lang="en-US" sz="2000" dirty="0" err="1" smtClean="0"/>
              <a:t>kín</a:t>
            </a:r>
            <a:r>
              <a:rPr lang="en-US" sz="2000" dirty="0" smtClean="0"/>
              <a:t>; </a:t>
            </a:r>
          </a:p>
          <a:p>
            <a:pPr>
              <a:lnSpc>
                <a:spcPct val="110000"/>
              </a:lnSpc>
            </a:pPr>
            <a:r>
              <a:rPr lang="en-US" sz="2000" dirty="0" err="1" smtClean="0"/>
              <a:t>Miễn</a:t>
            </a:r>
            <a:r>
              <a:rPr lang="en-US" sz="2000" dirty="0" smtClean="0"/>
              <a:t> </a:t>
            </a:r>
            <a:r>
              <a:rPr lang="en-US" sz="2000" dirty="0" err="1" smtClean="0"/>
              <a:t>dịch</a:t>
            </a:r>
            <a:r>
              <a:rPr lang="en-US" sz="2000" dirty="0" smtClean="0"/>
              <a:t> </a:t>
            </a:r>
            <a:r>
              <a:rPr lang="en-US" sz="2000" dirty="0" err="1" smtClean="0"/>
              <a:t>có</a:t>
            </a:r>
            <a:r>
              <a:rPr lang="en-US" sz="2000" dirty="0" smtClean="0"/>
              <a:t> </a:t>
            </a:r>
            <a:r>
              <a:rPr lang="en-US" sz="2000" dirty="0" err="1" smtClean="0"/>
              <a:t>được</a:t>
            </a:r>
            <a:r>
              <a:rPr lang="en-US" sz="2000" dirty="0" smtClean="0"/>
              <a:t> </a:t>
            </a:r>
            <a:r>
              <a:rPr lang="en-US" sz="2000" dirty="0" err="1" smtClean="0"/>
              <a:t>sau</a:t>
            </a:r>
            <a:r>
              <a:rPr lang="en-US" sz="2000" dirty="0" smtClean="0"/>
              <a:t> </a:t>
            </a:r>
            <a:r>
              <a:rPr lang="en-US" sz="2000" dirty="0" err="1" smtClean="0"/>
              <a:t>mắc</a:t>
            </a:r>
            <a:r>
              <a:rPr lang="en-US" sz="2000" dirty="0" smtClean="0"/>
              <a:t> </a:t>
            </a:r>
            <a:r>
              <a:rPr lang="en-US" sz="2000" dirty="0" err="1" smtClean="0"/>
              <a:t>bệnh</a:t>
            </a:r>
            <a:r>
              <a:rPr lang="en-US" sz="2000" dirty="0" smtClean="0"/>
              <a:t> </a:t>
            </a:r>
            <a:r>
              <a:rPr lang="en-US" sz="2000" dirty="0" err="1" smtClean="0"/>
              <a:t>hoặc</a:t>
            </a:r>
            <a:r>
              <a:rPr lang="en-US" sz="2000" dirty="0" smtClean="0"/>
              <a:t> </a:t>
            </a:r>
            <a:r>
              <a:rPr lang="en-US" sz="2000" dirty="0" err="1" smtClean="0"/>
              <a:t>sau</a:t>
            </a:r>
            <a:r>
              <a:rPr lang="en-US" sz="2000" dirty="0" smtClean="0"/>
              <a:t> </a:t>
            </a:r>
            <a:r>
              <a:rPr lang="en-US" sz="2000" dirty="0" err="1" smtClean="0"/>
              <a:t>tiêm</a:t>
            </a:r>
            <a:r>
              <a:rPr lang="en-US" sz="2000" dirty="0" smtClean="0"/>
              <a:t> </a:t>
            </a:r>
            <a:r>
              <a:rPr lang="en-US" sz="2000" dirty="0" err="1" smtClean="0"/>
              <a:t>vắc</a:t>
            </a:r>
            <a:r>
              <a:rPr lang="en-US" sz="2000" dirty="0" smtClean="0"/>
              <a:t> </a:t>
            </a:r>
            <a:r>
              <a:rPr lang="en-US" sz="2000" dirty="0" err="1" smtClean="0"/>
              <a:t>xin</a:t>
            </a:r>
            <a:r>
              <a:rPr lang="en-US" sz="2000" dirty="0" smtClean="0"/>
              <a:t> </a:t>
            </a:r>
            <a:r>
              <a:rPr lang="en-US" sz="2000" dirty="0" err="1" smtClean="0"/>
              <a:t>bền</a:t>
            </a:r>
            <a:r>
              <a:rPr lang="en-US" sz="2000" dirty="0" smtClean="0"/>
              <a:t> </a:t>
            </a:r>
            <a:r>
              <a:rPr lang="en-US" sz="2000" dirty="0" err="1" smtClean="0"/>
              <a:t>vững</a:t>
            </a:r>
            <a:r>
              <a:rPr lang="en-US" sz="2000" dirty="0" smtClean="0"/>
              <a:t>; </a:t>
            </a:r>
          </a:p>
          <a:p>
            <a:pPr>
              <a:lnSpc>
                <a:spcPct val="110000"/>
              </a:lnSpc>
            </a:pPr>
            <a:r>
              <a:rPr lang="en-US" sz="2000" dirty="0" err="1" smtClean="0"/>
              <a:t>Miễn</a:t>
            </a:r>
            <a:r>
              <a:rPr lang="en-US" sz="2000" dirty="0" smtClean="0"/>
              <a:t> </a:t>
            </a:r>
            <a:r>
              <a:rPr lang="en-US" sz="2000" dirty="0" err="1" smtClean="0"/>
              <a:t>dịch</a:t>
            </a:r>
            <a:r>
              <a:rPr lang="en-US" sz="2000" dirty="0" smtClean="0"/>
              <a:t> </a:t>
            </a:r>
            <a:r>
              <a:rPr lang="en-US" sz="2000" dirty="0" err="1" smtClean="0"/>
              <a:t>mẹ</a:t>
            </a:r>
            <a:r>
              <a:rPr lang="en-US" sz="2000" dirty="0" smtClean="0"/>
              <a:t> </a:t>
            </a:r>
            <a:r>
              <a:rPr lang="en-US" sz="2000" dirty="0" err="1" smtClean="0"/>
              <a:t>truyền</a:t>
            </a:r>
            <a:r>
              <a:rPr lang="en-US" sz="2000" dirty="0" smtClean="0"/>
              <a:t> </a:t>
            </a:r>
            <a:r>
              <a:rPr lang="en-US" sz="2000" dirty="0" err="1" smtClean="0"/>
              <a:t>cho</a:t>
            </a:r>
            <a:r>
              <a:rPr lang="en-US" sz="2000" dirty="0" smtClean="0"/>
              <a:t> con </a:t>
            </a:r>
            <a:r>
              <a:rPr lang="en-US" sz="2000" dirty="0" err="1" smtClean="0"/>
              <a:t>có</a:t>
            </a:r>
            <a:r>
              <a:rPr lang="en-US" sz="2000" dirty="0" smtClean="0"/>
              <a:t> </a:t>
            </a:r>
            <a:r>
              <a:rPr lang="en-US" sz="2000" dirty="0" err="1" smtClean="0"/>
              <a:t>thể</a:t>
            </a:r>
            <a:r>
              <a:rPr lang="en-US" sz="2000" dirty="0" smtClean="0"/>
              <a:t> </a:t>
            </a:r>
            <a:r>
              <a:rPr lang="en-US" sz="2000" dirty="0" err="1" smtClean="0"/>
              <a:t>bảo</a:t>
            </a:r>
            <a:r>
              <a:rPr lang="en-US" sz="2000" dirty="0" smtClean="0"/>
              <a:t> </a:t>
            </a:r>
            <a:r>
              <a:rPr lang="en-US" sz="2000" dirty="0" err="1" smtClean="0"/>
              <a:t>vệ</a:t>
            </a:r>
            <a:r>
              <a:rPr lang="en-US" sz="2000" dirty="0" smtClean="0"/>
              <a:t> </a:t>
            </a:r>
            <a:r>
              <a:rPr lang="en-US" sz="2000" dirty="0" err="1" smtClean="0"/>
              <a:t>trẻ</a:t>
            </a:r>
            <a:r>
              <a:rPr lang="en-US" sz="2000" dirty="0" smtClean="0"/>
              <a:t> 6 </a:t>
            </a:r>
            <a:r>
              <a:rPr lang="en-US" sz="2000" dirty="0" err="1" smtClean="0"/>
              <a:t>đến</a:t>
            </a:r>
            <a:r>
              <a:rPr lang="en-US" sz="2000" dirty="0" smtClean="0"/>
              <a:t> 9 </a:t>
            </a:r>
            <a:r>
              <a:rPr lang="en-US" sz="2000" dirty="0" err="1" smtClean="0"/>
              <a:t>tháng</a:t>
            </a:r>
            <a:r>
              <a:rPr lang="en-US" sz="2000" dirty="0" smtClean="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smtClean="0"/>
              <a:t>Dịch tễ học (2)</a:t>
            </a:r>
          </a:p>
        </p:txBody>
      </p:sp>
      <p:sp>
        <p:nvSpPr>
          <p:cNvPr id="5123" name="Rectangle 3"/>
          <p:cNvSpPr>
            <a:spLocks noGrp="1"/>
          </p:cNvSpPr>
          <p:nvPr>
            <p:ph type="body" idx="1"/>
          </p:nvPr>
        </p:nvSpPr>
        <p:spPr>
          <a:xfrm>
            <a:off x="457200" y="1295400"/>
            <a:ext cx="8229600" cy="5273675"/>
          </a:xfrm>
        </p:spPr>
        <p:txBody>
          <a:bodyPr/>
          <a:lstStyle/>
          <a:p>
            <a:r>
              <a:rPr lang="en-US" smtClean="0"/>
              <a:t>Virus còn hoạt động và gây nhiễm trong không khí và trên bề mặt nhiễm tới 2 giờ</a:t>
            </a:r>
          </a:p>
          <a:p>
            <a:r>
              <a:rPr lang="en-US" smtClean="0"/>
              <a:t>Bệnh sởi có thể gây ra nhiều biến chứng nguy hiểm như viêm tai giữa, viêm phổi, tiêu chảy, khô loét giác mạc mắt, thậm chí có thể viêm não dễ dẫn đến tử vong, bệnh đặc biệt nghiêm trọng ở trẻ nhỏ, trẻ suy dinh dưỡng. </a:t>
            </a:r>
          </a:p>
          <a:p>
            <a:r>
              <a:rPr lang="en-US" smtClean="0"/>
              <a:t>Sởi là bệnh tử vong hàng đầu trong số các bệnh phòng được bằng vắc xin</a:t>
            </a:r>
          </a:p>
          <a:p>
            <a:r>
              <a:rPr lang="en-US" smtClean="0"/>
              <a:t>Trên 95% ca tử vong là ở các nước đang phát triển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smtClean="0"/>
              <a:t>GIÁM SÁT (1)</a:t>
            </a:r>
          </a:p>
        </p:txBody>
      </p:sp>
      <p:sp>
        <p:nvSpPr>
          <p:cNvPr id="6147" name="Rectangle 3"/>
          <p:cNvSpPr>
            <a:spLocks noGrp="1"/>
          </p:cNvSpPr>
          <p:nvPr>
            <p:ph type="body" idx="1"/>
          </p:nvPr>
        </p:nvSpPr>
        <p:spPr>
          <a:xfrm>
            <a:off x="457200" y="1295400"/>
            <a:ext cx="8229600" cy="2613025"/>
          </a:xfrm>
        </p:spPr>
        <p:txBody>
          <a:bodyPr/>
          <a:lstStyle/>
          <a:p>
            <a:r>
              <a:rPr lang="en-US" b="1" smtClean="0"/>
              <a:t>1. Định nghĩa trường hợp nghi sởi(trường hợp giám sát sởi)</a:t>
            </a:r>
            <a:r>
              <a:rPr lang="en-US" smtClean="0"/>
              <a:t> </a:t>
            </a:r>
          </a:p>
          <a:p>
            <a:r>
              <a:rPr lang="en-US" smtClean="0"/>
              <a:t>Là trường hợp sốt, phát ban và kèm theo ít nhất một trong các triệu chứng: ho, chảy nước mũi, viêm kết mạc, nổi hạch (cổ, chẩm, sau tai), sưng đau khớp.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Bệnh sởi cổ điển</a:t>
            </a:r>
          </a:p>
        </p:txBody>
      </p:sp>
      <p:pic>
        <p:nvPicPr>
          <p:cNvPr id="16387" name="Picture 5" descr="Measles8"/>
          <p:cNvPicPr>
            <a:picLocks noChangeAspect="1" noChangeArrowheads="1"/>
          </p:cNvPicPr>
          <p:nvPr/>
        </p:nvPicPr>
        <p:blipFill>
          <a:blip r:embed="rId2"/>
          <a:srcRect/>
          <a:stretch>
            <a:fillRect/>
          </a:stretch>
        </p:blipFill>
        <p:spPr bwMode="auto">
          <a:xfrm>
            <a:off x="1066800" y="1295400"/>
            <a:ext cx="3419475" cy="5143500"/>
          </a:xfrm>
          <a:prstGeom prst="rect">
            <a:avLst/>
          </a:prstGeom>
          <a:noFill/>
          <a:ln w="9525">
            <a:noFill/>
            <a:miter lim="800000"/>
            <a:headEnd/>
            <a:tailEnd/>
          </a:ln>
        </p:spPr>
      </p:pic>
      <p:pic>
        <p:nvPicPr>
          <p:cNvPr id="16388" name="Picture 7" descr="Measles14"/>
          <p:cNvPicPr>
            <a:picLocks noChangeAspect="1" noChangeArrowheads="1"/>
          </p:cNvPicPr>
          <p:nvPr/>
        </p:nvPicPr>
        <p:blipFill>
          <a:blip r:embed="rId3"/>
          <a:srcRect/>
          <a:stretch>
            <a:fillRect/>
          </a:stretch>
        </p:blipFill>
        <p:spPr bwMode="auto">
          <a:xfrm>
            <a:off x="4876800" y="1295400"/>
            <a:ext cx="2500313" cy="2743200"/>
          </a:xfrm>
          <a:prstGeom prst="rect">
            <a:avLst/>
          </a:prstGeom>
          <a:noFill/>
          <a:ln w="9525">
            <a:noFill/>
            <a:miter lim="800000"/>
            <a:headEnd/>
            <a:tailEnd/>
          </a:ln>
        </p:spPr>
      </p:pic>
      <p:pic>
        <p:nvPicPr>
          <p:cNvPr id="16389" name="Picture 9" descr="Measles7"/>
          <p:cNvPicPr>
            <a:picLocks noChangeAspect="1" noChangeArrowheads="1"/>
          </p:cNvPicPr>
          <p:nvPr/>
        </p:nvPicPr>
        <p:blipFill>
          <a:blip r:embed="rId4"/>
          <a:srcRect/>
          <a:stretch>
            <a:fillRect/>
          </a:stretch>
        </p:blipFill>
        <p:spPr bwMode="auto">
          <a:xfrm>
            <a:off x="4876800" y="4114800"/>
            <a:ext cx="2971800" cy="243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NguyenQuocThai\Documents\Measles\Presentation\Ban BN\P1000533.JPG"/>
          <p:cNvPicPr>
            <a:picLocks noChangeAspect="1" noChangeArrowheads="1"/>
          </p:cNvPicPr>
          <p:nvPr/>
        </p:nvPicPr>
        <p:blipFill>
          <a:blip r:embed="rId2" cstate="print"/>
          <a:srcRect l="4688" t="8333" r="17969" b="7291"/>
          <a:stretch>
            <a:fillRect/>
          </a:stretch>
        </p:blipFill>
        <p:spPr bwMode="auto">
          <a:xfrm>
            <a:off x="3786188" y="2474913"/>
            <a:ext cx="5357812" cy="4383087"/>
          </a:xfrm>
          <a:prstGeom prst="rect">
            <a:avLst/>
          </a:prstGeom>
          <a:noFill/>
          <a:ln w="9525">
            <a:noFill/>
            <a:miter lim="800000"/>
            <a:headEnd/>
            <a:tailEnd/>
          </a:ln>
        </p:spPr>
      </p:pic>
      <p:pic>
        <p:nvPicPr>
          <p:cNvPr id="17411" name="Picture 2" descr="C:\Users\NguyenQuocThai\Documents\Measles\Presentation\Ban BN\P1000530.JPG"/>
          <p:cNvPicPr>
            <a:picLocks noChangeAspect="1" noChangeArrowheads="1"/>
          </p:cNvPicPr>
          <p:nvPr/>
        </p:nvPicPr>
        <p:blipFill>
          <a:blip r:embed="rId3" cstate="print"/>
          <a:srcRect l="16406" t="27083" r="19531" b="20833"/>
          <a:stretch>
            <a:fillRect/>
          </a:stretch>
        </p:blipFill>
        <p:spPr bwMode="auto">
          <a:xfrm>
            <a:off x="0" y="0"/>
            <a:ext cx="585787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a:xfrm>
            <a:off x="457200" y="1600200"/>
            <a:ext cx="8001000" cy="5029200"/>
          </a:xfrm>
        </p:spPr>
        <p:txBody>
          <a:bodyPr/>
          <a:lstStyle/>
          <a:p>
            <a:pPr>
              <a:buNone/>
            </a:pPr>
            <a:r>
              <a:rPr lang="pt-BR" b="1" dirty="0" smtClean="0"/>
              <a:t>+ </a:t>
            </a:r>
            <a:r>
              <a:rPr lang="pt-BR" b="1" dirty="0" smtClean="0"/>
              <a:t>Bệnh sốt xuất huyết</a:t>
            </a:r>
            <a:r>
              <a:rPr lang="en-US" dirty="0" smtClean="0"/>
              <a:t>: </a:t>
            </a:r>
            <a:r>
              <a:rPr lang="pt-BR" dirty="0" smtClean="0"/>
              <a:t>Tuần 10/2019, cả nước ghi nhận 2.305 trường hợp mắc sốt xuất huyết, không tử vong. Trong đó số trường hợp nhập viện là 1.745 trường hợp. </a:t>
            </a:r>
            <a:r>
              <a:rPr lang="pt-BR" dirty="0" smtClean="0"/>
              <a:t>Tích </a:t>
            </a:r>
            <a:r>
              <a:rPr lang="pt-BR" dirty="0" smtClean="0"/>
              <a:t>lũy từ đầu năm đến nay cả nước ghi nhận 41.591 trường hợp mắc sốt xuất huyết, 02 tử vong tại Bà Rịa - Vũng Tàu và Tiền Giang. So với cùng kỳ năm 2018 (11.390/1) số mắc tăng 3,7 lần.</a:t>
            </a:r>
            <a:r>
              <a:rPr lang="nl-NL" b="1" dirty="0" smtClean="0"/>
              <a:t> </a:t>
            </a:r>
            <a:endParaRPr lang="en-US" dirty="0" smtClean="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NguyenQuocThai\Documents\Measles\Presentation\Ban BN\P1000535.JPG"/>
          <p:cNvPicPr>
            <a:picLocks noChangeAspect="1" noChangeArrowheads="1"/>
          </p:cNvPicPr>
          <p:nvPr/>
        </p:nvPicPr>
        <p:blipFill>
          <a:blip r:embed="rId2"/>
          <a:srcRect l="12500" t="6267" r="23399" b="25999"/>
          <a:stretch>
            <a:fillRect/>
          </a:stretch>
        </p:blipFill>
        <p:spPr bwMode="auto">
          <a:xfrm>
            <a:off x="1676400" y="1676400"/>
            <a:ext cx="5621338" cy="445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Users\NguyenQuocThai\Documents\Measles\Presentation\Ban BN\P1000536.JPG"/>
          <p:cNvPicPr>
            <a:picLocks noChangeAspect="1" noChangeArrowheads="1"/>
          </p:cNvPicPr>
          <p:nvPr/>
        </p:nvPicPr>
        <p:blipFill>
          <a:blip r:embed="rId2"/>
          <a:srcRect l="9375" t="7291" r="20313" b="16666"/>
          <a:stretch>
            <a:fillRect/>
          </a:stretch>
        </p:blipFill>
        <p:spPr bwMode="auto">
          <a:xfrm>
            <a:off x="0" y="0"/>
            <a:ext cx="6429375" cy="5214938"/>
          </a:xfrm>
          <a:prstGeom prst="rect">
            <a:avLst/>
          </a:prstGeom>
          <a:noFill/>
          <a:ln w="9525">
            <a:noFill/>
            <a:miter lim="800000"/>
            <a:headEnd/>
            <a:tailEnd/>
          </a:ln>
        </p:spPr>
      </p:pic>
      <p:pic>
        <p:nvPicPr>
          <p:cNvPr id="19459" name="Picture 2" descr="C:\Users\NguyenQuocThai\Documents\Measles\Presentation\Ban BN\P1000537.JPG"/>
          <p:cNvPicPr>
            <a:picLocks noChangeAspect="1" noChangeArrowheads="1"/>
          </p:cNvPicPr>
          <p:nvPr/>
        </p:nvPicPr>
        <p:blipFill>
          <a:blip r:embed="rId3"/>
          <a:srcRect t="15625" r="35156"/>
          <a:stretch>
            <a:fillRect/>
          </a:stretch>
        </p:blipFill>
        <p:spPr bwMode="auto">
          <a:xfrm>
            <a:off x="4500563" y="2325688"/>
            <a:ext cx="4643437" cy="4532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mtClean="0"/>
              <a:t>PHÒNG BỆNH</a:t>
            </a:r>
          </a:p>
        </p:txBody>
      </p:sp>
      <p:sp>
        <p:nvSpPr>
          <p:cNvPr id="7171" name="Rectangle 3"/>
          <p:cNvSpPr>
            <a:spLocks noGrp="1"/>
          </p:cNvSpPr>
          <p:nvPr>
            <p:ph type="body" idx="1"/>
          </p:nvPr>
        </p:nvSpPr>
        <p:spPr>
          <a:xfrm>
            <a:off x="457200" y="1295400"/>
            <a:ext cx="8229600" cy="5584825"/>
          </a:xfrm>
        </p:spPr>
        <p:txBody>
          <a:bodyPr/>
          <a:lstStyle/>
          <a:p>
            <a:pPr>
              <a:lnSpc>
                <a:spcPct val="110000"/>
              </a:lnSpc>
              <a:buFont typeface="Arial" charset="0"/>
              <a:buNone/>
            </a:pPr>
            <a:r>
              <a:rPr lang="en-US" sz="2200" dirty="0" smtClean="0"/>
              <a:t>1. </a:t>
            </a:r>
            <a:r>
              <a:rPr lang="en-US" sz="2200" dirty="0" err="1" smtClean="0"/>
              <a:t>Tuyên</a:t>
            </a:r>
            <a:r>
              <a:rPr lang="en-US" sz="2200" dirty="0" smtClean="0"/>
              <a:t> </a:t>
            </a:r>
            <a:r>
              <a:rPr lang="en-US" sz="2200" dirty="0" err="1" smtClean="0"/>
              <a:t>truyền</a:t>
            </a:r>
            <a:r>
              <a:rPr lang="en-US" sz="2200" dirty="0" smtClean="0"/>
              <a:t> </a:t>
            </a:r>
            <a:r>
              <a:rPr lang="en-US" sz="2200" dirty="0" err="1" smtClean="0"/>
              <a:t>sâu</a:t>
            </a:r>
            <a:r>
              <a:rPr lang="en-US" sz="2200" dirty="0" smtClean="0"/>
              <a:t> </a:t>
            </a:r>
            <a:r>
              <a:rPr lang="en-US" sz="2200" dirty="0" err="1" smtClean="0"/>
              <a:t>rộng</a:t>
            </a:r>
            <a:r>
              <a:rPr lang="en-US" sz="2200" dirty="0" smtClean="0"/>
              <a:t> </a:t>
            </a:r>
            <a:r>
              <a:rPr lang="en-US" sz="2200" dirty="0" err="1" smtClean="0"/>
              <a:t>trong</a:t>
            </a:r>
            <a:r>
              <a:rPr lang="en-US" sz="2200" dirty="0" smtClean="0"/>
              <a:t> </a:t>
            </a:r>
            <a:r>
              <a:rPr lang="en-US" sz="2200" dirty="0" err="1" smtClean="0"/>
              <a:t>cộng</a:t>
            </a:r>
            <a:r>
              <a:rPr lang="en-US" sz="2200" dirty="0" smtClean="0"/>
              <a:t> </a:t>
            </a:r>
            <a:r>
              <a:rPr lang="en-US" sz="2200" dirty="0" err="1" smtClean="0"/>
              <a:t>đồng</a:t>
            </a:r>
            <a:r>
              <a:rPr lang="en-US" sz="2200" dirty="0" smtClean="0"/>
              <a:t> </a:t>
            </a:r>
            <a:r>
              <a:rPr lang="en-US" sz="2200" dirty="0" err="1" smtClean="0"/>
              <a:t>về</a:t>
            </a:r>
            <a:r>
              <a:rPr lang="en-US" sz="2200" dirty="0" smtClean="0"/>
              <a:t> </a:t>
            </a:r>
            <a:r>
              <a:rPr lang="en-US" sz="2200" dirty="0" err="1" smtClean="0"/>
              <a:t>bệnh</a:t>
            </a:r>
            <a:r>
              <a:rPr lang="en-US" sz="2200" dirty="0" smtClean="0"/>
              <a:t> </a:t>
            </a:r>
            <a:r>
              <a:rPr lang="en-US" sz="2200" dirty="0" err="1" smtClean="0"/>
              <a:t>sởi</a:t>
            </a:r>
            <a:r>
              <a:rPr lang="en-US" sz="2200" dirty="0" smtClean="0"/>
              <a:t>, </a:t>
            </a:r>
            <a:r>
              <a:rPr lang="en-US" sz="2200" dirty="0" err="1" smtClean="0"/>
              <a:t>cách</a:t>
            </a:r>
            <a:r>
              <a:rPr lang="en-US" sz="2200" dirty="0" smtClean="0"/>
              <a:t> </a:t>
            </a:r>
            <a:r>
              <a:rPr lang="en-US" sz="2200" dirty="0" err="1" smtClean="0"/>
              <a:t>nhận</a:t>
            </a:r>
            <a:r>
              <a:rPr lang="en-US" sz="2200" dirty="0" smtClean="0"/>
              <a:t> </a:t>
            </a:r>
            <a:r>
              <a:rPr lang="en-US" sz="2200" dirty="0" err="1" smtClean="0"/>
              <a:t>biết</a:t>
            </a:r>
            <a:r>
              <a:rPr lang="en-US" sz="2200" dirty="0" smtClean="0"/>
              <a:t> </a:t>
            </a:r>
            <a:r>
              <a:rPr lang="en-US" sz="2200" dirty="0" err="1" smtClean="0"/>
              <a:t>và</a:t>
            </a:r>
            <a:r>
              <a:rPr lang="en-US" sz="2200" dirty="0" smtClean="0"/>
              <a:t> </a:t>
            </a:r>
            <a:r>
              <a:rPr lang="en-US" sz="2200" dirty="0" err="1" smtClean="0"/>
              <a:t>biện</a:t>
            </a:r>
            <a:r>
              <a:rPr lang="en-US" sz="2200" dirty="0" smtClean="0"/>
              <a:t> </a:t>
            </a:r>
            <a:r>
              <a:rPr lang="en-US" sz="2200" dirty="0" err="1" smtClean="0"/>
              <a:t>pháp</a:t>
            </a:r>
            <a:r>
              <a:rPr lang="en-US" sz="2200" dirty="0" smtClean="0"/>
              <a:t> </a:t>
            </a:r>
            <a:r>
              <a:rPr lang="en-US" sz="2200" dirty="0" err="1" smtClean="0"/>
              <a:t>phòng</a:t>
            </a:r>
            <a:r>
              <a:rPr lang="en-US" sz="2200" dirty="0" smtClean="0"/>
              <a:t> </a:t>
            </a:r>
            <a:r>
              <a:rPr lang="en-US" sz="2200" dirty="0" err="1" smtClean="0"/>
              <a:t>chống</a:t>
            </a:r>
            <a:r>
              <a:rPr lang="en-US" sz="2200" dirty="0" smtClean="0"/>
              <a:t>.</a:t>
            </a:r>
          </a:p>
          <a:p>
            <a:pPr>
              <a:lnSpc>
                <a:spcPct val="110000"/>
              </a:lnSpc>
              <a:buFont typeface="Arial" charset="0"/>
              <a:buNone/>
            </a:pPr>
            <a:r>
              <a:rPr lang="en-US" sz="2200" dirty="0" smtClean="0"/>
              <a:t>2. </a:t>
            </a:r>
            <a:r>
              <a:rPr lang="en-US" sz="2200" dirty="0" err="1" smtClean="0"/>
              <a:t>Nâng</a:t>
            </a:r>
            <a:r>
              <a:rPr lang="en-US" sz="2200" dirty="0" smtClean="0"/>
              <a:t> </a:t>
            </a:r>
            <a:r>
              <a:rPr lang="en-US" sz="2200" dirty="0" err="1" smtClean="0"/>
              <a:t>cao</a:t>
            </a:r>
            <a:r>
              <a:rPr lang="en-US" sz="2200" dirty="0" smtClean="0"/>
              <a:t> </a:t>
            </a:r>
            <a:r>
              <a:rPr lang="en-US" sz="2200" dirty="0" err="1" smtClean="0"/>
              <a:t>sức</a:t>
            </a:r>
            <a:r>
              <a:rPr lang="en-US" sz="2200" dirty="0" smtClean="0"/>
              <a:t> </a:t>
            </a:r>
            <a:r>
              <a:rPr lang="en-US" sz="2200" dirty="0" err="1" smtClean="0"/>
              <a:t>đề</a:t>
            </a:r>
            <a:r>
              <a:rPr lang="en-US" sz="2200" dirty="0" smtClean="0"/>
              <a:t> </a:t>
            </a:r>
            <a:r>
              <a:rPr lang="en-US" sz="2200" dirty="0" err="1" smtClean="0"/>
              <a:t>kháng</a:t>
            </a:r>
            <a:r>
              <a:rPr lang="en-US" sz="2200" dirty="0" smtClean="0"/>
              <a:t> </a:t>
            </a:r>
            <a:r>
              <a:rPr lang="en-US" sz="2200" dirty="0" err="1" smtClean="0"/>
              <a:t>cơ</a:t>
            </a:r>
            <a:r>
              <a:rPr lang="en-US" sz="2200" dirty="0" smtClean="0"/>
              <a:t> </a:t>
            </a:r>
            <a:r>
              <a:rPr lang="en-US" sz="2200" dirty="0" err="1" smtClean="0"/>
              <a:t>thể</a:t>
            </a:r>
            <a:r>
              <a:rPr lang="en-US" sz="2200" dirty="0" smtClean="0"/>
              <a:t> </a:t>
            </a:r>
            <a:r>
              <a:rPr lang="en-US" sz="2200" dirty="0" err="1" smtClean="0"/>
              <a:t>bằng</a:t>
            </a:r>
            <a:r>
              <a:rPr lang="en-US" sz="2200" dirty="0" smtClean="0"/>
              <a:t>: </a:t>
            </a:r>
            <a:r>
              <a:rPr lang="en-US" sz="2200" dirty="0" err="1" smtClean="0"/>
              <a:t>ăn</a:t>
            </a:r>
            <a:r>
              <a:rPr lang="en-US" sz="2200" dirty="0" smtClean="0"/>
              <a:t> </a:t>
            </a:r>
            <a:r>
              <a:rPr lang="en-US" sz="2200" dirty="0" err="1" smtClean="0"/>
              <a:t>uống</a:t>
            </a:r>
            <a:r>
              <a:rPr lang="en-US" sz="2200" dirty="0" smtClean="0"/>
              <a:t> </a:t>
            </a:r>
            <a:r>
              <a:rPr lang="en-US" sz="2200" dirty="0" err="1" smtClean="0"/>
              <a:t>đủ</a:t>
            </a:r>
            <a:r>
              <a:rPr lang="en-US" sz="2200" dirty="0" smtClean="0"/>
              <a:t> </a:t>
            </a:r>
            <a:r>
              <a:rPr lang="en-US" sz="2200" dirty="0" err="1" smtClean="0"/>
              <a:t>chất</a:t>
            </a:r>
            <a:r>
              <a:rPr lang="en-US" sz="2200" dirty="0" smtClean="0"/>
              <a:t> </a:t>
            </a:r>
            <a:r>
              <a:rPr lang="en-US" sz="2200" dirty="0" err="1" smtClean="0"/>
              <a:t>dinh</a:t>
            </a:r>
            <a:r>
              <a:rPr lang="en-US" sz="2200" dirty="0" smtClean="0"/>
              <a:t> </a:t>
            </a:r>
            <a:r>
              <a:rPr lang="en-US" sz="2200" dirty="0" err="1" smtClean="0"/>
              <a:t>dưỡng</a:t>
            </a:r>
            <a:r>
              <a:rPr lang="en-US" sz="2200" dirty="0" smtClean="0"/>
              <a:t>, </a:t>
            </a:r>
            <a:r>
              <a:rPr lang="en-US" sz="2200" dirty="0" err="1" smtClean="0"/>
              <a:t>bổ</a:t>
            </a:r>
            <a:r>
              <a:rPr lang="en-US" sz="2200" dirty="0" smtClean="0"/>
              <a:t> sung </a:t>
            </a:r>
            <a:r>
              <a:rPr lang="en-US" sz="2200" dirty="0" err="1" smtClean="0"/>
              <a:t>hợp</a:t>
            </a:r>
            <a:r>
              <a:rPr lang="en-US" sz="2200" dirty="0" smtClean="0"/>
              <a:t> </a:t>
            </a:r>
            <a:r>
              <a:rPr lang="en-US" sz="2200" dirty="0" err="1" smtClean="0"/>
              <a:t>lý</a:t>
            </a:r>
            <a:r>
              <a:rPr lang="en-US" sz="2200" dirty="0" smtClean="0"/>
              <a:t> </a:t>
            </a:r>
            <a:r>
              <a:rPr lang="en-US" sz="2200" dirty="0" err="1" smtClean="0"/>
              <a:t>các</a:t>
            </a:r>
            <a:r>
              <a:rPr lang="en-US" sz="2200" dirty="0" smtClean="0"/>
              <a:t> vitamin </a:t>
            </a:r>
            <a:r>
              <a:rPr lang="en-US" sz="2200" dirty="0" err="1" smtClean="0"/>
              <a:t>và</a:t>
            </a:r>
            <a:r>
              <a:rPr lang="en-US" sz="2200" dirty="0" smtClean="0"/>
              <a:t> </a:t>
            </a:r>
            <a:r>
              <a:rPr lang="en-US" sz="2200" dirty="0" err="1" smtClean="0"/>
              <a:t>khoáng</a:t>
            </a:r>
            <a:r>
              <a:rPr lang="en-US" sz="2200" dirty="0" smtClean="0"/>
              <a:t> </a:t>
            </a:r>
            <a:r>
              <a:rPr lang="en-US" sz="2200" dirty="0" err="1" smtClean="0"/>
              <a:t>chất</a:t>
            </a:r>
            <a:r>
              <a:rPr lang="en-US" sz="2200" dirty="0" smtClean="0"/>
              <a:t>.</a:t>
            </a:r>
          </a:p>
          <a:p>
            <a:pPr>
              <a:lnSpc>
                <a:spcPct val="110000"/>
              </a:lnSpc>
              <a:buFont typeface="Arial" charset="0"/>
              <a:buNone/>
            </a:pPr>
            <a:r>
              <a:rPr lang="en-US" sz="2200" dirty="0" smtClean="0"/>
              <a:t>3. </a:t>
            </a:r>
            <a:r>
              <a:rPr lang="en-US" sz="2200" dirty="0" err="1" smtClean="0"/>
              <a:t>Tiêm</a:t>
            </a:r>
            <a:r>
              <a:rPr lang="en-US" sz="2200" dirty="0" smtClean="0"/>
              <a:t> </a:t>
            </a:r>
            <a:r>
              <a:rPr lang="en-US" sz="2200" dirty="0" err="1" smtClean="0"/>
              <a:t>vắc</a:t>
            </a:r>
            <a:r>
              <a:rPr lang="en-US" sz="2200" dirty="0" smtClean="0"/>
              <a:t> </a:t>
            </a:r>
            <a:r>
              <a:rPr lang="en-US" sz="2200" dirty="0" err="1" smtClean="0"/>
              <a:t>xin</a:t>
            </a:r>
            <a:r>
              <a:rPr lang="en-US" sz="2200" dirty="0" smtClean="0"/>
              <a:t> </a:t>
            </a:r>
            <a:r>
              <a:rPr lang="en-US" sz="2200" dirty="0" err="1" smtClean="0"/>
              <a:t>phòng</a:t>
            </a:r>
            <a:r>
              <a:rPr lang="en-US" sz="2200" dirty="0" smtClean="0"/>
              <a:t> </a:t>
            </a:r>
            <a:r>
              <a:rPr lang="en-US" sz="2200" dirty="0" err="1" smtClean="0"/>
              <a:t>bệnh</a:t>
            </a:r>
            <a:r>
              <a:rPr lang="en-US" sz="2200" dirty="0" smtClean="0"/>
              <a:t> </a:t>
            </a:r>
            <a:r>
              <a:rPr lang="en-US" sz="2200" dirty="0" err="1" smtClean="0"/>
              <a:t>sởi</a:t>
            </a:r>
            <a:r>
              <a:rPr lang="en-US" sz="2200" dirty="0" smtClean="0"/>
              <a:t> </a:t>
            </a:r>
            <a:r>
              <a:rPr lang="en-US" sz="2200" dirty="0" err="1" smtClean="0"/>
              <a:t>là</a:t>
            </a:r>
            <a:r>
              <a:rPr lang="en-US" sz="2200" dirty="0" smtClean="0"/>
              <a:t> </a:t>
            </a:r>
            <a:r>
              <a:rPr lang="en-US" sz="2200" dirty="0" err="1" smtClean="0"/>
              <a:t>biện</a:t>
            </a:r>
            <a:r>
              <a:rPr lang="en-US" sz="2200" dirty="0" smtClean="0"/>
              <a:t> </a:t>
            </a:r>
            <a:r>
              <a:rPr lang="en-US" sz="2200" dirty="0" err="1" smtClean="0"/>
              <a:t>pháp</a:t>
            </a:r>
            <a:r>
              <a:rPr lang="en-US" sz="2200" dirty="0" smtClean="0"/>
              <a:t> </a:t>
            </a:r>
            <a:r>
              <a:rPr lang="en-US" sz="2200" dirty="0" err="1" smtClean="0"/>
              <a:t>phòng</a:t>
            </a:r>
            <a:r>
              <a:rPr lang="en-US" sz="2200" dirty="0" smtClean="0"/>
              <a:t> </a:t>
            </a:r>
            <a:r>
              <a:rPr lang="en-US" sz="2200" dirty="0" err="1" smtClean="0"/>
              <a:t>bệnh</a:t>
            </a:r>
            <a:r>
              <a:rPr lang="en-US" sz="2200" dirty="0" smtClean="0"/>
              <a:t> </a:t>
            </a:r>
            <a:r>
              <a:rPr lang="en-US" sz="2200" dirty="0" err="1" smtClean="0"/>
              <a:t>quan</a:t>
            </a:r>
            <a:r>
              <a:rPr lang="en-US" sz="2200" dirty="0" smtClean="0"/>
              <a:t> </a:t>
            </a:r>
            <a:r>
              <a:rPr lang="en-US" sz="2200" dirty="0" err="1" smtClean="0"/>
              <a:t>trọng</a:t>
            </a:r>
            <a:r>
              <a:rPr lang="en-US" sz="2200" dirty="0" smtClean="0"/>
              <a:t> </a:t>
            </a:r>
            <a:r>
              <a:rPr lang="en-US" sz="2200" dirty="0" err="1" smtClean="0"/>
              <a:t>nhất</a:t>
            </a:r>
            <a:r>
              <a:rPr lang="en-US" sz="2200" dirty="0" smtClean="0"/>
              <a:t>. </a:t>
            </a:r>
            <a:r>
              <a:rPr lang="en-US" sz="2200" dirty="0" err="1" smtClean="0"/>
              <a:t>Có</a:t>
            </a:r>
            <a:r>
              <a:rPr lang="en-US" sz="2200" dirty="0" smtClean="0"/>
              <a:t> </a:t>
            </a:r>
            <a:r>
              <a:rPr lang="en-US" sz="2200" dirty="0" err="1" smtClean="0"/>
              <a:t>thể</a:t>
            </a:r>
            <a:r>
              <a:rPr lang="en-US" sz="2200" dirty="0" smtClean="0"/>
              <a:t> </a:t>
            </a:r>
            <a:r>
              <a:rPr lang="en-US" sz="2200" dirty="0" err="1" smtClean="0"/>
              <a:t>sử</a:t>
            </a:r>
            <a:r>
              <a:rPr lang="en-US" sz="2200" dirty="0" smtClean="0"/>
              <a:t> </a:t>
            </a:r>
            <a:r>
              <a:rPr lang="en-US" sz="2200" dirty="0" err="1" smtClean="0"/>
              <a:t>dụng</a:t>
            </a:r>
            <a:r>
              <a:rPr lang="en-US" sz="2200" dirty="0" smtClean="0"/>
              <a:t> </a:t>
            </a:r>
            <a:r>
              <a:rPr lang="en-US" sz="2200" dirty="0" err="1" smtClean="0"/>
              <a:t>vắc</a:t>
            </a:r>
            <a:r>
              <a:rPr lang="en-US" sz="2200" dirty="0" smtClean="0"/>
              <a:t> </a:t>
            </a:r>
            <a:r>
              <a:rPr lang="en-US" sz="2200" dirty="0" err="1" smtClean="0"/>
              <a:t>xin</a:t>
            </a:r>
            <a:r>
              <a:rPr lang="en-US" sz="2200" dirty="0" smtClean="0"/>
              <a:t> </a:t>
            </a:r>
            <a:r>
              <a:rPr lang="en-US" sz="2200" dirty="0" err="1" smtClean="0"/>
              <a:t>dạng</a:t>
            </a:r>
            <a:r>
              <a:rPr lang="en-US" sz="2200" dirty="0" smtClean="0"/>
              <a:t> </a:t>
            </a:r>
            <a:r>
              <a:rPr lang="en-US" sz="2200" dirty="0" err="1" smtClean="0"/>
              <a:t>đơn</a:t>
            </a:r>
            <a:r>
              <a:rPr lang="en-US" sz="2200" dirty="0" smtClean="0"/>
              <a:t> </a:t>
            </a:r>
            <a:r>
              <a:rPr lang="en-US" sz="2200" dirty="0" err="1" smtClean="0"/>
              <a:t>hoặc</a:t>
            </a:r>
            <a:r>
              <a:rPr lang="en-US" sz="2200" dirty="0" smtClean="0"/>
              <a:t> </a:t>
            </a:r>
            <a:r>
              <a:rPr lang="en-US" sz="2200" dirty="0" err="1" smtClean="0"/>
              <a:t>dạng</a:t>
            </a:r>
            <a:r>
              <a:rPr lang="en-US" sz="2200" dirty="0" smtClean="0"/>
              <a:t> </a:t>
            </a:r>
            <a:r>
              <a:rPr lang="en-US" sz="2200" dirty="0" err="1" smtClean="0"/>
              <a:t>phối</a:t>
            </a:r>
            <a:r>
              <a:rPr lang="en-US" sz="2200" dirty="0" smtClean="0"/>
              <a:t> </a:t>
            </a:r>
            <a:r>
              <a:rPr lang="en-US" sz="2200" dirty="0" err="1" smtClean="0"/>
              <a:t>hợp</a:t>
            </a:r>
            <a:r>
              <a:rPr lang="en-US" sz="2200" dirty="0" smtClean="0"/>
              <a:t> (</a:t>
            </a:r>
            <a:r>
              <a:rPr lang="en-US" sz="2200" dirty="0" err="1" smtClean="0"/>
              <a:t>sởi</a:t>
            </a:r>
            <a:r>
              <a:rPr lang="en-US" sz="2200" dirty="0" smtClean="0"/>
              <a:t> – rubella </a:t>
            </a:r>
            <a:r>
              <a:rPr lang="en-US" sz="2200" dirty="0" err="1" smtClean="0"/>
              <a:t>hoặc</a:t>
            </a:r>
            <a:r>
              <a:rPr lang="en-US" sz="2200" dirty="0" smtClean="0"/>
              <a:t> </a:t>
            </a:r>
            <a:r>
              <a:rPr lang="en-US" sz="2200" dirty="0" err="1" smtClean="0"/>
              <a:t>sởi-quai</a:t>
            </a:r>
            <a:r>
              <a:rPr lang="en-US" sz="2200" dirty="0" smtClean="0"/>
              <a:t> </a:t>
            </a:r>
            <a:r>
              <a:rPr lang="en-US" sz="2200" dirty="0" err="1" smtClean="0"/>
              <a:t>bị</a:t>
            </a:r>
            <a:r>
              <a:rPr lang="en-US" sz="2200" dirty="0" smtClean="0"/>
              <a:t>-rubella).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smtClean="0"/>
              <a:t>CHỐNG DỊCH </a:t>
            </a:r>
          </a:p>
        </p:txBody>
      </p:sp>
      <p:sp>
        <p:nvSpPr>
          <p:cNvPr id="8195" name="Rectangle 3"/>
          <p:cNvSpPr>
            <a:spLocks noGrp="1"/>
          </p:cNvSpPr>
          <p:nvPr>
            <p:ph type="body" idx="1"/>
          </p:nvPr>
        </p:nvSpPr>
        <p:spPr>
          <a:xfrm>
            <a:off x="457200" y="1295400"/>
            <a:ext cx="8229600" cy="4578350"/>
          </a:xfrm>
        </p:spPr>
        <p:txBody>
          <a:bodyPr>
            <a:normAutofit lnSpcReduction="10000"/>
          </a:bodyPr>
          <a:lstStyle/>
          <a:p>
            <a:pPr>
              <a:buNone/>
            </a:pPr>
            <a:r>
              <a:rPr lang="en-US" sz="2200" dirty="0" smtClean="0"/>
              <a:t>- </a:t>
            </a:r>
            <a:r>
              <a:rPr lang="en-US" sz="2200" dirty="0" err="1" smtClean="0"/>
              <a:t>Khi</a:t>
            </a:r>
            <a:r>
              <a:rPr lang="en-US" sz="2200" dirty="0" smtClean="0"/>
              <a:t> </a:t>
            </a:r>
            <a:r>
              <a:rPr lang="en-US" sz="2200" dirty="0" err="1" smtClean="0"/>
              <a:t>phát</a:t>
            </a:r>
            <a:r>
              <a:rPr lang="en-US" sz="2200" dirty="0" smtClean="0"/>
              <a:t> </a:t>
            </a:r>
            <a:r>
              <a:rPr lang="en-US" sz="2200" dirty="0" err="1" smtClean="0"/>
              <a:t>hiện</a:t>
            </a:r>
            <a:r>
              <a:rPr lang="en-US" sz="2200" dirty="0" smtClean="0"/>
              <a:t> </a:t>
            </a:r>
            <a:r>
              <a:rPr lang="en-US" sz="2200" dirty="0" err="1" smtClean="0"/>
              <a:t>có</a:t>
            </a:r>
            <a:r>
              <a:rPr lang="en-US" sz="2200" dirty="0" smtClean="0"/>
              <a:t> </a:t>
            </a:r>
            <a:r>
              <a:rPr lang="en-US" sz="2200" dirty="0" err="1" smtClean="0"/>
              <a:t>trường</a:t>
            </a:r>
            <a:r>
              <a:rPr lang="en-US" sz="2200" dirty="0" smtClean="0"/>
              <a:t> </a:t>
            </a:r>
            <a:r>
              <a:rPr lang="en-US" sz="2200" dirty="0" err="1" smtClean="0"/>
              <a:t>hợp</a:t>
            </a:r>
            <a:r>
              <a:rPr lang="en-US" sz="2200" dirty="0" smtClean="0"/>
              <a:t> </a:t>
            </a:r>
            <a:r>
              <a:rPr lang="en-US" sz="2200" dirty="0" err="1" smtClean="0"/>
              <a:t>nghi</a:t>
            </a:r>
            <a:r>
              <a:rPr lang="en-US" sz="2200" dirty="0" smtClean="0"/>
              <a:t> </a:t>
            </a:r>
            <a:r>
              <a:rPr lang="en-US" sz="2200" dirty="0" err="1" smtClean="0"/>
              <a:t>mắc</a:t>
            </a:r>
            <a:r>
              <a:rPr lang="en-US" sz="2200" dirty="0" smtClean="0"/>
              <a:t> </a:t>
            </a:r>
            <a:r>
              <a:rPr lang="en-US" sz="2200" dirty="0" err="1" smtClean="0"/>
              <a:t>bệnh</a:t>
            </a:r>
            <a:r>
              <a:rPr lang="en-US" sz="2200" dirty="0" smtClean="0"/>
              <a:t>/ổ </a:t>
            </a:r>
            <a:r>
              <a:rPr lang="en-US" sz="2200" dirty="0" err="1" smtClean="0"/>
              <a:t>dịch</a:t>
            </a:r>
            <a:r>
              <a:rPr lang="en-US" sz="2200" dirty="0" smtClean="0"/>
              <a:t>/</a:t>
            </a:r>
            <a:r>
              <a:rPr lang="en-US" sz="2200" dirty="0" err="1" smtClean="0"/>
              <a:t>dịch</a:t>
            </a:r>
            <a:r>
              <a:rPr lang="en-US" sz="2200" dirty="0" smtClean="0"/>
              <a:t> </a:t>
            </a:r>
            <a:r>
              <a:rPr lang="en-US" sz="2200" dirty="0" err="1" smtClean="0"/>
              <a:t>sởi</a:t>
            </a:r>
            <a:r>
              <a:rPr lang="en-US" sz="2200" dirty="0" smtClean="0"/>
              <a:t> </a:t>
            </a:r>
            <a:r>
              <a:rPr lang="en-US" sz="2200" dirty="0" err="1" smtClean="0"/>
              <a:t>cần</a:t>
            </a:r>
            <a:r>
              <a:rPr lang="en-US" sz="2200" dirty="0" smtClean="0"/>
              <a:t>:</a:t>
            </a:r>
          </a:p>
          <a:p>
            <a:pPr>
              <a:buNone/>
            </a:pP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và</a:t>
            </a:r>
            <a:r>
              <a:rPr lang="en-US" sz="2200" dirty="0" smtClean="0"/>
              <a:t> </a:t>
            </a:r>
            <a:r>
              <a:rPr lang="en-US" sz="2200" dirty="0" err="1" smtClean="0"/>
              <a:t>chăm</a:t>
            </a:r>
            <a:r>
              <a:rPr lang="en-US" sz="2200" dirty="0" smtClean="0"/>
              <a:t> </a:t>
            </a:r>
            <a:r>
              <a:rPr lang="en-US" sz="2200" dirty="0" err="1" smtClean="0"/>
              <a:t>sóc</a:t>
            </a:r>
            <a:r>
              <a:rPr lang="en-US" sz="2200" dirty="0" smtClean="0"/>
              <a:t> y </a:t>
            </a:r>
            <a:r>
              <a:rPr lang="en-US" sz="2200" dirty="0" err="1" smtClean="0"/>
              <a:t>tế</a:t>
            </a:r>
            <a:r>
              <a:rPr lang="en-US" sz="2200" dirty="0" smtClean="0"/>
              <a:t> </a:t>
            </a:r>
            <a:r>
              <a:rPr lang="en-US" sz="2200" dirty="0" err="1" smtClean="0"/>
              <a:t>bệnh</a:t>
            </a:r>
            <a:r>
              <a:rPr lang="en-US" sz="2200" dirty="0" smtClean="0"/>
              <a:t> </a:t>
            </a:r>
            <a:r>
              <a:rPr lang="en-US" sz="2200" dirty="0" err="1" smtClean="0"/>
              <a:t>nhân</a:t>
            </a:r>
            <a:r>
              <a:rPr lang="en-US" sz="2200" dirty="0" smtClean="0"/>
              <a:t> </a:t>
            </a:r>
            <a:r>
              <a:rPr lang="en-US" sz="2200" dirty="0" err="1" smtClean="0"/>
              <a:t>trong</a:t>
            </a:r>
            <a:r>
              <a:rPr lang="en-US" sz="2200" dirty="0" smtClean="0"/>
              <a:t> 7 </a:t>
            </a:r>
            <a:r>
              <a:rPr lang="en-US" sz="2200" dirty="0" err="1" smtClean="0"/>
              <a:t>ngày</a:t>
            </a:r>
            <a:r>
              <a:rPr lang="en-US" sz="2200" dirty="0" smtClean="0"/>
              <a:t> </a:t>
            </a:r>
            <a:r>
              <a:rPr lang="en-US" sz="2200" dirty="0" err="1" smtClean="0"/>
              <a:t>kể</a:t>
            </a:r>
            <a:r>
              <a:rPr lang="en-US" sz="2200" dirty="0" smtClean="0"/>
              <a:t> </a:t>
            </a:r>
            <a:r>
              <a:rPr lang="en-US" sz="2200" dirty="0" err="1" smtClean="0"/>
              <a:t>từ</a:t>
            </a:r>
            <a:r>
              <a:rPr lang="en-US" sz="2200" dirty="0" smtClean="0"/>
              <a:t> </a:t>
            </a:r>
            <a:r>
              <a:rPr lang="en-US" sz="2200" dirty="0" err="1" smtClean="0"/>
              <a:t>khi</a:t>
            </a:r>
            <a:r>
              <a:rPr lang="en-US" sz="2200" dirty="0" smtClean="0"/>
              <a:t> </a:t>
            </a:r>
            <a:r>
              <a:rPr lang="en-US" sz="2200" dirty="0" err="1" smtClean="0"/>
              <a:t>phát</a:t>
            </a:r>
            <a:r>
              <a:rPr lang="en-US" sz="2200" dirty="0" smtClean="0"/>
              <a:t> ban. </a:t>
            </a:r>
            <a:r>
              <a:rPr lang="en-US" sz="2200" dirty="0" err="1" smtClean="0"/>
              <a:t>Trường</a:t>
            </a:r>
            <a:r>
              <a:rPr lang="en-US" sz="2200" dirty="0" smtClean="0"/>
              <a:t> </a:t>
            </a:r>
            <a:r>
              <a:rPr lang="en-US" sz="2200" dirty="0" err="1" smtClean="0"/>
              <a:t>hợp</a:t>
            </a:r>
            <a:r>
              <a:rPr lang="en-US" sz="2200" dirty="0" smtClean="0"/>
              <a:t> </a:t>
            </a:r>
            <a:r>
              <a:rPr lang="en-US" sz="2200" dirty="0" err="1" smtClean="0"/>
              <a:t>bệnh</a:t>
            </a:r>
            <a:r>
              <a:rPr lang="en-US" sz="2200" dirty="0" smtClean="0"/>
              <a:t> </a:t>
            </a:r>
            <a:r>
              <a:rPr lang="en-US" sz="2200" dirty="0" err="1" smtClean="0"/>
              <a:t>nhẹ</a:t>
            </a:r>
            <a:r>
              <a:rPr lang="en-US" sz="2200" dirty="0" smtClean="0"/>
              <a:t> </a:t>
            </a:r>
            <a:r>
              <a:rPr lang="en-US" sz="2200" dirty="0" err="1" smtClean="0"/>
              <a:t>cho</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tại</a:t>
            </a:r>
            <a:r>
              <a:rPr lang="en-US" sz="2200" dirty="0" smtClean="0"/>
              <a:t> </a:t>
            </a:r>
            <a:r>
              <a:rPr lang="en-US" sz="2200" dirty="0" err="1" smtClean="0"/>
              <a:t>nhà</a:t>
            </a:r>
            <a:r>
              <a:rPr lang="en-US" sz="2200" dirty="0" smtClean="0"/>
              <a:t> (</a:t>
            </a:r>
            <a:r>
              <a:rPr lang="en-US" sz="2200" dirty="0" err="1" smtClean="0"/>
              <a:t>nghỉ</a:t>
            </a:r>
            <a:r>
              <a:rPr lang="en-US" sz="2200" dirty="0" smtClean="0"/>
              <a:t> </a:t>
            </a:r>
            <a:r>
              <a:rPr lang="en-US" sz="2200" dirty="0" err="1" smtClean="0"/>
              <a:t>học</a:t>
            </a:r>
            <a:r>
              <a:rPr lang="en-US" sz="2200" dirty="0" smtClean="0"/>
              <a:t>, </a:t>
            </a:r>
            <a:r>
              <a:rPr lang="en-US" sz="2200" dirty="0" err="1" smtClean="0"/>
              <a:t>nghỉ</a:t>
            </a:r>
            <a:r>
              <a:rPr lang="en-US" sz="2200" dirty="0" smtClean="0"/>
              <a:t> </a:t>
            </a:r>
            <a:r>
              <a:rPr lang="en-US" sz="2200" dirty="0" err="1" smtClean="0"/>
              <a:t>làm</a:t>
            </a:r>
            <a:r>
              <a:rPr lang="en-US" sz="2200" dirty="0" smtClean="0"/>
              <a:t> </a:t>
            </a:r>
            <a:r>
              <a:rPr lang="en-US" sz="2200" dirty="0" err="1" smtClean="0"/>
              <a:t>việc</a:t>
            </a:r>
            <a:r>
              <a:rPr lang="en-US" sz="2200" dirty="0" smtClean="0"/>
              <a:t>, </a:t>
            </a:r>
            <a:r>
              <a:rPr lang="en-US" sz="2200" dirty="0" err="1" smtClean="0"/>
              <a:t>không</a:t>
            </a:r>
            <a:r>
              <a:rPr lang="en-US" sz="2200" dirty="0" smtClean="0"/>
              <a:t> </a:t>
            </a:r>
            <a:r>
              <a:rPr lang="en-US" sz="2200" dirty="0" err="1" smtClean="0"/>
              <a:t>tham</a:t>
            </a:r>
            <a:r>
              <a:rPr lang="en-US" sz="2200" dirty="0" smtClean="0"/>
              <a:t> </a:t>
            </a:r>
            <a:r>
              <a:rPr lang="en-US" sz="2200" dirty="0" err="1" smtClean="0"/>
              <a:t>gia</a:t>
            </a:r>
            <a:r>
              <a:rPr lang="en-US" sz="2200" dirty="0" smtClean="0"/>
              <a:t> </a:t>
            </a:r>
            <a:r>
              <a:rPr lang="en-US" sz="2200" dirty="0" err="1" smtClean="0"/>
              <a:t>các</a:t>
            </a:r>
            <a:r>
              <a:rPr lang="en-US" sz="2200" dirty="0" smtClean="0"/>
              <a:t> </a:t>
            </a:r>
            <a:r>
              <a:rPr lang="en-US" sz="2200" dirty="0" err="1" smtClean="0"/>
              <a:t>hoạt</a:t>
            </a:r>
            <a:r>
              <a:rPr lang="en-US" sz="2200" dirty="0" smtClean="0"/>
              <a:t> </a:t>
            </a:r>
            <a:r>
              <a:rPr lang="en-US" sz="2200" dirty="0" err="1" smtClean="0"/>
              <a:t>động</a:t>
            </a:r>
            <a:r>
              <a:rPr lang="en-US" sz="2200" dirty="0" smtClean="0"/>
              <a:t> </a:t>
            </a:r>
            <a:r>
              <a:rPr lang="en-US" sz="2200" dirty="0" err="1" smtClean="0"/>
              <a:t>tập</a:t>
            </a:r>
            <a:r>
              <a:rPr lang="en-US" sz="2200" dirty="0" smtClean="0"/>
              <a:t> </a:t>
            </a:r>
            <a:r>
              <a:rPr lang="en-US" sz="2200" dirty="0" err="1" smtClean="0"/>
              <a:t>thể</a:t>
            </a:r>
            <a:r>
              <a:rPr lang="en-US" sz="2200" dirty="0" smtClean="0"/>
              <a:t>, </a:t>
            </a:r>
            <a:r>
              <a:rPr lang="en-US" sz="2200" dirty="0" err="1" smtClean="0"/>
              <a:t>tập</a:t>
            </a:r>
            <a:r>
              <a:rPr lang="en-US" sz="2200" dirty="0" smtClean="0"/>
              <a:t> </a:t>
            </a:r>
            <a:r>
              <a:rPr lang="en-US" sz="2200" dirty="0" err="1" smtClean="0"/>
              <a:t>trung</a:t>
            </a:r>
            <a:r>
              <a:rPr lang="en-US" sz="2200" dirty="0" smtClean="0"/>
              <a:t> </a:t>
            </a:r>
            <a:r>
              <a:rPr lang="en-US" sz="2200" dirty="0" err="1" smtClean="0"/>
              <a:t>đông</a:t>
            </a:r>
            <a:r>
              <a:rPr lang="en-US" sz="2200" dirty="0" smtClean="0"/>
              <a:t> </a:t>
            </a:r>
            <a:r>
              <a:rPr lang="en-US" sz="2200" dirty="0" err="1" smtClean="0"/>
              <a:t>người</a:t>
            </a:r>
            <a:r>
              <a:rPr lang="en-US" sz="2200" dirty="0" smtClean="0"/>
              <a:t>). </a:t>
            </a:r>
            <a:r>
              <a:rPr lang="en-US" sz="2200" dirty="0" err="1" smtClean="0"/>
              <a:t>Trường</a:t>
            </a:r>
            <a:r>
              <a:rPr lang="en-US" sz="2200" dirty="0" smtClean="0"/>
              <a:t> </a:t>
            </a:r>
            <a:r>
              <a:rPr lang="en-US" sz="2200" dirty="0" err="1" smtClean="0"/>
              <a:t>hợp</a:t>
            </a:r>
            <a:r>
              <a:rPr lang="en-US" sz="2200" dirty="0" smtClean="0"/>
              <a:t> </a:t>
            </a:r>
            <a:r>
              <a:rPr lang="en-US" sz="2200" dirty="0" err="1" smtClean="0"/>
              <a:t>bệnh</a:t>
            </a:r>
            <a:r>
              <a:rPr lang="en-US" sz="2200" dirty="0" smtClean="0"/>
              <a:t> </a:t>
            </a:r>
            <a:r>
              <a:rPr lang="en-US" sz="2200" dirty="0" err="1" smtClean="0"/>
              <a:t>nặng</a:t>
            </a:r>
            <a:r>
              <a:rPr lang="en-US" sz="2200" dirty="0" smtClean="0"/>
              <a:t> </a:t>
            </a:r>
            <a:r>
              <a:rPr lang="en-US" sz="2200" dirty="0" err="1" smtClean="0"/>
              <a:t>lên</a:t>
            </a:r>
            <a:r>
              <a:rPr lang="en-US" sz="2200" dirty="0" smtClean="0"/>
              <a:t> </a:t>
            </a:r>
            <a:r>
              <a:rPr lang="en-US" sz="2200" dirty="0" err="1" smtClean="0"/>
              <a:t>hoặc</a:t>
            </a:r>
            <a:r>
              <a:rPr lang="en-US" sz="2200" dirty="0" smtClean="0"/>
              <a:t> </a:t>
            </a:r>
            <a:r>
              <a:rPr lang="en-US" sz="2200" dirty="0" err="1" smtClean="0"/>
              <a:t>có</a:t>
            </a:r>
            <a:r>
              <a:rPr lang="en-US" sz="2200" dirty="0" smtClean="0"/>
              <a:t> </a:t>
            </a:r>
            <a:r>
              <a:rPr lang="en-US" sz="2200" dirty="0" err="1" smtClean="0"/>
              <a:t>dấu</a:t>
            </a:r>
            <a:r>
              <a:rPr lang="en-US" sz="2200" dirty="0" smtClean="0"/>
              <a:t> </a:t>
            </a:r>
            <a:r>
              <a:rPr lang="en-US" sz="2200" dirty="0" err="1" smtClean="0"/>
              <a:t>hiệu</a:t>
            </a:r>
            <a:r>
              <a:rPr lang="en-US" sz="2200" dirty="0" smtClean="0"/>
              <a:t> </a:t>
            </a:r>
            <a:r>
              <a:rPr lang="en-US" sz="2200" dirty="0" err="1" smtClean="0"/>
              <a:t>biến</a:t>
            </a:r>
            <a:r>
              <a:rPr lang="en-US" sz="2200" dirty="0" smtClean="0"/>
              <a:t> </a:t>
            </a:r>
            <a:r>
              <a:rPr lang="en-US" sz="2200" dirty="0" err="1" smtClean="0"/>
              <a:t>chứng</a:t>
            </a:r>
            <a:r>
              <a:rPr lang="en-US" sz="2200" dirty="0" smtClean="0"/>
              <a:t> </a:t>
            </a:r>
            <a:r>
              <a:rPr lang="en-US" sz="2200" dirty="0" err="1" smtClean="0"/>
              <a:t>phải</a:t>
            </a:r>
            <a:r>
              <a:rPr lang="en-US" sz="2200" dirty="0" smtClean="0"/>
              <a:t> </a:t>
            </a:r>
            <a:r>
              <a:rPr lang="en-US" sz="2200" dirty="0" err="1" smtClean="0"/>
              <a:t>điều</a:t>
            </a:r>
            <a:r>
              <a:rPr lang="en-US" sz="2200" dirty="0" smtClean="0"/>
              <a:t> </a:t>
            </a:r>
            <a:r>
              <a:rPr lang="en-US" sz="2200" dirty="0" err="1" smtClean="0"/>
              <a:t>trị</a:t>
            </a:r>
            <a:r>
              <a:rPr lang="en-US" sz="2200" dirty="0" smtClean="0"/>
              <a:t> </a:t>
            </a:r>
            <a:r>
              <a:rPr lang="en-US" sz="2200" dirty="0" err="1" smtClean="0"/>
              <a:t>và</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tại</a:t>
            </a:r>
            <a:r>
              <a:rPr lang="en-US" sz="2200" dirty="0" smtClean="0"/>
              <a:t> </a:t>
            </a:r>
            <a:r>
              <a:rPr lang="en-US" sz="2200" dirty="0" err="1" smtClean="0"/>
              <a:t>các</a:t>
            </a:r>
            <a:r>
              <a:rPr lang="en-US" sz="2200" dirty="0" smtClean="0"/>
              <a:t> </a:t>
            </a:r>
            <a:r>
              <a:rPr lang="en-US" sz="2200" dirty="0" err="1" smtClean="0"/>
              <a:t>cơ</a:t>
            </a:r>
            <a:r>
              <a:rPr lang="en-US" sz="2200" dirty="0" smtClean="0"/>
              <a:t> </a:t>
            </a:r>
            <a:r>
              <a:rPr lang="en-US" sz="2200" dirty="0" err="1" smtClean="0"/>
              <a:t>sở</a:t>
            </a:r>
            <a:r>
              <a:rPr lang="en-US" sz="2200" dirty="0" smtClean="0"/>
              <a:t> y </a:t>
            </a:r>
            <a:r>
              <a:rPr lang="en-US" sz="2200" dirty="0" err="1" smtClean="0"/>
              <a:t>tế</a:t>
            </a:r>
            <a:r>
              <a:rPr lang="en-US" sz="2200" dirty="0" smtClean="0"/>
              <a:t>. </a:t>
            </a:r>
            <a:r>
              <a:rPr lang="en-US" sz="2200" dirty="0" err="1" smtClean="0"/>
              <a:t>Trong</a:t>
            </a:r>
            <a:r>
              <a:rPr lang="en-US" sz="2200" dirty="0" smtClean="0"/>
              <a:t> </a:t>
            </a:r>
            <a:r>
              <a:rPr lang="en-US" sz="2200" dirty="0" err="1" smtClean="0"/>
              <a:t>thời</a:t>
            </a:r>
            <a:r>
              <a:rPr lang="en-US" sz="2200" dirty="0" smtClean="0"/>
              <a:t> </a:t>
            </a:r>
            <a:r>
              <a:rPr lang="en-US" sz="2200" dirty="0" err="1" smtClean="0"/>
              <a:t>gian</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bệnh</a:t>
            </a:r>
            <a:r>
              <a:rPr lang="en-US" sz="2200" dirty="0" smtClean="0"/>
              <a:t> </a:t>
            </a:r>
            <a:r>
              <a:rPr lang="en-US" sz="2200" dirty="0" err="1" smtClean="0"/>
              <a:t>nhân</a:t>
            </a:r>
            <a:r>
              <a:rPr lang="en-US" sz="2200" dirty="0" smtClean="0"/>
              <a:t> </a:t>
            </a:r>
            <a:r>
              <a:rPr lang="en-US" sz="2200" dirty="0" err="1" smtClean="0"/>
              <a:t>phải</a:t>
            </a:r>
            <a:r>
              <a:rPr lang="en-US" sz="2200" dirty="0" smtClean="0"/>
              <a:t> </a:t>
            </a:r>
            <a:r>
              <a:rPr lang="en-US" sz="2200" dirty="0" err="1" smtClean="0"/>
              <a:t>đeo</a:t>
            </a:r>
            <a:r>
              <a:rPr lang="en-US" sz="2200" dirty="0" smtClean="0"/>
              <a:t> </a:t>
            </a:r>
            <a:r>
              <a:rPr lang="en-US" sz="2200" dirty="0" err="1" smtClean="0"/>
              <a:t>khẩu</a:t>
            </a:r>
            <a:r>
              <a:rPr lang="en-US" sz="2200" dirty="0" smtClean="0"/>
              <a:t> </a:t>
            </a:r>
            <a:r>
              <a:rPr lang="en-US" sz="2200" dirty="0" err="1" smtClean="0"/>
              <a:t>trang</a:t>
            </a:r>
            <a:r>
              <a:rPr lang="en-US" sz="2200" dirty="0" smtClean="0"/>
              <a:t> y </a:t>
            </a:r>
            <a:r>
              <a:rPr lang="en-US" sz="2200" dirty="0" err="1" smtClean="0"/>
              <a:t>tế</a:t>
            </a:r>
            <a:r>
              <a:rPr lang="en-US" sz="2200" dirty="0" smtClean="0"/>
              <a:t>.</a:t>
            </a:r>
          </a:p>
          <a:p>
            <a:pPr>
              <a:buFont typeface="Arial" charset="0"/>
              <a:buNone/>
            </a:pP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với</a:t>
            </a:r>
            <a:r>
              <a:rPr lang="en-US" sz="2000" dirty="0" smtClean="0"/>
              <a:t> </a:t>
            </a:r>
            <a:r>
              <a:rPr lang="en-US" sz="2000" dirty="0" err="1" smtClean="0"/>
              <a:t>người</a:t>
            </a:r>
            <a:r>
              <a:rPr lang="en-US" sz="2000" dirty="0" smtClean="0"/>
              <a:t> </a:t>
            </a:r>
            <a:r>
              <a:rPr lang="en-US" sz="2000" dirty="0" err="1" smtClean="0"/>
              <a:t>mắc</a:t>
            </a:r>
            <a:r>
              <a:rPr lang="en-US" sz="2000" dirty="0" smtClean="0"/>
              <a:t>/</a:t>
            </a:r>
            <a:r>
              <a:rPr lang="en-US" sz="2000" dirty="0" err="1" smtClean="0"/>
              <a:t>nghi</a:t>
            </a:r>
            <a:r>
              <a:rPr lang="en-US" sz="2000" dirty="0" smtClean="0"/>
              <a:t> </a:t>
            </a:r>
            <a:r>
              <a:rPr lang="en-US" sz="2000" dirty="0" err="1" smtClean="0"/>
              <a:t>mắc</a:t>
            </a:r>
            <a:r>
              <a:rPr lang="en-US" sz="2000" dirty="0" smtClean="0"/>
              <a:t> </a:t>
            </a:r>
            <a:r>
              <a:rPr lang="en-US" sz="2000" dirty="0" err="1" smtClean="0"/>
              <a:t>bệnh</a:t>
            </a:r>
            <a:r>
              <a:rPr lang="en-US" sz="2000" dirty="0" smtClean="0"/>
              <a:t>, </a:t>
            </a:r>
            <a:r>
              <a:rPr lang="en-US" sz="2000" dirty="0" err="1" smtClean="0"/>
              <a:t>khi</a:t>
            </a:r>
            <a:r>
              <a:rPr lang="en-US" sz="2000" dirty="0" smtClean="0"/>
              <a:t> </a:t>
            </a:r>
            <a:r>
              <a:rPr lang="en-US" sz="2000" dirty="0" err="1" smtClean="0"/>
              <a:t>phải</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với</a:t>
            </a:r>
            <a:r>
              <a:rPr lang="en-US" sz="2000" dirty="0" smtClean="0"/>
              <a:t> </a:t>
            </a:r>
            <a:r>
              <a:rPr lang="en-US" sz="2000" dirty="0" err="1" smtClean="0"/>
              <a:t>người</a:t>
            </a:r>
            <a:r>
              <a:rPr lang="en-US" sz="2000" dirty="0" smtClean="0"/>
              <a:t> </a:t>
            </a:r>
            <a:r>
              <a:rPr lang="en-US" sz="2000" dirty="0" err="1" smtClean="0"/>
              <a:t>bệnh</a:t>
            </a:r>
            <a:r>
              <a:rPr lang="en-US" sz="2000" dirty="0" smtClean="0"/>
              <a:t> </a:t>
            </a:r>
            <a:r>
              <a:rPr lang="en-US" sz="2000" dirty="0" err="1" smtClean="0"/>
              <a:t>phải</a:t>
            </a:r>
            <a:r>
              <a:rPr lang="en-US" sz="2000" dirty="0" smtClean="0"/>
              <a:t> </a:t>
            </a:r>
            <a:r>
              <a:rPr lang="en-US" sz="2000" dirty="0" err="1" smtClean="0"/>
              <a:t>đeo</a:t>
            </a:r>
            <a:r>
              <a:rPr lang="en-US" sz="2000" dirty="0" smtClean="0"/>
              <a:t> </a:t>
            </a:r>
            <a:r>
              <a:rPr lang="en-US" sz="2000" dirty="0" err="1" smtClean="0"/>
              <a:t>khẩu</a:t>
            </a:r>
            <a:r>
              <a:rPr lang="en-US" sz="2000" dirty="0" smtClean="0"/>
              <a:t> </a:t>
            </a:r>
            <a:r>
              <a:rPr lang="en-US" sz="2000" dirty="0" err="1" smtClean="0"/>
              <a:t>trang</a:t>
            </a:r>
            <a:r>
              <a:rPr lang="en-US" sz="2000" dirty="0" smtClean="0"/>
              <a:t> y </a:t>
            </a:r>
            <a:r>
              <a:rPr lang="en-US" sz="2000" dirty="0" err="1" smtClean="0"/>
              <a:t>tế</a:t>
            </a:r>
            <a:r>
              <a:rPr lang="en-US" sz="2000" dirty="0" smtClean="0"/>
              <a:t> </a:t>
            </a:r>
            <a:r>
              <a:rPr lang="en-US" sz="2000" dirty="0" err="1" smtClean="0"/>
              <a:t>và</a:t>
            </a:r>
            <a:r>
              <a:rPr lang="en-US" sz="2000" dirty="0" smtClean="0"/>
              <a:t> </a:t>
            </a:r>
            <a:r>
              <a:rPr lang="en-US" sz="2000" dirty="0" err="1" smtClean="0"/>
              <a:t>các</a:t>
            </a:r>
            <a:r>
              <a:rPr lang="en-US" sz="2000" dirty="0" smtClean="0"/>
              <a:t> </a:t>
            </a:r>
            <a:r>
              <a:rPr lang="en-US" sz="2000" dirty="0" err="1" smtClean="0"/>
              <a:t>trang</a:t>
            </a:r>
            <a:r>
              <a:rPr lang="en-US" sz="2000" dirty="0" smtClean="0"/>
              <a:t> </a:t>
            </a:r>
            <a:r>
              <a:rPr lang="en-US" sz="2000" dirty="0" err="1" smtClean="0"/>
              <a:t>bị</a:t>
            </a:r>
            <a:r>
              <a:rPr lang="en-US" sz="2000" dirty="0" smtClean="0"/>
              <a:t> </a:t>
            </a:r>
            <a:r>
              <a:rPr lang="en-US" sz="2000" dirty="0" err="1" smtClean="0"/>
              <a:t>phòng</a:t>
            </a:r>
            <a:r>
              <a:rPr lang="en-US" sz="2000" dirty="0" smtClean="0"/>
              <a:t> </a:t>
            </a:r>
            <a:r>
              <a:rPr lang="en-US" sz="2000" dirty="0" err="1" smtClean="0"/>
              <a:t>hộ</a:t>
            </a:r>
            <a:r>
              <a:rPr lang="en-US" sz="2000" dirty="0" smtClean="0"/>
              <a:t> </a:t>
            </a:r>
            <a:r>
              <a:rPr lang="en-US" sz="2000" dirty="0" err="1" smtClean="0"/>
              <a:t>cá</a:t>
            </a:r>
            <a:r>
              <a:rPr lang="en-US" sz="2000" dirty="0" smtClean="0"/>
              <a:t> </a:t>
            </a:r>
            <a:r>
              <a:rPr lang="en-US" sz="2000" dirty="0" err="1" smtClean="0"/>
              <a:t>nhân</a:t>
            </a:r>
            <a:r>
              <a:rPr lang="en-US" sz="2000" dirty="0" smtClean="0"/>
              <a:t>. </a:t>
            </a:r>
          </a:p>
          <a:p>
            <a:pPr>
              <a:buFont typeface="Arial" charset="0"/>
              <a:buNone/>
            </a:pP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tập</a:t>
            </a:r>
            <a:r>
              <a:rPr lang="en-US" sz="2000" dirty="0" smtClean="0"/>
              <a:t> </a:t>
            </a:r>
            <a:r>
              <a:rPr lang="en-US" sz="2000" dirty="0" err="1" smtClean="0"/>
              <a:t>trung</a:t>
            </a:r>
            <a:r>
              <a:rPr lang="en-US" sz="2000" dirty="0" smtClean="0"/>
              <a:t> </a:t>
            </a:r>
            <a:r>
              <a:rPr lang="en-US" sz="2000" dirty="0" err="1" smtClean="0"/>
              <a:t>đông</a:t>
            </a:r>
            <a:r>
              <a:rPr lang="en-US" sz="2000" dirty="0" smtClean="0"/>
              <a:t> </a:t>
            </a:r>
            <a:r>
              <a:rPr lang="en-US" sz="2000" dirty="0" err="1" smtClean="0"/>
              <a:t>người</a:t>
            </a:r>
            <a:r>
              <a:rPr lang="en-US" sz="2000" dirty="0" smtClean="0"/>
              <a:t>, </a:t>
            </a:r>
            <a:r>
              <a:rPr lang="en-US" sz="2000" dirty="0" err="1" smtClean="0"/>
              <a:t>hội</a:t>
            </a:r>
            <a:r>
              <a:rPr lang="en-US" sz="2000" dirty="0" smtClean="0"/>
              <a:t> </a:t>
            </a:r>
            <a:r>
              <a:rPr lang="en-US" sz="2000" dirty="0" err="1" smtClean="0"/>
              <a:t>họp</a:t>
            </a:r>
            <a:r>
              <a:rPr lang="en-US" sz="2000" dirty="0" smtClean="0"/>
              <a:t>, </a:t>
            </a:r>
            <a:r>
              <a:rPr lang="en-US" sz="2000" dirty="0" err="1" smtClean="0"/>
              <a:t>đặc</a:t>
            </a:r>
            <a:r>
              <a:rPr lang="en-US" sz="2000" dirty="0" smtClean="0"/>
              <a:t> </a:t>
            </a:r>
            <a:r>
              <a:rPr lang="en-US" sz="2000" dirty="0" err="1" smtClean="0"/>
              <a:t>biệt</a:t>
            </a:r>
            <a:r>
              <a:rPr lang="en-US" sz="2000" dirty="0" smtClean="0"/>
              <a:t> </a:t>
            </a:r>
            <a:r>
              <a:rPr lang="en-US" sz="2000" dirty="0" err="1" smtClean="0"/>
              <a:t>tại</a:t>
            </a:r>
            <a:r>
              <a:rPr lang="en-US" sz="2000" dirty="0" smtClean="0"/>
              <a:t> </a:t>
            </a:r>
            <a:r>
              <a:rPr lang="en-US" sz="2000" dirty="0" err="1" smtClean="0"/>
              <a:t>những</a:t>
            </a:r>
            <a:r>
              <a:rPr lang="en-US" sz="2000" dirty="0" smtClean="0"/>
              <a:t> </a:t>
            </a:r>
            <a:r>
              <a:rPr lang="en-US" sz="2000" dirty="0" err="1" smtClean="0"/>
              <a:t>phòng</a:t>
            </a:r>
            <a:r>
              <a:rPr lang="en-US" sz="2000" dirty="0" smtClean="0"/>
              <a:t> </a:t>
            </a:r>
            <a:r>
              <a:rPr lang="en-US" sz="2000" dirty="0" err="1" smtClean="0"/>
              <a:t>chật</a:t>
            </a:r>
            <a:r>
              <a:rPr lang="en-US" sz="2000" dirty="0" smtClean="0"/>
              <a:t> </a:t>
            </a:r>
            <a:r>
              <a:rPr lang="en-US" sz="2000" dirty="0" err="1" smtClean="0"/>
              <a:t>hẹp</a:t>
            </a:r>
            <a:r>
              <a:rPr lang="en-US" sz="2000" dirty="0" smtClean="0"/>
              <a:t>, </a:t>
            </a:r>
            <a:r>
              <a:rPr lang="en-US" sz="2000" dirty="0" err="1" smtClean="0"/>
              <a:t>ít</a:t>
            </a:r>
            <a:r>
              <a:rPr lang="en-US" sz="2000" dirty="0" smtClean="0"/>
              <a:t> </a:t>
            </a:r>
            <a:r>
              <a:rPr lang="en-US" sz="2000" dirty="0" err="1" smtClean="0"/>
              <a:t>thông</a:t>
            </a:r>
            <a:r>
              <a:rPr lang="en-US" sz="2000" dirty="0" smtClean="0"/>
              <a:t> </a:t>
            </a:r>
            <a:r>
              <a:rPr lang="en-US" sz="2000" dirty="0" err="1" smtClean="0"/>
              <a:t>khí</a:t>
            </a:r>
            <a:r>
              <a:rPr lang="en-US" sz="2000" dirty="0" smtClean="0"/>
              <a:t> ở </a:t>
            </a:r>
            <a:r>
              <a:rPr lang="en-US" sz="2000" dirty="0" err="1" smtClean="0"/>
              <a:t>khu</a:t>
            </a:r>
            <a:r>
              <a:rPr lang="en-US" sz="2000" dirty="0" smtClean="0"/>
              <a:t> </a:t>
            </a:r>
            <a:r>
              <a:rPr lang="en-US" sz="2000" dirty="0" err="1" smtClean="0"/>
              <a:t>vực</a:t>
            </a:r>
            <a:r>
              <a:rPr lang="en-US" sz="2000" dirty="0" smtClean="0"/>
              <a:t> ổ </a:t>
            </a:r>
            <a:r>
              <a:rPr lang="en-US" sz="2000" dirty="0" err="1" smtClean="0"/>
              <a:t>dịch</a:t>
            </a:r>
            <a:r>
              <a:rPr lang="en-US" sz="2000" dirty="0" smtClean="0"/>
              <a:t>.</a:t>
            </a:r>
          </a:p>
          <a:p>
            <a:pPr>
              <a:buFont typeface="Arial" charset="0"/>
              <a:buNone/>
            </a:pPr>
            <a:r>
              <a:rPr lang="en-US" sz="2000" dirty="0" smtClean="0"/>
              <a:t>+ </a:t>
            </a:r>
            <a:r>
              <a:rPr lang="en-US" sz="2000" dirty="0" err="1" smtClean="0"/>
              <a:t>Không</a:t>
            </a:r>
            <a:r>
              <a:rPr lang="en-US" sz="2000" dirty="0" smtClean="0"/>
              <a:t> </a:t>
            </a:r>
            <a:r>
              <a:rPr lang="en-US" sz="2000" dirty="0" smtClean="0"/>
              <a:t> </a:t>
            </a:r>
            <a:r>
              <a:rPr lang="en-US" sz="2000" dirty="0" err="1" smtClean="0"/>
              <a:t>dùng</a:t>
            </a:r>
            <a:r>
              <a:rPr lang="en-US" sz="2000" dirty="0" smtClean="0"/>
              <a:t> </a:t>
            </a:r>
            <a:r>
              <a:rPr lang="en-US" sz="2000" dirty="0" err="1" smtClean="0"/>
              <a:t>chung</a:t>
            </a:r>
            <a:r>
              <a:rPr lang="en-US" sz="2000" dirty="0" smtClean="0"/>
              <a:t> </a:t>
            </a:r>
            <a:r>
              <a:rPr lang="en-US" sz="2000" dirty="0" err="1" smtClean="0"/>
              <a:t>vật</a:t>
            </a:r>
            <a:r>
              <a:rPr lang="en-US" sz="2000" dirty="0" smtClean="0"/>
              <a:t> </a:t>
            </a:r>
            <a:r>
              <a:rPr lang="en-US" sz="2000" dirty="0" err="1" smtClean="0"/>
              <a:t>dụng</a:t>
            </a:r>
            <a:r>
              <a:rPr lang="en-US" sz="2000" dirty="0" smtClean="0"/>
              <a:t> </a:t>
            </a:r>
            <a:r>
              <a:rPr lang="en-US" sz="2000" dirty="0" err="1" smtClean="0"/>
              <a:t>cá</a:t>
            </a:r>
            <a:r>
              <a:rPr lang="en-US" sz="2000" dirty="0" smtClean="0"/>
              <a:t> </a:t>
            </a:r>
            <a:r>
              <a:rPr lang="en-US" sz="2000" dirty="0" err="1" smtClean="0"/>
              <a:t>nhân</a:t>
            </a:r>
            <a:r>
              <a:rPr lang="en-US" sz="2000" dirty="0" smtClean="0"/>
              <a:t> (</a:t>
            </a:r>
            <a:r>
              <a:rPr lang="en-US" sz="2000" dirty="0" err="1" smtClean="0"/>
              <a:t>khăn</a:t>
            </a:r>
            <a:r>
              <a:rPr lang="en-US" sz="2000" dirty="0" smtClean="0"/>
              <a:t> </a:t>
            </a:r>
            <a:r>
              <a:rPr lang="en-US" sz="2000" dirty="0" err="1" smtClean="0"/>
              <a:t>mặt</a:t>
            </a:r>
            <a:r>
              <a:rPr lang="en-US" sz="2000" dirty="0" smtClean="0"/>
              <a:t>, </a:t>
            </a:r>
            <a:r>
              <a:rPr lang="en-US" sz="2000" dirty="0" err="1" smtClean="0"/>
              <a:t>bàn</a:t>
            </a:r>
            <a:r>
              <a:rPr lang="en-US" sz="2000" dirty="0" smtClean="0"/>
              <a:t> </a:t>
            </a:r>
            <a:r>
              <a:rPr lang="en-US" sz="2000" dirty="0" err="1" smtClean="0"/>
              <a:t>chải</a:t>
            </a:r>
            <a:r>
              <a:rPr lang="en-US" sz="2000" dirty="0" smtClean="0"/>
              <a:t>, </a:t>
            </a:r>
            <a:r>
              <a:rPr lang="en-US" sz="2000" dirty="0" err="1" smtClean="0"/>
              <a:t>kính</a:t>
            </a:r>
            <a:r>
              <a:rPr lang="en-US" sz="2000" dirty="0" smtClean="0"/>
              <a:t>, </a:t>
            </a:r>
            <a:r>
              <a:rPr lang="en-US" sz="2000" dirty="0" err="1" smtClean="0"/>
              <a:t>cốc</a:t>
            </a:r>
            <a:r>
              <a:rPr lang="en-US" sz="2000" dirty="0" smtClean="0"/>
              <a:t>, </a:t>
            </a:r>
            <a:r>
              <a:rPr lang="en-US" sz="2000" dirty="0" err="1" smtClean="0"/>
              <a:t>chén</a:t>
            </a:r>
            <a:r>
              <a:rPr lang="en-US" sz="2000" dirty="0" smtClean="0"/>
              <a:t>, </a:t>
            </a:r>
            <a:r>
              <a:rPr lang="en-US" sz="2000" dirty="0" err="1" smtClean="0"/>
              <a:t>bát</a:t>
            </a:r>
            <a:r>
              <a:rPr lang="en-US" sz="2000" dirty="0" smtClean="0"/>
              <a:t>, </a:t>
            </a:r>
            <a:r>
              <a:rPr lang="en-US" sz="2000" dirty="0" err="1" smtClean="0"/>
              <a:t>đũa</a:t>
            </a:r>
            <a:r>
              <a:rPr lang="en-US" sz="2000" dirty="0" smtClean="0"/>
              <a:t>..), </a:t>
            </a:r>
            <a:r>
              <a:rPr lang="en-US" sz="2000" dirty="0" err="1" smtClean="0"/>
              <a:t>đồ</a:t>
            </a:r>
            <a:r>
              <a:rPr lang="en-US" sz="2000" dirty="0" smtClean="0"/>
              <a:t> </a:t>
            </a:r>
            <a:r>
              <a:rPr lang="en-US" sz="2000" dirty="0" err="1" smtClean="0"/>
              <a:t>chơi</a:t>
            </a:r>
            <a:r>
              <a:rPr lang="en-US" sz="2000" dirty="0" smtClean="0"/>
              <a:t> </a:t>
            </a:r>
            <a:r>
              <a:rPr lang="en-US" sz="2000" dirty="0" err="1" smtClean="0"/>
              <a:t>hoặc</a:t>
            </a:r>
            <a:r>
              <a:rPr lang="en-US" sz="2000" dirty="0" smtClean="0"/>
              <a:t> </a:t>
            </a:r>
            <a:r>
              <a:rPr lang="en-US" sz="2000" dirty="0" err="1" smtClean="0"/>
              <a:t>đồ</a:t>
            </a:r>
            <a:r>
              <a:rPr lang="en-US" sz="2000" dirty="0" smtClean="0"/>
              <a:t> </a:t>
            </a:r>
            <a:r>
              <a:rPr lang="en-US" sz="2000" dirty="0" err="1" smtClean="0"/>
              <a:t>vật</a:t>
            </a:r>
            <a:r>
              <a:rPr lang="en-US" sz="2000" dirty="0" smtClean="0"/>
              <a:t> </a:t>
            </a:r>
            <a:r>
              <a:rPr lang="en-US" sz="2000" dirty="0" err="1" smtClean="0"/>
              <a:t>dễ</a:t>
            </a:r>
            <a:r>
              <a:rPr lang="en-US" sz="2000" dirty="0" smtClean="0"/>
              <a:t> </a:t>
            </a:r>
            <a:r>
              <a:rPr lang="en-US" sz="2000" dirty="0" err="1" smtClean="0"/>
              <a:t>bị</a:t>
            </a:r>
            <a:r>
              <a:rPr lang="en-US" sz="2000" dirty="0" smtClean="0"/>
              <a:t> ô </a:t>
            </a:r>
            <a:r>
              <a:rPr lang="en-US" sz="2000" dirty="0" err="1" smtClean="0"/>
              <a:t>nhiễm</a:t>
            </a:r>
            <a:r>
              <a:rPr lang="en-US" sz="2000" dirty="0" smtClean="0"/>
              <a:t> </a:t>
            </a:r>
            <a:r>
              <a:rPr lang="en-US" sz="2000" dirty="0" err="1" smtClean="0"/>
              <a:t>chất</a:t>
            </a:r>
            <a:r>
              <a:rPr lang="en-US" sz="2000" dirty="0" smtClean="0"/>
              <a:t> </a:t>
            </a:r>
            <a:r>
              <a:rPr lang="en-US" sz="2000" dirty="0" err="1" smtClean="0"/>
              <a:t>tiết</a:t>
            </a:r>
            <a:r>
              <a:rPr lang="en-US" sz="2000" dirty="0" smtClean="0"/>
              <a:t> </a:t>
            </a:r>
            <a:r>
              <a:rPr lang="en-US" sz="2000" dirty="0" err="1" smtClean="0"/>
              <a:t>mũi</a:t>
            </a:r>
            <a:r>
              <a:rPr lang="en-US" sz="2000" dirty="0" smtClean="0"/>
              <a:t> </a:t>
            </a:r>
            <a:r>
              <a:rPr lang="en-US" sz="2000" dirty="0" err="1" smtClean="0"/>
              <a:t>họng</a:t>
            </a:r>
            <a:r>
              <a:rPr lang="en-US" sz="2000" dirty="0" smtClean="0"/>
              <a:t>.</a:t>
            </a:r>
          </a:p>
          <a:p>
            <a:endParaRPr lang="en-US" sz="220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Tiêm chủng</a:t>
            </a:r>
          </a:p>
        </p:txBody>
      </p:sp>
      <p:sp>
        <p:nvSpPr>
          <p:cNvPr id="22531" name="Rectangle 3"/>
          <p:cNvSpPr>
            <a:spLocks noGrp="1"/>
          </p:cNvSpPr>
          <p:nvPr>
            <p:ph type="body" idx="1"/>
          </p:nvPr>
        </p:nvSpPr>
        <p:spPr>
          <a:xfrm>
            <a:off x="457200" y="1295400"/>
            <a:ext cx="8229600" cy="5422900"/>
          </a:xfrm>
        </p:spPr>
        <p:txBody>
          <a:bodyPr/>
          <a:lstStyle/>
          <a:p>
            <a:pPr>
              <a:lnSpc>
                <a:spcPct val="110000"/>
              </a:lnSpc>
            </a:pPr>
            <a:r>
              <a:rPr lang="en-US" smtClean="0"/>
              <a:t>Thực hiện theo chương trình tiêm chủng mở rộng</a:t>
            </a:r>
          </a:p>
          <a:p>
            <a:pPr lvl="1">
              <a:lnSpc>
                <a:spcPct val="110000"/>
              </a:lnSpc>
            </a:pPr>
            <a:r>
              <a:rPr lang="en-US" sz="2800" smtClean="0"/>
              <a:t>Tiêm mũi vắc xin thứ nhất: </a:t>
            </a:r>
          </a:p>
          <a:p>
            <a:pPr lvl="2">
              <a:lnSpc>
                <a:spcPct val="110000"/>
              </a:lnSpc>
            </a:pPr>
            <a:r>
              <a:rPr lang="en-US" smtClean="0"/>
              <a:t>9 tháng tuổi</a:t>
            </a:r>
          </a:p>
          <a:p>
            <a:pPr lvl="2">
              <a:lnSpc>
                <a:spcPct val="110000"/>
              </a:lnSpc>
            </a:pPr>
            <a:r>
              <a:rPr lang="en-US" smtClean="0"/>
              <a:t>những người chưa được tiêm phòng sởi</a:t>
            </a:r>
          </a:p>
          <a:p>
            <a:pPr lvl="1">
              <a:lnSpc>
                <a:spcPct val="110000"/>
              </a:lnSpc>
            </a:pPr>
            <a:r>
              <a:rPr lang="en-US" sz="2800" smtClean="0"/>
              <a:t>Tiêm mũi vắc xin nhắc lại:</a:t>
            </a:r>
          </a:p>
          <a:p>
            <a:pPr lvl="2">
              <a:lnSpc>
                <a:spcPct val="110000"/>
              </a:lnSpc>
            </a:pPr>
            <a:r>
              <a:rPr lang="en-US" smtClean="0"/>
              <a:t>Trong chiến dịch</a:t>
            </a:r>
          </a:p>
          <a:p>
            <a:pPr lvl="2">
              <a:lnSpc>
                <a:spcPct val="110000"/>
              </a:lnSpc>
            </a:pPr>
            <a:r>
              <a:rPr lang="en-US" smtClean="0"/>
              <a:t>Trẻ 18 tháng tuổi</a:t>
            </a:r>
          </a:p>
          <a:p>
            <a:pPr lvl="2">
              <a:lnSpc>
                <a:spcPct val="110000"/>
              </a:lnSpc>
            </a:pPr>
            <a:r>
              <a:rPr lang="en-US" smtClean="0"/>
              <a:t>Đã tiêm mũi vắc xin thứ nhất quá lâu trên 10 năm</a:t>
            </a:r>
          </a:p>
          <a:p>
            <a:pPr>
              <a:lnSpc>
                <a:spcPct val="110000"/>
              </a:lnSpc>
            </a:pPr>
            <a:r>
              <a:rPr lang="en-US" smtClean="0"/>
              <a:t>Nếu đối tượng có nguy cơ cao phơi nhiễm sởi, hoặc dễ biến chứng nếu nhiễm sởi thì có thể tiêm mũi vắc xin thứ hai sau mũi thứ nhất ít nhất 28 ngày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Autofit/>
          </a:bodyPr>
          <a:lstStyle/>
          <a:p>
            <a:r>
              <a:rPr lang="en-US" sz="1700" b="1" dirty="0">
                <a:latin typeface="Times New Roman" pitchFamily="18" charset="0"/>
                <a:cs typeface="Times New Roman" pitchFamily="18" charset="0"/>
              </a:rPr>
              <a:t>SƠ ĐỒ TỔ CHỨC HỆ THỐNG THÔNG TIN, BÁO CÁO BỆNH TRUYỀN NHIỄM</a:t>
            </a:r>
            <a:r>
              <a:rPr lang="en-US" sz="1700" b="1" i="1" dirty="0">
                <a:latin typeface="Times New Roman" pitchFamily="18" charset="0"/>
                <a:cs typeface="Times New Roman" pitchFamily="18" charset="0"/>
              </a:rPr>
              <a:t> </a:t>
            </a:r>
            <a:r>
              <a:rPr lang="en-US" sz="1700" b="1" dirty="0">
                <a:latin typeface="Times New Roman" pitchFamily="18" charset="0"/>
                <a:cs typeface="Times New Roman" pitchFamily="18" charset="0"/>
              </a:rPr>
              <a:t/>
            </a:r>
            <a:br>
              <a:rPr lang="en-US" sz="1700" b="1" dirty="0">
                <a:latin typeface="Times New Roman" pitchFamily="18" charset="0"/>
                <a:cs typeface="Times New Roman" pitchFamily="18" charset="0"/>
              </a:rPr>
            </a:br>
            <a:endParaRPr lang="en-US" sz="1700" b="1" dirty="0">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9067800" cy="57150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1400" dirty="0" smtClean="0"/>
          </a:p>
          <a:p>
            <a:endParaRPr lang="en-US" sz="1400" dirty="0"/>
          </a:p>
          <a:p>
            <a:endParaRPr lang="en-US" sz="1400" dirty="0" smtClean="0"/>
          </a:p>
          <a:p>
            <a:endParaRPr lang="en-US" sz="1400"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457200"/>
            <a:ext cx="868680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6400800"/>
            <a:ext cx="5754687" cy="417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223041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smtClean="0">
                <a:latin typeface="Times New Roman" pitchFamily="18" charset="0"/>
                <a:cs typeface="Times New Roman" pitchFamily="18" charset="0"/>
              </a:rPr>
              <a:t>CÁC TRƯỜNG HỢP PHẢI THÔNG TIN BÁO CÁO</a:t>
            </a:r>
            <a:endParaRPr lang="en-US" sz="2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US" dirty="0" err="1"/>
              <a:t>Khi</a:t>
            </a:r>
            <a:r>
              <a:rPr lang="en-US" dirty="0"/>
              <a:t> </a:t>
            </a:r>
            <a:r>
              <a:rPr lang="en-US" dirty="0" err="1"/>
              <a:t>phát</a:t>
            </a:r>
            <a:r>
              <a:rPr lang="en-US" dirty="0"/>
              <a:t> </a:t>
            </a:r>
            <a:r>
              <a:rPr lang="en-US" dirty="0" err="1"/>
              <a:t>hiện</a:t>
            </a:r>
            <a:r>
              <a:rPr lang="en-US" dirty="0"/>
              <a:t> </a:t>
            </a:r>
            <a:r>
              <a:rPr lang="en-US" dirty="0" err="1"/>
              <a:t>người</a:t>
            </a:r>
            <a:r>
              <a:rPr lang="en-US" dirty="0"/>
              <a:t> </a:t>
            </a:r>
            <a:r>
              <a:rPr lang="en-US" dirty="0" err="1"/>
              <a:t>mắc</a:t>
            </a:r>
            <a:r>
              <a:rPr lang="en-US" dirty="0"/>
              <a:t> </a:t>
            </a:r>
            <a:r>
              <a:rPr lang="en-US" dirty="0" err="1"/>
              <a:t>bệnh</a:t>
            </a:r>
            <a:r>
              <a:rPr lang="en-US" dirty="0"/>
              <a:t> </a:t>
            </a:r>
            <a:r>
              <a:rPr lang="en-US" dirty="0" err="1"/>
              <a:t>truyền</a:t>
            </a:r>
            <a:r>
              <a:rPr lang="en-US" dirty="0"/>
              <a:t> </a:t>
            </a:r>
            <a:r>
              <a:rPr lang="en-US" dirty="0" err="1" smtClean="0"/>
              <a:t>nhiễm</a:t>
            </a:r>
            <a:r>
              <a:rPr lang="en-US" dirty="0" smtClean="0"/>
              <a:t>.</a:t>
            </a:r>
            <a:endParaRPr lang="en-US" dirty="0"/>
          </a:p>
          <a:p>
            <a:pPr lvl="0"/>
            <a:r>
              <a:rPr lang="en-US" dirty="0" err="1"/>
              <a:t>Khi</a:t>
            </a:r>
            <a:r>
              <a:rPr lang="en-US" dirty="0"/>
              <a:t> </a:t>
            </a:r>
            <a:r>
              <a:rPr lang="en-US" dirty="0" err="1"/>
              <a:t>phát</a:t>
            </a:r>
            <a:r>
              <a:rPr lang="en-US" dirty="0"/>
              <a:t> </a:t>
            </a:r>
            <a:r>
              <a:rPr lang="en-US" dirty="0" err="1"/>
              <a:t>hiện</a:t>
            </a:r>
            <a:r>
              <a:rPr lang="en-US" dirty="0"/>
              <a:t> ổ </a:t>
            </a:r>
            <a:r>
              <a:rPr lang="en-US" dirty="0" err="1"/>
              <a:t>dịch</a:t>
            </a:r>
            <a:r>
              <a:rPr lang="en-US" dirty="0"/>
              <a:t> </a:t>
            </a:r>
            <a:r>
              <a:rPr lang="en-US" dirty="0" err="1"/>
              <a:t>bệnh</a:t>
            </a:r>
            <a:r>
              <a:rPr lang="en-US" dirty="0"/>
              <a:t> </a:t>
            </a:r>
            <a:r>
              <a:rPr lang="en-US" dirty="0" err="1"/>
              <a:t>truyền</a:t>
            </a:r>
            <a:r>
              <a:rPr lang="en-US" dirty="0"/>
              <a:t> </a:t>
            </a:r>
            <a:r>
              <a:rPr lang="en-US" dirty="0" err="1" smtClean="0"/>
              <a:t>nhiễm</a:t>
            </a:r>
            <a:r>
              <a:rPr lang="en-US" dirty="0" smtClean="0"/>
              <a:t>.</a:t>
            </a:r>
            <a:endParaRPr lang="en-US" dirty="0"/>
          </a:p>
          <a:p>
            <a:pPr lvl="0"/>
            <a:r>
              <a:rPr lang="en-US" dirty="0" err="1"/>
              <a:t>Khi</a:t>
            </a:r>
            <a:r>
              <a:rPr lang="en-US" dirty="0"/>
              <a:t> </a:t>
            </a:r>
            <a:r>
              <a:rPr lang="en-US" dirty="0" err="1"/>
              <a:t>triển</a:t>
            </a:r>
            <a:r>
              <a:rPr lang="en-US" dirty="0"/>
              <a:t> </a:t>
            </a:r>
            <a:r>
              <a:rPr lang="en-US" dirty="0" err="1"/>
              <a:t>khai</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phòng</a:t>
            </a:r>
            <a:r>
              <a:rPr lang="en-US" dirty="0"/>
              <a:t>, </a:t>
            </a:r>
            <a:r>
              <a:rPr lang="en-US" dirty="0" err="1"/>
              <a:t>chống</a:t>
            </a:r>
            <a:r>
              <a:rPr lang="en-US" dirty="0"/>
              <a:t> </a:t>
            </a:r>
            <a:r>
              <a:rPr lang="en-US" dirty="0" err="1"/>
              <a:t>dịch</a:t>
            </a:r>
            <a:r>
              <a:rPr lang="en-US" dirty="0"/>
              <a:t> </a:t>
            </a:r>
            <a:r>
              <a:rPr lang="en-US" dirty="0" err="1"/>
              <a:t>bệnh</a:t>
            </a:r>
            <a:r>
              <a:rPr lang="en-US" dirty="0"/>
              <a:t> </a:t>
            </a:r>
            <a:r>
              <a:rPr lang="en-US" dirty="0" err="1"/>
              <a:t>truyền</a:t>
            </a:r>
            <a:r>
              <a:rPr lang="en-US" dirty="0"/>
              <a:t> </a:t>
            </a:r>
            <a:r>
              <a:rPr lang="en-US" dirty="0" err="1" smtClean="0"/>
              <a:t>nhiễm</a:t>
            </a:r>
            <a:r>
              <a:rPr lang="en-US" dirty="0" smtClean="0"/>
              <a:t>.</a:t>
            </a:r>
            <a:endParaRPr lang="en-US" dirty="0"/>
          </a:p>
          <a:p>
            <a:pPr lvl="0"/>
            <a:r>
              <a:rPr lang="en-US" dirty="0" err="1"/>
              <a:t>Khi</a:t>
            </a:r>
            <a:r>
              <a:rPr lang="en-US" dirty="0"/>
              <a:t> </a:t>
            </a:r>
            <a:r>
              <a:rPr lang="en-US" dirty="0" err="1"/>
              <a:t>có</a:t>
            </a:r>
            <a:r>
              <a:rPr lang="en-US" dirty="0"/>
              <a:t> </a:t>
            </a:r>
            <a:r>
              <a:rPr lang="en-US" dirty="0" err="1"/>
              <a:t>yêu</a:t>
            </a:r>
            <a:r>
              <a:rPr lang="en-US" dirty="0"/>
              <a:t> </a:t>
            </a:r>
            <a:r>
              <a:rPr lang="en-US" dirty="0" err="1"/>
              <a:t>cầu</a:t>
            </a:r>
            <a:r>
              <a:rPr lang="en-US" dirty="0"/>
              <a:t> </a:t>
            </a:r>
            <a:r>
              <a:rPr lang="en-US" dirty="0" err="1"/>
              <a:t>báo</a:t>
            </a:r>
            <a:r>
              <a:rPr lang="en-US" dirty="0"/>
              <a:t> </a:t>
            </a:r>
            <a:r>
              <a:rPr lang="en-US" dirty="0" err="1" smtClean="0"/>
              <a:t>cáo</a:t>
            </a:r>
            <a:r>
              <a:rPr lang="en-US" dirty="0" smtClean="0"/>
              <a:t>.</a:t>
            </a:r>
            <a:endParaRPr lang="en-US" dirty="0"/>
          </a:p>
        </p:txBody>
      </p:sp>
    </p:spTree>
    <p:extLst>
      <p:ext uri="{BB962C8B-B14F-4D97-AF65-F5344CB8AC3E}">
        <p14:creationId xmlns="" xmlns:p14="http://schemas.microsoft.com/office/powerpoint/2010/main" val="36618241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0"/>
            <a:ext cx="6172200" cy="1894362"/>
          </a:xfrm>
        </p:spPr>
        <p:txBody>
          <a:bodyPr anchor="ctr">
            <a:normAutofit/>
          </a:bodyPr>
          <a:lstStyle/>
          <a:p>
            <a:r>
              <a:rPr lang="en-US" sz="3600" dirty="0" smtClean="0">
                <a:solidFill>
                  <a:schemeClr val="tx1"/>
                </a:solidFill>
              </a:rPr>
              <a:t>TRÂN TRỌNG CẢM ƠN!</a:t>
            </a:r>
            <a:endParaRPr lang="en-US" sz="3600" dirty="0">
              <a:solidFill>
                <a:schemeClr val="tx1"/>
              </a:solidFill>
            </a:endParaRPr>
          </a:p>
        </p:txBody>
      </p:sp>
    </p:spTree>
    <p:extLst>
      <p:ext uri="{BB962C8B-B14F-4D97-AF65-F5344CB8AC3E}">
        <p14:creationId xmlns="" xmlns:p14="http://schemas.microsoft.com/office/powerpoint/2010/main" val="1621045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a:xfrm>
            <a:off x="457200" y="1600200"/>
            <a:ext cx="8077200" cy="4953000"/>
          </a:xfrm>
        </p:spPr>
        <p:txBody>
          <a:bodyPr>
            <a:normAutofit/>
          </a:bodyPr>
          <a:lstStyle/>
          <a:p>
            <a:pPr algn="just">
              <a:buNone/>
            </a:pPr>
            <a:r>
              <a:rPr lang="pt-BR" b="1" dirty="0" smtClean="0"/>
              <a:t>+ </a:t>
            </a:r>
            <a:r>
              <a:rPr lang="pt-BR" b="1" dirty="0" smtClean="0"/>
              <a:t>Bệnh t</a:t>
            </a:r>
            <a:r>
              <a:rPr lang="en-US" b="1" dirty="0" smtClean="0"/>
              <a:t>ay </a:t>
            </a:r>
            <a:r>
              <a:rPr lang="en-US" b="1" dirty="0" err="1" smtClean="0"/>
              <a:t>chân</a:t>
            </a:r>
            <a:r>
              <a:rPr lang="en-US" b="1" dirty="0" smtClean="0"/>
              <a:t> </a:t>
            </a:r>
            <a:r>
              <a:rPr lang="en-US" b="1" dirty="0" err="1" smtClean="0"/>
              <a:t>miệng</a:t>
            </a:r>
            <a:r>
              <a:rPr lang="en-US" b="1" dirty="0" smtClean="0"/>
              <a:t>: </a:t>
            </a:r>
            <a:r>
              <a:rPr lang="en-US" dirty="0" err="1" smtClean="0"/>
              <a:t>Trong</a:t>
            </a:r>
            <a:r>
              <a:rPr lang="en-US" dirty="0" smtClean="0"/>
              <a:t> </a:t>
            </a:r>
            <a:r>
              <a:rPr lang="en-US" dirty="0" err="1" smtClean="0"/>
              <a:t>tuần</a:t>
            </a:r>
            <a:r>
              <a:rPr lang="en-US" dirty="0" smtClean="0"/>
              <a:t> 10 </a:t>
            </a:r>
            <a:r>
              <a:rPr lang="en-US" dirty="0" err="1" smtClean="0"/>
              <a:t>năm</a:t>
            </a:r>
            <a:r>
              <a:rPr lang="en-US" dirty="0" smtClean="0"/>
              <a:t> 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582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(350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không</a:t>
            </a:r>
            <a:r>
              <a:rPr lang="en-US" dirty="0" smtClean="0"/>
              <a:t> </a:t>
            </a:r>
            <a:r>
              <a:rPr lang="en-US" dirty="0" err="1" smtClean="0"/>
              <a:t>có</a:t>
            </a:r>
            <a:r>
              <a:rPr lang="en-US" dirty="0" smtClean="0"/>
              <a:t> </a:t>
            </a:r>
            <a:r>
              <a:rPr lang="en-US" dirty="0" err="1" smtClean="0"/>
              <a:t>tử</a:t>
            </a:r>
            <a:r>
              <a:rPr lang="en-US" dirty="0" smtClean="0"/>
              <a:t> </a:t>
            </a:r>
            <a:r>
              <a:rPr lang="en-US" dirty="0" err="1" smtClean="0"/>
              <a:t>vong.Tích</a:t>
            </a:r>
            <a:r>
              <a:rPr lang="en-US" dirty="0" smtClean="0"/>
              <a:t> </a:t>
            </a:r>
            <a:r>
              <a:rPr lang="en-US" dirty="0" err="1" smtClean="0"/>
              <a:t>lũy</a:t>
            </a:r>
            <a:r>
              <a:rPr lang="en-US" dirty="0" smtClean="0"/>
              <a:t> </a:t>
            </a:r>
            <a:r>
              <a:rPr lang="en-US" dirty="0" err="1" smtClean="0"/>
              <a:t>từ</a:t>
            </a:r>
            <a:r>
              <a:rPr lang="en-US" dirty="0" smtClean="0"/>
              <a:t> </a:t>
            </a:r>
            <a:r>
              <a:rPr lang="en-US" dirty="0" err="1" smtClean="0"/>
              <a:t>đầu</a:t>
            </a:r>
            <a:r>
              <a:rPr lang="en-US" dirty="0" smtClean="0"/>
              <a:t> </a:t>
            </a:r>
            <a:r>
              <a:rPr lang="en-US" dirty="0" err="1" smtClean="0"/>
              <a:t>năm</a:t>
            </a:r>
            <a:r>
              <a:rPr lang="en-US" dirty="0" smtClean="0"/>
              <a:t> </a:t>
            </a:r>
            <a:r>
              <a:rPr lang="en-US" dirty="0" err="1" smtClean="0"/>
              <a:t>đến</a:t>
            </a:r>
            <a:r>
              <a:rPr lang="en-US" dirty="0" smtClean="0"/>
              <a:t> </a:t>
            </a:r>
            <a:r>
              <a:rPr lang="en-US" dirty="0" err="1" smtClean="0"/>
              <a:t>tuần</a:t>
            </a:r>
            <a:r>
              <a:rPr lang="en-US" dirty="0" smtClean="0"/>
              <a:t> 10 </a:t>
            </a:r>
            <a:r>
              <a:rPr lang="en-US" dirty="0" err="1" smtClean="0"/>
              <a:t>năm</a:t>
            </a:r>
            <a:r>
              <a:rPr lang="en-US" dirty="0" smtClean="0"/>
              <a:t> 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8.528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tay</a:t>
            </a:r>
            <a:r>
              <a:rPr lang="en-US" dirty="0" smtClean="0"/>
              <a:t> </a:t>
            </a:r>
            <a:r>
              <a:rPr lang="en-US" dirty="0" err="1" smtClean="0"/>
              <a:t>chân</a:t>
            </a:r>
            <a:r>
              <a:rPr lang="en-US" dirty="0" smtClean="0"/>
              <a:t> </a:t>
            </a:r>
            <a:r>
              <a:rPr lang="en-US" dirty="0" err="1" smtClean="0"/>
              <a:t>miệng</a:t>
            </a:r>
            <a:r>
              <a:rPr lang="en-US" dirty="0" smtClean="0"/>
              <a:t> </a:t>
            </a:r>
            <a:r>
              <a:rPr lang="en-US" dirty="0" err="1" smtClean="0"/>
              <a:t>tại</a:t>
            </a:r>
            <a:r>
              <a:rPr lang="en-US" dirty="0" smtClean="0"/>
              <a:t> 63 </a:t>
            </a:r>
            <a:r>
              <a:rPr lang="en-US" dirty="0" err="1" smtClean="0"/>
              <a:t>tỉnh</a:t>
            </a:r>
            <a:r>
              <a:rPr lang="en-US" dirty="0" smtClean="0"/>
              <a:t>, </a:t>
            </a:r>
            <a:r>
              <a:rPr lang="en-US" dirty="0" err="1" smtClean="0"/>
              <a:t>thành</a:t>
            </a:r>
            <a:r>
              <a:rPr lang="en-US" dirty="0" smtClean="0"/>
              <a:t> </a:t>
            </a:r>
            <a:r>
              <a:rPr lang="en-US" dirty="0" err="1" smtClean="0"/>
              <a:t>phố</a:t>
            </a:r>
            <a:r>
              <a:rPr lang="en-US" dirty="0" smtClean="0"/>
              <a:t> (4.804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a:t>
            </a:r>
            <a:r>
              <a:rPr lang="en-US" dirty="0" err="1" smtClean="0"/>
              <a:t>số</a:t>
            </a:r>
            <a:r>
              <a:rPr lang="en-US" dirty="0" smtClean="0"/>
              <a:t> </a:t>
            </a:r>
            <a:r>
              <a:rPr lang="en-US" dirty="0" err="1" smtClean="0"/>
              <a:t>mắc</a:t>
            </a:r>
            <a:r>
              <a:rPr lang="en-US" dirty="0" smtClean="0"/>
              <a:t> </a:t>
            </a:r>
            <a:r>
              <a:rPr lang="en-US" dirty="0" err="1" smtClean="0"/>
              <a:t>cả</a:t>
            </a:r>
            <a:r>
              <a:rPr lang="en-US" dirty="0" smtClean="0"/>
              <a:t> </a:t>
            </a:r>
            <a:r>
              <a:rPr lang="en-US" dirty="0" err="1" smtClean="0"/>
              <a:t>nước</a:t>
            </a:r>
            <a:r>
              <a:rPr lang="en-US" dirty="0" smtClean="0"/>
              <a:t> </a:t>
            </a:r>
            <a:r>
              <a:rPr lang="en-US" dirty="0" err="1" smtClean="0"/>
              <a:t>tăng</a:t>
            </a:r>
            <a:r>
              <a:rPr lang="en-US" dirty="0" smtClean="0"/>
              <a:t> </a:t>
            </a:r>
            <a:r>
              <a:rPr lang="en-US" dirty="0" smtClean="0"/>
              <a:t>86,1%.</a:t>
            </a:r>
            <a:endParaRPr lang="en-US" dirty="0" smtClean="0"/>
          </a:p>
          <a:p>
            <a:pPr>
              <a:buNone/>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sởi</a:t>
            </a:r>
            <a:r>
              <a:rPr lang="en-US" dirty="0" smtClean="0"/>
              <a:t>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a:xfrm>
            <a:off x="457200" y="1600200"/>
            <a:ext cx="8077200" cy="5029200"/>
          </a:xfrm>
        </p:spPr>
        <p:txBody>
          <a:bodyPr>
            <a:normAutofit/>
          </a:bodyPr>
          <a:lstStyle/>
          <a:p>
            <a:pPr algn="just">
              <a:buNone/>
            </a:pPr>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554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29/30 </a:t>
            </a:r>
            <a:r>
              <a:rPr lang="en-US" dirty="0" err="1" smtClean="0"/>
              <a:t>quận</a:t>
            </a:r>
            <a:r>
              <a:rPr lang="en-US" dirty="0" smtClean="0"/>
              <a:t> </a:t>
            </a:r>
            <a:r>
              <a:rPr lang="en-US" dirty="0" err="1" smtClean="0"/>
              <a:t>huyện</a:t>
            </a:r>
            <a:r>
              <a:rPr lang="en-US" dirty="0" smtClean="0"/>
              <a:t> (</a:t>
            </a:r>
            <a:r>
              <a:rPr lang="en-US" dirty="0" err="1" smtClean="0"/>
              <a:t>trừ</a:t>
            </a:r>
            <a:r>
              <a:rPr lang="en-US" dirty="0" smtClean="0"/>
              <a:t>: </a:t>
            </a:r>
            <a:r>
              <a:rPr lang="en-US" dirty="0" err="1" smtClean="0"/>
              <a:t>Mỹ</a:t>
            </a:r>
            <a:r>
              <a:rPr lang="en-US" dirty="0" smtClean="0"/>
              <a:t> </a:t>
            </a:r>
            <a:r>
              <a:rPr lang="en-US" dirty="0" err="1" smtClean="0"/>
              <a:t>Đức</a:t>
            </a:r>
            <a:r>
              <a:rPr lang="en-US" dirty="0" smtClean="0"/>
              <a:t>), 229/584 </a:t>
            </a:r>
            <a:r>
              <a:rPr lang="en-US" dirty="0" err="1" smtClean="0"/>
              <a:t>xã</a:t>
            </a:r>
            <a:r>
              <a:rPr lang="en-US" dirty="0" smtClean="0"/>
              <a:t> </a:t>
            </a:r>
            <a:r>
              <a:rPr lang="en-US" dirty="0" err="1" smtClean="0"/>
              <a:t>phường</a:t>
            </a:r>
            <a:r>
              <a:rPr lang="en-US" dirty="0" smtClean="0"/>
              <a:t>; </a:t>
            </a:r>
            <a:r>
              <a:rPr lang="en-US" dirty="0" err="1" smtClean="0"/>
              <a:t>tăng</a:t>
            </a:r>
            <a:r>
              <a:rPr lang="en-US" dirty="0" smtClean="0"/>
              <a:t> </a:t>
            </a:r>
            <a:r>
              <a:rPr lang="en-US" dirty="0" err="1" smtClean="0"/>
              <a:t>nhiều</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(61/0). </a:t>
            </a:r>
          </a:p>
          <a:p>
            <a:pPr algn="just">
              <a:buNone/>
            </a:pPr>
            <a:r>
              <a:rPr lang="en-US" dirty="0" smtClean="0"/>
              <a:t>+ </a:t>
            </a:r>
            <a:r>
              <a:rPr lang="en-US" dirty="0" err="1" smtClean="0"/>
              <a:t>Một</a:t>
            </a:r>
            <a:r>
              <a:rPr lang="en-US" dirty="0" smtClean="0"/>
              <a:t> </a:t>
            </a:r>
            <a:r>
              <a:rPr lang="en-US" dirty="0" err="1" smtClean="0"/>
              <a:t>số</a:t>
            </a:r>
            <a:r>
              <a:rPr lang="en-US" dirty="0" smtClean="0"/>
              <a:t> </a:t>
            </a:r>
            <a:r>
              <a:rPr lang="en-US" dirty="0" err="1" smtClean="0"/>
              <a:t>đơn</a:t>
            </a:r>
            <a:r>
              <a:rPr lang="en-US" dirty="0" smtClean="0"/>
              <a:t> </a:t>
            </a:r>
            <a:r>
              <a:rPr lang="en-US" dirty="0" err="1" smtClean="0"/>
              <a:t>vị</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Hoàng</a:t>
            </a:r>
            <a:r>
              <a:rPr lang="en-US" dirty="0" smtClean="0"/>
              <a:t> Mai (87); </a:t>
            </a:r>
            <a:r>
              <a:rPr lang="en-US" dirty="0" err="1" smtClean="0"/>
              <a:t>Thanh</a:t>
            </a:r>
            <a:r>
              <a:rPr lang="en-US" dirty="0" smtClean="0"/>
              <a:t> </a:t>
            </a:r>
            <a:r>
              <a:rPr lang="en-US" dirty="0" err="1" smtClean="0"/>
              <a:t>Xuân</a:t>
            </a:r>
            <a:r>
              <a:rPr lang="en-US" dirty="0" smtClean="0"/>
              <a:t> (53); Nam </a:t>
            </a:r>
            <a:r>
              <a:rPr lang="en-US" dirty="0" err="1" smtClean="0"/>
              <a:t>Từ</a:t>
            </a:r>
            <a:r>
              <a:rPr lang="en-US" dirty="0" smtClean="0"/>
              <a:t> </a:t>
            </a:r>
            <a:r>
              <a:rPr lang="en-US" dirty="0" err="1" smtClean="0"/>
              <a:t>Liêm</a:t>
            </a:r>
            <a:r>
              <a:rPr lang="en-US" dirty="0" smtClean="0"/>
              <a:t> (46); </a:t>
            </a:r>
            <a:r>
              <a:rPr lang="en-US" dirty="0" err="1" smtClean="0"/>
              <a:t>Hà</a:t>
            </a:r>
            <a:r>
              <a:rPr lang="en-US" dirty="0" smtClean="0"/>
              <a:t> </a:t>
            </a:r>
            <a:r>
              <a:rPr lang="en-US" dirty="0" err="1" smtClean="0"/>
              <a:t>Đông</a:t>
            </a:r>
            <a:r>
              <a:rPr lang="en-US" dirty="0" smtClean="0"/>
              <a:t> (36); </a:t>
            </a:r>
            <a:r>
              <a:rPr lang="en-US" dirty="0" err="1" smtClean="0"/>
              <a:t>Ba</a:t>
            </a:r>
            <a:r>
              <a:rPr lang="en-US" dirty="0" smtClean="0"/>
              <a:t> </a:t>
            </a:r>
            <a:r>
              <a:rPr lang="en-US" dirty="0" err="1" smtClean="0"/>
              <a:t>Đình</a:t>
            </a:r>
            <a:r>
              <a:rPr lang="en-US" dirty="0" smtClean="0"/>
              <a:t> (31); </a:t>
            </a:r>
            <a:r>
              <a:rPr lang="en-US" dirty="0" err="1" smtClean="0"/>
              <a:t>Thanh</a:t>
            </a:r>
            <a:r>
              <a:rPr lang="en-US" dirty="0" smtClean="0"/>
              <a:t> </a:t>
            </a:r>
            <a:r>
              <a:rPr lang="en-US" dirty="0" err="1" smtClean="0"/>
              <a:t>Trì</a:t>
            </a:r>
            <a:r>
              <a:rPr lang="en-US" dirty="0" smtClean="0"/>
              <a:t> (30); Long </a:t>
            </a:r>
            <a:r>
              <a:rPr lang="en-US" dirty="0" err="1" smtClean="0"/>
              <a:t>Biên</a:t>
            </a:r>
            <a:r>
              <a:rPr lang="en-US" dirty="0" smtClean="0"/>
              <a:t> (28);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a:t>
            </a:r>
            <a:r>
              <a:rPr lang="en-US" dirty="0" err="1" smtClean="0"/>
              <a:t>Đông</a:t>
            </a:r>
            <a:r>
              <a:rPr lang="en-US" dirty="0" smtClean="0"/>
              <a:t> </a:t>
            </a:r>
            <a:r>
              <a:rPr lang="en-US" dirty="0" err="1" smtClean="0"/>
              <a:t>Anh</a:t>
            </a:r>
            <a:r>
              <a:rPr lang="en-US" dirty="0" smtClean="0"/>
              <a:t>, </a:t>
            </a:r>
            <a:r>
              <a:rPr lang="en-US" dirty="0" err="1" smtClean="0"/>
              <a:t>Đống</a:t>
            </a:r>
            <a:r>
              <a:rPr lang="en-US" dirty="0" smtClean="0"/>
              <a:t> </a:t>
            </a:r>
            <a:r>
              <a:rPr lang="en-US" dirty="0" err="1" smtClean="0"/>
              <a:t>Đa</a:t>
            </a:r>
            <a:r>
              <a:rPr lang="en-US" dirty="0" smtClean="0"/>
              <a:t> (21); </a:t>
            </a:r>
            <a:r>
              <a:rPr lang="en-US" dirty="0" err="1" smtClean="0"/>
              <a:t>Cầu</a:t>
            </a:r>
            <a:r>
              <a:rPr lang="en-US" dirty="0" smtClean="0"/>
              <a:t> </a:t>
            </a:r>
            <a:r>
              <a:rPr lang="en-US" dirty="0" err="1" smtClean="0"/>
              <a:t>Giấy</a:t>
            </a:r>
            <a:r>
              <a:rPr lang="en-US" dirty="0" smtClean="0"/>
              <a:t> (20).</a:t>
            </a:r>
          </a:p>
          <a:p>
            <a:pPr algn="just">
              <a:buNone/>
            </a:pPr>
            <a:r>
              <a:rPr lang="en-US" dirty="0" smtClean="0"/>
              <a:t>+ </a:t>
            </a:r>
            <a:r>
              <a:rPr lang="en-US" dirty="0" err="1" smtClean="0"/>
              <a:t>Một</a:t>
            </a:r>
            <a:r>
              <a:rPr lang="en-US" dirty="0" smtClean="0"/>
              <a:t> </a:t>
            </a:r>
            <a:r>
              <a:rPr lang="en-US" dirty="0" err="1" smtClean="0"/>
              <a:t>số</a:t>
            </a:r>
            <a:r>
              <a:rPr lang="en-US" dirty="0" smtClean="0"/>
              <a:t> </a:t>
            </a:r>
            <a:r>
              <a:rPr lang="en-US" dirty="0" err="1" smtClean="0"/>
              <a:t>xã</a:t>
            </a:r>
            <a:r>
              <a:rPr lang="en-US" dirty="0" smtClean="0"/>
              <a:t> </a:t>
            </a:r>
            <a:r>
              <a:rPr lang="en-US" dirty="0" err="1" smtClean="0"/>
              <a:t>phường</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Định</a:t>
            </a:r>
            <a:r>
              <a:rPr lang="en-US" dirty="0" smtClean="0"/>
              <a:t> </a:t>
            </a:r>
            <a:r>
              <a:rPr lang="en-US" dirty="0" err="1" smtClean="0"/>
              <a:t>Công</a:t>
            </a:r>
            <a:r>
              <a:rPr lang="en-US" dirty="0" smtClean="0"/>
              <a:t> (22); </a:t>
            </a:r>
            <a:r>
              <a:rPr lang="en-US" dirty="0" err="1" smtClean="0"/>
              <a:t>Hoàng</a:t>
            </a:r>
            <a:r>
              <a:rPr lang="en-US" dirty="0" smtClean="0"/>
              <a:t> </a:t>
            </a:r>
            <a:r>
              <a:rPr lang="en-US" dirty="0" err="1" smtClean="0"/>
              <a:t>Liệt</a:t>
            </a:r>
            <a:r>
              <a:rPr lang="en-US" dirty="0" smtClean="0"/>
              <a:t> (19); </a:t>
            </a:r>
            <a:r>
              <a:rPr lang="en-US" dirty="0" err="1" smtClean="0"/>
              <a:t>Khương</a:t>
            </a:r>
            <a:r>
              <a:rPr lang="en-US" dirty="0" smtClean="0"/>
              <a:t> </a:t>
            </a:r>
            <a:r>
              <a:rPr lang="en-US" dirty="0" err="1" smtClean="0"/>
              <a:t>Đình</a:t>
            </a:r>
            <a:r>
              <a:rPr lang="en-US" dirty="0" smtClean="0"/>
              <a:t> (16); </a:t>
            </a:r>
            <a:r>
              <a:rPr lang="en-US" dirty="0" err="1" smtClean="0"/>
              <a:t>Trung</a:t>
            </a:r>
            <a:r>
              <a:rPr lang="en-US" dirty="0" smtClean="0"/>
              <a:t> </a:t>
            </a:r>
            <a:r>
              <a:rPr lang="en-US" dirty="0" err="1" smtClean="0"/>
              <a:t>Văn</a:t>
            </a:r>
            <a:r>
              <a:rPr lang="en-US" dirty="0" smtClean="0"/>
              <a:t> (16); </a:t>
            </a:r>
            <a:r>
              <a:rPr lang="en-US" dirty="0" err="1" smtClean="0"/>
              <a:t>Mễ</a:t>
            </a:r>
            <a:r>
              <a:rPr lang="en-US" dirty="0" smtClean="0"/>
              <a:t> </a:t>
            </a:r>
            <a:r>
              <a:rPr lang="en-US" dirty="0" err="1" smtClean="0"/>
              <a:t>Trì</a:t>
            </a:r>
            <a:r>
              <a:rPr lang="en-US" dirty="0" smtClean="0"/>
              <a:t> (13); </a:t>
            </a:r>
            <a:r>
              <a:rPr lang="en-US" dirty="0" err="1" smtClean="0"/>
              <a:t>Thanh</a:t>
            </a:r>
            <a:r>
              <a:rPr lang="en-US" dirty="0" smtClean="0"/>
              <a:t> </a:t>
            </a:r>
            <a:r>
              <a:rPr lang="en-US" dirty="0" err="1" smtClean="0"/>
              <a:t>Xuân</a:t>
            </a:r>
            <a:r>
              <a:rPr lang="en-US" dirty="0" smtClean="0"/>
              <a:t> </a:t>
            </a:r>
            <a:r>
              <a:rPr lang="en-US" dirty="0" err="1" smtClean="0"/>
              <a:t>Trung</a:t>
            </a:r>
            <a:r>
              <a:rPr lang="en-US" dirty="0" smtClean="0"/>
              <a:t> (12); </a:t>
            </a:r>
            <a:r>
              <a:rPr lang="en-US" dirty="0" err="1" smtClean="0"/>
              <a:t>Nhân</a:t>
            </a:r>
            <a:r>
              <a:rPr lang="en-US" dirty="0" smtClean="0"/>
              <a:t> </a:t>
            </a:r>
            <a:r>
              <a:rPr lang="en-US" dirty="0" err="1" smtClean="0"/>
              <a:t>Chính</a:t>
            </a:r>
            <a:r>
              <a:rPr lang="en-US" dirty="0" smtClean="0"/>
              <a:t> (10); </a:t>
            </a:r>
            <a:r>
              <a:rPr lang="en-US" dirty="0" err="1" smtClean="0"/>
              <a:t>Thành</a:t>
            </a:r>
            <a:r>
              <a:rPr lang="en-US" dirty="0" smtClean="0"/>
              <a:t> </a:t>
            </a:r>
            <a:r>
              <a:rPr lang="en-US" dirty="0" err="1" smtClean="0"/>
              <a:t>Công</a:t>
            </a:r>
            <a:r>
              <a:rPr lang="en-US" dirty="0" smtClean="0"/>
              <a:t> (9</a:t>
            </a:r>
            <a:r>
              <a:rPr lang="en-US" dirty="0" smtClean="0"/>
              <a:t>).</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SXHD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a:xfrm>
            <a:off x="457200" y="1600200"/>
            <a:ext cx="7924800" cy="5029200"/>
          </a:xfrm>
        </p:spPr>
        <p:txBody>
          <a:bodyPr>
            <a:normAutofit/>
          </a:bodyPr>
          <a:lstStyle/>
          <a:p>
            <a:pPr>
              <a:buNone/>
            </a:pPr>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150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27/30 </a:t>
            </a:r>
            <a:r>
              <a:rPr lang="en-US" dirty="0" err="1" smtClean="0"/>
              <a:t>quận</a:t>
            </a:r>
            <a:r>
              <a:rPr lang="en-US" dirty="0" smtClean="0"/>
              <a:t> </a:t>
            </a:r>
            <a:r>
              <a:rPr lang="en-US" dirty="0" err="1" smtClean="0"/>
              <a:t>huyện</a:t>
            </a:r>
            <a:r>
              <a:rPr lang="en-US" dirty="0" smtClean="0"/>
              <a:t>, 97 </a:t>
            </a:r>
            <a:r>
              <a:rPr lang="en-US" dirty="0" err="1" smtClean="0"/>
              <a:t>xã</a:t>
            </a:r>
            <a:r>
              <a:rPr lang="en-US" dirty="0" smtClean="0"/>
              <a:t> </a:t>
            </a:r>
            <a:r>
              <a:rPr lang="en-US" dirty="0" err="1" smtClean="0"/>
              <a:t>phường</a:t>
            </a:r>
            <a:r>
              <a:rPr lang="en-US" dirty="0" smtClean="0"/>
              <a:t>; </a:t>
            </a:r>
            <a:r>
              <a:rPr lang="en-US" dirty="0" err="1" smtClean="0"/>
              <a:t>tăng</a:t>
            </a:r>
            <a:r>
              <a:rPr lang="en-US" dirty="0" smtClean="0"/>
              <a:t> 2,27 </a:t>
            </a:r>
            <a:r>
              <a:rPr lang="en-US" dirty="0" err="1" smtClean="0"/>
              <a:t>lần</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(66/0).</a:t>
            </a:r>
          </a:p>
          <a:p>
            <a:pPr lvl="0">
              <a:buNone/>
            </a:pPr>
            <a:r>
              <a:rPr lang="en-US" i="1" dirty="0" smtClean="0"/>
              <a:t>Ổ </a:t>
            </a:r>
            <a:r>
              <a:rPr lang="en-US" i="1" dirty="0" err="1" smtClean="0"/>
              <a:t>dịch</a:t>
            </a:r>
            <a:r>
              <a:rPr lang="en-US" dirty="0" smtClean="0"/>
              <a:t>:</a:t>
            </a:r>
          </a:p>
          <a:p>
            <a:pPr>
              <a:buNone/>
            </a:pPr>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15 ổ </a:t>
            </a:r>
            <a:r>
              <a:rPr lang="en-US" dirty="0" err="1" smtClean="0"/>
              <a:t>dịch</a:t>
            </a:r>
            <a:r>
              <a:rPr lang="en-US" dirty="0" smtClean="0"/>
              <a:t> </a:t>
            </a:r>
            <a:r>
              <a:rPr lang="en-US" dirty="0" err="1" smtClean="0"/>
              <a:t>tại</a:t>
            </a:r>
            <a:r>
              <a:rPr lang="en-US" dirty="0" smtClean="0"/>
              <a:t> </a:t>
            </a:r>
            <a:r>
              <a:rPr lang="en-US" dirty="0" err="1" smtClean="0"/>
              <a:t>Hai</a:t>
            </a:r>
            <a:r>
              <a:rPr lang="en-US" dirty="0" smtClean="0"/>
              <a:t> </a:t>
            </a:r>
            <a:r>
              <a:rPr lang="en-US" dirty="0" err="1" smtClean="0"/>
              <a:t>Bà</a:t>
            </a:r>
            <a:r>
              <a:rPr lang="en-US" dirty="0" smtClean="0"/>
              <a:t> </a:t>
            </a:r>
            <a:r>
              <a:rPr lang="en-US" dirty="0" err="1" smtClean="0"/>
              <a:t>Trưng</a:t>
            </a:r>
            <a:r>
              <a:rPr lang="en-US" dirty="0" smtClean="0"/>
              <a:t> (3); </a:t>
            </a:r>
            <a:r>
              <a:rPr lang="en-US" dirty="0" err="1" smtClean="0"/>
              <a:t>Thanh</a:t>
            </a:r>
            <a:r>
              <a:rPr lang="en-US" dirty="0" smtClean="0"/>
              <a:t> </a:t>
            </a:r>
            <a:r>
              <a:rPr lang="en-US" dirty="0" err="1" smtClean="0"/>
              <a:t>Trì</a:t>
            </a:r>
            <a:r>
              <a:rPr lang="en-US" dirty="0" smtClean="0"/>
              <a:t>,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(2); </a:t>
            </a:r>
            <a:r>
              <a:rPr lang="en-US" dirty="0" err="1" smtClean="0"/>
              <a:t>Hoàng</a:t>
            </a:r>
            <a:r>
              <a:rPr lang="en-US" dirty="0" smtClean="0"/>
              <a:t> Mai, </a:t>
            </a:r>
            <a:r>
              <a:rPr lang="en-US" dirty="0" err="1" smtClean="0"/>
              <a:t>Hà</a:t>
            </a:r>
            <a:r>
              <a:rPr lang="en-US" dirty="0" smtClean="0"/>
              <a:t> </a:t>
            </a:r>
            <a:r>
              <a:rPr lang="en-US" dirty="0" err="1" smtClean="0"/>
              <a:t>Đông</a:t>
            </a:r>
            <a:r>
              <a:rPr lang="en-US" dirty="0" smtClean="0"/>
              <a:t>, </a:t>
            </a:r>
            <a:r>
              <a:rPr lang="en-US" dirty="0" err="1" smtClean="0"/>
              <a:t>Thanh</a:t>
            </a:r>
            <a:r>
              <a:rPr lang="en-US" dirty="0" smtClean="0"/>
              <a:t> </a:t>
            </a:r>
            <a:r>
              <a:rPr lang="en-US" dirty="0" err="1" smtClean="0"/>
              <a:t>Oai</a:t>
            </a:r>
            <a:r>
              <a:rPr lang="en-US" dirty="0" smtClean="0"/>
              <a:t>, </a:t>
            </a:r>
            <a:r>
              <a:rPr lang="en-US" dirty="0" err="1" smtClean="0"/>
              <a:t>Thường</a:t>
            </a:r>
            <a:r>
              <a:rPr lang="en-US" dirty="0" smtClean="0"/>
              <a:t> </a:t>
            </a:r>
            <a:r>
              <a:rPr lang="en-US" dirty="0" err="1" smtClean="0"/>
              <a:t>Tín</a:t>
            </a:r>
            <a:r>
              <a:rPr lang="en-US" dirty="0" smtClean="0"/>
              <a:t>, </a:t>
            </a:r>
            <a:r>
              <a:rPr lang="en-US" dirty="0" err="1" smtClean="0"/>
              <a:t>Hoài</a:t>
            </a:r>
            <a:r>
              <a:rPr lang="en-US" dirty="0" smtClean="0"/>
              <a:t> </a:t>
            </a:r>
            <a:r>
              <a:rPr lang="en-US" dirty="0" err="1" smtClean="0"/>
              <a:t>Đức</a:t>
            </a:r>
            <a:r>
              <a:rPr lang="en-US" dirty="0" smtClean="0"/>
              <a:t>, </a:t>
            </a:r>
            <a:r>
              <a:rPr lang="en-US" dirty="0" err="1" smtClean="0"/>
              <a:t>Mê</a:t>
            </a:r>
            <a:r>
              <a:rPr lang="en-US" dirty="0" smtClean="0"/>
              <a:t> </a:t>
            </a:r>
            <a:r>
              <a:rPr lang="en-US" dirty="0" err="1" smtClean="0"/>
              <a:t>Linh</a:t>
            </a:r>
            <a:r>
              <a:rPr lang="en-US" dirty="0" smtClean="0"/>
              <a:t>, </a:t>
            </a:r>
            <a:r>
              <a:rPr lang="en-US" dirty="0" err="1" smtClean="0"/>
              <a:t>Thanh</a:t>
            </a:r>
            <a:r>
              <a:rPr lang="en-US" dirty="0" smtClean="0"/>
              <a:t> </a:t>
            </a:r>
            <a:r>
              <a:rPr lang="en-US" dirty="0" err="1" smtClean="0"/>
              <a:t>Xuân</a:t>
            </a:r>
            <a:r>
              <a:rPr lang="en-US" dirty="0" smtClean="0"/>
              <a:t>, </a:t>
            </a:r>
            <a:r>
              <a:rPr lang="en-US" dirty="0" err="1" smtClean="0"/>
              <a:t>Ba</a:t>
            </a:r>
            <a:r>
              <a:rPr lang="en-US" dirty="0" smtClean="0"/>
              <a:t> </a:t>
            </a:r>
            <a:r>
              <a:rPr lang="en-US" dirty="0" err="1" smtClean="0"/>
              <a:t>Đình</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đều</a:t>
            </a:r>
            <a:r>
              <a:rPr lang="en-US" dirty="0" smtClean="0"/>
              <a:t> </a:t>
            </a:r>
            <a:r>
              <a:rPr lang="en-US" dirty="0" err="1" smtClean="0"/>
              <a:t>chỉ</a:t>
            </a:r>
            <a:r>
              <a:rPr lang="en-US" dirty="0" smtClean="0"/>
              <a:t> </a:t>
            </a:r>
            <a:r>
              <a:rPr lang="en-US" dirty="0" err="1" smtClean="0"/>
              <a:t>gồm</a:t>
            </a:r>
            <a:r>
              <a:rPr lang="en-US" dirty="0" smtClean="0"/>
              <a:t> 1 </a:t>
            </a:r>
            <a:r>
              <a:rPr lang="en-US" dirty="0" err="1" smtClean="0"/>
              <a:t>bệnh</a:t>
            </a:r>
            <a:r>
              <a:rPr lang="en-US" dirty="0" smtClean="0"/>
              <a:t> </a:t>
            </a:r>
            <a:r>
              <a:rPr lang="en-US" dirty="0" err="1" smtClean="0"/>
              <a:t>nhân</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Hiện</a:t>
            </a:r>
            <a:r>
              <a:rPr lang="en-US" dirty="0" smtClean="0"/>
              <a:t> </a:t>
            </a:r>
            <a:r>
              <a:rPr lang="en-US" dirty="0" err="1" smtClean="0"/>
              <a:t>tại</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đã</a:t>
            </a:r>
            <a:r>
              <a:rPr lang="en-US" dirty="0" smtClean="0"/>
              <a:t> </a:t>
            </a:r>
            <a:r>
              <a:rPr lang="en-US" dirty="0" err="1" smtClean="0"/>
              <a:t>kết</a:t>
            </a:r>
            <a:r>
              <a:rPr lang="en-US" dirty="0" smtClean="0"/>
              <a:t> </a:t>
            </a:r>
            <a:r>
              <a:rPr lang="en-US" dirty="0" err="1" smtClean="0"/>
              <a:t>thúc</a:t>
            </a:r>
            <a:r>
              <a:rPr lang="en-US" dirty="0" smtClean="0"/>
              <a:t>.</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TCM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a:xfrm>
            <a:off x="457200" y="1600200"/>
            <a:ext cx="8001000" cy="4953000"/>
          </a:xfrm>
        </p:spPr>
        <p:txBody>
          <a:bodyPr>
            <a:normAutofit lnSpcReduction="10000"/>
          </a:bodyPr>
          <a:lstStyle/>
          <a:p>
            <a:pPr algn="just">
              <a:buNone/>
            </a:pPr>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158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27 </a:t>
            </a:r>
            <a:r>
              <a:rPr lang="en-US" dirty="0" err="1" smtClean="0"/>
              <a:t>quận</a:t>
            </a:r>
            <a:r>
              <a:rPr lang="en-US" dirty="0" smtClean="0"/>
              <a:t>, </a:t>
            </a:r>
            <a:r>
              <a:rPr lang="en-US" dirty="0" err="1" smtClean="0"/>
              <a:t>huyện</a:t>
            </a:r>
            <a:r>
              <a:rPr lang="en-US" dirty="0" smtClean="0"/>
              <a:t>, 107 </a:t>
            </a:r>
            <a:r>
              <a:rPr lang="en-US" dirty="0" err="1" smtClean="0"/>
              <a:t>xã</a:t>
            </a:r>
            <a:r>
              <a:rPr lang="en-US" dirty="0" smtClean="0"/>
              <a:t> </a:t>
            </a:r>
            <a:r>
              <a:rPr lang="en-US" dirty="0" err="1" smtClean="0"/>
              <a:t>phường</a:t>
            </a:r>
            <a:r>
              <a:rPr lang="en-US" dirty="0" smtClean="0"/>
              <a:t>. </a:t>
            </a:r>
            <a:r>
              <a:rPr lang="en-US" dirty="0" err="1" smtClean="0"/>
              <a:t>Một</a:t>
            </a:r>
            <a:r>
              <a:rPr lang="en-US" dirty="0" smtClean="0"/>
              <a:t> </a:t>
            </a:r>
            <a:r>
              <a:rPr lang="en-US" dirty="0" err="1" smtClean="0"/>
              <a:t>số</a:t>
            </a:r>
            <a:r>
              <a:rPr lang="en-US" dirty="0" smtClean="0"/>
              <a:t> </a:t>
            </a:r>
            <a:r>
              <a:rPr lang="en-US" dirty="0" err="1" smtClean="0"/>
              <a:t>quận</a:t>
            </a:r>
            <a:r>
              <a:rPr lang="en-US" dirty="0" smtClean="0"/>
              <a:t>, </a:t>
            </a:r>
            <a:r>
              <a:rPr lang="en-US" dirty="0" err="1" smtClean="0"/>
              <a:t>huyện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Đông</a:t>
            </a:r>
            <a:r>
              <a:rPr lang="en-US" dirty="0" smtClean="0"/>
              <a:t> </a:t>
            </a:r>
            <a:r>
              <a:rPr lang="en-US" dirty="0" err="1" smtClean="0"/>
              <a:t>Anh</a:t>
            </a:r>
            <a:r>
              <a:rPr lang="en-US" dirty="0" smtClean="0"/>
              <a:t> (25); Nam </a:t>
            </a:r>
            <a:r>
              <a:rPr lang="en-US" dirty="0" err="1" smtClean="0"/>
              <a:t>Từ</a:t>
            </a:r>
            <a:r>
              <a:rPr lang="en-US" dirty="0" smtClean="0"/>
              <a:t> </a:t>
            </a:r>
            <a:r>
              <a:rPr lang="en-US" dirty="0" err="1" smtClean="0"/>
              <a:t>Liêm</a:t>
            </a:r>
            <a:r>
              <a:rPr lang="en-US" dirty="0" smtClean="0"/>
              <a:t> (15); </a:t>
            </a:r>
            <a:r>
              <a:rPr lang="en-US" dirty="0" err="1" smtClean="0"/>
              <a:t>Mỹ</a:t>
            </a:r>
            <a:r>
              <a:rPr lang="en-US" dirty="0" smtClean="0"/>
              <a:t> </a:t>
            </a:r>
            <a:r>
              <a:rPr lang="en-US" dirty="0" err="1" smtClean="0"/>
              <a:t>Đức</a:t>
            </a:r>
            <a:r>
              <a:rPr lang="en-US" dirty="0" smtClean="0"/>
              <a:t> (14); </a:t>
            </a:r>
            <a:r>
              <a:rPr lang="en-US" dirty="0" err="1" smtClean="0"/>
              <a:t>Thanh</a:t>
            </a:r>
            <a:r>
              <a:rPr lang="en-US" dirty="0" smtClean="0"/>
              <a:t> </a:t>
            </a:r>
            <a:r>
              <a:rPr lang="en-US" dirty="0" err="1" smtClean="0"/>
              <a:t>Oai</a:t>
            </a:r>
            <a:r>
              <a:rPr lang="en-US" dirty="0" smtClean="0"/>
              <a:t> (12); </a:t>
            </a:r>
            <a:r>
              <a:rPr lang="en-US" dirty="0" err="1" smtClean="0"/>
              <a:t>Ba</a:t>
            </a:r>
            <a:r>
              <a:rPr lang="en-US" dirty="0" smtClean="0"/>
              <a:t> </a:t>
            </a:r>
            <a:r>
              <a:rPr lang="en-US" dirty="0" err="1" smtClean="0"/>
              <a:t>Vì</a:t>
            </a:r>
            <a:r>
              <a:rPr lang="en-US" dirty="0" smtClean="0"/>
              <a:t> (10); </a:t>
            </a:r>
            <a:r>
              <a:rPr lang="en-US" dirty="0" err="1" smtClean="0"/>
              <a:t>Tây</a:t>
            </a:r>
            <a:r>
              <a:rPr lang="en-US" dirty="0" smtClean="0"/>
              <a:t> </a:t>
            </a:r>
            <a:r>
              <a:rPr lang="en-US" dirty="0" err="1" smtClean="0"/>
              <a:t>Hồ</a:t>
            </a:r>
            <a:r>
              <a:rPr lang="en-US" dirty="0" smtClean="0"/>
              <a:t>, </a:t>
            </a:r>
            <a:r>
              <a:rPr lang="en-US" dirty="0" err="1" smtClean="0"/>
              <a:t>Đống</a:t>
            </a:r>
            <a:r>
              <a:rPr lang="en-US" dirty="0" smtClean="0"/>
              <a:t> </a:t>
            </a:r>
            <a:r>
              <a:rPr lang="en-US" dirty="0" err="1" smtClean="0"/>
              <a:t>Đa</a:t>
            </a:r>
            <a:r>
              <a:rPr lang="en-US" dirty="0" smtClean="0"/>
              <a:t> (7); Long </a:t>
            </a:r>
            <a:r>
              <a:rPr lang="en-US" dirty="0" err="1" smtClean="0"/>
              <a:t>Biên</a:t>
            </a:r>
            <a:r>
              <a:rPr lang="en-US" dirty="0" smtClean="0"/>
              <a:t>, </a:t>
            </a:r>
            <a:r>
              <a:rPr lang="en-US" dirty="0" err="1" smtClean="0"/>
              <a:t>Thanh</a:t>
            </a:r>
            <a:r>
              <a:rPr lang="en-US" dirty="0" smtClean="0"/>
              <a:t> </a:t>
            </a:r>
            <a:r>
              <a:rPr lang="en-US" dirty="0" err="1" smtClean="0"/>
              <a:t>Trì</a:t>
            </a:r>
            <a:r>
              <a:rPr lang="en-US" dirty="0" smtClean="0"/>
              <a:t> (6); </a:t>
            </a:r>
            <a:r>
              <a:rPr lang="en-US" dirty="0" err="1" smtClean="0"/>
              <a:t>Thanh</a:t>
            </a:r>
            <a:r>
              <a:rPr lang="en-US" dirty="0" smtClean="0"/>
              <a:t> </a:t>
            </a:r>
            <a:r>
              <a:rPr lang="en-US" dirty="0" err="1" smtClean="0"/>
              <a:t>Xuân</a:t>
            </a:r>
            <a:r>
              <a:rPr lang="en-US" dirty="0" smtClean="0"/>
              <a:t>,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(5). </a:t>
            </a:r>
            <a:r>
              <a:rPr lang="en-US" dirty="0" err="1" smtClean="0"/>
              <a:t>Số</a:t>
            </a:r>
            <a:r>
              <a:rPr lang="en-US" dirty="0" smtClean="0"/>
              <a:t> </a:t>
            </a:r>
            <a:r>
              <a:rPr lang="en-US" dirty="0" err="1" smtClean="0"/>
              <a:t>mắc</a:t>
            </a:r>
            <a:r>
              <a:rPr lang="en-US" dirty="0" smtClean="0"/>
              <a:t> </a:t>
            </a:r>
            <a:r>
              <a:rPr lang="en-US" dirty="0" err="1" smtClean="0"/>
              <a:t>tăng</a:t>
            </a:r>
            <a:r>
              <a:rPr lang="en-US" dirty="0" smtClean="0"/>
              <a:t> </a:t>
            </a:r>
            <a:r>
              <a:rPr lang="en-US" dirty="0" err="1" smtClean="0"/>
              <a:t>nhiều</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(46/0</a:t>
            </a:r>
            <a:r>
              <a:rPr lang="en-US" dirty="0" smtClean="0"/>
              <a:t>).</a:t>
            </a:r>
          </a:p>
          <a:p>
            <a:pPr algn="just">
              <a:buNone/>
            </a:pPr>
            <a:r>
              <a:rPr lang="en-US" sz="2400" i="1" dirty="0" smtClean="0"/>
              <a:t>Ổ </a:t>
            </a:r>
            <a:r>
              <a:rPr lang="en-US" sz="2400" i="1" dirty="0" err="1" smtClean="0"/>
              <a:t>dịch</a:t>
            </a:r>
            <a:r>
              <a:rPr lang="en-US" sz="2400" i="1" dirty="0" smtClean="0"/>
              <a:t>:</a:t>
            </a:r>
            <a:endParaRPr lang="en-US" sz="2400" dirty="0" smtClean="0"/>
          </a:p>
          <a:p>
            <a:pPr algn="just">
              <a:buNone/>
            </a:pPr>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a:t>
            </a:r>
            <a:r>
              <a:rPr lang="en-US" dirty="0" err="1" smtClean="0"/>
              <a:t>Đã</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tổng</a:t>
            </a:r>
            <a:r>
              <a:rPr lang="en-US" dirty="0" smtClean="0"/>
              <a:t> </a:t>
            </a:r>
            <a:r>
              <a:rPr lang="en-US" dirty="0" err="1" smtClean="0"/>
              <a:t>cộng</a:t>
            </a:r>
            <a:r>
              <a:rPr lang="en-US" dirty="0" smtClean="0"/>
              <a:t> 04 ổ </a:t>
            </a:r>
            <a:r>
              <a:rPr lang="en-US" dirty="0" err="1" smtClean="0"/>
              <a:t>dịch</a:t>
            </a:r>
            <a:r>
              <a:rPr lang="en-US" dirty="0" smtClean="0"/>
              <a:t> </a:t>
            </a:r>
            <a:r>
              <a:rPr lang="en-US" dirty="0" err="1" smtClean="0"/>
              <a:t>tại</a:t>
            </a:r>
            <a:r>
              <a:rPr lang="en-US" dirty="0" smtClean="0"/>
              <a:t> </a:t>
            </a:r>
            <a:r>
              <a:rPr lang="en-US" dirty="0" err="1" smtClean="0"/>
              <a:t>Đống</a:t>
            </a:r>
            <a:r>
              <a:rPr lang="en-US" dirty="0" smtClean="0"/>
              <a:t> </a:t>
            </a:r>
            <a:r>
              <a:rPr lang="en-US" dirty="0" err="1" smtClean="0"/>
              <a:t>Đa</a:t>
            </a:r>
            <a:r>
              <a:rPr lang="en-US" dirty="0" smtClean="0"/>
              <a:t> (ổ </a:t>
            </a:r>
            <a:r>
              <a:rPr lang="en-US" dirty="0" err="1" smtClean="0"/>
              <a:t>dịch</a:t>
            </a:r>
            <a:r>
              <a:rPr lang="en-US" dirty="0" smtClean="0"/>
              <a:t> </a:t>
            </a:r>
            <a:r>
              <a:rPr lang="en-US" dirty="0" err="1" smtClean="0"/>
              <a:t>cộng</a:t>
            </a:r>
            <a:r>
              <a:rPr lang="en-US" dirty="0" smtClean="0"/>
              <a:t> </a:t>
            </a:r>
            <a:r>
              <a:rPr lang="en-US" dirty="0" err="1" smtClean="0"/>
              <a:t>đồng</a:t>
            </a:r>
            <a:r>
              <a:rPr lang="en-US" dirty="0" smtClean="0"/>
              <a:t> </a:t>
            </a:r>
            <a:r>
              <a:rPr lang="en-US" dirty="0" err="1" smtClean="0"/>
              <a:t>gồm</a:t>
            </a:r>
            <a:r>
              <a:rPr lang="en-US" dirty="0" smtClean="0"/>
              <a:t> 02 </a:t>
            </a:r>
            <a:r>
              <a:rPr lang="en-US" dirty="0" err="1" smtClean="0"/>
              <a:t>bệnh</a:t>
            </a:r>
            <a:r>
              <a:rPr lang="en-US" dirty="0" smtClean="0"/>
              <a:t> </a:t>
            </a:r>
            <a:r>
              <a:rPr lang="en-US" dirty="0" err="1" smtClean="0"/>
              <a:t>nhân</a:t>
            </a:r>
            <a:r>
              <a:rPr lang="en-US" dirty="0" smtClean="0"/>
              <a:t>); </a:t>
            </a:r>
            <a:r>
              <a:rPr lang="en-US" dirty="0" err="1" smtClean="0"/>
              <a:t>Mỹ</a:t>
            </a:r>
            <a:r>
              <a:rPr lang="en-US" dirty="0" smtClean="0"/>
              <a:t> </a:t>
            </a:r>
            <a:r>
              <a:rPr lang="en-US" dirty="0" err="1" smtClean="0"/>
              <a:t>Đức</a:t>
            </a:r>
            <a:r>
              <a:rPr lang="en-US" dirty="0" smtClean="0"/>
              <a:t> (ổ </a:t>
            </a:r>
            <a:r>
              <a:rPr lang="en-US" dirty="0" err="1" smtClean="0"/>
              <a:t>dịch</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tại</a:t>
            </a:r>
            <a:r>
              <a:rPr lang="en-US" dirty="0" smtClean="0"/>
              <a:t> </a:t>
            </a:r>
            <a:r>
              <a:rPr lang="en-US" dirty="0" err="1" smtClean="0"/>
              <a:t>trường</a:t>
            </a:r>
            <a:r>
              <a:rPr lang="en-US" dirty="0" smtClean="0"/>
              <a:t> </a:t>
            </a:r>
            <a:r>
              <a:rPr lang="en-US" dirty="0" err="1" smtClean="0"/>
              <a:t>mầm</a:t>
            </a:r>
            <a:r>
              <a:rPr lang="en-US" dirty="0" smtClean="0"/>
              <a:t> non </a:t>
            </a:r>
            <a:r>
              <a:rPr lang="en-US" dirty="0" err="1" smtClean="0"/>
              <a:t>Phù</a:t>
            </a:r>
            <a:r>
              <a:rPr lang="en-US" dirty="0" smtClean="0"/>
              <a:t> </a:t>
            </a:r>
            <a:r>
              <a:rPr lang="en-US" dirty="0" err="1" smtClean="0"/>
              <a:t>Lưu</a:t>
            </a:r>
            <a:r>
              <a:rPr lang="en-US" dirty="0" smtClean="0"/>
              <a:t> </a:t>
            </a:r>
            <a:r>
              <a:rPr lang="en-US" dirty="0" err="1" smtClean="0"/>
              <a:t>Tế</a:t>
            </a:r>
            <a:r>
              <a:rPr lang="en-US" dirty="0" smtClean="0"/>
              <a:t> </a:t>
            </a:r>
            <a:r>
              <a:rPr lang="en-US" dirty="0" err="1" smtClean="0"/>
              <a:t>gồm</a:t>
            </a:r>
            <a:r>
              <a:rPr lang="en-US" dirty="0" smtClean="0"/>
              <a:t> 09 </a:t>
            </a:r>
            <a:r>
              <a:rPr lang="en-US" dirty="0" err="1" smtClean="0"/>
              <a:t>bệnh</a:t>
            </a:r>
            <a:r>
              <a:rPr lang="en-US" dirty="0" smtClean="0"/>
              <a:t> </a:t>
            </a:r>
            <a:r>
              <a:rPr lang="en-US" dirty="0" err="1" smtClean="0"/>
              <a:t>nhân</a:t>
            </a:r>
            <a:r>
              <a:rPr lang="en-US" dirty="0" smtClean="0"/>
              <a:t>); </a:t>
            </a:r>
            <a:r>
              <a:rPr lang="en-US" dirty="0" err="1" smtClean="0"/>
              <a:t>Thanh</a:t>
            </a:r>
            <a:r>
              <a:rPr lang="en-US" dirty="0" smtClean="0"/>
              <a:t> </a:t>
            </a:r>
            <a:r>
              <a:rPr lang="en-US" dirty="0" err="1" smtClean="0"/>
              <a:t>Oai</a:t>
            </a:r>
            <a:r>
              <a:rPr lang="en-US" dirty="0" smtClean="0"/>
              <a:t> (ổ </a:t>
            </a:r>
            <a:r>
              <a:rPr lang="en-US" dirty="0" err="1" smtClean="0"/>
              <a:t>dịch</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gồm</a:t>
            </a:r>
            <a:r>
              <a:rPr lang="en-US" dirty="0" smtClean="0"/>
              <a:t> 03 </a:t>
            </a:r>
            <a:r>
              <a:rPr lang="en-US" dirty="0" err="1" smtClean="0"/>
              <a:t>bệnh</a:t>
            </a:r>
            <a:r>
              <a:rPr lang="en-US" dirty="0" smtClean="0"/>
              <a:t> </a:t>
            </a:r>
            <a:r>
              <a:rPr lang="en-US" dirty="0" err="1" smtClean="0"/>
              <a:t>nhân</a:t>
            </a:r>
            <a:r>
              <a:rPr lang="en-US" dirty="0" smtClean="0"/>
              <a:t>); </a:t>
            </a:r>
            <a:r>
              <a:rPr lang="en-US" dirty="0" err="1" smtClean="0"/>
              <a:t>Thạch</a:t>
            </a:r>
            <a:r>
              <a:rPr lang="en-US" dirty="0" smtClean="0"/>
              <a:t> </a:t>
            </a:r>
            <a:r>
              <a:rPr lang="en-US" dirty="0" err="1" smtClean="0"/>
              <a:t>Thất</a:t>
            </a:r>
            <a:r>
              <a:rPr lang="en-US" dirty="0" smtClean="0"/>
              <a:t> (ổ </a:t>
            </a:r>
            <a:r>
              <a:rPr lang="en-US" dirty="0" err="1" smtClean="0"/>
              <a:t>dịch</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gồm</a:t>
            </a:r>
            <a:r>
              <a:rPr lang="en-US" dirty="0" smtClean="0"/>
              <a:t> 02 </a:t>
            </a:r>
            <a:r>
              <a:rPr lang="en-US" dirty="0" err="1" smtClean="0"/>
              <a:t>bệnh</a:t>
            </a:r>
            <a:r>
              <a:rPr lang="en-US" dirty="0" smtClean="0"/>
              <a:t> </a:t>
            </a:r>
            <a:r>
              <a:rPr lang="en-US" dirty="0" err="1" smtClean="0"/>
              <a:t>nhân</a:t>
            </a:r>
            <a:r>
              <a:rPr lang="en-US" dirty="0" smtClean="0"/>
              <a:t>). </a:t>
            </a:r>
            <a:r>
              <a:rPr lang="en-US" dirty="0" err="1" smtClean="0"/>
              <a:t>Hiện</a:t>
            </a:r>
            <a:r>
              <a:rPr lang="en-US" dirty="0" smtClean="0"/>
              <a:t> </a:t>
            </a:r>
            <a:r>
              <a:rPr lang="en-US" dirty="0" err="1" smtClean="0"/>
              <a:t>tại</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đều</a:t>
            </a:r>
            <a:r>
              <a:rPr lang="en-US" dirty="0" smtClean="0"/>
              <a:t> </a:t>
            </a:r>
            <a:r>
              <a:rPr lang="en-US" dirty="0" err="1" smtClean="0"/>
              <a:t>đã</a:t>
            </a:r>
            <a:r>
              <a:rPr lang="en-US" dirty="0" smtClean="0"/>
              <a:t> </a:t>
            </a:r>
            <a:r>
              <a:rPr lang="en-US" dirty="0" err="1" smtClean="0"/>
              <a:t>kết</a:t>
            </a:r>
            <a:r>
              <a:rPr lang="en-US" dirty="0" smtClean="0"/>
              <a:t> </a:t>
            </a:r>
            <a:r>
              <a:rPr lang="en-US" dirty="0" err="1" smtClean="0"/>
              <a:t>thúc</a:t>
            </a:r>
            <a:r>
              <a:rPr lang="en-US" dirty="0" smtClean="0"/>
              <a:t>.</a:t>
            </a:r>
            <a:endParaRPr lang="en-US" sz="2000" dirty="0" smtClean="0"/>
          </a:p>
          <a:p>
            <a:pPr>
              <a:buNone/>
            </a:pP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10126</TotalTime>
  <Words>3166</Words>
  <Application>Microsoft Office PowerPoint</Application>
  <PresentationFormat>On-screen Show (4:3)</PresentationFormat>
  <Paragraphs>219</Paragraphs>
  <Slides>57</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Oriel</vt:lpstr>
      <vt:lpstr>Image</vt:lpstr>
      <vt:lpstr>Microsoft Office Excel 97-2003 Worksheet</vt:lpstr>
      <vt:lpstr>SỞ Y TẾ HÀ NỘI TRUNG TÂM Y TẾ QUẬN LONG BIÊN </vt:lpstr>
      <vt:lpstr>NỘI DUNG</vt:lpstr>
      <vt:lpstr>Tình hình dịch bệnh trên thế giới</vt:lpstr>
      <vt:lpstr>Tình hình dịch bệnh tại việt nam</vt:lpstr>
      <vt:lpstr>Tình hình dịch bệnh tại việt nam</vt:lpstr>
      <vt:lpstr>Tình hình dịch bệnh tại việt nam</vt:lpstr>
      <vt:lpstr>Tình hình dịch bệnh sởi tại hà nội</vt:lpstr>
      <vt:lpstr>Tình hình dịch bệnh SXHD tại hà nội</vt:lpstr>
      <vt:lpstr>Tình hình dịch bệnh TCM tại hà nội</vt:lpstr>
      <vt:lpstr>Tình hình dịch bệnh sởi tại long biên</vt:lpstr>
      <vt:lpstr>Slide 11</vt:lpstr>
      <vt:lpstr>PHÂN BỐ BỆNH SỞI NĂM 2019 TẠI LONG BIÊN  THEO TIỀN SỬ TIÊM CHỦNG </vt:lpstr>
      <vt:lpstr>Tình hình dịch bệnh sxh, tcm tại long biên</vt:lpstr>
      <vt:lpstr>Slide 14</vt:lpstr>
      <vt:lpstr>Slide 15</vt:lpstr>
      <vt:lpstr>Slide 16</vt:lpstr>
      <vt:lpstr>Slide 17</vt:lpstr>
      <vt:lpstr>Slide 18</vt:lpstr>
      <vt:lpstr>Slide 19</vt:lpstr>
      <vt:lpstr>Đặc điểm</vt:lpstr>
      <vt:lpstr>Slide 21</vt:lpstr>
      <vt:lpstr>Biện pháp phòng ,chống: cắt đứt chu trình trình truyền bệnh</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I. ĐẶC ĐIỂM CHUNG CỦA BỆNH</vt:lpstr>
      <vt:lpstr>Một số đặc điểm dịch tễ TCM (1)</vt:lpstr>
      <vt:lpstr>Một số đặc điểm dịch tễ TCM(2)</vt:lpstr>
      <vt:lpstr>3. Tác nhân gây bệnh</vt:lpstr>
      <vt:lpstr>4. Nguồn bệnh, thời kỳ ủ bệnh và thời kỳ lây truyền</vt:lpstr>
      <vt:lpstr>         5. Đường lây truyền </vt:lpstr>
      <vt:lpstr>II. HƯỚNG DẪN GIÁM SÁT BỆNH TAY CHÂN MIỆNG</vt:lpstr>
      <vt:lpstr>Chẩn đoán phân biệt</vt:lpstr>
      <vt:lpstr>Slide 44</vt:lpstr>
      <vt:lpstr>Dịch tễ học (1)</vt:lpstr>
      <vt:lpstr>Dịch tễ học (2)</vt:lpstr>
      <vt:lpstr>GIÁM SÁT (1)</vt:lpstr>
      <vt:lpstr>Bệnh sởi cổ điển</vt:lpstr>
      <vt:lpstr>Slide 49</vt:lpstr>
      <vt:lpstr>Slide 50</vt:lpstr>
      <vt:lpstr>Slide 51</vt:lpstr>
      <vt:lpstr>PHÒNG BỆNH</vt:lpstr>
      <vt:lpstr>CHỐNG DỊCH </vt:lpstr>
      <vt:lpstr>Tiêm chủng</vt:lpstr>
      <vt:lpstr>SƠ ĐỒ TỔ CHỨC HỆ THỐNG THÔNG TIN, BÁO CÁO BỆNH TRUYỀN NHIỄM  </vt:lpstr>
      <vt:lpstr>CÁC TRƯỜNG HỢP PHẢI THÔNG TIN BÁO CÁO</vt:lpstr>
      <vt:lpstr>TRÂN TRỌNG CẢM ƠN!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 HOẠCH HOẠT ĐỘNG  TIÊM CHỦNG MỞ RỘNG NĂM 2017</dc:title>
  <dc:creator>Admin</dc:creator>
  <cp:lastModifiedBy>Windows</cp:lastModifiedBy>
  <cp:revision>1324</cp:revision>
  <dcterms:created xsi:type="dcterms:W3CDTF">2016-09-05T02:44:51Z</dcterms:created>
  <dcterms:modified xsi:type="dcterms:W3CDTF">2019-03-27T06:26:59Z</dcterms:modified>
</cp:coreProperties>
</file>