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</p:sldIdLst>
  <p:sldSz cx="18288000" cy="10287000"/>
  <p:notesSz cx="6858000" cy="9144000"/>
  <p:embeddedFontLst>
    <p:embeddedFont>
      <p:font typeface="Be Vietnam" panose="020B0604020202020204" charset="0"/>
      <p:regular r:id="rId18"/>
    </p:embeddedFont>
    <p:embeddedFont>
      <p:font typeface="Be Vietnam Bold" panose="020B0604020202020204" charset="0"/>
      <p:regular r:id="rId19"/>
    </p:embeddedFont>
    <p:embeddedFont>
      <p:font typeface="Bevan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ivvic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7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0" autoAdjust="0"/>
    <p:restoredTop sz="68059" autoAdjust="0"/>
  </p:normalViewPr>
  <p:slideViewPr>
    <p:cSldViewPr>
      <p:cViewPr varScale="1">
        <p:scale>
          <a:sx n="30" d="100"/>
          <a:sy n="30" d="100"/>
        </p:scale>
        <p:origin x="14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D10BF-8171-44A5-BB55-0BE2FE6B5560}" type="datetimeFigureOut">
              <a:rPr lang="en-US" smtClean="0"/>
              <a:t>21/10/2022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2C78A-322A-4572-8133-B1810C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7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baseline="0" dirty="0"/>
              <a:t> 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mỹ</a:t>
            </a:r>
            <a:r>
              <a:rPr lang="en-US" baseline="0" dirty="0"/>
              <a:t> </a:t>
            </a:r>
            <a:r>
              <a:rPr lang="en-US" baseline="0" dirty="0" err="1"/>
              <a:t>thuật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1, CDD5: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– </a:t>
            </a:r>
            <a:r>
              <a:rPr lang="en-US" baseline="0" dirty="0" err="1"/>
              <a:t>Tiết</a:t>
            </a:r>
            <a:r>
              <a:rPr lang="en-US" baseline="0" dirty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82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33034"/>
                </a:solidFill>
                <a:latin typeface="Livvic Bold"/>
              </a:rPr>
              <a:t>Ta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có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thể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ghép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các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hình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cơ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bản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để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tạo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ra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các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hình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ảnh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khác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nhau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dirty="0" err="1">
                <a:solidFill>
                  <a:srgbClr val="333034"/>
                </a:solidFill>
                <a:latin typeface="Livvic Bold"/>
              </a:rPr>
              <a:t>không</a:t>
            </a:r>
            <a:r>
              <a:rPr lang="en-US" sz="1200" dirty="0">
                <a:solidFill>
                  <a:srgbClr val="333034"/>
                </a:solidFill>
                <a:latin typeface="Livvic Bold"/>
              </a:rPr>
              <a:t>?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Cùng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quan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sát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từng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hình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xem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đây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là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hình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ảnh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gì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và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được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ghép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từ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hình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cơ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bản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nào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</a:t>
            </a:r>
            <a:r>
              <a:rPr lang="en-US" sz="1200" baseline="0" dirty="0" err="1">
                <a:solidFill>
                  <a:srgbClr val="333034"/>
                </a:solidFill>
                <a:latin typeface="Livvic Bold"/>
              </a:rPr>
              <a:t>nhé</a:t>
            </a:r>
            <a:r>
              <a:rPr lang="en-US" sz="1200" baseline="0" dirty="0">
                <a:solidFill>
                  <a:srgbClr val="333034"/>
                </a:solidFill>
                <a:latin typeface="Livvic Bold"/>
              </a:rPr>
              <a:t> !</a:t>
            </a:r>
            <a:endParaRPr lang="en-US" sz="1200" dirty="0">
              <a:solidFill>
                <a:srgbClr val="333034"/>
              </a:solidFill>
              <a:latin typeface="Livvic Bold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3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năng</a:t>
            </a:r>
            <a:endParaRPr lang="en-US" baseline="0" dirty="0"/>
          </a:p>
          <a:p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endParaRPr lang="en-US" baseline="0" dirty="0"/>
          </a:p>
          <a:p>
            <a:r>
              <a:rPr lang="en-US" baseline="0" dirty="0" err="1"/>
              <a:t>Bước</a:t>
            </a:r>
            <a:r>
              <a:rPr lang="en-US" baseline="0" dirty="0"/>
              <a:t> 1 ta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2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Bước</a:t>
            </a:r>
            <a:r>
              <a:rPr lang="en-US" baseline="0" dirty="0"/>
              <a:t> 3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trí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tô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nổi</a:t>
            </a:r>
            <a:r>
              <a:rPr lang="en-US" baseline="0" dirty="0"/>
              <a:t> </a:t>
            </a:r>
            <a:r>
              <a:rPr lang="en-US" baseline="0" dirty="0" err="1"/>
              <a:t>bật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nổi</a:t>
            </a:r>
            <a:r>
              <a:rPr lang="en-US" baseline="0" dirty="0"/>
              <a:t> </a:t>
            </a:r>
            <a:r>
              <a:rPr lang="en-US" baseline="0" dirty="0" err="1"/>
              <a:t>bật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0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3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1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sáng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endParaRPr lang="en-US" baseline="0" dirty="0"/>
          </a:p>
          <a:p>
            <a:r>
              <a:rPr lang="en-US" baseline="0" dirty="0"/>
              <a:t>Ở 2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phong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thiên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,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cảnh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xung</a:t>
            </a:r>
            <a:r>
              <a:rPr lang="en-US" baseline="0" dirty="0"/>
              <a:t> </a:t>
            </a:r>
            <a:r>
              <a:rPr lang="en-US" baseline="0" dirty="0" err="1"/>
              <a:t>quanh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1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.</a:t>
            </a:r>
          </a:p>
          <a:p>
            <a:r>
              <a:rPr lang="en-US" dirty="0"/>
              <a:t>2 </a:t>
            </a:r>
            <a:r>
              <a:rPr lang="en-US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con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, ta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dáng</a:t>
            </a:r>
            <a:r>
              <a:rPr lang="en-US" baseline="0" dirty="0"/>
              <a:t>,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endParaRPr lang="en-US" baseline="0" dirty="0"/>
          </a:p>
          <a:p>
            <a:r>
              <a:rPr lang="en-US" baseline="0" dirty="0"/>
              <a:t>Ở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cục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xếp</a:t>
            </a:r>
            <a:r>
              <a:rPr lang="en-US" baseline="0" dirty="0"/>
              <a:t> </a:t>
            </a:r>
            <a:r>
              <a:rPr lang="en-US" baseline="0" dirty="0" err="1"/>
              <a:t>ngẫu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,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cư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xung</a:t>
            </a:r>
            <a:r>
              <a:rPr lang="en-US" baseline="0" dirty="0"/>
              <a:t> </a:t>
            </a:r>
            <a:r>
              <a:rPr lang="en-US" baseline="0" dirty="0" err="1"/>
              <a:t>quanh</a:t>
            </a:r>
            <a:r>
              <a:rPr lang="en-US" baseline="0" dirty="0"/>
              <a:t> ta, </a:t>
            </a:r>
            <a:r>
              <a:rPr lang="en-US" baseline="0" dirty="0" err="1"/>
              <a:t>đừng</a:t>
            </a:r>
            <a:r>
              <a:rPr lang="en-US" baseline="0" dirty="0"/>
              <a:t> </a:t>
            </a:r>
            <a:r>
              <a:rPr lang="en-US" baseline="0" dirty="0" err="1"/>
              <a:t>quên</a:t>
            </a:r>
            <a:r>
              <a:rPr lang="en-US" baseline="0" dirty="0"/>
              <a:t> </a:t>
            </a:r>
            <a:r>
              <a:rPr lang="en-US" baseline="0" dirty="0" err="1"/>
              <a:t>tô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nỏi</a:t>
            </a:r>
            <a:r>
              <a:rPr lang="en-US" baseline="0" dirty="0"/>
              <a:t> </a:t>
            </a:r>
            <a:r>
              <a:rPr lang="en-US" baseline="0" dirty="0" err="1"/>
              <a:t>bật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48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Phần</a:t>
            </a:r>
            <a:r>
              <a:rPr lang="en-US" baseline="0" dirty="0"/>
              <a:t> 3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- </a:t>
            </a:r>
            <a:r>
              <a:rPr lang="en-US" baseline="0" dirty="0" err="1"/>
              <a:t>sáng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endParaRPr lang="en-US" baseline="0" dirty="0"/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/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ý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0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ta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đạt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ở </a:t>
            </a:r>
            <a:r>
              <a:rPr lang="en-US" baseline="0" dirty="0" err="1"/>
              <a:t>buổi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51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liệu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r>
              <a:rPr lang="en-US" baseline="0" dirty="0"/>
              <a:t>: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A4/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, </a:t>
            </a:r>
            <a:r>
              <a:rPr lang="en-US" baseline="0" dirty="0" err="1"/>
              <a:t>bút</a:t>
            </a:r>
            <a:r>
              <a:rPr lang="en-US" baseline="0" dirty="0"/>
              <a:t> </a:t>
            </a:r>
            <a:r>
              <a:rPr lang="en-US" baseline="0" dirty="0" err="1"/>
              <a:t>dạ</a:t>
            </a:r>
            <a:r>
              <a:rPr lang="en-US" baseline="0" dirty="0"/>
              <a:t>,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, </a:t>
            </a:r>
            <a:r>
              <a:rPr lang="en-US" baseline="0" dirty="0" err="1"/>
              <a:t>kéo</a:t>
            </a:r>
            <a:r>
              <a:rPr lang="en-US" baseline="0" dirty="0"/>
              <a:t>,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,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sáp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53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1.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endParaRPr lang="en-US" baseline="0" dirty="0"/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. Ở </a:t>
            </a:r>
            <a:r>
              <a:rPr lang="en-US" baseline="0" dirty="0" err="1"/>
              <a:t>đây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: 1 ô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sổ</a:t>
            </a:r>
            <a:r>
              <a:rPr lang="en-US" baseline="0" dirty="0"/>
              <a:t>, 1 </a:t>
            </a:r>
            <a:r>
              <a:rPr lang="en-US" baseline="0" dirty="0" err="1"/>
              <a:t>miếng</a:t>
            </a:r>
            <a:r>
              <a:rPr lang="en-US" baseline="0" dirty="0"/>
              <a:t> pizza, 1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endParaRPr lang="en-US" baseline="0" dirty="0"/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cơ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nhỉ</a:t>
            </a:r>
            <a:r>
              <a:rPr lang="en-US" baseline="0" dirty="0"/>
              <a:t>?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viền</a:t>
            </a:r>
            <a:r>
              <a:rPr lang="en-US" baseline="0" dirty="0"/>
              <a:t> </a:t>
            </a:r>
            <a:r>
              <a:rPr lang="en-US" baseline="0" dirty="0" err="1"/>
              <a:t>xung</a:t>
            </a:r>
            <a:r>
              <a:rPr lang="en-US" baseline="0" dirty="0"/>
              <a:t> </a:t>
            </a:r>
            <a:r>
              <a:rPr lang="en-US" baseline="0" dirty="0" err="1"/>
              <a:t>quanh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. </a:t>
            </a:r>
          </a:p>
          <a:p>
            <a:r>
              <a:rPr lang="en-US" baseline="0" dirty="0"/>
              <a:t>Ô </a:t>
            </a:r>
            <a:r>
              <a:rPr lang="en-US" baseline="0" dirty="0" err="1"/>
              <a:t>cửa</a:t>
            </a:r>
            <a:r>
              <a:rPr lang="en-US" baseline="0" dirty="0"/>
              <a:t> </a:t>
            </a:r>
            <a:r>
              <a:rPr lang="en-US" baseline="0" dirty="0" err="1"/>
              <a:t>sổ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viền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… </a:t>
            </a:r>
            <a:r>
              <a:rPr lang="en-US" baseline="0" dirty="0" err="1"/>
              <a:t>Vuông</a:t>
            </a:r>
            <a:r>
              <a:rPr lang="en-US" baseline="0" dirty="0"/>
              <a:t> ! </a:t>
            </a:r>
          </a:p>
          <a:p>
            <a:r>
              <a:rPr lang="en-US" baseline="0" dirty="0" err="1"/>
              <a:t>Miếng</a:t>
            </a:r>
            <a:r>
              <a:rPr lang="en-US" baseline="0" dirty="0"/>
              <a:t> pizza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quanh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,</a:t>
            </a:r>
          </a:p>
          <a:p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dáng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endParaRPr lang="en-US" baseline="0" dirty="0"/>
          </a:p>
          <a:p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quanh</a:t>
            </a:r>
            <a:r>
              <a:rPr lang="en-US" baseline="0" dirty="0"/>
              <a:t> </a:t>
            </a:r>
            <a:r>
              <a:rPr lang="en-US" baseline="0" dirty="0" err="1"/>
              <a:t>bởi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93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?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cong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khép</a:t>
            </a:r>
            <a:r>
              <a:rPr lang="en-US" baseline="0" dirty="0"/>
              <a:t> </a:t>
            </a:r>
            <a:r>
              <a:rPr lang="en-US" baseline="0" dirty="0" err="1"/>
              <a:t>kín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42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?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4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47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Hình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?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3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tam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1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?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4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2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ở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2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đều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4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2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ngắn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nhật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“</a:t>
            </a:r>
            <a:r>
              <a:rPr lang="en-US" baseline="0" dirty="0" err="1"/>
              <a:t>đứng</a:t>
            </a:r>
            <a:r>
              <a:rPr lang="en-US" baseline="0" dirty="0"/>
              <a:t>” </a:t>
            </a:r>
            <a:r>
              <a:rPr lang="en-US" baseline="0" dirty="0" err="1"/>
              <a:t>hoặc</a:t>
            </a:r>
            <a:r>
              <a:rPr lang="en-US" baseline="0" dirty="0"/>
              <a:t> “</a:t>
            </a:r>
            <a:r>
              <a:rPr lang="en-US" baseline="0" dirty="0" err="1"/>
              <a:t>nằm</a:t>
            </a:r>
            <a:r>
              <a:rPr lang="en-US" baseline="0" dirty="0"/>
              <a:t>”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ta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r>
              <a:rPr lang="en-US" baseline="0" dirty="0"/>
              <a:t> hay </a:t>
            </a:r>
            <a:r>
              <a:rPr lang="en-US" baseline="0" dirty="0" err="1"/>
              <a:t>dọcc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17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1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0.png"/><Relationship Id="rId4" Type="http://schemas.openxmlformats.org/officeDocument/2006/relationships/image" Target="../media/image8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64.svg"/><Relationship Id="rId5" Type="http://schemas.openxmlformats.org/officeDocument/2006/relationships/image" Target="../media/image88.png"/><Relationship Id="rId10" Type="http://schemas.openxmlformats.org/officeDocument/2006/relationships/image" Target="../media/image63.png"/><Relationship Id="rId4" Type="http://schemas.openxmlformats.org/officeDocument/2006/relationships/image" Target="../media/image87.png"/><Relationship Id="rId9" Type="http://schemas.openxmlformats.org/officeDocument/2006/relationships/image" Target="../media/image6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svg"/><Relationship Id="rId3" Type="http://schemas.openxmlformats.org/officeDocument/2006/relationships/image" Target="../media/image19.png"/><Relationship Id="rId7" Type="http://schemas.openxmlformats.org/officeDocument/2006/relationships/image" Target="../media/image91.jpe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95.svg"/><Relationship Id="rId5" Type="http://schemas.openxmlformats.org/officeDocument/2006/relationships/image" Target="../media/image21.png"/><Relationship Id="rId10" Type="http://schemas.openxmlformats.org/officeDocument/2006/relationships/image" Target="../media/image94.png"/><Relationship Id="rId4" Type="http://schemas.openxmlformats.org/officeDocument/2006/relationships/image" Target="../media/image20.svg"/><Relationship Id="rId9" Type="http://schemas.openxmlformats.org/officeDocument/2006/relationships/image" Target="../media/image9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3333" y="0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71240">
            <a:off x="14771657" y="4811250"/>
            <a:ext cx="4975285" cy="67565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51836" y="1693605"/>
            <a:ext cx="12965328" cy="72807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661336" y="1503105"/>
            <a:ext cx="12965328" cy="72807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119768" y="3335974"/>
            <a:ext cx="10429463" cy="3248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vi-VN" sz="9200" spc="-368" dirty="0" err="1">
                <a:solidFill>
                  <a:srgbClr val="6471C0"/>
                </a:solidFill>
                <a:latin typeface="Bevan"/>
              </a:rPr>
              <a:t>Bài</a:t>
            </a:r>
            <a:r>
              <a:rPr lang="en-US" sz="9200" u="none" spc="-368" dirty="0">
                <a:solidFill>
                  <a:srgbClr val="6471C0"/>
                </a:solidFill>
                <a:latin typeface="Bevan"/>
              </a:rPr>
              <a:t> 5:</a:t>
            </a:r>
          </a:p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en-US" sz="9200" u="none" spc="-368" dirty="0" err="1">
                <a:solidFill>
                  <a:srgbClr val="6471C0"/>
                </a:solidFill>
                <a:latin typeface="Bevan"/>
              </a:rPr>
              <a:t>Ngôi</a:t>
            </a:r>
            <a:r>
              <a:rPr lang="en-US" sz="9200" u="none" spc="-368" dirty="0">
                <a:solidFill>
                  <a:srgbClr val="6471C0"/>
                </a:solidFill>
                <a:latin typeface="Bevan"/>
              </a:rPr>
              <a:t> </a:t>
            </a:r>
            <a:r>
              <a:rPr lang="en-US" sz="9200" u="none" spc="-368" dirty="0" err="1">
                <a:solidFill>
                  <a:srgbClr val="6471C0"/>
                </a:solidFill>
                <a:latin typeface="Bevan"/>
              </a:rPr>
              <a:t>nhà</a:t>
            </a:r>
            <a:r>
              <a:rPr lang="en-US" sz="9200" u="none" spc="-368" dirty="0">
                <a:solidFill>
                  <a:srgbClr val="6471C0"/>
                </a:solidFill>
                <a:latin typeface="Bevan"/>
              </a:rPr>
              <a:t> </a:t>
            </a:r>
            <a:r>
              <a:rPr lang="en-US" sz="9200" u="none" spc="-368" dirty="0" err="1">
                <a:solidFill>
                  <a:srgbClr val="6471C0"/>
                </a:solidFill>
                <a:latin typeface="Bevan"/>
              </a:rPr>
              <a:t>của</a:t>
            </a:r>
            <a:r>
              <a:rPr lang="en-US" sz="9200" u="none" spc="-368" dirty="0">
                <a:solidFill>
                  <a:srgbClr val="6471C0"/>
                </a:solidFill>
                <a:latin typeface="Bevan"/>
              </a:rPr>
              <a:t> </a:t>
            </a:r>
            <a:r>
              <a:rPr lang="en-US" sz="9200" u="none" spc="-368" dirty="0" err="1">
                <a:solidFill>
                  <a:srgbClr val="6471C0"/>
                </a:solidFill>
                <a:latin typeface="Bevan"/>
              </a:rPr>
              <a:t>em</a:t>
            </a:r>
            <a:endParaRPr lang="en-US" sz="9200" u="none" spc="-368" dirty="0">
              <a:solidFill>
                <a:srgbClr val="6471C0"/>
              </a:solidFill>
              <a:latin typeface="Bev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010592" y="6723588"/>
            <a:ext cx="6647814" cy="1139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Tiết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1: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Tạo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vuông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,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tròn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,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chữ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nhật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,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tam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giác</a:t>
            </a:r>
            <a:endParaRPr lang="en-US" sz="3300" dirty="0">
              <a:solidFill>
                <a:srgbClr val="002060"/>
              </a:solidFill>
              <a:latin typeface="Be Vietnam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010592" y="2019300"/>
            <a:ext cx="6647814" cy="130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Phòng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Giáo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Dục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và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Đào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Tạo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Quận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Long </a:t>
            </a:r>
            <a:r>
              <a:rPr lang="en-US" sz="2500" dirty="0" err="1">
                <a:solidFill>
                  <a:srgbClr val="002060"/>
                </a:solidFill>
                <a:latin typeface="Be Vietnam Bold"/>
              </a:rPr>
              <a:t>Biên</a:t>
            </a:r>
            <a:endParaRPr lang="en-US" sz="2500" dirty="0">
              <a:solidFill>
                <a:srgbClr val="002060"/>
              </a:solidFill>
              <a:latin typeface="Be Vietnam Bold"/>
            </a:endParaRPr>
          </a:p>
          <a:p>
            <a:pPr algn="ctr">
              <a:lnSpc>
                <a:spcPts val="3500"/>
              </a:lnSpc>
            </a:pPr>
            <a:endParaRPr lang="vi-VN" sz="2500" dirty="0">
              <a:solidFill>
                <a:srgbClr val="002060"/>
              </a:solidFill>
              <a:latin typeface="Be Vietnam Bold"/>
            </a:endParaRPr>
          </a:p>
          <a:p>
            <a:pPr algn="ctr">
              <a:lnSpc>
                <a:spcPts val="3500"/>
              </a:lnSpc>
            </a:pPr>
            <a:r>
              <a:rPr lang="vi-VN" sz="2500" dirty="0">
                <a:solidFill>
                  <a:srgbClr val="002060"/>
                </a:solidFill>
                <a:latin typeface="Be Vietnam Bold"/>
              </a:rPr>
              <a:t>MĨ</a:t>
            </a:r>
            <a:r>
              <a:rPr lang="en-US" sz="2500" dirty="0">
                <a:solidFill>
                  <a:srgbClr val="002060"/>
                </a:solidFill>
                <a:latin typeface="Be Vietnam Bold"/>
              </a:rPr>
              <a:t> THUẬT LỚP 1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04817">
            <a:off x="7766008" y="1062148"/>
            <a:ext cx="2755983" cy="8819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954227">
            <a:off x="1632872" y="390611"/>
            <a:ext cx="3660170" cy="36601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817164" y="1062148"/>
            <a:ext cx="1777368" cy="14962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738507">
            <a:off x="-922318" y="7777485"/>
            <a:ext cx="2725916" cy="9168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857470">
            <a:off x="-988719" y="6642247"/>
            <a:ext cx="2766912" cy="85522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3333" y="0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3826" y="534474"/>
            <a:ext cx="7670174" cy="4095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21410">
            <a:off x="286985" y="-69350"/>
            <a:ext cx="1583226" cy="29220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52540">
            <a:off x="2500847" y="5152276"/>
            <a:ext cx="4670832" cy="46708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447739">
            <a:off x="8834853" y="5212397"/>
            <a:ext cx="4670832" cy="46708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521007">
            <a:off x="12623021" y="650146"/>
            <a:ext cx="4670832" cy="46708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958437" y="7190845"/>
            <a:ext cx="2502572" cy="24525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41462" y="1564078"/>
            <a:ext cx="7202538" cy="199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9"/>
              </a:lnSpc>
            </a:pPr>
            <a:r>
              <a:rPr lang="en-US" sz="4099" dirty="0">
                <a:solidFill>
                  <a:srgbClr val="002060"/>
                </a:solidFill>
                <a:latin typeface="Livvic Bold"/>
              </a:rPr>
              <a:t>TA CÓ THỂ GHÉP CÁC HÌNH CƠ BẢN ĐỂ TẠO RA CÁC HÌNH ẢNH KHÁC NHAU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48787" y="-1679519"/>
            <a:ext cx="10048447" cy="13646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4138"/>
          <a:stretch>
            <a:fillRect/>
          </a:stretch>
        </p:blipFill>
        <p:spPr>
          <a:xfrm>
            <a:off x="9775432" y="514459"/>
            <a:ext cx="7658197" cy="240634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079497" y="802638"/>
            <a:ext cx="7050067" cy="1864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BƯỚC 1:</a:t>
            </a:r>
          </a:p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- VẼ/CẮT DÁN HÌNH CƠ BẢN LÊN GIẤY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476" y="1028700"/>
            <a:ext cx="1848358" cy="1377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92594">
            <a:off x="15360022" y="524157"/>
            <a:ext cx="2846143" cy="1009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9680">
            <a:off x="16051646" y="8728483"/>
            <a:ext cx="3167384" cy="1059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98807" y="3229451"/>
            <a:ext cx="9069850" cy="63677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9476" y="4148454"/>
            <a:ext cx="6382038" cy="21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8329" dirty="0">
                <a:solidFill>
                  <a:srgbClr val="C00000"/>
                </a:solidFill>
                <a:latin typeface="Bevan"/>
              </a:rPr>
              <a:t>2.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Kiến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tạo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kĩ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năng</a:t>
            </a:r>
            <a:endParaRPr lang="en-US" sz="8329" dirty="0">
              <a:solidFill>
                <a:srgbClr val="C00000"/>
              </a:solidFill>
              <a:latin typeface="Bevan"/>
            </a:endParaRP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23574" y="-1036069"/>
            <a:ext cx="10048447" cy="13646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4138"/>
          <a:stretch>
            <a:fillRect/>
          </a:stretch>
        </p:blipFill>
        <p:spPr>
          <a:xfrm>
            <a:off x="8953500" y="782296"/>
            <a:ext cx="8681837" cy="272799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561630" y="1130618"/>
            <a:ext cx="7075281" cy="1864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BƯỚC 3: </a:t>
            </a:r>
          </a:p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- VẼ TRANG TRÍ THÊM/ TÔ MÀU HOÀN THIỆN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476" y="1028700"/>
            <a:ext cx="1848358" cy="1377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92594">
            <a:off x="15836229" y="664174"/>
            <a:ext cx="2846143" cy="1009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39680">
            <a:off x="16051646" y="8728483"/>
            <a:ext cx="3167384" cy="1059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561630" y="3814055"/>
            <a:ext cx="7697670" cy="60394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9476" y="4148454"/>
            <a:ext cx="6382038" cy="21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8329" dirty="0">
                <a:solidFill>
                  <a:srgbClr val="C00000"/>
                </a:solidFill>
                <a:latin typeface="Bevan"/>
              </a:rPr>
              <a:t>2.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Kiến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tạo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kĩ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năng</a:t>
            </a:r>
            <a:endParaRPr lang="en-US" sz="8329" dirty="0">
              <a:solidFill>
                <a:srgbClr val="C00000"/>
              </a:solidFill>
              <a:latin typeface="Bevan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1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54557">
            <a:off x="-644812" y="-503209"/>
            <a:ext cx="4081291" cy="126149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90800" y="555621"/>
            <a:ext cx="13215683" cy="73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Cùng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xem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lại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các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bước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thực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hiện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nhé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276600" y="1514098"/>
            <a:ext cx="12115800" cy="8506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76600" y="1484095"/>
            <a:ext cx="12115800" cy="85553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57550" y="1503145"/>
            <a:ext cx="12134850" cy="850445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7179" y="5181030"/>
            <a:ext cx="7012314" cy="48947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97785" y="512670"/>
            <a:ext cx="5714636" cy="41632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33419" y="5517264"/>
            <a:ext cx="6263588" cy="4558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b="10858"/>
          <a:stretch>
            <a:fillRect/>
          </a:stretch>
        </p:blipFill>
        <p:spPr>
          <a:xfrm>
            <a:off x="8059818" y="5009836"/>
            <a:ext cx="3559429" cy="50659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42145" y="512670"/>
            <a:ext cx="4507237" cy="45072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4753" y="827699"/>
            <a:ext cx="6127616" cy="32714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21410">
            <a:off x="430283" y="100429"/>
            <a:ext cx="1196833" cy="22089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36112" y="2073862"/>
            <a:ext cx="4904899" cy="743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4799" dirty="0">
                <a:solidFill>
                  <a:srgbClr val="FF0000"/>
                </a:solidFill>
                <a:latin typeface="Livvic Bold"/>
              </a:rPr>
              <a:t>BÀI THAM KHẢO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1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52812" y="4328637"/>
            <a:ext cx="9490324" cy="52729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93160" y="4205022"/>
            <a:ext cx="9259476" cy="5295922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4395522"/>
            <a:ext cx="5329418" cy="5206065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52659" t="26" r="-52705" b="-26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25410">
            <a:off x="427144" y="8263986"/>
            <a:ext cx="2846143" cy="1009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90837" y="7795965"/>
            <a:ext cx="882339" cy="11079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385230" y="2217421"/>
            <a:ext cx="4493553" cy="34907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69551" y="1181100"/>
            <a:ext cx="13903625" cy="105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00" dirty="0">
                <a:solidFill>
                  <a:srgbClr val="C00000"/>
                </a:solidFill>
                <a:latin typeface="Bevan Bold"/>
              </a:rPr>
              <a:t>3.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Luyện</a:t>
            </a:r>
            <a:r>
              <a:rPr lang="en-US" sz="7800" dirty="0">
                <a:solidFill>
                  <a:srgbClr val="C00000"/>
                </a:solidFill>
                <a:latin typeface="Bevan Bold"/>
              </a:rPr>
              <a:t>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tập</a:t>
            </a:r>
            <a:r>
              <a:rPr lang="en-US" sz="7800" dirty="0">
                <a:solidFill>
                  <a:srgbClr val="C00000"/>
                </a:solidFill>
                <a:latin typeface="Bevan Bold"/>
              </a:rPr>
              <a:t> -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sáng</a:t>
            </a:r>
            <a:r>
              <a:rPr lang="en-US" sz="7800" dirty="0">
                <a:solidFill>
                  <a:srgbClr val="C00000"/>
                </a:solidFill>
                <a:latin typeface="Bevan Bold"/>
              </a:rPr>
              <a:t>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tạo</a:t>
            </a:r>
            <a:endParaRPr lang="en-US" sz="7800" dirty="0">
              <a:solidFill>
                <a:srgbClr val="C00000"/>
              </a:solidFill>
              <a:latin typeface="Bevan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44492" y="5517645"/>
            <a:ext cx="7487515" cy="240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36"/>
              </a:lnSpc>
            </a:pPr>
            <a:r>
              <a:rPr lang="vi-VN" sz="38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sự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/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ảnh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từ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bản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theo ý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thích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 ! 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76122" y="715962"/>
            <a:ext cx="12535755" cy="123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vi-VN" sz="7200" dirty="0">
                <a:solidFill>
                  <a:srgbClr val="36717A"/>
                </a:solidFill>
                <a:latin typeface="Bevan"/>
              </a:rPr>
              <a:t>YÊU CẦU CẦN ĐẠT</a:t>
            </a:r>
            <a:endParaRPr lang="en-US" sz="7200" dirty="0">
              <a:solidFill>
                <a:srgbClr val="36717A"/>
              </a:solidFill>
              <a:latin typeface="Bevan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23614" y="2895425"/>
            <a:ext cx="13178720" cy="73222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63870" y="1863497"/>
            <a:ext cx="14094452" cy="80612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80715">
            <a:off x="888367" y="7010225"/>
            <a:ext cx="2095490" cy="203834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41210" y="2404819"/>
            <a:ext cx="11913518" cy="591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0000"/>
                </a:solidFill>
                <a:latin typeface="Livvic Bold"/>
              </a:rPr>
              <a:t>-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phân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biệt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bản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: vuông,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tròn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, tam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giác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chữ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nhật</a:t>
            </a:r>
            <a:endParaRPr lang="en-US" sz="3700" dirty="0">
              <a:solidFill>
                <a:srgbClr val="002060"/>
              </a:solidFill>
              <a:latin typeface="Livvic Bold"/>
            </a:endParaRPr>
          </a:p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Chỉ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ra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bản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từ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liệu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xung quanh</a:t>
            </a:r>
            <a:endParaRPr lang="en-US" sz="3700" dirty="0">
              <a:solidFill>
                <a:srgbClr val="002060"/>
              </a:solidFill>
              <a:latin typeface="Livvic Bold"/>
            </a:endParaRPr>
          </a:p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sự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từ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bản</a:t>
            </a:r>
            <a:endParaRPr lang="en-US" sz="3700" dirty="0">
              <a:solidFill>
                <a:srgbClr val="002060"/>
              </a:solidFill>
              <a:latin typeface="Livvic Bold"/>
            </a:endParaRPr>
          </a:p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Nêu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cảm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chia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sẻ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tới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mọi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người</a:t>
            </a:r>
            <a:endParaRPr lang="en-US" sz="3700" dirty="0">
              <a:solidFill>
                <a:srgbClr val="002060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4070" y="3313022"/>
            <a:ext cx="3910192" cy="4010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61652" y="7004605"/>
            <a:ext cx="3792779" cy="27971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64862" y="3516065"/>
            <a:ext cx="3179138" cy="27459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292703" y="4939247"/>
            <a:ext cx="3790923" cy="47684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185166" y="646291"/>
            <a:ext cx="10397625" cy="23914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003907" y="3631892"/>
            <a:ext cx="3389661" cy="33727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29065" y="7188806"/>
            <a:ext cx="1309827" cy="251889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36158" y="1219200"/>
            <a:ext cx="13215683" cy="132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9999">
                <a:solidFill>
                  <a:srgbClr val="36717A"/>
                </a:solidFill>
                <a:latin typeface="Bevan"/>
              </a:rPr>
              <a:t>Chuẩn bị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4810" y="3013739"/>
            <a:ext cx="3250981" cy="32509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50833" y="2639703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22604" y="2581830"/>
            <a:ext cx="2417445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17648" y="2639703"/>
            <a:ext cx="3019234" cy="41148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02952" y="524720"/>
            <a:ext cx="8113397" cy="2068913"/>
            <a:chOff x="0" y="0"/>
            <a:chExt cx="10817863" cy="2758551"/>
          </a:xfrm>
        </p:grpSpPr>
        <p:sp>
          <p:nvSpPr>
            <p:cNvPr id="7" name="TextBox 7"/>
            <p:cNvSpPr txBox="1"/>
            <p:nvPr/>
          </p:nvSpPr>
          <p:spPr>
            <a:xfrm>
              <a:off x="0" y="133350"/>
              <a:ext cx="10817863" cy="1330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81220" lvl="1" algn="just">
                <a:lnSpc>
                  <a:spcPts val="7236"/>
                </a:lnSpc>
              </a:pPr>
              <a:r>
                <a:rPr lang="en-US" sz="7236" dirty="0">
                  <a:solidFill>
                    <a:srgbClr val="C00000"/>
                  </a:solidFill>
                  <a:latin typeface="Bevan"/>
                </a:rPr>
                <a:t>1.Khám </a:t>
              </a:r>
              <a:r>
                <a:rPr lang="en-US" sz="7236" dirty="0" err="1">
                  <a:solidFill>
                    <a:srgbClr val="C00000"/>
                  </a:solidFill>
                  <a:latin typeface="Bevan"/>
                </a:rPr>
                <a:t>phá</a:t>
              </a:r>
              <a:endParaRPr lang="en-US" sz="7236" dirty="0">
                <a:solidFill>
                  <a:srgbClr val="C00000"/>
                </a:solidFill>
                <a:latin typeface="Bevan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223047"/>
              <a:ext cx="10817863" cy="535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724983" y="7615364"/>
            <a:ext cx="13606344" cy="121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1.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Em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kể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tên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trên?</a:t>
            </a:r>
            <a:endParaRPr lang="en-US" sz="3800" dirty="0">
              <a:solidFill>
                <a:srgbClr val="002060"/>
              </a:solidFill>
              <a:latin typeface="Livvic Bold"/>
            </a:endParaRPr>
          </a:p>
          <a:p>
            <a:pPr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2.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đó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bởi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bản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?</a:t>
            </a:r>
            <a:endParaRPr lang="en-US" sz="3800" dirty="0">
              <a:solidFill>
                <a:srgbClr val="002060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1473" y="0"/>
            <a:ext cx="7935686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62100" y="7581900"/>
            <a:ext cx="4652924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4"/>
              </a:lnSpc>
              <a:spcBef>
                <a:spcPct val="0"/>
              </a:spcBef>
            </a:pPr>
            <a:r>
              <a:rPr lang="en-US" sz="796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796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7964" dirty="0" err="1">
                <a:solidFill>
                  <a:srgbClr val="002060"/>
                </a:solidFill>
                <a:latin typeface="Livvic Bold"/>
              </a:rPr>
              <a:t>tròn</a:t>
            </a:r>
            <a:endParaRPr lang="en-US" sz="7964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4" name="Oval 3"/>
          <p:cNvSpPr/>
          <p:nvPr/>
        </p:nvSpPr>
        <p:spPr>
          <a:xfrm>
            <a:off x="1524000" y="2095500"/>
            <a:ext cx="4724400" cy="47244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7340" y="0"/>
            <a:ext cx="7935686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259818" y="7685255"/>
            <a:ext cx="5398651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8"/>
              </a:lnSpc>
              <a:spcBef>
                <a:spcPct val="0"/>
              </a:spcBef>
            </a:pPr>
            <a:r>
              <a:rPr lang="en-US" sz="7698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7698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7698" dirty="0" err="1">
                <a:solidFill>
                  <a:srgbClr val="002060"/>
                </a:solidFill>
                <a:latin typeface="Livvic Bold"/>
              </a:rPr>
              <a:t>vuông</a:t>
            </a:r>
            <a:endParaRPr lang="en-US" sz="7698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35043" y="2095500"/>
            <a:ext cx="4648200" cy="4648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83092" y="0"/>
            <a:ext cx="7935686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4583" y="7158647"/>
            <a:ext cx="6647022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8"/>
              </a:lnSpc>
              <a:spcBef>
                <a:spcPct val="0"/>
              </a:spcBef>
            </a:pPr>
            <a:r>
              <a:rPr lang="en-US" sz="7698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7698" dirty="0">
                <a:solidFill>
                  <a:srgbClr val="002060"/>
                </a:solidFill>
                <a:latin typeface="Livvic Bold"/>
              </a:rPr>
              <a:t> tam </a:t>
            </a:r>
            <a:r>
              <a:rPr lang="en-US" sz="7698" dirty="0" err="1">
                <a:solidFill>
                  <a:srgbClr val="002060"/>
                </a:solidFill>
                <a:latin typeface="Livvic Bold"/>
              </a:rPr>
              <a:t>giác</a:t>
            </a:r>
            <a:endParaRPr lang="en-US" sz="7698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1371600" y="1714500"/>
            <a:ext cx="5257800" cy="457200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49373" y="0"/>
            <a:ext cx="7935686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023980" y="7277100"/>
            <a:ext cx="6475452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8"/>
              </a:lnSpc>
              <a:spcBef>
                <a:spcPct val="0"/>
              </a:spcBef>
            </a:pPr>
            <a:r>
              <a:rPr lang="en-US" sz="7498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7498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7498" dirty="0" err="1">
                <a:solidFill>
                  <a:srgbClr val="002060"/>
                </a:solidFill>
                <a:latin typeface="Livvic Bold"/>
              </a:rPr>
              <a:t>chữ</a:t>
            </a:r>
            <a:r>
              <a:rPr lang="en-US" sz="7498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7498" dirty="0" err="1">
                <a:solidFill>
                  <a:srgbClr val="002060"/>
                </a:solidFill>
                <a:latin typeface="Livvic Bold"/>
              </a:rPr>
              <a:t>nhật</a:t>
            </a:r>
            <a:endParaRPr lang="en-US" sz="7498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12509106" y="1714500"/>
            <a:ext cx="3505200" cy="5486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5233" y="-135816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65925">
            <a:off x="-4909938" y="5048863"/>
            <a:ext cx="7148339" cy="7057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30826">
            <a:off x="-1756627" y="-561259"/>
            <a:ext cx="4054264" cy="56883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32256">
            <a:off x="635122" y="1338758"/>
            <a:ext cx="2768185" cy="15854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105817" y="1117103"/>
            <a:ext cx="12689445" cy="164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5"/>
              </a:lnSpc>
            </a:pP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vuông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chữ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nhật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giống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khác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nhau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ở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điểm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01561" y="4072627"/>
            <a:ext cx="6273998" cy="54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1"/>
              </a:lnSpc>
              <a:spcBef>
                <a:spcPct val="0"/>
              </a:spcBef>
            </a:pP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Đều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được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vẽ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từ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nét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thẳng</a:t>
            </a:r>
            <a:endParaRPr lang="en-US" sz="4101" dirty="0">
              <a:solidFill>
                <a:srgbClr val="002060"/>
              </a:solidFill>
              <a:latin typeface="Be Vietna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144000" y="6710864"/>
            <a:ext cx="8481312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8"/>
              </a:lnSpc>
            </a:pP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Hình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vuông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có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4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cạnh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bằng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nhau</a:t>
            </a:r>
            <a:endParaRPr lang="en-US" sz="4188" dirty="0">
              <a:solidFill>
                <a:srgbClr val="002060"/>
              </a:solidFill>
              <a:latin typeface="Be Vietnam"/>
            </a:endParaRPr>
          </a:p>
          <a:p>
            <a:pPr>
              <a:lnSpc>
                <a:spcPts val="4188"/>
              </a:lnSpc>
            </a:pPr>
            <a:endParaRPr lang="en-US" sz="4188" dirty="0">
              <a:solidFill>
                <a:srgbClr val="002060"/>
              </a:solidFill>
              <a:latin typeface="Be Vietnam"/>
            </a:endParaRPr>
          </a:p>
          <a:p>
            <a:pPr>
              <a:lnSpc>
                <a:spcPts val="4188"/>
              </a:lnSpc>
              <a:spcBef>
                <a:spcPct val="0"/>
              </a:spcBef>
            </a:pP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Hình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chữ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nhật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có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2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cạnh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dài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bằng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nhau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và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2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cạnh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ngắn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bằng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nhau</a:t>
            </a:r>
            <a:endParaRPr lang="en-US" sz="4188" dirty="0">
              <a:solidFill>
                <a:srgbClr val="002060"/>
              </a:solidFill>
              <a:latin typeface="Be Vietnam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515600" y="4346333"/>
            <a:ext cx="533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478930" y="7398205"/>
            <a:ext cx="1981200" cy="1981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67400" y="5637118"/>
            <a:ext cx="1981200" cy="374228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1009</Words>
  <Application>Microsoft Office PowerPoint</Application>
  <PresentationFormat>Custom</PresentationFormat>
  <Paragraphs>85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Be Vietnam Bold</vt:lpstr>
      <vt:lpstr>Arial</vt:lpstr>
      <vt:lpstr>Be Vietnam</vt:lpstr>
      <vt:lpstr>Bevan</vt:lpstr>
      <vt:lpstr>Livvic Bold</vt:lpstr>
      <vt:lpstr>Bevan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</dc:title>
  <cp:lastModifiedBy>Admin</cp:lastModifiedBy>
  <cp:revision>35</cp:revision>
  <dcterms:created xsi:type="dcterms:W3CDTF">2006-08-16T00:00:00Z</dcterms:created>
  <dcterms:modified xsi:type="dcterms:W3CDTF">2022-10-20T23:50:57Z</dcterms:modified>
  <dc:identifier>DAEs_cDDlxQ</dc:identifier>
</cp:coreProperties>
</file>