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303" r:id="rId2"/>
    <p:sldId id="256" r:id="rId3"/>
    <p:sldId id="263" r:id="rId4"/>
    <p:sldId id="264" r:id="rId5"/>
    <p:sldId id="266" r:id="rId6"/>
    <p:sldId id="390" r:id="rId7"/>
    <p:sldId id="257" r:id="rId8"/>
    <p:sldId id="368" r:id="rId9"/>
    <p:sldId id="395" r:id="rId10"/>
    <p:sldId id="366" r:id="rId11"/>
    <p:sldId id="393" r:id="rId12"/>
    <p:sldId id="396" r:id="rId13"/>
    <p:sldId id="402" r:id="rId14"/>
    <p:sldId id="318" r:id="rId15"/>
    <p:sldId id="369" r:id="rId16"/>
    <p:sldId id="258" r:id="rId17"/>
    <p:sldId id="371" r:id="rId18"/>
    <p:sldId id="398" r:id="rId19"/>
    <p:sldId id="399" r:id="rId20"/>
    <p:sldId id="378" r:id="rId21"/>
    <p:sldId id="400" r:id="rId22"/>
    <p:sldId id="382" r:id="rId23"/>
    <p:sldId id="381" r:id="rId24"/>
    <p:sldId id="387" r:id="rId25"/>
    <p:sldId id="388" r:id="rId26"/>
    <p:sldId id="401" r:id="rId27"/>
    <p:sldId id="358" r:id="rId28"/>
    <p:sldId id="377" r:id="rId29"/>
    <p:sldId id="389" r:id="rId30"/>
  </p:sldIdLst>
  <p:sldSz cx="12161838" cy="6858000"/>
  <p:notesSz cx="6858000" cy="9144000"/>
  <p:embeddedFontLst>
    <p:embeddedFont>
      <p:font typeface="Scope One" panose="020B0604020202020204" charset="0"/>
      <p:regular r:id="rId32"/>
    </p:embeddedFont>
    <p:embeddedFont>
      <p:font typeface="Delius Unicase" panose="020B0604020202020204" charset="0"/>
      <p:regular r:id="rId33"/>
      <p:bold r:id="rId34"/>
    </p:embeddedFont>
    <p:embeddedFont>
      <p:font typeface="宋体" panose="02010600030101010101" pitchFamily="2" charset="-122"/>
      <p:regular r:id="rId35"/>
    </p:embeddedFont>
    <p:embeddedFont>
      <p:font typeface="Patrick Hand"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51" d="100"/>
          <a:sy n="51" d="100"/>
        </p:scale>
        <p:origin x="1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tự minh hoạ từ này cho HS hiểu</a:t>
            </a:r>
          </a:p>
        </p:txBody>
      </p:sp>
    </p:spTree>
    <p:extLst>
      <p:ext uri="{BB962C8B-B14F-4D97-AF65-F5344CB8AC3E}">
        <p14:creationId xmlns:p14="http://schemas.microsoft.com/office/powerpoint/2010/main" val="1243835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832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70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7313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512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13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391401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74017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86472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3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ĐỌc</a:t>
            </a:r>
            <a:r>
              <a:rPr lang="en-US" dirty="0"/>
              <a:t> </a:t>
            </a:r>
            <a:r>
              <a:rPr lang="en-US" dirty="0" err="1"/>
              <a:t>mẫu</a:t>
            </a:r>
            <a:endParaRPr lang="en-US" dirty="0"/>
          </a:p>
          <a:p>
            <a:pPr marL="0" lvl="0" indent="0" algn="l" rtl="0">
              <a:spcBef>
                <a:spcPts val="0"/>
              </a:spcBef>
              <a:spcAft>
                <a:spcPts val="0"/>
              </a:spcAft>
              <a:buNone/>
            </a:pPr>
            <a:r>
              <a:rPr lang="en-US" dirty="0" err="1"/>
              <a:t>Tìm</a:t>
            </a:r>
            <a:r>
              <a:rPr lang="en-US" dirty="0"/>
              <a:t> </a:t>
            </a:r>
            <a:r>
              <a:rPr lang="en-US" dirty="0" err="1"/>
              <a:t>từ</a:t>
            </a:r>
            <a:r>
              <a:rPr lang="en-US" dirty="0"/>
              <a:t> </a:t>
            </a:r>
            <a:r>
              <a:rPr lang="en-US" dirty="0" err="1"/>
              <a:t>khó</a:t>
            </a:r>
            <a:r>
              <a:rPr lang="en-US" dirty="0"/>
              <a:t> </a:t>
            </a:r>
            <a:r>
              <a:rPr lang="en-US" dirty="0" err="1"/>
              <a:t>đọc</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audio" Target="../media/audio4.wav"/><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Én</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Mơ thấy chim đánh con gì để mang tới may mắn và cơ hội trúng lớn?">
            <a:extLst>
              <a:ext uri="{FF2B5EF4-FFF2-40B4-BE49-F238E27FC236}">
                <a16:creationId xmlns:a16="http://schemas.microsoft.com/office/drawing/2014/main" id="{A526D92C-FC5C-434C-A7D5-CE647088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7" y="1852044"/>
            <a:ext cx="6037262" cy="4022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Ì SAO CHIM ÉN BAY THẤP THÌ MƯA? - DaoHieu.com">
            <a:extLst>
              <a:ext uri="{FF2B5EF4-FFF2-40B4-BE49-F238E27FC236}">
                <a16:creationId xmlns:a16="http://schemas.microsoft.com/office/drawing/2014/main" id="{7F214586-0BF7-4DE1-A235-5D0ADD703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382" y="1852044"/>
            <a:ext cx="4022979" cy="402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670850"/>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670850"/>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Thút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thịt</a:t>
            </a:r>
            <a:r>
              <a:rPr kumimoji="0" lang="en-US" sz="3600" b="0" i="0" u="none" strike="noStrike" kern="1200" cap="none" spc="0" normalizeH="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673476"/>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tiếng khóc nhỏ và ngắt quãng.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1657978"/>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1657978"/>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Khóc n</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ấc</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3" name="Picture 2" descr="Khóc dạ đề và hiện tượng sài ở trẻ nhỏ theo dân gian">
            <a:extLst>
              <a:ext uri="{FF2B5EF4-FFF2-40B4-BE49-F238E27FC236}">
                <a16:creationId xmlns:a16="http://schemas.microsoft.com/office/drawing/2014/main" id="{76387895-C230-4E11-8DCB-FFC424828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77" y="2653375"/>
            <a:ext cx="4953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Nhoẻn miệng</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3078" name="Picture 6" descr="Xuống tới đất rồi mà vẫn còn chơi được à !? - Hài hước - Việt Giải Trí">
            <a:extLst>
              <a:ext uri="{FF2B5EF4-FFF2-40B4-BE49-F238E27FC236}">
                <a16:creationId xmlns:a16="http://schemas.microsoft.com/office/drawing/2014/main" id="{9081FBC9-B9EE-4A05-AD8B-2A06AC3DB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30"/>
          <a:stretch/>
        </p:blipFill>
        <p:spPr bwMode="auto">
          <a:xfrm>
            <a:off x="2253004" y="1813186"/>
            <a:ext cx="7655829" cy="46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Một hôm, chị én nâu đang sửa soạn đi ngủ thì nghe thấy tiếng khóc thút thít.</a:t>
            </a:r>
            <a:endParaRPr lang="en-US" sz="4000" dirty="0">
              <a:latin typeface="+mj-lt"/>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266632" y="250711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rot="21128394">
            <a:off x="8459451" y="3075912"/>
            <a:ext cx="317117" cy="402892"/>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p:cNvCxnSpPr>
          <p:nvPr/>
        </p:nvCxnSpPr>
        <p:spPr>
          <a:xfrm flipV="1">
            <a:off x="5843663" y="249765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11076015" y="24649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E739B0-9AFA-4387-AACD-3AC7FBFF98D1}"/>
              </a:ext>
            </a:extLst>
          </p:cNvPr>
          <p:cNvGrpSpPr/>
          <p:nvPr/>
        </p:nvGrpSpPr>
        <p:grpSpPr>
          <a:xfrm>
            <a:off x="300642" y="68037"/>
            <a:ext cx="11560554" cy="7053245"/>
            <a:chOff x="300642" y="48987"/>
            <a:chExt cx="11560554" cy="7053245"/>
          </a:xfrm>
        </p:grpSpPr>
        <p:sp>
          <p:nvSpPr>
            <p:cNvPr id="9" name="TextBox 8">
              <a:extLst>
                <a:ext uri="{FF2B5EF4-FFF2-40B4-BE49-F238E27FC236}">
                  <a16:creationId xmlns:a16="http://schemas.microsoft.com/office/drawing/2014/main" id="{48754F07-50A5-4D5E-ABC1-B6D6BA488C1B}"/>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7806D71E-32D4-45D1-AC75-600175F5AC0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câu tả cảnh mùa xuân trong công viên:</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069504" y="1421303"/>
            <a:ext cx="10550213" cy="4210192"/>
          </a:xfrm>
          <a:prstGeom prst="rect">
            <a:avLst/>
          </a:prstGeom>
          <a:noFill/>
        </p:spPr>
        <p:txBody>
          <a:bodyPr wrap="square">
            <a:spAutoFit/>
          </a:bodyPr>
          <a:lstStyle/>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Cỏ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 Đàn én (…).</a:t>
            </a:r>
          </a:p>
          <a:p>
            <a:pPr marL="457200" indent="-457200" algn="just">
              <a:lnSpc>
                <a:spcPct val="200000"/>
              </a:lnSpc>
              <a:spcBef>
                <a:spcPts val="1200"/>
              </a:spcBef>
              <a:spcAft>
                <a:spcPts val="1200"/>
              </a:spcAft>
              <a:buAutoNum type="alphaLcPeriod"/>
            </a:pPr>
            <a:r>
              <a:rPr lang="en-US" sz="4000">
                <a:latin typeface="+mj-lt"/>
                <a:ea typeface="Arial-Rounded" panose="020B0500000000000000" pitchFamily="34" charset="0"/>
                <a:cs typeface="Arial-Rounded" panose="020B0500000000000000" pitchFamily="34" charset="0"/>
              </a:rPr>
              <a:t>Trẻ em (…).</a:t>
            </a:r>
            <a:endParaRPr lang="en-US" sz="40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8333DA43-01EF-473A-92A5-C8F912938479}"/>
              </a:ext>
            </a:extLst>
          </p:cNvPr>
          <p:cNvSpPr txBox="1"/>
          <p:nvPr/>
        </p:nvSpPr>
        <p:spPr>
          <a:xfrm>
            <a:off x="1672878" y="1845847"/>
            <a:ext cx="9946839" cy="1323439"/>
          </a:xfrm>
          <a:prstGeom prst="rect">
            <a:avLst/>
          </a:prstGeom>
          <a:solidFill>
            <a:srgbClr val="FFFFFF"/>
          </a:solidFill>
        </p:spPr>
        <p:txBody>
          <a:bodyPr wrap="square">
            <a:spAutoFit/>
          </a:bodyPr>
          <a:lstStyle/>
          <a:p>
            <a:pPr algn="just">
              <a:spcBef>
                <a:spcPts val="1200"/>
              </a:spcBef>
              <a:spcAft>
                <a:spcPts val="1200"/>
              </a:spcAft>
            </a:pPr>
            <a:r>
              <a:rPr lang="en-US" sz="4000">
                <a:latin typeface="Arial" panose="020B0604020202020204" pitchFamily="34" charset="0"/>
                <a:cs typeface="Arial" panose="020B0604020202020204" pitchFamily="34" charset="0"/>
              </a:rPr>
              <a:t>Cỏ trong công viên bừng tỉnh sau giấc ngủ đông.</a:t>
            </a:r>
            <a:endParaRPr lang="en-US" sz="40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76FCE0B4-9A8D-4923-98CF-0C6EDA9630BB}"/>
              </a:ext>
            </a:extLst>
          </p:cNvPr>
          <p:cNvSpPr txBox="1"/>
          <p:nvPr/>
        </p:nvSpPr>
        <p:spPr>
          <a:xfrm>
            <a:off x="1672877" y="3353519"/>
            <a:ext cx="9946839" cy="707886"/>
          </a:xfrm>
          <a:prstGeom prst="rect">
            <a:avLst/>
          </a:prstGeom>
          <a:solidFill>
            <a:srgbClr val="FFFFFF"/>
          </a:solidFill>
        </p:spPr>
        <p:txBody>
          <a:bodyPr wrap="square">
            <a:spAutoFit/>
          </a:bodyPr>
          <a:lstStyle/>
          <a:p>
            <a:pPr algn="just">
              <a:spcBef>
                <a:spcPts val="1200"/>
              </a:spcBef>
              <a:spcAft>
                <a:spcPts val="1200"/>
              </a:spcAft>
            </a:pPr>
            <a:r>
              <a:rPr lang="en-US" sz="4000">
                <a:latin typeface="Arial" panose="020B0604020202020204" pitchFamily="34" charset="0"/>
                <a:cs typeface="Arial" panose="020B0604020202020204" pitchFamily="34" charset="0"/>
              </a:rPr>
              <a:t>Từng đàn én từ phương Nam trở về.</a:t>
            </a:r>
            <a:endParaRPr lang="en-US" sz="4000" dirty="0">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667FD32-8347-4902-8831-54762804FBCA}"/>
              </a:ext>
            </a:extLst>
          </p:cNvPr>
          <p:cNvSpPr txBox="1"/>
          <p:nvPr/>
        </p:nvSpPr>
        <p:spPr>
          <a:xfrm>
            <a:off x="1558573" y="4907280"/>
            <a:ext cx="9946839" cy="707886"/>
          </a:xfrm>
          <a:prstGeom prst="rect">
            <a:avLst/>
          </a:prstGeom>
          <a:solidFill>
            <a:srgbClr val="FFFFFF"/>
          </a:solidFill>
        </p:spPr>
        <p:txBody>
          <a:bodyPr wrap="square">
            <a:spAutoFit/>
          </a:bodyPr>
          <a:lstStyle/>
          <a:p>
            <a:pPr algn="just"/>
            <a:r>
              <a:rPr lang="en-US" sz="4000">
                <a:latin typeface="Arial" panose="020B0604020202020204" pitchFamily="34" charset="0"/>
                <a:cs typeface="Arial" panose="020B0604020202020204" pitchFamily="34" charset="0"/>
              </a:rPr>
              <a:t>Trẻ em chơi đùa dưới ánh mặt trời ấm áp.</a:t>
            </a: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194990"/>
            <a:ext cx="11556500" cy="766309"/>
            <a:chOff x="294783" y="915918"/>
            <a:chExt cx="11585161" cy="76821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800645" cy="70964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Vì sao cỏ non lại khóc?</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337022" y="5348886"/>
            <a:ext cx="9929692" cy="584775"/>
          </a:xfrm>
          <a:prstGeom prst="rect">
            <a:avLst/>
          </a:prstGeom>
          <a:solidFill>
            <a:srgbClr val="CEEBEA"/>
          </a:solidFill>
        </p:spPr>
        <p:txBody>
          <a:bodyPr wrap="square" rtlCol="0">
            <a:spAutoFit/>
          </a:bodyPr>
          <a:lstStyle/>
          <a:p>
            <a:pPr algn="just"/>
            <a:r>
              <a:rPr lang="en-US" sz="3200">
                <a:latin typeface="+mj-lt"/>
                <a:ea typeface="Arial-Rounded" pitchFamily="34" charset="0"/>
                <a:cs typeface="Arial-Rounded" pitchFamily="34" charset="0"/>
              </a:rPr>
              <a:t>Cỏ non khóc vì </a:t>
            </a:r>
            <a:r>
              <a:rPr lang="en-US" sz="3200">
                <a:solidFill>
                  <a:srgbClr val="FF0000"/>
                </a:solidFill>
                <a:latin typeface="+mj-lt"/>
                <a:ea typeface="Arial-Rounded" pitchFamily="34" charset="0"/>
                <a:cs typeface="Arial-Rounded" pitchFamily="34" charset="0"/>
              </a:rPr>
              <a:t>bị các bạn nhỏ giẫm lên</a:t>
            </a:r>
            <a:r>
              <a:rPr lang="en-US" sz="3200">
                <a:latin typeface="+mj-lt"/>
                <a:ea typeface="Arial-Rounded" pitchFamily="34" charset="0"/>
                <a:cs typeface="Arial-Rounded" pitchFamily="34" charset="0"/>
              </a:rPr>
              <a:t>.</a:t>
            </a:r>
            <a:endParaRPr lang="en-US" sz="32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222450" y="1216726"/>
            <a:ext cx="10158564" cy="3416320"/>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1778920" y="3445329"/>
            <a:ext cx="94877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6764C2-49D6-42E3-969D-9BA8189F6465}"/>
              </a:ext>
            </a:extLst>
          </p:cNvPr>
          <p:cNvCxnSpPr>
            <a:cxnSpLocks/>
          </p:cNvCxnSpPr>
          <p:nvPr/>
        </p:nvCxnSpPr>
        <p:spPr>
          <a:xfrm>
            <a:off x="1337022" y="3810001"/>
            <a:ext cx="33492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Thương cỏ non, chim én đã làm gì?</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1632857" y="1208464"/>
            <a:ext cx="9829799" cy="3108543"/>
          </a:xfrm>
          <a:prstGeom prst="rect">
            <a:avLst/>
          </a:prstGeom>
          <a:noFill/>
        </p:spPr>
        <p:txBody>
          <a:bodyPr wrap="square">
            <a:spAutoFit/>
          </a:bodyPr>
          <a:lstStyle/>
          <a:p>
            <a:pPr algn="just"/>
            <a:r>
              <a:rPr lang="en-US" sz="28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8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8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p:txBody>
      </p:sp>
      <p:sp>
        <p:nvSpPr>
          <p:cNvPr id="18" name="TextBox 17">
            <a:extLst>
              <a:ext uri="{FF2B5EF4-FFF2-40B4-BE49-F238E27FC236}">
                <a16:creationId xmlns:a16="http://schemas.microsoft.com/office/drawing/2014/main" id="{98D0C0BB-998C-4820-837F-0B87C2356303}"/>
              </a:ext>
            </a:extLst>
          </p:cNvPr>
          <p:cNvSpPr txBox="1"/>
          <p:nvPr/>
        </p:nvSpPr>
        <p:spPr>
          <a:xfrm>
            <a:off x="1632857" y="4618484"/>
            <a:ext cx="9601200" cy="2062103"/>
          </a:xfrm>
          <a:prstGeom prst="rect">
            <a:avLst/>
          </a:prstGeom>
          <a:solidFill>
            <a:srgbClr val="CEEBEA"/>
          </a:solidFill>
        </p:spPr>
        <p:txBody>
          <a:bodyPr wrap="square"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Thương cỏ nâu, én nâu gọi thêm rất nhiều bạn của mình. Suốt đêm, cả đàn én ra sức đi tìm cỏ khô tết thành dòng chữ “Không giẫm chân lên cỏ!” đặt bên cạnh bãi cỏ.</a:t>
            </a:r>
            <a:endParaRPr lang="en-US" sz="3200">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5553DC26-DC6E-4A87-BF89-BBD823181B84}"/>
              </a:ext>
            </a:extLst>
          </p:cNvPr>
          <p:cNvSpPr txBox="1"/>
          <p:nvPr/>
        </p:nvSpPr>
        <p:spPr>
          <a:xfrm>
            <a:off x="1632857" y="1208463"/>
            <a:ext cx="9829799" cy="3108543"/>
          </a:xfrm>
          <a:prstGeom prst="rect">
            <a:avLst/>
          </a:prstGeom>
          <a:noFill/>
        </p:spPr>
        <p:txBody>
          <a:bodyPr wrap="square">
            <a:spAutoFit/>
          </a:bodyPr>
          <a:lstStyle/>
          <a:p>
            <a:pPr algn="just"/>
            <a:r>
              <a:rPr lang="en-US" sz="2800">
                <a:latin typeface="Arial" panose="020B0604020202020204" pitchFamily="34" charset="0"/>
                <a:ea typeface="Arial-Rounded" panose="020B0500000000000000" pitchFamily="34" charset="0"/>
                <a:cs typeface="Arial" panose="020B0604020202020204" pitchFamily="34" charset="0"/>
              </a:rPr>
              <a:t>   </a:t>
            </a:r>
            <a:r>
              <a:rPr lang="en-US" sz="2800">
                <a:solidFill>
                  <a:srgbClr val="FF0000"/>
                </a:solidFill>
                <a:latin typeface="Arial" panose="020B0604020202020204" pitchFamily="34" charset="0"/>
                <a:ea typeface="Arial-Rounded" panose="020B0500000000000000" pitchFamily="34" charset="0"/>
                <a:cs typeface="Arial" panose="020B0604020202020204" pitchFamily="34" charset="0"/>
              </a:rPr>
              <a:t>Thế rồi, én nâu gọi thêm rất nhiều bạn của mình. Suốt đêm, cả đàn én ra sức đi tìm cỏ khô tết thành dòng chữ “Không giẫm chân lên cỏ!” đặt bên cạnh bãi cỏ. </a:t>
            </a:r>
            <a:r>
              <a:rPr lang="en-US" sz="2800">
                <a:latin typeface="Arial" panose="020B0604020202020204" pitchFamily="34" charset="0"/>
                <a:ea typeface="Arial-Rounded" panose="020B0500000000000000" pitchFamily="34" charset="0"/>
                <a:cs typeface="Arial" panose="020B0604020202020204" pitchFamily="34" charset="0"/>
              </a:rPr>
              <a:t>Xong việc, én nâu tươi cười bảo cỏ non:</a:t>
            </a:r>
          </a:p>
          <a:p>
            <a:pPr algn="just"/>
            <a:r>
              <a:rPr lang="en-US" sz="28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8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1980089" y="1750363"/>
            <a:ext cx="820165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113271"/>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14: Cỏ non cười rồi</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8378765" y="33672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S/57</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a:latin typeface="+mj-lt"/>
                <a:ea typeface="Arial-Rounded" pitchFamily="34" charset="0"/>
                <a:cs typeface="Arial-Rounded" pitchFamily="34" charset="0"/>
              </a:rPr>
              <a:t>Thứ … ngày … tháng … năm 2022</a:t>
            </a:r>
            <a:endParaRPr lang="pl-PL" sz="4389">
              <a:latin typeface="+mj-lt"/>
              <a:ea typeface="Arial-Rounded" pitchFamily="34" charset="0"/>
              <a:cs typeface="Arial-Rounded" pitchFamily="34" charset="0"/>
            </a:endParaRPr>
          </a:p>
        </p:txBody>
      </p:sp>
      <p:pic>
        <p:nvPicPr>
          <p:cNvPr id="5" name="Picture 4" descr="Green Grass Png Cartoon Clipart (7370x1716), Png Download">
            <a:extLst>
              <a:ext uri="{FF2B5EF4-FFF2-40B4-BE49-F238E27FC236}">
                <a16:creationId xmlns:a16="http://schemas.microsoft.com/office/drawing/2014/main" id="{34CA6E27-5496-4C23-A703-C070F9EA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2098"/>
            <a:ext cx="12161838" cy="262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36A8A1-E4CD-45CB-80D9-65C149C417CE}"/>
              </a:ext>
            </a:extLst>
          </p:cNvPr>
          <p:cNvGrpSpPr/>
          <p:nvPr/>
        </p:nvGrpSpPr>
        <p:grpSpPr>
          <a:xfrm>
            <a:off x="546056" y="539924"/>
            <a:ext cx="11525021" cy="729710"/>
            <a:chOff x="294783" y="915918"/>
            <a:chExt cx="11553604" cy="731520"/>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chim én, nói lời nhắn nhủ tới các bạn.</a:t>
              </a:r>
            </a:p>
          </p:txBody>
        </p:sp>
      </p:grpSp>
      <p:pic>
        <p:nvPicPr>
          <p:cNvPr id="8" name="Picture 7">
            <a:extLst>
              <a:ext uri="{FF2B5EF4-FFF2-40B4-BE49-F238E27FC236}">
                <a16:creationId xmlns:a16="http://schemas.microsoft.com/office/drawing/2014/main" id="{1087E3A2-DE4D-4444-AEBE-8EF3CA91171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51153" t="42120" r="30319" b="32567"/>
          <a:stretch/>
        </p:blipFill>
        <p:spPr>
          <a:xfrm>
            <a:off x="3069771" y="1567543"/>
            <a:ext cx="5694772" cy="437424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9" name="Group 8">
            <a:extLst>
              <a:ext uri="{FF2B5EF4-FFF2-40B4-BE49-F238E27FC236}">
                <a16:creationId xmlns:a16="http://schemas.microsoft.com/office/drawing/2014/main" id="{22C32EC7-615D-495F-A0BD-16C308DD65AF}"/>
              </a:ext>
            </a:extLst>
          </p:cNvPr>
          <p:cNvGrpSpPr/>
          <p:nvPr/>
        </p:nvGrpSpPr>
        <p:grpSpPr>
          <a:xfrm>
            <a:off x="300642" y="68037"/>
            <a:ext cx="11560554" cy="7053245"/>
            <a:chOff x="300642" y="48987"/>
            <a:chExt cx="11560554" cy="7053245"/>
          </a:xfrm>
        </p:grpSpPr>
        <p:sp>
          <p:nvSpPr>
            <p:cNvPr id="10" name="TextBox 9">
              <a:extLst>
                <a:ext uri="{FF2B5EF4-FFF2-40B4-BE49-F238E27FC236}">
                  <a16:creationId xmlns:a16="http://schemas.microsoft.com/office/drawing/2014/main" id="{7F500A5D-8472-4332-880D-E963BB2AA8F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C231FD3B-FB4B-4BCF-9E42-CEEFF4EA8CDC}"/>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Tìm từ ngữ cho biết tâm trạng, cảm xúc của cỏ non.</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id="{3504AE80-42F9-47AC-B032-078AC86141B4}"/>
              </a:ext>
            </a:extLst>
          </p:cNvPr>
          <p:cNvSpPr/>
          <p:nvPr/>
        </p:nvSpPr>
        <p:spPr>
          <a:xfrm>
            <a:off x="3443570" y="1899562"/>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thút thít</a:t>
            </a:r>
          </a:p>
        </p:txBody>
      </p:sp>
      <p:sp>
        <p:nvSpPr>
          <p:cNvPr id="13" name="Rectangle: Rounded Corners 12">
            <a:extLst>
              <a:ext uri="{FF2B5EF4-FFF2-40B4-BE49-F238E27FC236}">
                <a16:creationId xmlns:a16="http://schemas.microsoft.com/office/drawing/2014/main" id="{EA70AD6E-21E7-4B10-BE19-D670ED5C9755}"/>
              </a:ext>
            </a:extLst>
          </p:cNvPr>
          <p:cNvSpPr/>
          <p:nvPr/>
        </p:nvSpPr>
        <p:spPr>
          <a:xfrm>
            <a:off x="3443570" y="3298379"/>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nấc</a:t>
            </a:r>
          </a:p>
        </p:txBody>
      </p:sp>
      <p:sp>
        <p:nvSpPr>
          <p:cNvPr id="15" name="Rectangle: Rounded Corners 14">
            <a:extLst>
              <a:ext uri="{FF2B5EF4-FFF2-40B4-BE49-F238E27FC236}">
                <a16:creationId xmlns:a16="http://schemas.microsoft.com/office/drawing/2014/main" id="{F6A5A79C-9EA2-4C0E-AC3D-971B99BE1805}"/>
              </a:ext>
            </a:extLst>
          </p:cNvPr>
          <p:cNvSpPr/>
          <p:nvPr/>
        </p:nvSpPr>
        <p:spPr>
          <a:xfrm>
            <a:off x="3443570" y="4697195"/>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 cười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1703742" cy="774725"/>
            <a:chOff x="292250" y="915918"/>
            <a:chExt cx="11732767"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11003778"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một câu với từ ngữ vừa tìm được.</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EF065474-236A-4EF2-8177-7BBE9CAC6932}"/>
              </a:ext>
            </a:extLst>
          </p:cNvPr>
          <p:cNvSpPr txBox="1"/>
          <p:nvPr/>
        </p:nvSpPr>
        <p:spPr>
          <a:xfrm>
            <a:off x="2052292" y="2051561"/>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Em bé nhoẻn miệng cười.</a:t>
            </a:r>
          </a:p>
        </p:txBody>
      </p:sp>
      <p:sp>
        <p:nvSpPr>
          <p:cNvPr id="12" name="TextBox 11">
            <a:extLst>
              <a:ext uri="{FF2B5EF4-FFF2-40B4-BE49-F238E27FC236}">
                <a16:creationId xmlns:a16="http://schemas.microsoft.com/office/drawing/2014/main" id="{6EAEBCBA-99C2-4BD6-8A4B-5446AE8EC8C1}"/>
              </a:ext>
            </a:extLst>
          </p:cNvPr>
          <p:cNvSpPr txBox="1"/>
          <p:nvPr/>
        </p:nvSpPr>
        <p:spPr>
          <a:xfrm>
            <a:off x="2052292" y="2958480"/>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t>
            </a:r>
          </a:p>
        </p:txBody>
      </p:sp>
    </p:spTree>
    <p:extLst>
      <p:ext uri="{BB962C8B-B14F-4D97-AF65-F5344CB8AC3E}">
        <p14:creationId xmlns:p14="http://schemas.microsoft.com/office/powerpoint/2010/main" val="180325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EC88-47FF-45C7-8CCA-9C1F57037EE7}"/>
              </a:ext>
            </a:extLst>
          </p:cNvPr>
          <p:cNvSpPr>
            <a:spLocks noGrp="1"/>
          </p:cNvSpPr>
          <p:nvPr>
            <p:ph type="title"/>
          </p:nvPr>
        </p:nvSpPr>
        <p:spPr>
          <a:xfrm>
            <a:off x="1423379" y="2665400"/>
            <a:ext cx="9315080" cy="763600"/>
          </a:xfrm>
        </p:spPr>
        <p:txBody>
          <a:bodyPr/>
          <a:lstStyle/>
          <a:p>
            <a:r>
              <a:rPr lang="en-US" sz="5400"/>
              <a:t>Kể thêm những việc làm </a:t>
            </a:r>
            <a:br>
              <a:rPr lang="en-US" sz="5400"/>
            </a:br>
            <a:r>
              <a:rPr lang="en-US" sz="5400"/>
              <a:t>để bảo vệ cây cối.</a:t>
            </a:r>
          </a:p>
        </p:txBody>
      </p:sp>
    </p:spTree>
    <p:extLst>
      <p:ext uri="{BB962C8B-B14F-4D97-AF65-F5344CB8AC3E}">
        <p14:creationId xmlns:p14="http://schemas.microsoft.com/office/powerpoint/2010/main" val="395843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978657" y="3268767"/>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mj-lt"/>
                <a:ea typeface="Arial-Rounded" pitchFamily="34" charset="0"/>
                <a:cs typeface="Arial-Rounded" pitchFamily="34" charset="0"/>
              </a:rPr>
              <a:t>B. các bạn nhỏ</a:t>
            </a:r>
            <a:endParaRPr lang="vi-VN" sz="44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74565" y="182678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én nâu</a:t>
            </a:r>
            <a:endParaRPr lang="en-US"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74565" y="46874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C. ông bà</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950074" y="518702"/>
            <a:ext cx="10278582"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Ai là người giẫm lên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952" y="3468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48911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209176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117181" y="4159580"/>
            <a:ext cx="992747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2800">
                <a:solidFill>
                  <a:schemeClr val="tx1"/>
                </a:solidFill>
                <a:latin typeface="+mj-lt"/>
                <a:ea typeface="Arial-Rounded" pitchFamily="34" charset="0"/>
                <a:cs typeface="Arial-Rounded" pitchFamily="34" charset="0"/>
              </a:rPr>
              <a:t>B. Chúng tớ xin lỗi cỏ non.</a:t>
            </a:r>
            <a:endParaRPr lang="vi-VN" sz="2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117181" y="2900919"/>
            <a:ext cx="9957816"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2800">
                <a:solidFill>
                  <a:schemeClr val="tx1"/>
                </a:solidFill>
                <a:latin typeface="+mj-lt"/>
                <a:ea typeface="Arial-Rounded" pitchFamily="34" charset="0"/>
                <a:cs typeface="Arial-Rounded" pitchFamily="34" charset="0"/>
              </a:rPr>
              <a:t>A. Chúng tớ chúc mừng cỏ non nhé!</a:t>
            </a:r>
            <a:endParaRPr lang="en-US" sz="2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Các bạn nhỏ nên nói gì </a:t>
            </a:r>
          </a:p>
          <a:p>
            <a:pPr algn="ctr"/>
            <a:r>
              <a:rPr lang="en-US" sz="4800" b="1">
                <a:solidFill>
                  <a:schemeClr val="tx1"/>
                </a:solidFill>
                <a:latin typeface="+mj-lt"/>
                <a:ea typeface="Arial-Rounded" pitchFamily="34" charset="0"/>
                <a:cs typeface="Arial-Rounded" pitchFamily="34" charset="0"/>
              </a:rPr>
              <a:t>với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79" y="4363412"/>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9508" y="311288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grpSp>
        <p:nvGrpSpPr>
          <p:cNvPr id="11" name="Group 10"/>
          <p:cNvGrpSpPr/>
          <p:nvPr/>
        </p:nvGrpSpPr>
        <p:grpSpPr>
          <a:xfrm>
            <a:off x="5274111" y="703446"/>
            <a:ext cx="1993491" cy="3485122"/>
            <a:chOff x="5287191" y="696685"/>
            <a:chExt cx="1998434" cy="3493765"/>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0" name="TextBox 9"/>
            <p:cNvSpPr txBox="1"/>
            <p:nvPr/>
          </p:nvSpPr>
          <p:spPr>
            <a:xfrm>
              <a:off x="5518111" y="756444"/>
              <a:ext cx="1536593"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lao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công</a:t>
              </a:r>
              <a:endParaRPr lang="en-US" sz="4400" b="1" kern="1200" dirty="0">
                <a:latin typeface="Arial" pitchFamily="34" charset="0"/>
                <a:ea typeface="宋体" pitchFamily="2" charset="-122"/>
                <a:cs typeface="+mn-cs"/>
              </a:endParaRPr>
            </a:p>
          </p:txBody>
        </p:sp>
      </p:grpSp>
      <p:grpSp>
        <p:nvGrpSpPr>
          <p:cNvPr id="12" name="Group 11"/>
          <p:cNvGrpSpPr/>
          <p:nvPr/>
        </p:nvGrpSpPr>
        <p:grpSpPr>
          <a:xfrm>
            <a:off x="7496540" y="1286202"/>
            <a:ext cx="1993490" cy="3485122"/>
            <a:chOff x="5287191" y="696685"/>
            <a:chExt cx="1998434" cy="3493765"/>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4" name="TextBox 13"/>
            <p:cNvSpPr txBox="1"/>
            <p:nvPr/>
          </p:nvSpPr>
          <p:spPr>
            <a:xfrm>
              <a:off x="5609219" y="897311"/>
              <a:ext cx="1348576"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giáo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viên</a:t>
              </a:r>
              <a:endParaRPr lang="en-US" sz="4000" b="1" kern="1200" dirty="0">
                <a:latin typeface="Arial" pitchFamily="34" charset="0"/>
                <a:ea typeface="宋体" pitchFamily="2" charset="-122"/>
                <a:cs typeface="+mn-cs"/>
              </a:endParaRPr>
            </a:p>
          </p:txBody>
        </p:sp>
      </p:grpSp>
      <p:grpSp>
        <p:nvGrpSpPr>
          <p:cNvPr id="15" name="Group 14"/>
          <p:cNvGrpSpPr/>
          <p:nvPr/>
        </p:nvGrpSpPr>
        <p:grpSpPr>
          <a:xfrm>
            <a:off x="9718974" y="1908224"/>
            <a:ext cx="1993491" cy="3485122"/>
            <a:chOff x="5287191" y="696685"/>
            <a:chExt cx="1998434" cy="3493765"/>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7" name="TextBox 16"/>
            <p:cNvSpPr txBox="1"/>
            <p:nvPr/>
          </p:nvSpPr>
          <p:spPr>
            <a:xfrm>
              <a:off x="5773125" y="979160"/>
              <a:ext cx="843985"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kĩ</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sư</a:t>
              </a:r>
              <a:endParaRPr lang="en-US" sz="4000" b="1" kern="1200" dirty="0">
                <a:latin typeface="Arial" pitchFamily="34" charset="0"/>
                <a:ea typeface="宋体" pitchFamily="2" charset="-122"/>
                <a:cs typeface="+mn-cs"/>
              </a:endParaRPr>
            </a:p>
          </p:txBody>
        </p:sp>
      </p:grpSp>
      <p:pic>
        <p:nvPicPr>
          <p:cNvPr id="8" name="Picture 7"/>
          <p:cNvPicPr>
            <a:picLocks noChangeAspect="1"/>
          </p:cNvPicPr>
          <p:nvPr/>
        </p:nvPicPr>
        <p:blipFill rotWithShape="1">
          <a:blip r:embed="rId8"/>
          <a:srcRect l="2967" r="1892"/>
          <a:stretch/>
        </p:blipFill>
        <p:spPr>
          <a:xfrm>
            <a:off x="4824738" y="3715768"/>
            <a:ext cx="2833362" cy="2962985"/>
          </a:xfrm>
          <a:prstGeom prst="rect">
            <a:avLst/>
          </a:prstGeom>
        </p:spPr>
      </p:pic>
      <p:sp>
        <p:nvSpPr>
          <p:cNvPr id="2" name="Flowchart: Delay 1">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3" name="TextBox 2">
            <a:extLst>
              <a:ext uri="{FF2B5EF4-FFF2-40B4-BE49-F238E27FC236}">
                <a16:creationId xmlns:a16="http://schemas.microsoft.com/office/drawing/2014/main" id="{063F8AB9-445B-4CB1-BB46-6329F3D5CA53}"/>
              </a:ext>
            </a:extLst>
          </p:cNvPr>
          <p:cNvSpPr txBox="1"/>
          <p:nvPr/>
        </p:nvSpPr>
        <p:spPr>
          <a:xfrm>
            <a:off x="1446870" y="2688180"/>
            <a:ext cx="2318657" cy="2862322"/>
          </a:xfrm>
          <a:prstGeom prst="rect">
            <a:avLst/>
          </a:prstGeom>
          <a:noFill/>
        </p:spPr>
        <p:txBody>
          <a:bodyPr wrap="square" rtlCol="0">
            <a:spAutoFit/>
          </a:bodyPr>
          <a:lstStyle/>
          <a:p>
            <a:pPr algn="just"/>
            <a:r>
              <a:rPr lang="en-US" sz="3600"/>
              <a:t>Nghề nào sau đây là nghề lao động chân tay?</a:t>
            </a:r>
          </a:p>
        </p:txBody>
      </p:sp>
      <p:pic>
        <p:nvPicPr>
          <p:cNvPr id="5" name="Tieng-yeah-tre-con-www_nhacchuongvui_com">
            <a:hlinkClick r:id="" action="ppaction://media"/>
            <a:extLst>
              <a:ext uri="{FF2B5EF4-FFF2-40B4-BE49-F238E27FC236}">
                <a16:creationId xmlns:a16="http://schemas.microsoft.com/office/drawing/2014/main" id="{10FFB6CA-8DFD-4D0F-AC81-CAB823481F8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2033999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1+#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5"/>
                                        </p:tgtEl>
                                      </p:cBhvr>
                                    </p:cmd>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9" name="Flowchart: Delay 18">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0" name="TextBox 19">
            <a:extLst>
              <a:ext uri="{FF2B5EF4-FFF2-40B4-BE49-F238E27FC236}">
                <a16:creationId xmlns:a16="http://schemas.microsoft.com/office/drawing/2014/main" id="{35073D83-771A-469A-A024-79768716BDF5}"/>
              </a:ext>
            </a:extLst>
          </p:cNvPr>
          <p:cNvSpPr txBox="1"/>
          <p:nvPr/>
        </p:nvSpPr>
        <p:spPr>
          <a:xfrm>
            <a:off x="1443284" y="2950491"/>
            <a:ext cx="2439330" cy="2246769"/>
          </a:xfrm>
          <a:prstGeom prst="rect">
            <a:avLst/>
          </a:prstGeom>
          <a:noFill/>
        </p:spPr>
        <p:txBody>
          <a:bodyPr wrap="square" rtlCol="0">
            <a:spAutoFit/>
          </a:bodyPr>
          <a:lstStyle/>
          <a:p>
            <a:pPr algn="just"/>
            <a:r>
              <a:rPr lang="en-US" sz="2800"/>
              <a:t>Chúng ta nên dành tình cảm gì cho những người lao công?</a:t>
            </a:r>
          </a:p>
        </p:txBody>
      </p:sp>
      <p:grpSp>
        <p:nvGrpSpPr>
          <p:cNvPr id="21" name="Group 20">
            <a:extLst>
              <a:ext uri="{FF2B5EF4-FFF2-40B4-BE49-F238E27FC236}">
                <a16:creationId xmlns:a16="http://schemas.microsoft.com/office/drawing/2014/main" id="{CD0A1ED4-83B2-4EE0-A537-E6DD75779F96}"/>
              </a:ext>
            </a:extLst>
          </p:cNvPr>
          <p:cNvGrpSpPr/>
          <p:nvPr/>
        </p:nvGrpSpPr>
        <p:grpSpPr>
          <a:xfrm>
            <a:off x="9752601" y="2093918"/>
            <a:ext cx="1993490" cy="3485122"/>
            <a:chOff x="5238083" y="696685"/>
            <a:chExt cx="1998434" cy="3493765"/>
          </a:xfrm>
        </p:grpSpPr>
        <p:pic>
          <p:nvPicPr>
            <p:cNvPr id="23" name="Picture 22">
              <a:extLst>
                <a:ext uri="{FF2B5EF4-FFF2-40B4-BE49-F238E27FC236}">
                  <a16:creationId xmlns:a16="http://schemas.microsoft.com/office/drawing/2014/main" id="{3463CDDB-4C62-4EE0-A2CD-C1E29DD5F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8083" y="696685"/>
              <a:ext cx="1998434" cy="3493765"/>
            </a:xfrm>
            <a:prstGeom prst="rect">
              <a:avLst/>
            </a:prstGeom>
          </p:spPr>
        </p:pic>
        <p:sp>
          <p:nvSpPr>
            <p:cNvPr id="24" name="TextBox 23">
              <a:extLst>
                <a:ext uri="{FF2B5EF4-FFF2-40B4-BE49-F238E27FC236}">
                  <a16:creationId xmlns:a16="http://schemas.microsoft.com/office/drawing/2014/main" id="{9ECC07A8-A201-4640-B6B9-A7F7024A83BF}"/>
                </a:ext>
              </a:extLst>
            </p:cNvPr>
            <p:cNvSpPr txBox="1"/>
            <p:nvPr/>
          </p:nvSpPr>
          <p:spPr>
            <a:xfrm>
              <a:off x="5263370" y="1075149"/>
              <a:ext cx="1965655"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Tôn trọng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và biết ơn</a:t>
              </a:r>
              <a:endParaRPr lang="en-US" sz="2800" b="1" kern="1200" dirty="0">
                <a:latin typeface="Arial" pitchFamily="34" charset="0"/>
                <a:ea typeface="宋体" pitchFamily="2" charset="-122"/>
                <a:cs typeface="+mn-cs"/>
              </a:endParaRPr>
            </a:p>
          </p:txBody>
        </p:sp>
      </p:grpSp>
      <p:grpSp>
        <p:nvGrpSpPr>
          <p:cNvPr id="25" name="Group 24">
            <a:extLst>
              <a:ext uri="{FF2B5EF4-FFF2-40B4-BE49-F238E27FC236}">
                <a16:creationId xmlns:a16="http://schemas.microsoft.com/office/drawing/2014/main" id="{D4781BAD-D0F6-4DF7-8E23-B9A4617103EC}"/>
              </a:ext>
            </a:extLst>
          </p:cNvPr>
          <p:cNvGrpSpPr/>
          <p:nvPr/>
        </p:nvGrpSpPr>
        <p:grpSpPr>
          <a:xfrm>
            <a:off x="7496537" y="1286202"/>
            <a:ext cx="1993489" cy="3485122"/>
            <a:chOff x="5287191" y="696685"/>
            <a:chExt cx="1998434" cy="3493765"/>
          </a:xfrm>
        </p:grpSpPr>
        <p:pic>
          <p:nvPicPr>
            <p:cNvPr id="26" name="Picture 25">
              <a:extLst>
                <a:ext uri="{FF2B5EF4-FFF2-40B4-BE49-F238E27FC236}">
                  <a16:creationId xmlns:a16="http://schemas.microsoft.com/office/drawing/2014/main" id="{C8464033-1E0D-4C8E-9570-7E24A0943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7" name="TextBox 26">
              <a:extLst>
                <a:ext uri="{FF2B5EF4-FFF2-40B4-BE49-F238E27FC236}">
                  <a16:creationId xmlns:a16="http://schemas.microsoft.com/office/drawing/2014/main" id="{56F915E0-8CFE-4F4A-81A3-26BFEFE92EBB}"/>
                </a:ext>
              </a:extLst>
            </p:cNvPr>
            <p:cNvSpPr txBox="1"/>
            <p:nvPr/>
          </p:nvSpPr>
          <p:spPr>
            <a:xfrm>
              <a:off x="5586378" y="1028167"/>
              <a:ext cx="1481957"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Xem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thường</a:t>
              </a:r>
              <a:endParaRPr lang="en-US" sz="2400" b="1" kern="1200" dirty="0">
                <a:latin typeface="Arial" pitchFamily="34" charset="0"/>
                <a:ea typeface="宋体" pitchFamily="2" charset="-122"/>
                <a:cs typeface="+mn-cs"/>
              </a:endParaRPr>
            </a:p>
          </p:txBody>
        </p:sp>
      </p:grpSp>
      <p:grpSp>
        <p:nvGrpSpPr>
          <p:cNvPr id="28" name="Group 27">
            <a:extLst>
              <a:ext uri="{FF2B5EF4-FFF2-40B4-BE49-F238E27FC236}">
                <a16:creationId xmlns:a16="http://schemas.microsoft.com/office/drawing/2014/main" id="{0871EFE5-C466-4FCC-AEAC-A0321A6E6D9E}"/>
              </a:ext>
            </a:extLst>
          </p:cNvPr>
          <p:cNvGrpSpPr/>
          <p:nvPr/>
        </p:nvGrpSpPr>
        <p:grpSpPr>
          <a:xfrm>
            <a:off x="5136293" y="758424"/>
            <a:ext cx="1993491" cy="3485122"/>
            <a:chOff x="5287191" y="696685"/>
            <a:chExt cx="1998434" cy="3493765"/>
          </a:xfrm>
        </p:grpSpPr>
        <p:pic>
          <p:nvPicPr>
            <p:cNvPr id="29" name="Picture 28">
              <a:extLst>
                <a:ext uri="{FF2B5EF4-FFF2-40B4-BE49-F238E27FC236}">
                  <a16:creationId xmlns:a16="http://schemas.microsoft.com/office/drawing/2014/main" id="{47D8FF10-1F44-4F5E-9C3E-85ECC0B2E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0" name="TextBox 29">
              <a:extLst>
                <a:ext uri="{FF2B5EF4-FFF2-40B4-BE49-F238E27FC236}">
                  <a16:creationId xmlns:a16="http://schemas.microsoft.com/office/drawing/2014/main" id="{E9DF93A4-0502-4EEF-B05B-D602305F9A05}"/>
                </a:ext>
              </a:extLst>
            </p:cNvPr>
            <p:cNvSpPr txBox="1"/>
            <p:nvPr/>
          </p:nvSpPr>
          <p:spPr>
            <a:xfrm>
              <a:off x="5717512" y="1102336"/>
              <a:ext cx="1160560"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Cười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tươi</a:t>
              </a:r>
              <a:endParaRPr lang="en-US" sz="2800" b="1" kern="1200" dirty="0">
                <a:latin typeface="Arial" pitchFamily="34" charset="0"/>
                <a:ea typeface="宋体" pitchFamily="2" charset="-122"/>
                <a:cs typeface="+mn-cs"/>
              </a:endParaRPr>
            </a:p>
          </p:txBody>
        </p:sp>
      </p:grpSp>
      <p:pic>
        <p:nvPicPr>
          <p:cNvPr id="31" name="Picture 30">
            <a:extLst>
              <a:ext uri="{FF2B5EF4-FFF2-40B4-BE49-F238E27FC236}">
                <a16:creationId xmlns:a16="http://schemas.microsoft.com/office/drawing/2014/main" id="{62261320-D938-4E7E-9CF7-10210963516C}"/>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2" name="Tieng-yeah-tre-con-www_nhacchuongvui_com">
            <a:hlinkClick r:id="" action="ppaction://media"/>
            <a:extLst>
              <a:ext uri="{FF2B5EF4-FFF2-40B4-BE49-F238E27FC236}">
                <a16:creationId xmlns:a16="http://schemas.microsoft.com/office/drawing/2014/main" id="{6A442DFF-55A1-4458-8AC4-29AEA30636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1926911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1+#ppt_w/2"/>
                                          </p:val>
                                        </p:tav>
                                        <p:tav tm="100000">
                                          <p:val>
                                            <p:strVal val="#ppt_x"/>
                                          </p:val>
                                        </p:tav>
                                      </p:tavLst>
                                    </p:anim>
                                    <p:anim calcmode="lin" valueType="num">
                                      <p:cBhvr additive="base">
                                        <p:cTn id="11" dur="2000" fill="hold"/>
                                        <p:tgtEl>
                                          <p:spTgt spid="31"/>
                                        </p:tgtEl>
                                        <p:attrNameLst>
                                          <p:attrName>ppt_y</p:attrName>
                                        </p:attrNameLst>
                                      </p:cBhvr>
                                      <p:tavLst>
                                        <p:tav tm="0">
                                          <p:val>
                                            <p:strVal val="#ppt_y"/>
                                          </p:val>
                                        </p:tav>
                                        <p:tav tm="100000">
                                          <p:val>
                                            <p:strVal val="#ppt_y"/>
                                          </p:val>
                                        </p:tav>
                                      </p:tavLst>
                                    </p:anim>
                                  </p:childTnLst>
                                </p:cTn>
                              </p:par>
                              <p:par>
                                <p:cTn id="12" presetID="1" presetClass="mediacall" presetSubtype="0" fill="hold" nodeType="withEffect">
                                  <p:stCondLst>
                                    <p:cond delay="0"/>
                                  </p:stCondLst>
                                  <p:childTnLst>
                                    <p:cmd type="call" cmd="playFrom(0.0)">
                                      <p:cBhvr>
                                        <p:cTn id="13" dur="4414" fill="hold"/>
                                        <p:tgtEl>
                                          <p:spTgt spid="32"/>
                                        </p:tgtEl>
                                      </p:cBhvr>
                                    </p:cmd>
                                  </p:childTnLst>
                                </p:cTn>
                              </p:par>
                              <p:par>
                                <p:cTn id="14" presetID="14" presetClass="exit" presetSubtype="10" fill="hold" nodeType="withEffect">
                                  <p:stCondLst>
                                    <p:cond delay="0"/>
                                  </p:stCondLst>
                                  <p:childTnLst>
                                    <p:animEffect transition="out" filter="randombar(horizont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5"/>
                  </p:tgtEl>
                </p:cond>
              </p:nextCondLst>
            </p:seq>
            <p:audio>
              <p:cMediaNode vol="80000">
                <p:cTn id="38" fill="hold" display="0">
                  <p:stCondLst>
                    <p:cond delay="indefinite"/>
                  </p:stCondLst>
                  <p:endCondLst>
                    <p:cond evt="onStopAudio" delay="0">
                      <p:tgtEl>
                        <p:sldTgt/>
                      </p:tgtEl>
                    </p:cond>
                  </p:endCondLst>
                </p:cTn>
                <p:tgtEl>
                  <p:spTgt spid="3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4" name="Flowchart: Delay 23">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5" name="TextBox 24">
            <a:extLst>
              <a:ext uri="{FF2B5EF4-FFF2-40B4-BE49-F238E27FC236}">
                <a16:creationId xmlns:a16="http://schemas.microsoft.com/office/drawing/2014/main" id="{8864E685-3DE7-4978-BBDD-06E6353FF75E}"/>
              </a:ext>
            </a:extLst>
          </p:cNvPr>
          <p:cNvSpPr txBox="1"/>
          <p:nvPr/>
        </p:nvSpPr>
        <p:spPr>
          <a:xfrm>
            <a:off x="1376001" y="2603687"/>
            <a:ext cx="2439330" cy="3108543"/>
          </a:xfrm>
          <a:prstGeom prst="rect">
            <a:avLst/>
          </a:prstGeom>
          <a:noFill/>
        </p:spPr>
        <p:txBody>
          <a:bodyPr wrap="square" rtlCol="0">
            <a:spAutoFit/>
          </a:bodyPr>
          <a:lstStyle/>
          <a:p>
            <a:pPr algn="just"/>
            <a:r>
              <a:rPr lang="en-US" sz="2800"/>
              <a:t>Từ ngữ chỉ đặc điểm nào là phù hợp khi nói về chị lao công trong bài thơ </a:t>
            </a:r>
            <a:r>
              <a:rPr lang="en-US" sz="2800" i="1"/>
              <a:t>Tiếng chổi tre?</a:t>
            </a:r>
            <a:endParaRPr lang="en-US" sz="2800"/>
          </a:p>
        </p:txBody>
      </p:sp>
      <p:grpSp>
        <p:nvGrpSpPr>
          <p:cNvPr id="26" name="Group 25">
            <a:extLst>
              <a:ext uri="{FF2B5EF4-FFF2-40B4-BE49-F238E27FC236}">
                <a16:creationId xmlns:a16="http://schemas.microsoft.com/office/drawing/2014/main" id="{CFC50B1A-FD64-42F8-A1DE-1A6CE3C49032}"/>
              </a:ext>
            </a:extLst>
          </p:cNvPr>
          <p:cNvGrpSpPr/>
          <p:nvPr/>
        </p:nvGrpSpPr>
        <p:grpSpPr>
          <a:xfrm>
            <a:off x="5274109" y="703446"/>
            <a:ext cx="1993490" cy="3485122"/>
            <a:chOff x="5287191" y="696685"/>
            <a:chExt cx="1998434" cy="3493765"/>
          </a:xfrm>
        </p:grpSpPr>
        <p:pic>
          <p:nvPicPr>
            <p:cNvPr id="27" name="Picture 26">
              <a:extLst>
                <a:ext uri="{FF2B5EF4-FFF2-40B4-BE49-F238E27FC236}">
                  <a16:creationId xmlns:a16="http://schemas.microsoft.com/office/drawing/2014/main" id="{C75D5586-A38C-4AD3-8300-E5E7BECC6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8" name="TextBox 27">
              <a:extLst>
                <a:ext uri="{FF2B5EF4-FFF2-40B4-BE49-F238E27FC236}">
                  <a16:creationId xmlns:a16="http://schemas.microsoft.com/office/drawing/2014/main" id="{21F02FA0-2FFD-42F0-BB94-F67182A78C10}"/>
                </a:ext>
              </a:extLst>
            </p:cNvPr>
            <p:cNvSpPr txBox="1"/>
            <p:nvPr/>
          </p:nvSpPr>
          <p:spPr>
            <a:xfrm>
              <a:off x="5454635" y="878437"/>
              <a:ext cx="1663545"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chăm</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chỉ</a:t>
              </a:r>
              <a:endParaRPr lang="en-US" sz="4400" b="1" kern="1200" dirty="0">
                <a:latin typeface="Arial" pitchFamily="34" charset="0"/>
                <a:ea typeface="宋体" pitchFamily="2" charset="-122"/>
                <a:cs typeface="+mn-cs"/>
              </a:endParaRPr>
            </a:p>
          </p:txBody>
        </p:sp>
      </p:grpSp>
      <p:grpSp>
        <p:nvGrpSpPr>
          <p:cNvPr id="29" name="Group 28">
            <a:extLst>
              <a:ext uri="{FF2B5EF4-FFF2-40B4-BE49-F238E27FC236}">
                <a16:creationId xmlns:a16="http://schemas.microsoft.com/office/drawing/2014/main" id="{ADD66478-D7F9-4307-AFBC-4ABD1C2F5D68}"/>
              </a:ext>
            </a:extLst>
          </p:cNvPr>
          <p:cNvGrpSpPr/>
          <p:nvPr/>
        </p:nvGrpSpPr>
        <p:grpSpPr>
          <a:xfrm>
            <a:off x="7496543" y="1286202"/>
            <a:ext cx="1993491" cy="3485122"/>
            <a:chOff x="5287191" y="696685"/>
            <a:chExt cx="1998434" cy="3493765"/>
          </a:xfrm>
        </p:grpSpPr>
        <p:pic>
          <p:nvPicPr>
            <p:cNvPr id="30" name="Picture 29">
              <a:extLst>
                <a:ext uri="{FF2B5EF4-FFF2-40B4-BE49-F238E27FC236}">
                  <a16:creationId xmlns:a16="http://schemas.microsoft.com/office/drawing/2014/main" id="{B5B329F7-51FF-4944-A794-C8ADA5FBC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1" name="TextBox 30">
              <a:extLst>
                <a:ext uri="{FF2B5EF4-FFF2-40B4-BE49-F238E27FC236}">
                  <a16:creationId xmlns:a16="http://schemas.microsoft.com/office/drawing/2014/main" id="{F72A56F6-30EA-4294-89B2-1FA9DE3D4255}"/>
                </a:ext>
              </a:extLst>
            </p:cNvPr>
            <p:cNvSpPr txBox="1"/>
            <p:nvPr/>
          </p:nvSpPr>
          <p:spPr>
            <a:xfrm>
              <a:off x="5529107" y="877656"/>
              <a:ext cx="1506059"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lười</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nhác</a:t>
              </a:r>
              <a:endParaRPr lang="en-US" sz="4000" b="1" kern="1200" dirty="0">
                <a:latin typeface="Arial" pitchFamily="34" charset="0"/>
                <a:ea typeface="宋体" pitchFamily="2" charset="-122"/>
                <a:cs typeface="+mn-cs"/>
              </a:endParaRPr>
            </a:p>
          </p:txBody>
        </p:sp>
      </p:grpSp>
      <p:grpSp>
        <p:nvGrpSpPr>
          <p:cNvPr id="32" name="Group 31">
            <a:extLst>
              <a:ext uri="{FF2B5EF4-FFF2-40B4-BE49-F238E27FC236}">
                <a16:creationId xmlns:a16="http://schemas.microsoft.com/office/drawing/2014/main" id="{560B8F13-3C31-4C37-9FE1-AA675D53510B}"/>
              </a:ext>
            </a:extLst>
          </p:cNvPr>
          <p:cNvGrpSpPr/>
          <p:nvPr/>
        </p:nvGrpSpPr>
        <p:grpSpPr>
          <a:xfrm>
            <a:off x="9718974" y="1908224"/>
            <a:ext cx="1993491" cy="3485122"/>
            <a:chOff x="5287191" y="696685"/>
            <a:chExt cx="1998434" cy="3493765"/>
          </a:xfrm>
        </p:grpSpPr>
        <p:pic>
          <p:nvPicPr>
            <p:cNvPr id="33" name="Picture 32">
              <a:extLst>
                <a:ext uri="{FF2B5EF4-FFF2-40B4-BE49-F238E27FC236}">
                  <a16:creationId xmlns:a16="http://schemas.microsoft.com/office/drawing/2014/main" id="{A9014B41-C2AD-44EE-8CE2-A39DE0179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4" name="TextBox 33">
              <a:extLst>
                <a:ext uri="{FF2B5EF4-FFF2-40B4-BE49-F238E27FC236}">
                  <a16:creationId xmlns:a16="http://schemas.microsoft.com/office/drawing/2014/main" id="{C96E8F9B-F799-4F59-A168-05082F306F68}"/>
                </a:ext>
              </a:extLst>
            </p:cNvPr>
            <p:cNvSpPr txBox="1"/>
            <p:nvPr/>
          </p:nvSpPr>
          <p:spPr>
            <a:xfrm>
              <a:off x="5574663" y="979160"/>
              <a:ext cx="1240908"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chổi</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tre</a:t>
              </a:r>
              <a:endParaRPr lang="en-US" sz="4000" b="1" kern="1200" dirty="0">
                <a:latin typeface="Arial" pitchFamily="34" charset="0"/>
                <a:ea typeface="宋体" pitchFamily="2" charset="-122"/>
                <a:cs typeface="+mn-cs"/>
              </a:endParaRPr>
            </a:p>
          </p:txBody>
        </p:sp>
      </p:grpSp>
      <p:pic>
        <p:nvPicPr>
          <p:cNvPr id="35" name="Picture 34">
            <a:extLst>
              <a:ext uri="{FF2B5EF4-FFF2-40B4-BE49-F238E27FC236}">
                <a16:creationId xmlns:a16="http://schemas.microsoft.com/office/drawing/2014/main" id="{D015B220-E80A-47E5-9FA1-2DC7A1AB2299}"/>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6" name="Tieng-yeah-tre-con-www_nhacchuongvui_com">
            <a:hlinkClick r:id="" action="ppaction://media"/>
            <a:extLst>
              <a:ext uri="{FF2B5EF4-FFF2-40B4-BE49-F238E27FC236}">
                <a16:creationId xmlns:a16="http://schemas.microsoft.com/office/drawing/2014/main" id="{DEA06BC2-0483-4B06-B7CE-D38BB081FFC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318501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000" fill="hold"/>
                                        <p:tgtEl>
                                          <p:spTgt spid="35"/>
                                        </p:tgtEl>
                                        <p:attrNameLst>
                                          <p:attrName>ppt_x</p:attrName>
                                        </p:attrNameLst>
                                      </p:cBhvr>
                                      <p:tavLst>
                                        <p:tav tm="0">
                                          <p:val>
                                            <p:strVal val="1+#ppt_w/2"/>
                                          </p:val>
                                        </p:tav>
                                        <p:tav tm="100000">
                                          <p:val>
                                            <p:strVal val="#ppt_x"/>
                                          </p:val>
                                        </p:tav>
                                      </p:tavLst>
                                    </p:anim>
                                    <p:anim calcmode="lin" valueType="num">
                                      <p:cBhvr additive="base">
                                        <p:cTn id="11" dur="2000" fill="hold"/>
                                        <p:tgtEl>
                                          <p:spTgt spid="35"/>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36"/>
                                        </p:tgtEl>
                                      </p:cBhvr>
                                    </p:cmd>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5"/>
                                        </p:tgtEl>
                                      </p:cBhvr>
                                    </p:animEffect>
                                    <p:animScale>
                                      <p:cBhvr>
                                        <p:cTn id="31"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9"/>
                  </p:tgtEl>
                </p:cond>
              </p:nextCondLst>
            </p:seq>
            <p:audio>
              <p:cMediaNode vol="80000">
                <p:cTn id="38" fill="hold" display="0">
                  <p:stCondLst>
                    <p:cond delay="indefinite"/>
                  </p:stCondLst>
                  <p:endCondLst>
                    <p:cond evt="onStopAudio" delay="0">
                      <p:tgtEl>
                        <p:sldTgt/>
                      </p:tgtEl>
                    </p:cond>
                  </p:endCondLst>
                </p:cTn>
                <p:tgtEl>
                  <p:spTgt spid="3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Các tấm biển báo dưới đây nhắc nhở chúng ta điều gì?</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B93F0BE-C1EF-40ED-9736-848A7783B1C7}"/>
              </a:ext>
            </a:extLst>
          </p:cNvPr>
          <p:cNvGrpSpPr/>
          <p:nvPr/>
        </p:nvGrpSpPr>
        <p:grpSpPr>
          <a:xfrm>
            <a:off x="1181146" y="1861457"/>
            <a:ext cx="9799546" cy="4033157"/>
            <a:chOff x="1181146" y="1861457"/>
            <a:chExt cx="9799546" cy="4033157"/>
          </a:xfrm>
        </p:grpSpPr>
        <p:pic>
          <p:nvPicPr>
            <p:cNvPr id="6" name="Picture 5">
              <a:extLst>
                <a:ext uri="{FF2B5EF4-FFF2-40B4-BE49-F238E27FC236}">
                  <a16:creationId xmlns:a16="http://schemas.microsoft.com/office/drawing/2014/main" id="{CCCC7FA7-08E8-481C-99C4-D39A2522087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t="14657"/>
            <a:stretch/>
          </p:blipFill>
          <p:spPr>
            <a:xfrm>
              <a:off x="1181146" y="1861457"/>
              <a:ext cx="9799546" cy="4033157"/>
            </a:xfrm>
            <a:prstGeom prst="rect">
              <a:avLst/>
            </a:prstGeom>
          </p:spPr>
        </p:pic>
        <p:pic>
          <p:nvPicPr>
            <p:cNvPr id="10" name="Picture 9">
              <a:extLst>
                <a:ext uri="{FF2B5EF4-FFF2-40B4-BE49-F238E27FC236}">
                  <a16:creationId xmlns:a16="http://schemas.microsoft.com/office/drawing/2014/main" id="{118F369A-D952-4FBD-AA3F-7508E0C69F30}"/>
                </a:ext>
              </a:extLst>
            </p:cNvPr>
            <p:cNvPicPr>
              <a:picLocks noChangeAspect="1"/>
            </p:cNvPicPr>
            <p:nvPr/>
          </p:nvPicPr>
          <p:blipFill>
            <a:blip r:embed="rId6"/>
            <a:stretch>
              <a:fillRect/>
            </a:stretch>
          </p:blipFill>
          <p:spPr>
            <a:xfrm>
              <a:off x="2939144" y="3673929"/>
              <a:ext cx="1077685" cy="621924"/>
            </a:xfrm>
            <a:prstGeom prst="rect">
              <a:avLst/>
            </a:prstGeom>
          </p:spPr>
        </p:pic>
        <p:pic>
          <p:nvPicPr>
            <p:cNvPr id="11" name="Picture 10">
              <a:extLst>
                <a:ext uri="{FF2B5EF4-FFF2-40B4-BE49-F238E27FC236}">
                  <a16:creationId xmlns:a16="http://schemas.microsoft.com/office/drawing/2014/main" id="{E94DC004-A76A-4DE2-B242-284C6C49ADF7}"/>
                </a:ext>
              </a:extLst>
            </p:cNvPr>
            <p:cNvPicPr>
              <a:picLocks noChangeAspect="1"/>
            </p:cNvPicPr>
            <p:nvPr/>
          </p:nvPicPr>
          <p:blipFill>
            <a:blip r:embed="rId7"/>
            <a:stretch>
              <a:fillRect/>
            </a:stretch>
          </p:blipFill>
          <p:spPr>
            <a:xfrm>
              <a:off x="2889087" y="4271391"/>
              <a:ext cx="1210455" cy="621924"/>
            </a:xfrm>
            <a:prstGeom prst="rect">
              <a:avLst/>
            </a:prstGeom>
          </p:spPr>
        </p:pic>
        <p:pic>
          <p:nvPicPr>
            <p:cNvPr id="12" name="Picture 11">
              <a:extLst>
                <a:ext uri="{FF2B5EF4-FFF2-40B4-BE49-F238E27FC236}">
                  <a16:creationId xmlns:a16="http://schemas.microsoft.com/office/drawing/2014/main" id="{6E9C0925-96C6-4EB7-83B5-ABD41A80BFBA}"/>
                </a:ext>
              </a:extLst>
            </p:cNvPr>
            <p:cNvPicPr>
              <a:picLocks noChangeAspect="1"/>
            </p:cNvPicPr>
            <p:nvPr/>
          </p:nvPicPr>
          <p:blipFill>
            <a:blip r:embed="rId8"/>
            <a:stretch>
              <a:fillRect/>
            </a:stretch>
          </p:blipFill>
          <p:spPr>
            <a:xfrm>
              <a:off x="7589817" y="3731079"/>
              <a:ext cx="944962" cy="507624"/>
            </a:xfrm>
            <a:prstGeom prst="rect">
              <a:avLst/>
            </a:prstGeom>
          </p:spPr>
        </p:pic>
      </p:gr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68037"/>
            <a:ext cx="11560554" cy="7053245"/>
            <a:chOff x="300642" y="48987"/>
            <a:chExt cx="11560554" cy="705324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10133069" y="1701802"/>
            <a:ext cx="1351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5690665" y="5406383"/>
            <a:ext cx="11165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4462420" y="1701802"/>
            <a:ext cx="122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7554434" y="4989287"/>
            <a:ext cx="13510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4B7C29-CB82-4D46-A7F2-A4116048D9D5}"/>
              </a:ext>
            </a:extLst>
          </p:cNvPr>
          <p:cNvCxnSpPr>
            <a:cxnSpLocks/>
          </p:cNvCxnSpPr>
          <p:nvPr/>
        </p:nvCxnSpPr>
        <p:spPr>
          <a:xfrm>
            <a:off x="10469060" y="4985660"/>
            <a:ext cx="10150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395BE-5618-41D1-BC28-7481CCD99556}"/>
              </a:ext>
            </a:extLst>
          </p:cNvPr>
          <p:cNvCxnSpPr>
            <a:cxnSpLocks/>
          </p:cNvCxnSpPr>
          <p:nvPr/>
        </p:nvCxnSpPr>
        <p:spPr>
          <a:xfrm>
            <a:off x="1195513" y="6455233"/>
            <a:ext cx="1678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303361" y="62592"/>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7030A0"/>
                  </a:solidFill>
                  <a:latin typeface="Arial" panose="020B0604020202020204" pitchFamily="34" charset="0"/>
                  <a:cs typeface="Arial" panose="020B0604020202020204" pitchFamily="34" charset="0"/>
                </a:rPr>
                <a:t>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Một hôm, chị én nâu đang sửa soạn đi ngủ thì nghe thấy tiếng khóc thút thít. Lần theo tiếng khóc, én nâu tìm đến công viên nhỏ. Thấy một cây cỏ non đang khóc, én nâu hỏi:</a:t>
              </a:r>
            </a:p>
            <a:p>
              <a:pPr algn="just"/>
              <a:r>
                <a:rPr lang="en-US" sz="2400">
                  <a:solidFill>
                    <a:srgbClr val="00B050"/>
                  </a:solidFill>
                  <a:latin typeface="Arial" panose="020B0604020202020204" pitchFamily="34" charset="0"/>
                  <a:cs typeface="Arial" panose="020B0604020202020204" pitchFamily="34" charset="0"/>
                </a:rPr>
                <a:t>    - Em bị ốm à?</a:t>
              </a:r>
            </a:p>
            <a:p>
              <a:pPr algn="just"/>
              <a:r>
                <a:rPr lang="en-US" sz="2400">
                  <a:solidFill>
                    <a:srgbClr val="00B050"/>
                  </a:solidFill>
                  <a:latin typeface="Arial" panose="020B0604020202020204" pitchFamily="34" charset="0"/>
                  <a:cs typeface="Arial" panose="020B0604020202020204" pitchFamily="34" charset="0"/>
                </a:rPr>
                <a:t>    Cỏ non khóc nấc lên:</a:t>
              </a:r>
            </a:p>
            <a:p>
              <a:pPr algn="just"/>
              <a:r>
                <a:rPr lang="en-US" sz="2400">
                  <a:solidFill>
                    <a:srgbClr val="00B050"/>
                  </a:solidFill>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solidFill>
                    <a:srgbClr val="00B050"/>
                  </a:solidFill>
                  <a:latin typeface="Arial" panose="020B0604020202020204" pitchFamily="34" charset="0"/>
                  <a:cs typeface="Arial" panose="020B0604020202020204" pitchFamily="34" charset="0"/>
                </a:rPr>
                <a:t>     Én nâu lặng đi một phút rồi bỗng reo lên:</a:t>
              </a:r>
            </a:p>
            <a:p>
              <a:pPr algn="just"/>
              <a:r>
                <a:rPr lang="en-US" sz="2400">
                  <a:solidFill>
                    <a:srgbClr val="00B050"/>
                  </a:solidFill>
                  <a:latin typeface="Arial" panose="020B0604020202020204" pitchFamily="34" charset="0"/>
                  <a:cs typeface="Arial" panose="020B0604020202020204" pitchFamily="34" charset="0"/>
                </a:rPr>
                <a:t>    - Đừng khóc nữa! Chị sẽ giúp em.</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716F176-7297-46B7-9F7C-3043EF0F03EA}"/>
              </a:ext>
            </a:extLst>
          </p:cNvPr>
          <p:cNvGrpSpPr/>
          <p:nvPr/>
        </p:nvGrpSpPr>
        <p:grpSpPr>
          <a:xfrm>
            <a:off x="300642" y="68037"/>
            <a:ext cx="11560554" cy="7053245"/>
            <a:chOff x="300642" y="48987"/>
            <a:chExt cx="11560554" cy="7053245"/>
          </a:xfrm>
        </p:grpSpPr>
        <p:sp>
          <p:nvSpPr>
            <p:cNvPr id="14" name="TextBox 13">
              <a:extLst>
                <a:ext uri="{FF2B5EF4-FFF2-40B4-BE49-F238E27FC236}">
                  <a16:creationId xmlns:a16="http://schemas.microsoft.com/office/drawing/2014/main" id="{05AB658A-D575-4F9C-B4D3-10E35E432040}"/>
                </a:ext>
              </a:extLst>
            </p:cNvPr>
            <p:cNvSpPr txBox="1"/>
            <p:nvPr/>
          </p:nvSpPr>
          <p:spPr>
            <a:xfrm>
              <a:off x="300642" y="546591"/>
              <a:ext cx="11560554" cy="6555641"/>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Mùa xuân đã đến. Cỏ trong công viên bừng tỉnh sau giấc ngủ đông. Từng đàn én từ phương Nam trở về. Trẻ em chơi đùa dưới ánh mặt trời ấm áp.</a:t>
              </a:r>
            </a:p>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a:p>
              <a:pPr algn="just"/>
              <a:r>
                <a:rPr lang="en-US" sz="2400">
                  <a:latin typeface="Arial" panose="020B0604020202020204" pitchFamily="34" charset="0"/>
                  <a:ea typeface="Arial-Rounded" panose="020B0500000000000000" pitchFamily="34" charset="0"/>
                  <a:cs typeface="Arial" panose="020B0604020202020204" pitchFamily="34" charset="0"/>
                </a:rPr>
                <a:t>    Thế rồi, én nâu gọi thêm rất nhiều bạn của mình. Suốt đêm, cả đàn én ra sức đi tìm cỏ khô tết thành dòng chữ “Không giẫm chân lên cỏ!” đặt bên cạnh bãi cỏ. Xong việc, én nâu tươi cười bảo cỏ non:</a:t>
              </a:r>
            </a:p>
            <a:p>
              <a:pPr algn="just"/>
              <a:r>
                <a:rPr lang="en-US" sz="2400">
                  <a:latin typeface="Arial" panose="020B0604020202020204" pitchFamily="34" charset="0"/>
                  <a:ea typeface="Arial-Rounded" panose="020B0500000000000000" pitchFamily="34" charset="0"/>
                  <a:cs typeface="Arial" panose="020B0604020202020204" pitchFamily="34" charset="0"/>
                </a:rPr>
                <a:t>    - Từ nay em yên tâm rồi. Không còn ai giẫm lên em nữa đâu.</a:t>
              </a:r>
            </a:p>
            <a:p>
              <a:pPr algn="just"/>
              <a:r>
                <a:rPr lang="en-US" sz="2400">
                  <a:latin typeface="Arial" panose="020B0604020202020204" pitchFamily="34" charset="0"/>
                  <a:ea typeface="Arial-Rounded" panose="020B0500000000000000" pitchFamily="34" charset="0"/>
                  <a:cs typeface="Arial" panose="020B0604020202020204" pitchFamily="34" charset="0"/>
                </a:rPr>
                <a:t>    Cỏ nhoẻn miệng cười và cảm ơn chị én nâu.</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365 truyện kể hằng đêm</a:t>
              </a:r>
              <a:r>
                <a:rPr lang="en-US" sz="240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576365BF-E855-4A8C-A113-A3FD397346CA}"/>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bàic</a:t>
            </a:r>
          </a:p>
        </p:txBody>
      </p:sp>
      <p:cxnSp>
        <p:nvCxnSpPr>
          <p:cNvPr id="8" name="Straight Connector 7">
            <a:extLst>
              <a:ext uri="{FF2B5EF4-FFF2-40B4-BE49-F238E27FC236}">
                <a16:creationId xmlns:a16="http://schemas.microsoft.com/office/drawing/2014/main" id="{D2CD0AA5-8D61-4802-BBEA-0A65E5AB227E}"/>
              </a:ext>
            </a:extLst>
          </p:cNvPr>
          <p:cNvCxnSpPr>
            <a:cxnSpLocks/>
          </p:cNvCxnSpPr>
          <p:nvPr/>
        </p:nvCxnSpPr>
        <p:spPr>
          <a:xfrm>
            <a:off x="10863799" y="994022"/>
            <a:ext cx="905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031BD8-2685-474F-98A3-01A05026AB02}"/>
              </a:ext>
            </a:extLst>
          </p:cNvPr>
          <p:cNvCxnSpPr>
            <a:cxnSpLocks/>
          </p:cNvCxnSpPr>
          <p:nvPr/>
        </p:nvCxnSpPr>
        <p:spPr>
          <a:xfrm>
            <a:off x="10039371" y="1701593"/>
            <a:ext cx="1095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C7A50C-9FAD-43E4-BCA6-12D6C79B70BE}"/>
              </a:ext>
            </a:extLst>
          </p:cNvPr>
          <p:cNvCxnSpPr>
            <a:cxnSpLocks/>
          </p:cNvCxnSpPr>
          <p:nvPr/>
        </p:nvCxnSpPr>
        <p:spPr>
          <a:xfrm>
            <a:off x="1698171" y="3143949"/>
            <a:ext cx="136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1226512" y="6447763"/>
            <a:ext cx="16799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2166</Words>
  <Application>Microsoft Office PowerPoint</Application>
  <PresentationFormat>Custom</PresentationFormat>
  <Paragraphs>174</Paragraphs>
  <Slides>29</Slides>
  <Notes>23</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Scope One</vt:lpstr>
      <vt:lpstr>Arial-Rounded</vt:lpstr>
      <vt:lpstr>Arial</vt:lpstr>
      <vt:lpstr>Delius Unicase</vt:lpstr>
      <vt:lpstr>宋体</vt:lpstr>
      <vt:lpstr>Patrick Hand</vt:lpstr>
      <vt:lpstr>Times New Roman</vt:lpstr>
      <vt:lpstr>Kawaii Doodles Newsletter by Slidesgo</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Kể thêm những việc làm  để bảo vệ cây cối.</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cp:lastModifiedBy>
  <cp:revision>131</cp:revision>
  <dcterms:modified xsi:type="dcterms:W3CDTF">2022-03-09T03:41:50Z</dcterms:modified>
</cp:coreProperties>
</file>