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9" r:id="rId2"/>
    <p:sldId id="290" r:id="rId3"/>
    <p:sldId id="291" r:id="rId4"/>
    <p:sldId id="292" r:id="rId5"/>
    <p:sldId id="293" r:id="rId6"/>
    <p:sldId id="294" r:id="rId7"/>
    <p:sldId id="295" r:id="rId8"/>
    <p:sldId id="257" r:id="rId9"/>
    <p:sldId id="287" r:id="rId10"/>
    <p:sldId id="258" r:id="rId11"/>
    <p:sldId id="274" r:id="rId12"/>
    <p:sldId id="273" r:id="rId13"/>
    <p:sldId id="296" r:id="rId14"/>
    <p:sldId id="297" r:id="rId15"/>
    <p:sldId id="261" r:id="rId16"/>
    <p:sldId id="264" r:id="rId17"/>
    <p:sldId id="303" r:id="rId18"/>
    <p:sldId id="300" r:id="rId19"/>
    <p:sldId id="298" r:id="rId20"/>
    <p:sldId id="299" r:id="rId21"/>
    <p:sldId id="301" r:id="rId22"/>
    <p:sldId id="304" r:id="rId23"/>
    <p:sldId id="302" r:id="rId24"/>
    <p:sldId id="305" r:id="rId25"/>
    <p:sldId id="268" r:id="rId26"/>
    <p:sldId id="306" r:id="rId27"/>
    <p:sldId id="307"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1</a:t>
            </a:fld>
            <a:endParaRPr lang="en-US"/>
          </a:p>
        </p:txBody>
      </p:sp>
    </p:spTree>
    <p:extLst>
      <p:ext uri="{BB962C8B-B14F-4D97-AF65-F5344CB8AC3E}">
        <p14:creationId xmlns:p14="http://schemas.microsoft.com/office/powerpoint/2010/main" val="3807715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4920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Ấn</a:t>
            </a:r>
            <a:r>
              <a:rPr lang="en-US" baseline="0" dirty="0" smtClean="0"/>
              <a:t> </a:t>
            </a:r>
            <a:r>
              <a:rPr lang="en-US" baseline="0" dirty="0" err="1" smtClean="0"/>
              <a:t>vào</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quả</a:t>
            </a:r>
            <a:r>
              <a:rPr lang="en-US" baseline="0" dirty="0" smtClean="0"/>
              <a:t> </a:t>
            </a:r>
            <a:r>
              <a:rPr lang="en-US" baseline="0" dirty="0" err="1" smtClean="0"/>
              <a:t>thông</a:t>
            </a:r>
            <a:r>
              <a:rPr lang="en-US" baseline="0" dirty="0" smtClean="0"/>
              <a:t> </a:t>
            </a:r>
            <a:r>
              <a:rPr lang="en-US" baseline="0" dirty="0" err="1" smtClean="0"/>
              <a:t>để</a:t>
            </a:r>
            <a:r>
              <a:rPr lang="en-US" baseline="0" dirty="0" smtClean="0"/>
              <a:t> </a:t>
            </a:r>
            <a:r>
              <a:rPr lang="en-US" baseline="0" dirty="0" err="1" smtClean="0"/>
              <a:t>nhặt</a:t>
            </a:r>
            <a:r>
              <a:rPr lang="en-US" baseline="0" dirty="0" smtClean="0"/>
              <a:t> </a:t>
            </a:r>
            <a:r>
              <a:rPr lang="en-US" baseline="0" dirty="0" err="1" smtClean="0"/>
              <a:t>vào</a:t>
            </a:r>
            <a:r>
              <a:rPr lang="en-US" baseline="0" dirty="0" smtClean="0"/>
              <a:t> </a:t>
            </a:r>
            <a:r>
              <a:rPr lang="en-US" baseline="0" dirty="0" err="1" smtClean="0"/>
              <a:t>giỏ</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en-US" baseline="0" dirty="0" err="1" smtClean="0"/>
              <a:t>để</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trò</a:t>
            </a:r>
            <a:r>
              <a:rPr lang="en-US" baseline="0" dirty="0" smtClean="0"/>
              <a:t> </a:t>
            </a:r>
            <a:r>
              <a:rPr lang="en-US" baseline="0" dirty="0" err="1" smtClean="0"/>
              <a:t>chơi</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giỏ</a:t>
            </a:r>
            <a:r>
              <a:rPr lang="en-US" baseline="0" dirty="0" smtClean="0"/>
              <a:t> </a:t>
            </a:r>
            <a:r>
              <a:rPr lang="en-US" baseline="0" dirty="0" err="1"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mới</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3</a:t>
            </a:fld>
            <a:endParaRPr lang="en-US"/>
          </a:p>
        </p:txBody>
      </p:sp>
    </p:spTree>
    <p:extLst>
      <p:ext uri="{BB962C8B-B14F-4D97-AF65-F5344CB8AC3E}">
        <p14:creationId xmlns:p14="http://schemas.microsoft.com/office/powerpoint/2010/main" val="194989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Ấn</a:t>
            </a:r>
            <a:r>
              <a:rPr lang="en-US" dirty="0" smtClean="0"/>
              <a:t> </a:t>
            </a:r>
            <a:r>
              <a:rPr lang="en-US" dirty="0" err="1" smtClean="0"/>
              <a:t>vào</a:t>
            </a:r>
            <a:r>
              <a:rPr lang="en-US" baseline="0" dirty="0" smtClean="0"/>
              <a:t> </a:t>
            </a:r>
            <a:r>
              <a:rPr lang="en-US" baseline="0" dirty="0" err="1" smtClean="0"/>
              <a:t>biểu</a:t>
            </a:r>
            <a:r>
              <a:rPr lang="en-US" baseline="0" dirty="0" smtClean="0"/>
              <a:t> </a:t>
            </a:r>
            <a:r>
              <a:rPr lang="en-US" baseline="0" dirty="0" err="1" smtClean="0"/>
              <a:t>tượng</a:t>
            </a:r>
            <a:r>
              <a:rPr lang="en-US" baseline="0" dirty="0" smtClean="0"/>
              <a:t> </a:t>
            </a:r>
            <a:r>
              <a:rPr lang="en-US" baseline="0" dirty="0" err="1" smtClean="0"/>
              <a:t>giỏ</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4</a:t>
            </a:fld>
            <a:endParaRPr lang="en-US"/>
          </a:p>
        </p:txBody>
      </p:sp>
    </p:spTree>
    <p:extLst>
      <p:ext uri="{BB962C8B-B14F-4D97-AF65-F5344CB8AC3E}">
        <p14:creationId xmlns:p14="http://schemas.microsoft.com/office/powerpoint/2010/main" val="80924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25</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26</a:t>
            </a:fld>
            <a:endParaRPr lang="zh-CN" altLang="en-US"/>
          </a:p>
        </p:txBody>
      </p:sp>
    </p:spTree>
    <p:extLst>
      <p:ext uri="{BB962C8B-B14F-4D97-AF65-F5344CB8AC3E}">
        <p14:creationId xmlns:p14="http://schemas.microsoft.com/office/powerpoint/2010/main" val="317735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wdp"/><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3.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5.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6.pn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20.wdp"/><Relationship Id="rId18" Type="http://schemas.openxmlformats.org/officeDocument/2006/relationships/image" Target="../media/image52.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19.wdp"/><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0.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image" Target="../media/image8.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10.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1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9.png"/><Relationship Id="rId19" Type="http://schemas.microsoft.com/office/2007/relationships/hdphoto" Target="../media/hdphoto8.wdp"/><Relationship Id="rId4" Type="http://schemas.openxmlformats.org/officeDocument/2006/relationships/image" Target="../media/image4.png"/><Relationship Id="rId9" Type="http://schemas.openxmlformats.org/officeDocument/2006/relationships/slide" Target="slide9.xml"/><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png"/><Relationship Id="rId7" Type="http://schemas.openxmlformats.org/officeDocument/2006/relationships/image" Target="../media/image17.png"/><Relationship Id="rId12" Type="http://schemas.microsoft.com/office/2007/relationships/hdphoto" Target="../media/hdphoto1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5.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5.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3.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9144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4401083" y="-13855"/>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1" y="4759567"/>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601" y="5612272"/>
            <a:ext cx="551097" cy="531511"/>
            <a:chOff x="2725503" y="6212581"/>
            <a:chExt cx="551097" cy="519584"/>
          </a:xfrm>
        </p:grpSpPr>
        <p:pic>
          <p:nvPicPr>
            <p:cNvPr id="3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grpSp>
        <p:nvGrpSpPr>
          <p:cNvPr id="35" name="Group 34"/>
          <p:cNvGrpSpPr/>
          <p:nvPr/>
        </p:nvGrpSpPr>
        <p:grpSpPr>
          <a:xfrm>
            <a:off x="2870529" y="5612272"/>
            <a:ext cx="551097" cy="531511"/>
            <a:chOff x="2725503" y="6212581"/>
            <a:chExt cx="551097" cy="519584"/>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grpSp>
        <p:nvGrpSpPr>
          <p:cNvPr id="38" name="Group 37"/>
          <p:cNvGrpSpPr/>
          <p:nvPr/>
        </p:nvGrpSpPr>
        <p:grpSpPr>
          <a:xfrm>
            <a:off x="1981538" y="5603438"/>
            <a:ext cx="551097" cy="531511"/>
            <a:chOff x="2725503" y="6212581"/>
            <a:chExt cx="551097" cy="519584"/>
          </a:xfrm>
        </p:grpSpPr>
        <p:pic>
          <p:nvPicPr>
            <p:cNvPr id="39"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grpSp>
        <p:nvGrpSpPr>
          <p:cNvPr id="41" name="Group 40"/>
          <p:cNvGrpSpPr/>
          <p:nvPr/>
        </p:nvGrpSpPr>
        <p:grpSpPr>
          <a:xfrm>
            <a:off x="2523468" y="5603438"/>
            <a:ext cx="551097" cy="531511"/>
            <a:chOff x="2725503" y="6212581"/>
            <a:chExt cx="551097" cy="519584"/>
          </a:xfrm>
        </p:grpSpPr>
        <p:pic>
          <p:nvPicPr>
            <p:cNvPr id="42"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pic>
        <p:nvPicPr>
          <p:cNvPr id="1030"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719398" y="5297406"/>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a:spLocks/>
          </p:cNvSpPr>
          <p:nvPr/>
        </p:nvSpPr>
        <p:spPr>
          <a:xfrm>
            <a:off x="1524000" y="0"/>
            <a:ext cx="9144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SÓC NHẶT HẠT DẺ</a:t>
            </a:r>
          </a:p>
        </p:txBody>
      </p:sp>
      <p:pic>
        <p:nvPicPr>
          <p:cNvPr id="1026"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9" y="3529162"/>
            <a:ext cx="2875801" cy="332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28800" y="2209800"/>
            <a:ext cx="609600" cy="609600"/>
          </a:xfrm>
          <a:prstGeom prst="rect">
            <a:avLst/>
          </a:prstGeom>
        </p:spPr>
      </p:pic>
    </p:spTree>
    <p:extLst>
      <p:ext uri="{BB962C8B-B14F-4D97-AF65-F5344CB8AC3E}">
        <p14:creationId xmlns:p14="http://schemas.microsoft.com/office/powerpoint/2010/main" val="400480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19"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5" name="Group 1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718197" y="1356127"/>
            <a:ext cx="9966092" cy="584711"/>
          </a:xfrm>
          <a:prstGeom prst="rect">
            <a:avLst/>
          </a:prstGeom>
          <a:noFill/>
        </p:spPr>
        <p:txBody>
          <a:bodyPr wrap="square" lIns="121855" tIns="60928" rIns="121855" bIns="60928" rtlCol="0">
            <a:spAutoFit/>
          </a:bodyPr>
          <a:lstStyle/>
          <a:p>
            <a:pPr algn="just"/>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những</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việc</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anh</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thường</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3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412381" y="475651"/>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iCiel Cadena" panose="02000503000000020004" pitchFamily="2" charset="0"/>
                </a:rPr>
                <a:t>ĐỌC</a:t>
              </a:r>
            </a:p>
          </p:txBody>
        </p:sp>
      </p:gr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50253" b="57367" l="20008" r="26232"/>
                    </a14:imgEffect>
                  </a14:imgLayer>
                </a14:imgProps>
              </a:ext>
            </a:extLst>
          </a:blip>
          <a:srcRect l="19230" t="49364" r="72990" b="41744"/>
          <a:stretch/>
        </p:blipFill>
        <p:spPr>
          <a:xfrm>
            <a:off x="428194" y="1197507"/>
            <a:ext cx="1391479" cy="894521"/>
          </a:xfrm>
          <a:prstGeom prst="rect">
            <a:avLst/>
          </a:prstGeom>
        </p:spPr>
      </p:pic>
      <p:grpSp>
        <p:nvGrpSpPr>
          <p:cNvPr id="18" name="Group 17"/>
          <p:cNvGrpSpPr/>
          <p:nvPr/>
        </p:nvGrpSpPr>
        <p:grpSpPr>
          <a:xfrm>
            <a:off x="1541738" y="1902476"/>
            <a:ext cx="8606711" cy="3353174"/>
            <a:chOff x="3641819" y="56683"/>
            <a:chExt cx="10039458" cy="2950718"/>
          </a:xfrm>
        </p:grpSpPr>
        <p:grpSp>
          <p:nvGrpSpPr>
            <p:cNvPr id="19"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21" name="矩形: 圆角 116">
                <a:extLst>
                  <a:ext uri="{FF2B5EF4-FFF2-40B4-BE49-F238E27FC236}">
                    <a16:creationId xmlns:a16="http://schemas.microsoft.com/office/drawing/2014/main" id="{4B1E2A56-47BE-4A41-B08B-92BAE09C3908}"/>
                  </a:ext>
                </a:extLst>
              </p:cNvPr>
              <p:cNvSpPr/>
              <p:nvPr/>
            </p:nvSpPr>
            <p:spPr>
              <a:xfrm>
                <a:off x="4670387" y="1703273"/>
                <a:ext cx="3488274" cy="12348965"/>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117">
                <a:extLst>
                  <a:ext uri="{FF2B5EF4-FFF2-40B4-BE49-F238E27FC236}">
                    <a16:creationId xmlns:a16="http://schemas.microsoft.com/office/drawing/2014/main" id="{17413A04-CE9A-4F24-B2BD-23548634F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23" name="图片 117">
                <a:extLst>
                  <a:ext uri="{FF2B5EF4-FFF2-40B4-BE49-F238E27FC236}">
                    <a16:creationId xmlns:a16="http://schemas.microsoft.com/office/drawing/2014/main" id="{17413A04-CE9A-4F24-B2BD-23548634F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20" name="TextBox 19"/>
            <p:cNvSpPr txBox="1"/>
            <p:nvPr/>
          </p:nvSpPr>
          <p:spPr>
            <a:xfrm>
              <a:off x="4282227" y="372351"/>
              <a:ext cx="8305987" cy="460422"/>
            </a:xfrm>
            <a:prstGeom prst="rect">
              <a:avLst/>
            </a:prstGeom>
            <a:noFill/>
          </p:spPr>
          <p:txBody>
            <a:bodyPr wrap="square" rtlCol="0">
              <a:spAutoFit/>
            </a:bodyPr>
            <a:lstStyle/>
            <a:p>
              <a:pPr algn="just"/>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4362084" y="861811"/>
              <a:ext cx="8305987" cy="460422"/>
            </a:xfrm>
            <a:prstGeom prst="rect">
              <a:avLst/>
            </a:prstGeom>
            <a:noFill/>
          </p:spPr>
          <p:txBody>
            <a:bodyPr wrap="square" rtlCol="0">
              <a:spAutoFit/>
            </a:bodyPr>
            <a:lstStyle/>
            <a:p>
              <a:pPr algn="just"/>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p:cNvSpPr txBox="1"/>
            <p:nvPr/>
          </p:nvSpPr>
          <p:spPr>
            <a:xfrm>
              <a:off x="4362084" y="1432581"/>
              <a:ext cx="8305987" cy="460422"/>
            </a:xfrm>
            <a:prstGeom prst="rect">
              <a:avLst/>
            </a:prstGeom>
            <a:noFill/>
          </p:spPr>
          <p:txBody>
            <a:bodyPr wrap="square" rtlCol="0">
              <a:spAutoFit/>
            </a:bodyPr>
            <a:lstStyle/>
            <a:p>
              <a:pPr algn="just"/>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4376114" y="1952404"/>
              <a:ext cx="8305987" cy="839593"/>
            </a:xfrm>
            <a:prstGeom prst="rect">
              <a:avLst/>
            </a:prstGeom>
            <a:noFill/>
          </p:spPr>
          <p:txBody>
            <a:bodyPr wrap="square" rtlCol="0">
              <a:spAutoFit/>
            </a:bodyPr>
            <a:lstStyle/>
            <a:p>
              <a:pPr algn="just"/>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78439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1055" y="5520904"/>
            <a:ext cx="4780635" cy="740481"/>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vẽ</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0"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32544" t="41462" r="34035" b="22047"/>
          <a:stretch/>
        </p:blipFill>
        <p:spPr>
          <a:xfrm>
            <a:off x="2021305" y="420290"/>
            <a:ext cx="8390021" cy="5152926"/>
          </a:xfrm>
          <a:prstGeom prst="rect">
            <a:avLst/>
          </a:prstGeom>
        </p:spPr>
      </p:pic>
    </p:spTree>
    <p:extLst>
      <p:ext uri="{BB962C8B-B14F-4D97-AF65-F5344CB8AC3E}">
        <p14:creationId xmlns:p14="http://schemas.microsoft.com/office/powerpoint/2010/main" val="575813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0098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p:cNvCxnSpPr/>
          <p:nvPr/>
        </p:nvCxnSpPr>
        <p:spPr>
          <a:xfrm>
            <a:off x="4155959" y="1074682"/>
            <a:ext cx="6958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5094423" y="1062649"/>
            <a:ext cx="6958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571097" y="1419726"/>
            <a:ext cx="980977" cy="386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9456532" y="1507816"/>
            <a:ext cx="490488"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4401733" y="2614721"/>
            <a:ext cx="1040612"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2296207" y="5053954"/>
            <a:ext cx="1204982"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9051096" y="5405231"/>
            <a:ext cx="895924"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5094423" y="5785608"/>
            <a:ext cx="1149966" cy="1319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6083966" y="6514305"/>
            <a:ext cx="930445" cy="660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427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liền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phẩy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quạt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thần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628663" y="6676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p:cNvSpPr/>
          <p:nvPr/>
        </p:nvSpPr>
        <p:spPr>
          <a:xfrm>
            <a:off x="647965" y="436156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3302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48068" y="553103"/>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Giải</a:t>
            </a:r>
            <a:r>
              <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3" name="Group 1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25515" y="5633132"/>
            <a:ext cx="11940969" cy="64633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3200" b="1" i="0" u="none" strike="noStrike" kern="1200" cap="none" spc="0" normalizeH="0" baseline="0" noProof="0" dirty="0"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altLang="vi-VN" sz="3200" b="1" i="0" u="none" strike="noStrike" kern="1200" cap="none" spc="0" normalizeH="0" baseline="0" noProof="0" dirty="0"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26" name="Picture 2" descr="Hoa hồng tỉ mu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16" y="1491916"/>
            <a:ext cx="3558084" cy="41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ạt Giống Hoa Hồng Tỷ Muội (20 hạt) | Shopee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169" y="1491916"/>
            <a:ext cx="4188993" cy="4188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5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C3256A2-416D-4670-AD10-0133FCC14D4A}"/>
              </a:ext>
            </a:extLst>
          </p:cNvPr>
          <p:cNvPicPr>
            <a:picLocks noChangeAspect="1"/>
          </p:cNvPicPr>
          <p:nvPr/>
        </p:nvPicPr>
        <p:blipFill rotWithShape="1">
          <a:blip r:embed="rId2">
            <a:extLst>
              <a:ext uri="{28A0092B-C50C-407E-A947-70E740481C1C}">
                <a14:useLocalDpi xmlns:a14="http://schemas.microsoft.com/office/drawing/2010/main" val="0"/>
              </a:ext>
            </a:extLst>
          </a:blip>
          <a:srcRect l="37750" r="14625"/>
          <a:stretch/>
        </p:blipFill>
        <p:spPr>
          <a:xfrm>
            <a:off x="0" y="114431"/>
            <a:ext cx="11170508" cy="7329730"/>
          </a:xfrm>
          <a:prstGeom prst="rect">
            <a:avLst/>
          </a:prstGeom>
        </p:spPr>
      </p:pic>
      <p:pic>
        <p:nvPicPr>
          <p:cNvPr id="5" name="图片 3">
            <a:extLst>
              <a:ext uri="{FF2B5EF4-FFF2-40B4-BE49-F238E27FC236}">
                <a16:creationId xmlns:a16="http://schemas.microsoft.com/office/drawing/2014/main"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a:off x="7614106" y="2887579"/>
            <a:ext cx="4793711" cy="3970421"/>
          </a:xfrm>
          <a:prstGeom prst="rect">
            <a:avLst/>
          </a:prstGeom>
        </p:spPr>
      </p:pic>
      <p:sp>
        <p:nvSpPr>
          <p:cNvPr id="7" name="TextBox 6"/>
          <p:cNvSpPr txBox="1"/>
          <p:nvPr/>
        </p:nvSpPr>
        <p:spPr>
          <a:xfrm>
            <a:off x="3712918" y="487496"/>
            <a:ext cx="2952577" cy="646331"/>
          </a:xfrm>
          <a:prstGeom prst="rect">
            <a:avLst/>
          </a:prstGeom>
          <a:noFill/>
        </p:spPr>
        <p:txBody>
          <a:bodyPr wrap="square" rtlCol="0">
            <a:spAutoFit/>
          </a:bodyPr>
          <a:lstStyle/>
          <a:p>
            <a:pPr algn="just"/>
            <a:r>
              <a:rPr lang="en-US" sz="36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187665" y="1133827"/>
            <a:ext cx="8607419" cy="3785652"/>
          </a:xfrm>
          <a:prstGeom prst="rect">
            <a:avLst/>
          </a:prstGeom>
          <a:noFill/>
        </p:spPr>
        <p:txBody>
          <a:bodyPr wrap="square" rtlCol="0">
            <a:spAutoFit/>
          </a:bodyPr>
          <a:lstStyle/>
          <a:p>
            <a:pPr>
              <a:lnSpc>
                <a:spcPct val="150000"/>
              </a:lnSpc>
            </a:pP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Chậm</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rãi</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nhẹ</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nhàng</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a:p>
            <a:pPr>
              <a:lnSpc>
                <a:spcPct val="150000"/>
              </a:lnSpc>
            </a:pP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Nết</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chậm</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rãi</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thể</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hiện</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ân</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cần</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404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641558" y="2503964"/>
            <a:ext cx="5406189" cy="1754326"/>
          </a:xfrm>
          <a:prstGeom prst="rect">
            <a:avLst/>
          </a:prstGeom>
          <a:noFill/>
          <a:ln>
            <a:noFill/>
          </a:ln>
        </p:spPr>
        <p:txBody>
          <a:bodyPr wrap="square">
            <a:spAutoFit/>
          </a:bodyPr>
          <a:lstStyle/>
          <a:p>
            <a:pPr algn="ctr" defTabSz="1219140">
              <a:defRPr/>
            </a:pP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Luyện</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đọc</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nhóm</a:t>
            </a:r>
            <a:endParaRPr lang="zh-CN" altLang="en-US" sz="5400" b="1" spc="800" dirty="0">
              <a:solidFill>
                <a:srgbClr val="FF0000"/>
              </a:solidFill>
              <a:latin typeface="iCiel Nabila"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6718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628663" y="6676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p:cNvSpPr/>
          <p:nvPr/>
        </p:nvSpPr>
        <p:spPr>
          <a:xfrm>
            <a:off x="647965" y="436156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72738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203914" y="2624434"/>
            <a:ext cx="6418608" cy="923330"/>
          </a:xfrm>
          <a:prstGeom prst="rect">
            <a:avLst/>
          </a:prstGeom>
          <a:noFill/>
          <a:ln>
            <a:noFill/>
          </a:ln>
        </p:spPr>
        <p:txBody>
          <a:bodyPr wrap="square">
            <a:spAutoFit/>
          </a:bodyPr>
          <a:lstStyle/>
          <a:p>
            <a:pPr algn="ctr" defTabSz="1219140">
              <a:defRPr/>
            </a:pPr>
            <a:r>
              <a:rPr lang="en-US" altLang="zh-CN" sz="5400" b="1" spc="800" dirty="0" err="1">
                <a:solidFill>
                  <a:srgbClr val="FF0000"/>
                </a:solidFill>
                <a:latin typeface="iCiel Nabila" pitchFamily="2" charset="0"/>
                <a:ea typeface="Arial-Rounded" panose="020B0500000000000000" pitchFamily="34" charset="0"/>
                <a:cs typeface="Arial-Rounded" panose="020B0500000000000000" pitchFamily="34" charset="0"/>
              </a:rPr>
              <a:t>Tìm</a:t>
            </a:r>
            <a:r>
              <a:rPr lang="en-US" altLang="zh-CN" sz="5400" b="1" spc="800"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a:solidFill>
                  <a:srgbClr val="FF0000"/>
                </a:solidFill>
                <a:latin typeface="iCiel Nabila" pitchFamily="2" charset="0"/>
                <a:ea typeface="Arial-Rounded" panose="020B0500000000000000" pitchFamily="34" charset="0"/>
                <a:cs typeface="Arial-Rounded" panose="020B0500000000000000" pitchFamily="34" charset="0"/>
              </a:rPr>
              <a:t>hiểu</a:t>
            </a:r>
            <a:r>
              <a:rPr lang="en-US" altLang="zh-CN" sz="5400" b="1" spc="800"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a:solidFill>
                  <a:srgbClr val="FF0000"/>
                </a:solidFill>
                <a:latin typeface="iCiel Nabila" pitchFamily="2" charset="0"/>
                <a:ea typeface="Arial-Rounded" panose="020B0500000000000000" pitchFamily="34" charset="0"/>
                <a:cs typeface="Arial-Rounded" panose="020B0500000000000000" pitchFamily="34" charset="0"/>
              </a:rPr>
              <a:t>bài</a:t>
            </a:r>
            <a:endParaRPr lang="zh-CN" altLang="en-US" sz="5400" b="1" spc="800" dirty="0">
              <a:solidFill>
                <a:srgbClr val="FF0000"/>
              </a:solidFill>
              <a:latin typeface="iCiel Nabila"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523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55" y="1"/>
            <a:ext cx="9906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4697978"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719398" y="5297406"/>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2" y="4822265"/>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Trời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chúng</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mùa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đông</a:t>
            </a:r>
            <a:r>
              <a:rPr lang="en-US" sz="2400" b="1" dirty="0">
                <a:latin typeface="Times New Roman" pitchFamily="18" charset="0"/>
                <a:cs typeface="Times New Roman" pitchFamily="18" charset="0"/>
              </a:rPr>
              <a:t>!</a:t>
            </a:r>
          </a:p>
        </p:txBody>
      </p:sp>
      <p:sp>
        <p:nvSpPr>
          <p:cNvPr id="23" name="Oval Callout 22"/>
          <p:cNvSpPr/>
          <p:nvPr/>
        </p:nvSpPr>
        <p:spPr>
          <a:xfrm>
            <a:off x="4905632" y="5209655"/>
            <a:ext cx="3476368" cy="1578607"/>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Vâng</a:t>
            </a:r>
            <a:r>
              <a:rPr lang="en-US" sz="2000" b="1" dirty="0">
                <a:latin typeface="Times New Roman" pitchFamily="18" charset="0"/>
                <a:cs typeface="Times New Roman" pitchFamily="18" charset="0"/>
              </a:rPr>
              <a:t> ạ! </a:t>
            </a:r>
            <a:r>
              <a:rPr lang="en-US" sz="2000" b="1" dirty="0" err="1">
                <a:latin typeface="Times New Roman" pitchFamily="18" charset="0"/>
                <a:cs typeface="Times New Roman" pitchFamily="18" charset="0"/>
              </a:rPr>
              <a:t>Bây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chúng</a:t>
            </a:r>
            <a:r>
              <a:rPr lang="en-US" sz="2000" b="1" dirty="0">
                <a:latin typeface="Times New Roman" pitchFamily="18" charset="0"/>
                <a:cs typeface="Times New Roman" pitchFamily="18" charset="0"/>
              </a:rPr>
              <a:t> ta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ngay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thôi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mẹ</a:t>
            </a:r>
            <a:r>
              <a:rPr lang="en-US"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165537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6"/>
            <a:ext cx="12469091" cy="6858000"/>
          </a:xfrm>
          <a:prstGeom prst="rect">
            <a:avLst/>
          </a:prstGeom>
        </p:spPr>
      </p:pic>
      <p:sp>
        <p:nvSpPr>
          <p:cNvPr id="4" name="Rounded Rectangle 3"/>
          <p:cNvSpPr/>
          <p:nvPr/>
        </p:nvSpPr>
        <p:spPr>
          <a:xfrm>
            <a:off x="329298" y="219904"/>
            <a:ext cx="11862702"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p:cNvGrpSpPr/>
          <p:nvPr/>
        </p:nvGrpSpPr>
        <p:grpSpPr>
          <a:xfrm>
            <a:off x="1381454" y="1148203"/>
            <a:ext cx="9758389" cy="4201157"/>
            <a:chOff x="3641819" y="56683"/>
            <a:chExt cx="10039458" cy="2950718"/>
          </a:xfrm>
        </p:grpSpPr>
        <p:grpSp>
          <p:nvGrpSpPr>
            <p:cNvPr id="6"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8" name="矩形: 圆角 116">
                <a:extLst>
                  <a:ext uri="{FF2B5EF4-FFF2-40B4-BE49-F238E27FC236}">
                    <a16:creationId xmlns:a16="http://schemas.microsoft.com/office/drawing/2014/main"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10"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7" name="TextBox 6"/>
            <p:cNvSpPr txBox="1"/>
            <p:nvPr/>
          </p:nvSpPr>
          <p:spPr>
            <a:xfrm>
              <a:off x="4123908" y="641838"/>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nhường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123907" y="996090"/>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đỡ</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rét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4123907" y="1370289"/>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choàng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lấy</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rúc</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rich.</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123906" y="1772498"/>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chặt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p:cNvSpPr txBox="1"/>
            <p:nvPr/>
          </p:nvSpPr>
          <p:spPr>
            <a:xfrm>
              <a:off x="4123907" y="2224675"/>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Hai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58142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7" y="0"/>
            <a:ext cx="12341067" cy="6930189"/>
          </a:xfrm>
          <a:prstGeom prst="rect">
            <a:avLst/>
          </a:prstGeom>
        </p:spPr>
      </p:pic>
      <p:grpSp>
        <p:nvGrpSpPr>
          <p:cNvPr id="3" name="Group 2"/>
          <p:cNvGrpSpPr/>
          <p:nvPr/>
        </p:nvGrpSpPr>
        <p:grpSpPr>
          <a:xfrm>
            <a:off x="567892" y="1581340"/>
            <a:ext cx="11043590" cy="4809835"/>
            <a:chOff x="3641819" y="56683"/>
            <a:chExt cx="10039458" cy="2950718"/>
          </a:xfrm>
        </p:grpSpPr>
        <p:grpSp>
          <p:nvGrpSpPr>
            <p:cNvPr id="4"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10" name="矩形: 圆角 116">
                <a:extLst>
                  <a:ext uri="{FF2B5EF4-FFF2-40B4-BE49-F238E27FC236}">
                    <a16:creationId xmlns:a16="http://schemas.microsoft.com/office/drawing/2014/main"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12"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5" name="TextBox 4"/>
            <p:cNvSpPr txBox="1"/>
            <p:nvPr/>
          </p:nvSpPr>
          <p:spPr>
            <a:xfrm>
              <a:off x="4123910" y="917911"/>
              <a:ext cx="5530063" cy="1076237"/>
            </a:xfrm>
            <a:prstGeom prst="rect">
              <a:avLst/>
            </a:prstGeom>
            <a:noFill/>
          </p:spPr>
          <p:txBody>
            <a:bodyPr wrap="square" rtlCol="0">
              <a:spAutoFit/>
            </a:bodyPr>
            <a:lstStyle/>
            <a:p>
              <a:pPr algn="just"/>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nước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lũ</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dâng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cõng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an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Rounded Rectangle 22"/>
          <p:cNvSpPr/>
          <p:nvPr/>
        </p:nvSpPr>
        <p:spPr>
          <a:xfrm>
            <a:off x="213794" y="212537"/>
            <a:ext cx="11862702"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rotWithShape="1">
          <a:blip r:embed="rId4"/>
          <a:srcRect l="51491" t="36472" r="24913" b="18304"/>
          <a:stretch/>
        </p:blipFill>
        <p:spPr>
          <a:xfrm>
            <a:off x="7850209" y="2535175"/>
            <a:ext cx="2827282" cy="3048000"/>
          </a:xfrm>
          <a:prstGeom prst="rect">
            <a:avLst/>
          </a:prstGeom>
        </p:spPr>
      </p:pic>
    </p:spTree>
    <p:extLst>
      <p:ext uri="{BB962C8B-B14F-4D97-AF65-F5344CB8AC3E}">
        <p14:creationId xmlns:p14="http://schemas.microsoft.com/office/powerpoint/2010/main" val="178679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6168732" y="2328342"/>
            <a:ext cx="1466315" cy="2395294"/>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5218661" y="2695086"/>
            <a:ext cx="1253439" cy="2047551"/>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7325219" y="2938012"/>
            <a:ext cx="1073860" cy="17542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106529" y="3166509"/>
            <a:ext cx="941230" cy="1537542"/>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934332" y="3418826"/>
            <a:ext cx="820362" cy="1340098"/>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4508427" y="3173628"/>
            <a:ext cx="932514" cy="1523305"/>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844584" y="3306749"/>
            <a:ext cx="816918" cy="1334473"/>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217895" y="3501917"/>
            <a:ext cx="816918" cy="1334473"/>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2652997" y="3749222"/>
            <a:ext cx="816918" cy="1334473"/>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9575827" y="3563782"/>
            <a:ext cx="816918" cy="1334473"/>
          </a:xfrm>
          <a:prstGeom prst="rect">
            <a:avLst/>
          </a:prstGeom>
        </p:spPr>
      </p:pic>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10168918" y="3735735"/>
            <a:ext cx="816918" cy="133447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60833" b="80926" l="58229" r="64063">
                        <a14:foregroundMark x1="61563" y1="63056" x2="62344" y2="63056"/>
                        <a14:foregroundMark x1="63281" y1="62778" x2="63542" y2="62870"/>
                        <a14:backgroundMark x1="60000" y1="65648" x2="60521" y2="61296"/>
                      </a14:backgroundRemoval>
                    </a14:imgEffect>
                  </a14:imgLayer>
                </a14:imgProps>
              </a:ext>
            </a:extLst>
          </a:blip>
          <a:srcRect l="58332" t="61926" r="35173" b="20896"/>
          <a:stretch/>
        </p:blipFill>
        <p:spPr>
          <a:xfrm flipH="1">
            <a:off x="9807780" y="1802077"/>
            <a:ext cx="2187007" cy="3253841"/>
          </a:xfrm>
          <a:prstGeom prst="rect">
            <a:avLst/>
          </a:prstGeom>
        </p:spPr>
      </p:pic>
      <p:sp>
        <p:nvSpPr>
          <p:cNvPr id="18" name="Rounded Rectangle 17"/>
          <p:cNvSpPr/>
          <p:nvPr/>
        </p:nvSpPr>
        <p:spPr>
          <a:xfrm>
            <a:off x="865931" y="63882"/>
            <a:ext cx="10460137"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cõng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chạy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lũ</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1655906" y="4875935"/>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rớm</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máu</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4999464" y="4855852"/>
            <a:ext cx="3039867"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Bụt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thần</a:t>
            </a:r>
            <a:endPar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591335" y="4822022"/>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lành</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hẳn</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1576260" y="6146666"/>
            <a:ext cx="10048240" cy="57888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khóm</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đỏ</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thắm</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5903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6.25E-7 0 L -0.82318 0.0338 " pathEditMode="relative" rAng="0" ptsTypes="AA">
                                      <p:cBhvr>
                                        <p:cTn id="13" dur="2000" fill="hold"/>
                                        <p:tgtEl>
                                          <p:spTgt spid="17"/>
                                        </p:tgtEl>
                                        <p:attrNameLst>
                                          <p:attrName>ppt_x</p:attrName>
                                          <p:attrName>ppt_y</p:attrName>
                                        </p:attrNameLst>
                                      </p:cBhvr>
                                      <p:rCtr x="-41159" y="1690"/>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10"/>
                                        <p:tgtEl>
                                          <p:spTgt spid="15"/>
                                        </p:tgtEl>
                                      </p:cBhvr>
                                    </p:animEffect>
                                  </p:childTnLst>
                                </p:cTn>
                              </p:par>
                            </p:childTnLst>
                          </p:cTn>
                        </p:par>
                        <p:par>
                          <p:cTn id="19" fill="hold">
                            <p:stCondLst>
                              <p:cond delay="1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10"/>
                                        <p:tgtEl>
                                          <p:spTgt spid="14"/>
                                        </p:tgtEl>
                                      </p:cBhvr>
                                    </p:animEffect>
                                  </p:childTnLst>
                                </p:cTn>
                              </p:par>
                            </p:childTnLst>
                          </p:cTn>
                        </p:par>
                        <p:par>
                          <p:cTn id="23" fill="hold">
                            <p:stCondLst>
                              <p:cond delay="2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
                                        <p:tgtEl>
                                          <p:spTgt spid="8"/>
                                        </p:tgtEl>
                                      </p:cBhvr>
                                    </p:animEffect>
                                  </p:childTnLst>
                                </p:cTn>
                              </p:par>
                            </p:childTnLst>
                          </p:cTn>
                        </p:par>
                        <p:par>
                          <p:cTn id="27" fill="hold">
                            <p:stCondLst>
                              <p:cond delay="3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10"/>
                                        <p:tgtEl>
                                          <p:spTgt spid="7"/>
                                        </p:tgtEl>
                                      </p:cBhvr>
                                    </p:animEffect>
                                  </p:childTnLst>
                                </p:cTn>
                              </p:par>
                            </p:childTnLst>
                          </p:cTn>
                        </p:par>
                        <p:par>
                          <p:cTn id="31" fill="hold">
                            <p:stCondLst>
                              <p:cond delay="40"/>
                            </p:stCondLst>
                            <p:childTnLst>
                              <p:par>
                                <p:cTn id="32" presetID="2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10"/>
                                        <p:tgtEl>
                                          <p:spTgt spid="6"/>
                                        </p:tgtEl>
                                      </p:cBhvr>
                                    </p:animEffect>
                                  </p:childTnLst>
                                </p:cTn>
                              </p:par>
                            </p:childTnLst>
                          </p:cTn>
                        </p:par>
                        <p:par>
                          <p:cTn id="35" fill="hold">
                            <p:stCondLst>
                              <p:cond delay="50"/>
                            </p:stCondLst>
                            <p:childTnLst>
                              <p:par>
                                <p:cTn id="36" presetID="2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10"/>
                                        <p:tgtEl>
                                          <p:spTgt spid="4"/>
                                        </p:tgtEl>
                                      </p:cBhvr>
                                    </p:animEffect>
                                  </p:childTnLst>
                                </p:cTn>
                              </p:par>
                            </p:childTnLst>
                          </p:cTn>
                        </p:par>
                        <p:par>
                          <p:cTn id="39" fill="hold">
                            <p:stCondLst>
                              <p:cond delay="6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10"/>
                                        <p:tgtEl>
                                          <p:spTgt spid="5"/>
                                        </p:tgtEl>
                                      </p:cBhvr>
                                    </p:animEffect>
                                  </p:childTnLst>
                                </p:cTn>
                              </p:par>
                            </p:childTnLst>
                          </p:cTn>
                        </p:par>
                        <p:par>
                          <p:cTn id="43" fill="hold">
                            <p:stCondLst>
                              <p:cond delay="70"/>
                            </p:stCondLst>
                            <p:childTnLst>
                              <p:par>
                                <p:cTn id="44" presetID="22" presetClass="entr" presetSubtype="4"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10"/>
                                        <p:tgtEl>
                                          <p:spTgt spid="9"/>
                                        </p:tgtEl>
                                      </p:cBhvr>
                                    </p:animEffect>
                                  </p:childTnLst>
                                </p:cTn>
                              </p:par>
                            </p:childTnLst>
                          </p:cTn>
                        </p:par>
                        <p:par>
                          <p:cTn id="47" fill="hold">
                            <p:stCondLst>
                              <p:cond delay="8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10"/>
                                        <p:tgtEl>
                                          <p:spTgt spid="10"/>
                                        </p:tgtEl>
                                      </p:cBhvr>
                                    </p:animEffect>
                                  </p:childTnLst>
                                </p:cTn>
                              </p:par>
                            </p:childTnLst>
                          </p:cTn>
                        </p:par>
                        <p:par>
                          <p:cTn id="51" fill="hold">
                            <p:stCondLst>
                              <p:cond delay="90"/>
                            </p:stCondLst>
                            <p:childTnLst>
                              <p:par>
                                <p:cTn id="52" presetID="22" presetClass="entr" presetSubtype="4"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10"/>
                                        <p:tgtEl>
                                          <p:spTgt spid="11"/>
                                        </p:tgtEl>
                                      </p:cBhvr>
                                    </p:animEffect>
                                  </p:childTnLst>
                                </p:cTn>
                              </p:par>
                            </p:childTnLst>
                          </p:cTn>
                        </p:par>
                        <p:par>
                          <p:cTn id="55" fill="hold">
                            <p:stCondLst>
                              <p:cond delay="100"/>
                            </p:stCondLst>
                            <p:childTnLst>
                              <p:par>
                                <p:cTn id="56" presetID="2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1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066"/>
            <a:ext cx="12192000" cy="6926065"/>
          </a:xfrm>
          <a:prstGeom prst="rect">
            <a:avLst/>
          </a:prstGeom>
        </p:spPr>
      </p:pic>
      <p:grpSp>
        <p:nvGrpSpPr>
          <p:cNvPr id="5" name="组合 8">
            <a:extLst>
              <a:ext uri="{FF2B5EF4-FFF2-40B4-BE49-F238E27FC236}">
                <a16:creationId xmlns:a16="http://schemas.microsoft.com/office/drawing/2014/main" id="{5F6D462F-AAF5-4684-8BBA-C99289825663}"/>
              </a:ext>
            </a:extLst>
          </p:cNvPr>
          <p:cNvGrpSpPr/>
          <p:nvPr/>
        </p:nvGrpSpPr>
        <p:grpSpPr>
          <a:xfrm>
            <a:off x="0" y="-83038"/>
            <a:ext cx="12079705" cy="6224564"/>
            <a:chOff x="4591306" y="613472"/>
            <a:chExt cx="3655113" cy="13438766"/>
          </a:xfrm>
        </p:grpSpPr>
        <p:sp>
          <p:nvSpPr>
            <p:cNvPr id="11" name="矩形: 圆角 116">
              <a:extLst>
                <a:ext uri="{FF2B5EF4-FFF2-40B4-BE49-F238E27FC236}">
                  <a16:creationId xmlns:a16="http://schemas.microsoft.com/office/drawing/2014/main"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13"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19" name="Rounded Rectangle 18"/>
          <p:cNvSpPr/>
          <p:nvPr/>
        </p:nvSpPr>
        <p:spPr>
          <a:xfrm>
            <a:off x="687753" y="1066762"/>
            <a:ext cx="10811890"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Tỉ</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Muội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p:cNvSpPr txBox="1"/>
          <p:nvPr/>
        </p:nvSpPr>
        <p:spPr>
          <a:xfrm>
            <a:off x="1025955" y="2457832"/>
            <a:ext cx="10473688" cy="646331"/>
          </a:xfrm>
          <a:prstGeom prst="rect">
            <a:avLst/>
          </a:prstGeom>
          <a:noFill/>
        </p:spPr>
        <p:txBody>
          <a:bodyPr wrap="square" rtlCol="0">
            <a:spAutoFit/>
          </a:bodyPr>
          <a:lstStyle/>
          <a:p>
            <a:pPr algn="just"/>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1025955" y="3217394"/>
            <a:ext cx="10473688" cy="646331"/>
          </a:xfrm>
          <a:prstGeom prst="rect">
            <a:avLst/>
          </a:prstGeom>
          <a:noFill/>
        </p:spPr>
        <p:txBody>
          <a:bodyPr wrap="square" rtlCol="0">
            <a:spAutoFit/>
          </a:bodyPr>
          <a:lstStyle/>
          <a:p>
            <a:pPr algn="just"/>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bông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bông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che</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chở</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025955" y="4030235"/>
            <a:ext cx="10473688" cy="646331"/>
          </a:xfrm>
          <a:prstGeom prst="rect">
            <a:avLst/>
          </a:prstGeom>
          <a:noFill/>
        </p:spPr>
        <p:txBody>
          <a:bodyPr wrap="square" rtlCol="0">
            <a:spAutoFit/>
          </a:bodyPr>
          <a:lstStyle/>
          <a:p>
            <a:pPr algn="just"/>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nụ</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quây</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39231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203914" y="2624434"/>
            <a:ext cx="6418608" cy="923330"/>
          </a:xfrm>
          <a:prstGeom prst="rect">
            <a:avLst/>
          </a:prstGeom>
          <a:noFill/>
          <a:ln>
            <a:noFill/>
          </a:ln>
        </p:spPr>
        <p:txBody>
          <a:bodyPr wrap="square">
            <a:spAutoFit/>
          </a:bodyPr>
          <a:lstStyle/>
          <a:p>
            <a:pPr algn="ctr" defTabSz="1219140">
              <a:defRPr/>
            </a:pP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Luyện</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đọc</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lại</a:t>
            </a:r>
            <a:endParaRPr lang="zh-CN" altLang="en-US" sz="5400" b="1" spc="800" dirty="0">
              <a:solidFill>
                <a:srgbClr val="FF0000"/>
              </a:solidFill>
              <a:latin typeface="iCiel Nabila" pitchFamily="2" charset="0"/>
              <a:ea typeface="Arial-Rounded" panose="020B0500000000000000" pitchFamily="34" charset="0"/>
              <a:cs typeface="Arial-Rounded" panose="020B0500000000000000" pitchFamily="34" charset="0"/>
            </a:endParaRPr>
          </a:p>
        </p:txBody>
      </p:sp>
      <p:sp>
        <p:nvSpPr>
          <p:cNvPr id="9" name="Text Box 1"/>
          <p:cNvSpPr txBox="1"/>
          <p:nvPr/>
        </p:nvSpPr>
        <p:spPr>
          <a:xfrm>
            <a:off x="2045368" y="6467578"/>
            <a:ext cx="10586696" cy="464614"/>
          </a:xfrm>
          <a:prstGeom prst="rect">
            <a:avLst/>
          </a:prstGeom>
          <a:noFill/>
        </p:spPr>
        <p:txBody>
          <a:bodyPr wrap="square" rtlCol="0">
            <a:spAutoFit/>
          </a:bodyPr>
          <a:lstStyle/>
          <a:p>
            <a:r>
              <a:rPr lang="en-US" sz="2419" dirty="0" err="1">
                <a:ln w="9525" cmpd="sng">
                  <a:noFill/>
                  <a:prstDash val="solid"/>
                </a:ln>
                <a:solidFill>
                  <a:schemeClr val="accent1">
                    <a:lumMod val="75000"/>
                  </a:schemeClr>
                </a:solidFill>
                <a:effectLst>
                  <a:glow rad="38100">
                    <a:schemeClr val="accent1">
                      <a:alpha val="40000"/>
                    </a:schemeClr>
                  </a:glow>
                </a:effectLst>
              </a:rPr>
              <a:t>Bản</a:t>
            </a:r>
            <a:r>
              <a:rPr lang="en-US" sz="2419" dirty="0">
                <a:ln w="9525" cmpd="sng">
                  <a:noFill/>
                  <a:prstDash val="solid"/>
                </a:ln>
                <a:solidFill>
                  <a:schemeClr val="accent1">
                    <a:lumMod val="75000"/>
                  </a:schemeClr>
                </a:solidFill>
                <a:effectLst>
                  <a:glow rad="38100">
                    <a:schemeClr val="accent1">
                      <a:alpha val="40000"/>
                    </a:schemeClr>
                  </a:glow>
                </a:effectLst>
              </a:rPr>
              <a:t> </a:t>
            </a:r>
            <a:r>
              <a:rPr lang="en-US" sz="2419" dirty="0" err="1">
                <a:ln w="9525" cmpd="sng">
                  <a:noFill/>
                  <a:prstDash val="solid"/>
                </a:ln>
                <a:solidFill>
                  <a:schemeClr val="accent1">
                    <a:lumMod val="75000"/>
                  </a:schemeClr>
                </a:solidFill>
                <a:effectLst>
                  <a:glow rad="38100">
                    <a:schemeClr val="accent1">
                      <a:alpha val="40000"/>
                    </a:schemeClr>
                  </a:glow>
                </a:effectLst>
              </a:rPr>
              <a:t>quyền</a:t>
            </a:r>
            <a:r>
              <a:rPr lang="en-US" sz="2419" dirty="0">
                <a:ln w="9525" cmpd="sng">
                  <a:noFill/>
                  <a:prstDash val="solid"/>
                </a:ln>
                <a:solidFill>
                  <a:schemeClr val="accent1">
                    <a:lumMod val="75000"/>
                  </a:schemeClr>
                </a:solidFill>
                <a:effectLst>
                  <a:glow rad="38100">
                    <a:schemeClr val="accent1">
                      <a:alpha val="40000"/>
                    </a:schemeClr>
                  </a:glow>
                </a:effectLst>
              </a:rPr>
              <a:t> : FB </a:t>
            </a:r>
            <a:r>
              <a:rPr lang="en-US" sz="2419" dirty="0" err="1">
                <a:ln w="9525" cmpd="sng">
                  <a:noFill/>
                  <a:prstDash val="solid"/>
                </a:ln>
                <a:solidFill>
                  <a:schemeClr val="accent1">
                    <a:lumMod val="75000"/>
                  </a:schemeClr>
                </a:solidFill>
                <a:effectLst>
                  <a:glow rad="38100">
                    <a:schemeClr val="accent1">
                      <a:alpha val="40000"/>
                    </a:schemeClr>
                  </a:glow>
                </a:effectLst>
              </a:rPr>
              <a:t>Đặng</a:t>
            </a:r>
            <a:r>
              <a:rPr lang="en-US" sz="2419" dirty="0">
                <a:ln w="9525" cmpd="sng">
                  <a:noFill/>
                  <a:prstDash val="solid"/>
                </a:ln>
                <a:solidFill>
                  <a:schemeClr val="accent1">
                    <a:lumMod val="75000"/>
                  </a:schemeClr>
                </a:solidFill>
                <a:effectLst>
                  <a:glow rad="38100">
                    <a:schemeClr val="accent1">
                      <a:alpha val="40000"/>
                    </a:schemeClr>
                  </a:glow>
                </a:effectLst>
              </a:rPr>
              <a:t> </a:t>
            </a:r>
            <a:r>
              <a:rPr lang="en-US" sz="2419" dirty="0" err="1">
                <a:ln w="9525" cmpd="sng">
                  <a:noFill/>
                  <a:prstDash val="solid"/>
                </a:ln>
                <a:solidFill>
                  <a:schemeClr val="accent1">
                    <a:lumMod val="75000"/>
                  </a:schemeClr>
                </a:solidFill>
                <a:effectLst>
                  <a:glow rad="38100">
                    <a:schemeClr val="accent1">
                      <a:alpha val="40000"/>
                    </a:schemeClr>
                  </a:glow>
                </a:effectLst>
              </a:rPr>
              <a:t>Nhật</a:t>
            </a:r>
            <a:r>
              <a:rPr lang="en-US" sz="2419" dirty="0">
                <a:ln w="9525" cmpd="sng">
                  <a:noFill/>
                  <a:prstDash val="solid"/>
                </a:ln>
                <a:solidFill>
                  <a:schemeClr val="accent1">
                    <a:lumMod val="75000"/>
                  </a:schemeClr>
                </a:solidFill>
                <a:effectLst>
                  <a:glow rad="38100">
                    <a:schemeClr val="accent1">
                      <a:alpha val="40000"/>
                    </a:schemeClr>
                  </a:glow>
                </a:effectLst>
              </a:rPr>
              <a:t> </a:t>
            </a:r>
            <a:r>
              <a:rPr lang="en-US" sz="2419" dirty="0" err="1">
                <a:ln w="9525" cmpd="sng">
                  <a:noFill/>
                  <a:prstDash val="solid"/>
                </a:ln>
                <a:solidFill>
                  <a:schemeClr val="accent1">
                    <a:lumMod val="75000"/>
                  </a:schemeClr>
                </a:solidFill>
                <a:effectLst>
                  <a:glow rad="38100">
                    <a:schemeClr val="accent1">
                      <a:alpha val="40000"/>
                    </a:schemeClr>
                  </a:glow>
                </a:effectLst>
              </a:rPr>
              <a:t>Linh</a:t>
            </a:r>
            <a:r>
              <a:rPr lang="en-US" sz="2419" dirty="0">
                <a:ln w="9525" cmpd="sng">
                  <a:noFill/>
                  <a:prstDash val="solid"/>
                </a:ln>
                <a:solidFill>
                  <a:schemeClr val="accent1">
                    <a:lumMod val="75000"/>
                  </a:schemeClr>
                </a:solidFill>
                <a:effectLst>
                  <a:glow rad="38100">
                    <a:schemeClr val="accent1">
                      <a:alpha val="40000"/>
                    </a:schemeClr>
                  </a:glow>
                </a:effectLst>
              </a:rPr>
              <a:t>- https://www.facebook.com/nhat.linh.3557440</a:t>
            </a:r>
          </a:p>
        </p:txBody>
      </p:sp>
    </p:spTree>
    <p:extLst>
      <p:ext uri="{BB962C8B-B14F-4D97-AF65-F5344CB8AC3E}">
        <p14:creationId xmlns:p14="http://schemas.microsoft.com/office/powerpoint/2010/main" val="388377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smtClean="0">
                <a:solidFill>
                  <a:srgbClr val="FF0000"/>
                </a:solidFill>
                <a:cs typeface="+mn-ea"/>
                <a:sym typeface="+mn-lt"/>
              </a:rPr>
              <a:t>Luyện</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tập</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theo</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văn</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bản</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đọc</a:t>
            </a:r>
            <a:endParaRPr lang="en-US" sz="4000" b="1" dirty="0">
              <a:solidFill>
                <a:srgbClr val="FF0000"/>
              </a:solidFill>
              <a:cs typeface="+mn-ea"/>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00" y="-9552"/>
            <a:ext cx="1535541" cy="123654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15227"/>
            <a:ext cx="12192000" cy="1214510"/>
          </a:xfrm>
          <a:prstGeom prst="rect">
            <a:avLst/>
          </a:prstGeom>
        </p:spPr>
      </p:pic>
      <p:sp>
        <p:nvSpPr>
          <p:cNvPr id="39" name="TextBox 38"/>
          <p:cNvSpPr txBox="1"/>
          <p:nvPr/>
        </p:nvSpPr>
        <p:spPr>
          <a:xfrm>
            <a:off x="1336366" y="262942"/>
            <a:ext cx="8410007"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65087" b="70238" l="53133" r="55485"/>
                    </a14:imgEffect>
                  </a14:imgLayer>
                </a14:imgProps>
              </a:ext>
            </a:extLst>
          </a:blip>
          <a:srcRect l="52839" t="64443" r="44221" b="29118"/>
          <a:stretch/>
        </p:blipFill>
        <p:spPr>
          <a:xfrm>
            <a:off x="302131" y="-85530"/>
            <a:ext cx="985837" cy="1214438"/>
          </a:xfrm>
          <a:prstGeom prst="rect">
            <a:avLst/>
          </a:prstGeom>
        </p:spPr>
      </p:pic>
      <p:grpSp>
        <p:nvGrpSpPr>
          <p:cNvPr id="12" name="Group 11"/>
          <p:cNvGrpSpPr/>
          <p:nvPr/>
        </p:nvGrpSpPr>
        <p:grpSpPr>
          <a:xfrm>
            <a:off x="1988024" y="4225062"/>
            <a:ext cx="2577781" cy="1634730"/>
            <a:chOff x="737938" y="3293016"/>
            <a:chExt cx="3437041" cy="2179640"/>
          </a:xfrm>
        </p:grpSpPr>
        <p:pic>
          <p:nvPicPr>
            <p:cNvPr id="3" name="Picture 2"/>
            <p:cNvPicPr>
              <a:picLocks noChangeAspect="1"/>
            </p:cNvPicPr>
            <p:nvPr/>
          </p:nvPicPr>
          <p:blipFill rotWithShape="1">
            <a:blip r:embed="rId12">
              <a:extLst>
                <a:ext uri="{BEBA8EAE-BF5A-486C-A8C5-ECC9F3942E4B}">
                  <a14:imgProps xmlns:a14="http://schemas.microsoft.com/office/drawing/2010/main">
                    <a14:imgLayer r:embed="rId13">
                      <a14:imgEffect>
                        <a14:backgroundRemoval t="70713" b="90312" l="2031" r="47344"/>
                      </a14:imgEffect>
                    </a14:imgLayer>
                  </a14:imgProps>
                </a:ext>
                <a:ext uri="{28A0092B-C50C-407E-A947-70E740481C1C}">
                  <a14:useLocalDpi xmlns:a14="http://schemas.microsoft.com/office/drawing/2010/main" val="0"/>
                </a:ext>
              </a:extLst>
            </a:blip>
            <a:srcRect t="69691" r="51666" b="7240"/>
            <a:stretch/>
          </p:blipFill>
          <p:spPr>
            <a:xfrm>
              <a:off x="737938" y="3293016"/>
              <a:ext cx="3254776" cy="2179640"/>
            </a:xfrm>
            <a:prstGeom prst="rect">
              <a:avLst/>
            </a:prstGeom>
          </p:spPr>
        </p:pic>
        <p:sp>
          <p:nvSpPr>
            <p:cNvPr id="10" name="TextBox 9"/>
            <p:cNvSpPr txBox="1"/>
            <p:nvPr/>
          </p:nvSpPr>
          <p:spPr>
            <a:xfrm>
              <a:off x="1626054" y="4084007"/>
              <a:ext cx="2548925" cy="677108"/>
            </a:xfrm>
            <a:prstGeom prst="rect">
              <a:avLst/>
            </a:prstGeom>
            <a:noFill/>
          </p:spPr>
          <p:txBody>
            <a:bodyPr wrap="square" rtlCol="0">
              <a:spAutoFit/>
            </a:bodyPr>
            <a:lstStyle/>
            <a:p>
              <a:r>
                <a:rPr lang="en-US" sz="2700" dirty="0" err="1">
                  <a:latin typeface="Arial-Rounded" panose="020B0500000000000000" pitchFamily="34" charset="0"/>
                  <a:ea typeface="Arial-Rounded" panose="020B0500000000000000" pitchFamily="34" charset="0"/>
                  <a:cs typeface="Arial-Rounded" panose="020B0500000000000000" pitchFamily="34" charset="0"/>
                </a:rPr>
                <a:t>đ</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ỏ</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thắm</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p:cNvGrpSpPr/>
          <p:nvPr/>
        </p:nvGrpSpPr>
        <p:grpSpPr>
          <a:xfrm>
            <a:off x="119537" y="4447162"/>
            <a:ext cx="2209856" cy="1479884"/>
            <a:chOff x="5300803" y="3499476"/>
            <a:chExt cx="2946475" cy="1973179"/>
          </a:xfrm>
        </p:grpSpPr>
        <p:pic>
          <p:nvPicPr>
            <p:cNvPr id="24" name="Picture 23"/>
            <p:cNvPicPr>
              <a:picLocks noChangeAspect="1"/>
            </p:cNvPicPr>
            <p:nvPr/>
          </p:nvPicPr>
          <p:blipFill rotWithShape="1">
            <a:blip r:embed="rId14">
              <a:extLst>
                <a:ext uri="{BEBA8EAE-BF5A-486C-A8C5-ECC9F3942E4B}">
                  <a14:imgProps xmlns:a14="http://schemas.microsoft.com/office/drawing/2010/main">
                    <a14:imgLayer r:embed="rId13">
                      <a14:imgEffect>
                        <a14:backgroundRemoval t="38989" b="57444" l="56411" r="95079"/>
                      </a14:imgEffect>
                    </a14:imgLayer>
                  </a14:imgProps>
                </a:ext>
                <a:ext uri="{28A0092B-C50C-407E-A947-70E740481C1C}">
                  <a14:useLocalDpi xmlns:a14="http://schemas.microsoft.com/office/drawing/2010/main" val="0"/>
                </a:ext>
              </a:extLst>
            </a:blip>
            <a:srcRect l="51578" t="36682" r="88" b="40249"/>
            <a:stretch/>
          </p:blipFill>
          <p:spPr>
            <a:xfrm>
              <a:off x="5300803" y="3499476"/>
              <a:ext cx="2946475" cy="1973179"/>
            </a:xfrm>
            <a:prstGeom prst="rect">
              <a:avLst/>
            </a:prstGeom>
          </p:spPr>
        </p:pic>
        <p:sp>
          <p:nvSpPr>
            <p:cNvPr id="34" name="TextBox 33"/>
            <p:cNvSpPr txBox="1"/>
            <p:nvPr/>
          </p:nvSpPr>
          <p:spPr>
            <a:xfrm>
              <a:off x="5865928" y="4189269"/>
              <a:ext cx="2104718" cy="677108"/>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cõng</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7032122" y="4164373"/>
            <a:ext cx="2695784" cy="1827097"/>
            <a:chOff x="8611809" y="3557975"/>
            <a:chExt cx="2946475" cy="1973179"/>
          </a:xfrm>
        </p:grpSpPr>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3">
                      <a14:imgEffect>
                        <a14:backgroundRemoval t="37528" b="57350" l="53594" r="95000"/>
                      </a14:imgEffect>
                    </a14:imgLayer>
                  </a14:imgProps>
                </a:ext>
                <a:ext uri="{28A0092B-C50C-407E-A947-70E740481C1C}">
                  <a14:useLocalDpi xmlns:a14="http://schemas.microsoft.com/office/drawing/2010/main" val="0"/>
                </a:ext>
              </a:extLst>
            </a:blip>
            <a:srcRect l="51578" t="36682" r="88" b="40249"/>
            <a:stretch/>
          </p:blipFill>
          <p:spPr>
            <a:xfrm>
              <a:off x="8611809" y="3557975"/>
              <a:ext cx="2946475" cy="1973179"/>
            </a:xfrm>
            <a:prstGeom prst="rect">
              <a:avLst/>
            </a:prstGeom>
          </p:spPr>
        </p:pic>
        <p:sp>
          <p:nvSpPr>
            <p:cNvPr id="35" name="TextBox 34"/>
            <p:cNvSpPr txBox="1"/>
            <p:nvPr/>
          </p:nvSpPr>
          <p:spPr>
            <a:xfrm>
              <a:off x="9299275" y="4240073"/>
              <a:ext cx="1910757" cy="548434"/>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qua</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p:cNvGrpSpPr/>
          <p:nvPr/>
        </p:nvGrpSpPr>
        <p:grpSpPr>
          <a:xfrm>
            <a:off x="9641901" y="4355310"/>
            <a:ext cx="2295721" cy="1445224"/>
            <a:chOff x="12113969" y="3961665"/>
            <a:chExt cx="2606730" cy="1510990"/>
          </a:xfrm>
        </p:grpSpPr>
        <p:pic>
          <p:nvPicPr>
            <p:cNvPr id="30" name="Picture 29"/>
            <p:cNvPicPr>
              <a:picLocks noChangeAspect="1"/>
            </p:cNvPicPr>
            <p:nvPr/>
          </p:nvPicPr>
          <p:blipFill rotWithShape="1">
            <a:blip r:embed="rId16">
              <a:extLst>
                <a:ext uri="{BEBA8EAE-BF5A-486C-A8C5-ECC9F3942E4B}">
                  <a14:imgProps xmlns:a14="http://schemas.microsoft.com/office/drawing/2010/main">
                    <a14:imgLayer r:embed="rId13">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37" name="TextBox 36"/>
            <p:cNvSpPr txBox="1"/>
            <p:nvPr/>
          </p:nvSpPr>
          <p:spPr>
            <a:xfrm>
              <a:off x="12685140" y="4393994"/>
              <a:ext cx="2035559" cy="530940"/>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nhỏ</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4455685" y="4467485"/>
            <a:ext cx="2474564" cy="1657153"/>
            <a:chOff x="9422115" y="5602057"/>
            <a:chExt cx="3299419" cy="2209537"/>
          </a:xfrm>
        </p:grpSpPr>
        <p:pic>
          <p:nvPicPr>
            <p:cNvPr id="26" name="Picture 25"/>
            <p:cNvPicPr>
              <a:picLocks noChangeAspect="1"/>
            </p:cNvPicPr>
            <p:nvPr/>
          </p:nvPicPr>
          <p:blipFill rotWithShape="1">
            <a:blip r:embed="rId17">
              <a:extLst>
                <a:ext uri="{BEBA8EAE-BF5A-486C-A8C5-ECC9F3942E4B}">
                  <a14:imgProps xmlns:a14="http://schemas.microsoft.com/office/drawing/2010/main">
                    <a14:imgLayer r:embed="rId13">
                      <a14:imgEffect>
                        <a14:backgroundRemoval t="9131" b="28731" l="52031" r="94688"/>
                      </a14:imgEffect>
                    </a14:imgLayer>
                  </a14:imgProps>
                </a:ext>
                <a:ext uri="{28A0092B-C50C-407E-A947-70E740481C1C}">
                  <a14:useLocalDpi xmlns:a14="http://schemas.microsoft.com/office/drawing/2010/main" val="0"/>
                </a:ext>
              </a:extLst>
            </a:blip>
            <a:srcRect l="51315" t="7986" r="351" b="68945"/>
            <a:stretch/>
          </p:blipFill>
          <p:spPr>
            <a:xfrm>
              <a:off x="9422115" y="5602057"/>
              <a:ext cx="3299419" cy="2209537"/>
            </a:xfrm>
            <a:prstGeom prst="rect">
              <a:avLst/>
            </a:prstGeom>
          </p:spPr>
        </p:pic>
        <p:sp>
          <p:nvSpPr>
            <p:cNvPr id="45" name="TextBox 44"/>
            <p:cNvSpPr txBox="1"/>
            <p:nvPr/>
          </p:nvSpPr>
          <p:spPr>
            <a:xfrm>
              <a:off x="10032556" y="6280280"/>
              <a:ext cx="2308308" cy="677108"/>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8" name="xanh la"/>
          <p:cNvGrpSpPr/>
          <p:nvPr/>
        </p:nvGrpSpPr>
        <p:grpSpPr>
          <a:xfrm>
            <a:off x="-878851" y="711211"/>
            <a:ext cx="7427609" cy="1157145"/>
            <a:chOff x="-919918" y="1117064"/>
            <a:chExt cx="6858000" cy="1157145"/>
          </a:xfrm>
        </p:grpSpPr>
        <p:pic>
          <p:nvPicPr>
            <p:cNvPr id="49" name="Picture 48"/>
            <p:cNvPicPr>
              <a:picLocks noChangeAspect="1"/>
            </p:cNvPicPr>
            <p:nvPr/>
          </p:nvPicPr>
          <p:blipFill rotWithShape="1">
            <a:blip r:embed="rId18">
              <a:extLst>
                <a:ext uri="{28A0092B-C50C-407E-A947-70E740481C1C}">
                  <a14:useLocalDpi xmlns:a14="http://schemas.microsoft.com/office/drawing/2010/main" val="0"/>
                </a:ext>
              </a:extLst>
            </a:blip>
            <a:srcRect t="19083" b="68853"/>
            <a:stretch/>
          </p:blipFill>
          <p:spPr>
            <a:xfrm>
              <a:off x="-919918" y="1117064"/>
              <a:ext cx="6858000" cy="1157145"/>
            </a:xfrm>
            <a:prstGeom prst="rect">
              <a:avLst/>
            </a:prstGeom>
          </p:spPr>
        </p:pic>
        <p:sp>
          <p:nvSpPr>
            <p:cNvPr id="50" name="Rounded Rectangle 49"/>
            <p:cNvSpPr/>
            <p:nvPr/>
          </p:nvSpPr>
          <p:spPr>
            <a:xfrm>
              <a:off x="1750869" y="1426260"/>
              <a:ext cx="3042755"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ngữ</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7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xanhd duong"/>
          <p:cNvGrpSpPr/>
          <p:nvPr/>
        </p:nvGrpSpPr>
        <p:grpSpPr>
          <a:xfrm>
            <a:off x="5495703" y="775932"/>
            <a:ext cx="6858000" cy="1278950"/>
            <a:chOff x="5938082" y="5455890"/>
            <a:chExt cx="6858000" cy="1278950"/>
          </a:xfrm>
        </p:grpSpPr>
        <p:pic>
          <p:nvPicPr>
            <p:cNvPr id="52" name="Picture 51"/>
            <p:cNvPicPr>
              <a:picLocks noChangeAspect="1"/>
            </p:cNvPicPr>
            <p:nvPr/>
          </p:nvPicPr>
          <p:blipFill rotWithShape="1">
            <a:blip r:embed="rId18">
              <a:extLst>
                <a:ext uri="{28A0092B-C50C-407E-A947-70E740481C1C}">
                  <a14:useLocalDpi xmlns:a14="http://schemas.microsoft.com/office/drawing/2010/main" val="0"/>
                </a:ext>
              </a:extLst>
            </a:blip>
            <a:srcRect t="62416" b="24251"/>
            <a:stretch/>
          </p:blipFill>
          <p:spPr>
            <a:xfrm>
              <a:off x="5938082" y="5455890"/>
              <a:ext cx="6858000" cy="1278950"/>
            </a:xfrm>
            <a:prstGeom prst="rect">
              <a:avLst/>
            </a:prstGeom>
          </p:spPr>
        </p:pic>
        <p:sp>
          <p:nvSpPr>
            <p:cNvPr id="53" name="Rounded Rectangle 52"/>
            <p:cNvSpPr/>
            <p:nvPr/>
          </p:nvSpPr>
          <p:spPr>
            <a:xfrm>
              <a:off x="8500795" y="5784249"/>
              <a:ext cx="3187788" cy="4527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ngữ</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US" sz="27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đặc</a:t>
              </a:r>
              <a:r>
                <a:rPr lang="en-US" sz="27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điểm</a:t>
              </a:r>
              <a:endPar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p:cNvGrpSpPr/>
          <p:nvPr/>
        </p:nvGrpSpPr>
        <p:grpSpPr>
          <a:xfrm>
            <a:off x="8558927" y="5599870"/>
            <a:ext cx="2295721" cy="1445224"/>
            <a:chOff x="12113969" y="3961665"/>
            <a:chExt cx="2606730" cy="1510990"/>
          </a:xfrm>
        </p:grpSpPr>
        <p:pic>
          <p:nvPicPr>
            <p:cNvPr id="40" name="Picture 39"/>
            <p:cNvPicPr>
              <a:picLocks noChangeAspect="1"/>
            </p:cNvPicPr>
            <p:nvPr/>
          </p:nvPicPr>
          <p:blipFill rotWithShape="1">
            <a:blip r:embed="rId16">
              <a:extLst>
                <a:ext uri="{BEBA8EAE-BF5A-486C-A8C5-ECC9F3942E4B}">
                  <a14:imgProps xmlns:a14="http://schemas.microsoft.com/office/drawing/2010/main">
                    <a14:imgLayer r:embed="rId13">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41" name="TextBox 40"/>
            <p:cNvSpPr txBox="1"/>
            <p:nvPr/>
          </p:nvSpPr>
          <p:spPr>
            <a:xfrm>
              <a:off x="12685140" y="4393994"/>
              <a:ext cx="2035559" cy="530940"/>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Đẹp</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5936697" y="5715227"/>
            <a:ext cx="2295721" cy="1329867"/>
            <a:chOff x="12113969" y="3961665"/>
            <a:chExt cx="2606730" cy="1510990"/>
          </a:xfrm>
        </p:grpSpPr>
        <p:pic>
          <p:nvPicPr>
            <p:cNvPr id="47" name="Picture 46"/>
            <p:cNvPicPr>
              <a:picLocks noChangeAspect="1"/>
            </p:cNvPicPr>
            <p:nvPr/>
          </p:nvPicPr>
          <p:blipFill rotWithShape="1">
            <a:blip r:embed="rId16">
              <a:extLst>
                <a:ext uri="{BEBA8EAE-BF5A-486C-A8C5-ECC9F3942E4B}">
                  <a14:imgProps xmlns:a14="http://schemas.microsoft.com/office/drawing/2010/main">
                    <a14:imgLayer r:embed="rId13">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54" name="TextBox 53"/>
            <p:cNvSpPr txBox="1"/>
            <p:nvPr/>
          </p:nvSpPr>
          <p:spPr>
            <a:xfrm>
              <a:off x="12685140" y="4393994"/>
              <a:ext cx="2035559" cy="530940"/>
            </a:xfrm>
            <a:prstGeom prst="rect">
              <a:avLst/>
            </a:prstGeom>
            <a:noFill/>
          </p:spPr>
          <p:txBody>
            <a:bodyPr wrap="square" rtlCol="0">
              <a:spAutoFit/>
            </a:bodyPr>
            <a:lstStyle/>
            <a:p>
              <a:r>
                <a:rPr lang="en-US" sz="2700" dirty="0" smtClean="0">
                  <a:latin typeface="Arial-Rounded" panose="020B0500000000000000" pitchFamily="34" charset="0"/>
                  <a:ea typeface="Arial-Rounded" panose="020B0500000000000000" pitchFamily="34" charset="0"/>
                  <a:cs typeface="Arial-Rounded" panose="020B0500000000000000" pitchFamily="34" charset="0"/>
                </a:rPr>
                <a:t>Cao</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5" name="Group 54"/>
          <p:cNvGrpSpPr/>
          <p:nvPr/>
        </p:nvGrpSpPr>
        <p:grpSpPr>
          <a:xfrm>
            <a:off x="2491708" y="5487012"/>
            <a:ext cx="2209856" cy="1479884"/>
            <a:chOff x="5300803" y="3499476"/>
            <a:chExt cx="2946475" cy="1973179"/>
          </a:xfrm>
        </p:grpSpPr>
        <p:pic>
          <p:nvPicPr>
            <p:cNvPr id="56" name="Picture 55"/>
            <p:cNvPicPr>
              <a:picLocks noChangeAspect="1"/>
            </p:cNvPicPr>
            <p:nvPr/>
          </p:nvPicPr>
          <p:blipFill rotWithShape="1">
            <a:blip r:embed="rId14">
              <a:extLst>
                <a:ext uri="{BEBA8EAE-BF5A-486C-A8C5-ECC9F3942E4B}">
                  <a14:imgProps xmlns:a14="http://schemas.microsoft.com/office/drawing/2010/main">
                    <a14:imgLayer r:embed="rId13">
                      <a14:imgEffect>
                        <a14:backgroundRemoval t="38989" b="57444" l="56411" r="95079"/>
                      </a14:imgEffect>
                    </a14:imgLayer>
                  </a14:imgProps>
                </a:ext>
                <a:ext uri="{28A0092B-C50C-407E-A947-70E740481C1C}">
                  <a14:useLocalDpi xmlns:a14="http://schemas.microsoft.com/office/drawing/2010/main" val="0"/>
                </a:ext>
              </a:extLst>
            </a:blip>
            <a:srcRect l="51578" t="36682" r="88" b="40249"/>
            <a:stretch/>
          </p:blipFill>
          <p:spPr>
            <a:xfrm>
              <a:off x="5300803" y="3499476"/>
              <a:ext cx="2946475" cy="1973179"/>
            </a:xfrm>
            <a:prstGeom prst="rect">
              <a:avLst/>
            </a:prstGeom>
          </p:spPr>
        </p:pic>
        <p:sp>
          <p:nvSpPr>
            <p:cNvPr id="57" name="TextBox 56"/>
            <p:cNvSpPr txBox="1"/>
            <p:nvPr/>
          </p:nvSpPr>
          <p:spPr>
            <a:xfrm>
              <a:off x="5865928" y="4189269"/>
              <a:ext cx="2104718" cy="677108"/>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đầu</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6848795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6.25E-7 1.11022E-16 L 0.11693 -0.41296 " pathEditMode="relative" rAng="0" ptsTypes="AA">
                                      <p:cBhvr>
                                        <p:cTn id="6" dur="2000" fill="hold"/>
                                        <p:tgtEl>
                                          <p:spTgt spid="15"/>
                                        </p:tgtEl>
                                        <p:attrNameLst>
                                          <p:attrName>ppt_x</p:attrName>
                                          <p:attrName>ppt_y</p:attrName>
                                        </p:attrNameLst>
                                      </p:cBhvr>
                                      <p:rCtr x="5846" y="-20648"/>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794 0.02106 L 0.40651 -0.35556 " pathEditMode="relative" rAng="0" ptsTypes="AA">
                                      <p:cBhvr>
                                        <p:cTn id="10" dur="2000" fill="hold"/>
                                        <p:tgtEl>
                                          <p:spTgt spid="12"/>
                                        </p:tgtEl>
                                        <p:attrNameLst>
                                          <p:attrName>ppt_x</p:attrName>
                                          <p:attrName>ppt_y</p:attrName>
                                        </p:attrNameLst>
                                      </p:cBhvr>
                                      <p:rCtr x="19922" y="-18843"/>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91667E-6 -2.22222E-6 L -0.25808 -0.20903 " pathEditMode="relative" rAng="0" ptsTypes="AA">
                                      <p:cBhvr>
                                        <p:cTn id="14" dur="2000" fill="hold"/>
                                        <p:tgtEl>
                                          <p:spTgt spid="36"/>
                                        </p:tgtEl>
                                        <p:attrNameLst>
                                          <p:attrName>ppt_x</p:attrName>
                                          <p:attrName>ppt_y</p:attrName>
                                        </p:attrNameLst>
                                      </p:cBhvr>
                                      <p:rCtr x="-12904" y="-10463"/>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2.08333E-7 2.22222E-6 L -0.31289 -0.16621 " pathEditMode="relative" rAng="0" ptsTypes="AA">
                                      <p:cBhvr>
                                        <p:cTn id="18" dur="2000" fill="hold"/>
                                        <p:tgtEl>
                                          <p:spTgt spid="20"/>
                                        </p:tgtEl>
                                        <p:attrNameLst>
                                          <p:attrName>ppt_x</p:attrName>
                                          <p:attrName>ppt_y</p:attrName>
                                        </p:attrNameLst>
                                      </p:cBhvr>
                                      <p:rCtr x="-15651" y="-8310"/>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3.95833E-6 7.40741E-7 L 0.00533 -0.14398 " pathEditMode="relative" rAng="0" ptsTypes="AA">
                                      <p:cBhvr>
                                        <p:cTn id="22" dur="2000" fill="hold"/>
                                        <p:tgtEl>
                                          <p:spTgt spid="21"/>
                                        </p:tgtEl>
                                        <p:attrNameLst>
                                          <p:attrName>ppt_x</p:attrName>
                                          <p:attrName>ppt_y</p:attrName>
                                        </p:attrNameLst>
                                      </p:cBhvr>
                                      <p:rCtr x="260" y="-7199"/>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1328 7.40741E-7 L -0.09453 -0.31597 " pathEditMode="relative" rAng="0" ptsTypes="AA">
                                      <p:cBhvr>
                                        <p:cTn id="26" dur="2000" fill="hold"/>
                                        <p:tgtEl>
                                          <p:spTgt spid="38"/>
                                        </p:tgtEl>
                                        <p:attrNameLst>
                                          <p:attrName>ppt_x</p:attrName>
                                          <p:attrName>ppt_y</p:attrName>
                                        </p:attrNameLst>
                                      </p:cBhvr>
                                      <p:rCtr x="-4062" y="-15810"/>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13 0.00162 L 0.31393 -0.56666 " pathEditMode="relative" rAng="0" ptsTypes="AA">
                                      <p:cBhvr>
                                        <p:cTn id="30" dur="2000" fill="hold"/>
                                        <p:tgtEl>
                                          <p:spTgt spid="46"/>
                                        </p:tgtEl>
                                        <p:attrNameLst>
                                          <p:attrName>ppt_x</p:attrName>
                                          <p:attrName>ppt_y</p:attrName>
                                        </p:attrNameLst>
                                      </p:cBhvr>
                                      <p:rCtr x="15755" y="-28426"/>
                                    </p:animMotion>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2.08333E-6 -3.7037E-7 L 0.07357 -0.55486 " pathEditMode="relative" rAng="0" ptsTypes="AA">
                                      <p:cBhvr>
                                        <p:cTn id="34" dur="2000" fill="hold"/>
                                        <p:tgtEl>
                                          <p:spTgt spid="55"/>
                                        </p:tgtEl>
                                        <p:attrNameLst>
                                          <p:attrName>ppt_x</p:attrName>
                                          <p:attrName>ppt_y</p:attrName>
                                        </p:attrNameLst>
                                      </p:cBhvr>
                                      <p:rCtr x="3672" y="-2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6"/>
            <a:ext cx="12469091" cy="6858000"/>
          </a:xfrm>
          <a:prstGeom prst="rect">
            <a:avLst/>
          </a:prstGeom>
        </p:spPr>
      </p:pic>
      <p:grpSp>
        <p:nvGrpSpPr>
          <p:cNvPr id="4" name="Group 3"/>
          <p:cNvGrpSpPr/>
          <p:nvPr/>
        </p:nvGrpSpPr>
        <p:grpSpPr>
          <a:xfrm>
            <a:off x="712749" y="545432"/>
            <a:ext cx="10933819" cy="5422232"/>
            <a:chOff x="3641819" y="56683"/>
            <a:chExt cx="10039458" cy="2950718"/>
          </a:xfrm>
        </p:grpSpPr>
        <p:grpSp>
          <p:nvGrpSpPr>
            <p:cNvPr id="5"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7" name="矩形: 圆角 116">
                <a:extLst>
                  <a:ext uri="{FF2B5EF4-FFF2-40B4-BE49-F238E27FC236}">
                    <a16:creationId xmlns:a16="http://schemas.microsoft.com/office/drawing/2014/main" id="{4B1E2A56-47BE-4A41-B08B-92BAE09C3908}"/>
                  </a:ext>
                </a:extLst>
              </p:cNvPr>
              <p:cNvSpPr/>
              <p:nvPr/>
            </p:nvSpPr>
            <p:spPr>
              <a:xfrm>
                <a:off x="4670386" y="2613308"/>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9"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6" name="TextBox 5"/>
            <p:cNvSpPr txBox="1"/>
            <p:nvPr/>
          </p:nvSpPr>
          <p:spPr>
            <a:xfrm>
              <a:off x="4019077" y="650224"/>
              <a:ext cx="9180110" cy="351726"/>
            </a:xfrm>
            <a:prstGeom prst="rect">
              <a:avLst/>
            </a:prstGeom>
            <a:noFill/>
          </p:spPr>
          <p:txBody>
            <a:bodyPr wrap="square" rtlCol="0">
              <a:spAutoFit/>
            </a:bodyPr>
            <a:lstStyle/>
            <a:p>
              <a:pPr algn="just"/>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p:cNvPicPr>
            <a:picLocks noChangeAspect="1"/>
          </p:cNvPicPr>
          <p:nvPr/>
        </p:nvPicPr>
        <p:blipFill rotWithShape="1">
          <a:blip r:embed="rId4"/>
          <a:srcRect l="51491" t="36472" r="24913" b="18304"/>
          <a:stretch/>
        </p:blipFill>
        <p:spPr>
          <a:xfrm>
            <a:off x="4891122" y="2282452"/>
            <a:ext cx="2686846" cy="2896601"/>
          </a:xfrm>
          <a:prstGeom prst="rect">
            <a:avLst/>
          </a:prstGeom>
        </p:spPr>
      </p:pic>
    </p:spTree>
    <p:extLst>
      <p:ext uri="{BB962C8B-B14F-4D97-AF65-F5344CB8AC3E}">
        <p14:creationId xmlns:p14="http://schemas.microsoft.com/office/powerpoint/2010/main" val="91845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pic>
        <p:nvPicPr>
          <p:cNvPr id="12" name="图片 14340" descr="28"/>
          <p:cNvPicPr>
            <a:picLocks noChangeAspect="1"/>
          </p:cNvPicPr>
          <p:nvPr/>
        </p:nvPicPr>
        <p:blipFill>
          <a:blip r:embed="rId6"/>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0"/>
            <a:ext cx="92073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7"/>
            <a:ext cx="1862847"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1</a:t>
            </a:r>
          </a:p>
        </p:txBody>
      </p:sp>
      <p:sp>
        <p:nvSpPr>
          <p:cNvPr id="30" name="Flowchart: Connector 29">
            <a:hlinkClick r:id="rId7" action="ppaction://hlinksldjump"/>
          </p:cNvPr>
          <p:cNvSpPr/>
          <p:nvPr/>
        </p:nvSpPr>
        <p:spPr>
          <a:xfrm>
            <a:off x="4528645" y="620368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2</a:t>
            </a:r>
          </a:p>
        </p:txBody>
      </p:sp>
      <p:sp>
        <p:nvSpPr>
          <p:cNvPr id="31" name="Flowchart: Connector 30">
            <a:hlinkClick r:id="rId8" action="ppaction://hlinksldjump"/>
          </p:cNvPr>
          <p:cNvSpPr/>
          <p:nvPr/>
        </p:nvSpPr>
        <p:spPr>
          <a:xfrm>
            <a:off x="7155841" y="6179556"/>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3</a:t>
            </a:r>
          </a:p>
        </p:txBody>
      </p:sp>
      <p:sp>
        <p:nvSpPr>
          <p:cNvPr id="32" name="Flowchart: Connector 31">
            <a:hlinkClick r:id="rId9" action="ppaction://hlinksldjump"/>
          </p:cNvPr>
          <p:cNvSpPr/>
          <p:nvPr/>
        </p:nvSpPr>
        <p:spPr>
          <a:xfrm>
            <a:off x="8443259" y="6467936"/>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3124202"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4938873"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7620002" y="594835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8818377"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8" action="ppaction://hlinksldjump"/>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5714509" y="4099758"/>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2057401" y="6388883"/>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7698878" y="5149960"/>
            <a:ext cx="196671"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5960641" y="5788860"/>
            <a:ext cx="167027"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8324068" y="5544591"/>
            <a:ext cx="283275"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10136138" y="6413005"/>
            <a:ext cx="308465" cy="2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6333254" y="6515857"/>
            <a:ext cx="283223"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20" y="238846"/>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5" y="533402"/>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4" y="238846"/>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5" y="533402"/>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4" y="990602"/>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1"/>
            <a:ext cx="688403"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40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256793" y="5033261"/>
            <a:ext cx="2074717" cy="923330"/>
          </a:xfrm>
          <a:prstGeom prst="rect">
            <a:avLst/>
          </a:prstGeom>
          <a:noFill/>
        </p:spPr>
        <p:txBody>
          <a:bodyPr wrap="square" rtlCol="0">
            <a:spAutoFit/>
          </a:bodyPr>
          <a:lstStyle/>
          <a:p>
            <a:pPr algn="ctr"/>
            <a:r>
              <a:rPr lang="en-US" sz="5400" b="1" dirty="0" smtClean="0">
                <a:solidFill>
                  <a:schemeClr val="bg1"/>
                </a:solidFill>
                <a:latin typeface="iCiel Crocante" panose="02000000000000000000" pitchFamily="2" charset="0"/>
                <a:cs typeface="Times New Roman" pitchFamily="18" charset="0"/>
              </a:rPr>
              <a:t>B</a:t>
            </a:r>
            <a:endParaRPr lang="en-US" sz="5400" b="1" dirty="0">
              <a:solidFill>
                <a:schemeClr val="bg1"/>
              </a:solidFill>
              <a:latin typeface="iCiel Crocante" panose="02000000000000000000" pitchFamily="2" charset="0"/>
              <a:cs typeface="Times New Roman" pitchFamily="18" charset="0"/>
            </a:endParaRPr>
          </a:p>
        </p:txBody>
      </p:sp>
      <p:grpSp>
        <p:nvGrpSpPr>
          <p:cNvPr id="3" name="Group 2"/>
          <p:cNvGrpSpPr/>
          <p:nvPr/>
        </p:nvGrpSpPr>
        <p:grpSpPr>
          <a:xfrm>
            <a:off x="3141519" y="-103743"/>
            <a:ext cx="6800851" cy="2826661"/>
            <a:chOff x="3141519" y="-103743"/>
            <a:chExt cx="6800851" cy="2826661"/>
          </a:xfrm>
        </p:grpSpPr>
        <p:pic>
          <p:nvPicPr>
            <p:cNvPr id="3074"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141519"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1196" y="673420"/>
              <a:ext cx="6381174" cy="461665"/>
            </a:xfrm>
            <a:prstGeom prst="rect">
              <a:avLst/>
            </a:prstGeom>
            <a:noFill/>
          </p:spPr>
          <p:txBody>
            <a:bodyPr wrap="square" rtlCol="0">
              <a:spAutoFit/>
            </a:bodyPr>
            <a:lstStyle/>
            <a:p>
              <a:r>
                <a:rPr lang="en-US" sz="2400" b="1" dirty="0" err="1" smtClean="0">
                  <a:solidFill>
                    <a:schemeClr val="bg1"/>
                  </a:solidFill>
                </a:rPr>
                <a:t>Trò</a:t>
              </a:r>
              <a:r>
                <a:rPr lang="en-US" sz="2400" b="1" dirty="0" smtClean="0">
                  <a:solidFill>
                    <a:schemeClr val="bg1"/>
                  </a:solidFill>
                </a:rPr>
                <a:t> </a:t>
              </a:r>
              <a:r>
                <a:rPr lang="en-US" sz="2400" b="1" dirty="0" err="1" smtClean="0">
                  <a:solidFill>
                    <a:schemeClr val="bg1"/>
                  </a:solidFill>
                </a:rPr>
                <a:t>chơi</a:t>
              </a:r>
              <a:r>
                <a:rPr lang="en-US" sz="2400" b="1" dirty="0" smtClean="0">
                  <a:solidFill>
                    <a:schemeClr val="bg1"/>
                  </a:solidFill>
                </a:rPr>
                <a:t> </a:t>
              </a:r>
              <a:r>
                <a:rPr lang="en-US" sz="2400" b="1" dirty="0" err="1" smtClean="0">
                  <a:solidFill>
                    <a:schemeClr val="bg1"/>
                  </a:solidFill>
                </a:rPr>
                <a:t>nào</a:t>
              </a:r>
              <a:r>
                <a:rPr lang="en-US" sz="2400" b="1" dirty="0" smtClean="0">
                  <a:solidFill>
                    <a:schemeClr val="bg1"/>
                  </a:solidFill>
                </a:rPr>
                <a:t> </a:t>
              </a:r>
              <a:r>
                <a:rPr lang="en-US" sz="2400" b="1" dirty="0" err="1" smtClean="0">
                  <a:solidFill>
                    <a:schemeClr val="bg1"/>
                  </a:solidFill>
                </a:rPr>
                <a:t>không</a:t>
              </a:r>
              <a:r>
                <a:rPr lang="en-US" sz="2400" b="1" dirty="0" smtClean="0">
                  <a:solidFill>
                    <a:schemeClr val="bg1"/>
                  </a:solidFill>
                </a:rPr>
                <a:t> </a:t>
              </a:r>
              <a:r>
                <a:rPr lang="en-US" sz="2400" b="1" dirty="0" err="1" smtClean="0">
                  <a:solidFill>
                    <a:schemeClr val="bg1"/>
                  </a:solidFill>
                </a:rPr>
                <a:t>phải</a:t>
              </a:r>
              <a:r>
                <a:rPr lang="en-US" sz="2400" b="1" dirty="0" smtClean="0">
                  <a:solidFill>
                    <a:schemeClr val="bg1"/>
                  </a:solidFill>
                </a:rPr>
                <a:t> </a:t>
              </a:r>
              <a:r>
                <a:rPr lang="en-US" sz="2400" b="1" dirty="0" err="1" smtClean="0">
                  <a:solidFill>
                    <a:schemeClr val="bg1"/>
                  </a:solidFill>
                </a:rPr>
                <a:t>trò</a:t>
              </a:r>
              <a:r>
                <a:rPr lang="en-US" sz="2400" b="1" dirty="0" smtClean="0">
                  <a:solidFill>
                    <a:schemeClr val="bg1"/>
                  </a:solidFill>
                </a:rPr>
                <a:t> </a:t>
              </a:r>
              <a:r>
                <a:rPr lang="en-US" sz="2400" b="1" dirty="0" err="1" smtClean="0">
                  <a:solidFill>
                    <a:schemeClr val="bg1"/>
                  </a:solidFill>
                </a:rPr>
                <a:t>chơi</a:t>
              </a:r>
              <a:r>
                <a:rPr lang="en-US" sz="2400" b="1" dirty="0" smtClean="0">
                  <a:solidFill>
                    <a:schemeClr val="bg1"/>
                  </a:solidFill>
                </a:rPr>
                <a:t> </a:t>
              </a:r>
              <a:r>
                <a:rPr lang="en-US" sz="2400" b="1" dirty="0" err="1" smtClean="0">
                  <a:solidFill>
                    <a:schemeClr val="bg1"/>
                  </a:solidFill>
                </a:rPr>
                <a:t>dân</a:t>
              </a:r>
              <a:r>
                <a:rPr lang="en-US" sz="2400" b="1" dirty="0" smtClean="0">
                  <a:solidFill>
                    <a:schemeClr val="bg1"/>
                  </a:solidFill>
                </a:rPr>
                <a:t> </a:t>
              </a:r>
              <a:r>
                <a:rPr lang="en-US" sz="2400" b="1" dirty="0" err="1" smtClean="0">
                  <a:solidFill>
                    <a:schemeClr val="bg1"/>
                  </a:solidFill>
                </a:rPr>
                <a:t>gian</a:t>
              </a:r>
              <a:r>
                <a:rPr lang="en-US" sz="2400" b="1" dirty="0" smtClean="0">
                  <a:solidFill>
                    <a:schemeClr val="bg1"/>
                  </a:solidFill>
                </a:rPr>
                <a:t>?</a:t>
              </a:r>
              <a:endParaRPr lang="en-US" sz="2400" b="1" dirty="0">
                <a:solidFill>
                  <a:schemeClr val="bg1"/>
                </a:solidFill>
              </a:endParaRPr>
            </a:p>
          </p:txBody>
        </p:sp>
        <p:sp>
          <p:nvSpPr>
            <p:cNvPr id="11" name="TextBox 10"/>
            <p:cNvSpPr txBox="1"/>
            <p:nvPr/>
          </p:nvSpPr>
          <p:spPr>
            <a:xfrm>
              <a:off x="3734009" y="1192709"/>
              <a:ext cx="1983300" cy="461665"/>
            </a:xfrm>
            <a:prstGeom prst="rect">
              <a:avLst/>
            </a:prstGeom>
            <a:noFill/>
          </p:spPr>
          <p:txBody>
            <a:bodyPr wrap="square" rtlCol="0">
              <a:spAutoFit/>
            </a:bodyPr>
            <a:lstStyle/>
            <a:p>
              <a:r>
                <a:rPr lang="en-US" sz="2400" b="1" dirty="0" smtClean="0">
                  <a:solidFill>
                    <a:srgbClr val="FFFF00"/>
                  </a:solidFill>
                </a:rPr>
                <a:t>A. Ô </a:t>
              </a:r>
              <a:r>
                <a:rPr lang="en-US" sz="2400" b="1" dirty="0" err="1" smtClean="0">
                  <a:solidFill>
                    <a:srgbClr val="FFFF00"/>
                  </a:solidFill>
                </a:rPr>
                <a:t>ăn</a:t>
              </a:r>
              <a:r>
                <a:rPr lang="en-US" sz="2400" b="1" dirty="0" smtClean="0">
                  <a:solidFill>
                    <a:srgbClr val="FFFF00"/>
                  </a:solidFill>
                </a:rPr>
                <a:t> </a:t>
              </a:r>
              <a:r>
                <a:rPr lang="en-US" sz="2400" b="1" dirty="0" err="1" smtClean="0">
                  <a:solidFill>
                    <a:srgbClr val="FFFF00"/>
                  </a:solidFill>
                </a:rPr>
                <a:t>quan</a:t>
              </a:r>
              <a:r>
                <a:rPr lang="en-US" sz="2400" b="1" dirty="0" smtClean="0">
                  <a:solidFill>
                    <a:srgbClr val="FFFF00"/>
                  </a:solidFill>
                </a:rPr>
                <a:t> </a:t>
              </a:r>
              <a:endParaRPr lang="en-US" sz="2400" b="1" dirty="0">
                <a:solidFill>
                  <a:srgbClr val="FFFF00"/>
                </a:solidFill>
              </a:endParaRPr>
            </a:p>
          </p:txBody>
        </p:sp>
        <p:sp>
          <p:nvSpPr>
            <p:cNvPr id="13" name="TextBox 12"/>
            <p:cNvSpPr txBox="1"/>
            <p:nvPr/>
          </p:nvSpPr>
          <p:spPr>
            <a:xfrm>
              <a:off x="3734009" y="1664828"/>
              <a:ext cx="1983300" cy="461665"/>
            </a:xfrm>
            <a:prstGeom prst="rect">
              <a:avLst/>
            </a:prstGeom>
            <a:noFill/>
          </p:spPr>
          <p:txBody>
            <a:bodyPr wrap="square" rtlCol="0">
              <a:spAutoFit/>
            </a:bodyPr>
            <a:lstStyle/>
            <a:p>
              <a:r>
                <a:rPr lang="en-US" sz="2400" b="1" dirty="0" smtClean="0">
                  <a:solidFill>
                    <a:srgbClr val="FFFF00"/>
                  </a:solidFill>
                </a:rPr>
                <a:t>B. </a:t>
              </a:r>
              <a:r>
                <a:rPr lang="en-US" sz="2400" b="1" dirty="0" err="1" smtClean="0">
                  <a:solidFill>
                    <a:srgbClr val="FFFF00"/>
                  </a:solidFill>
                </a:rPr>
                <a:t>Lắp</a:t>
              </a:r>
              <a:r>
                <a:rPr lang="en-US" sz="2400" b="1" dirty="0" smtClean="0">
                  <a:solidFill>
                    <a:srgbClr val="FFFF00"/>
                  </a:solidFill>
                </a:rPr>
                <a:t> </a:t>
              </a:r>
              <a:r>
                <a:rPr lang="en-US" sz="2400" b="1" dirty="0" err="1" smtClean="0">
                  <a:solidFill>
                    <a:srgbClr val="FFFF00"/>
                  </a:solidFill>
                </a:rPr>
                <a:t>ráp</a:t>
              </a:r>
              <a:endParaRPr lang="en-US" sz="2400" b="1" dirty="0">
                <a:solidFill>
                  <a:srgbClr val="FFFF00"/>
                </a:solidFill>
              </a:endParaRPr>
            </a:p>
          </p:txBody>
        </p:sp>
        <p:sp>
          <p:nvSpPr>
            <p:cNvPr id="14" name="TextBox 13"/>
            <p:cNvSpPr txBox="1"/>
            <p:nvPr/>
          </p:nvSpPr>
          <p:spPr>
            <a:xfrm>
              <a:off x="6472197" y="1239893"/>
              <a:ext cx="2653329" cy="461665"/>
            </a:xfrm>
            <a:prstGeom prst="rect">
              <a:avLst/>
            </a:prstGeom>
            <a:noFill/>
          </p:spPr>
          <p:txBody>
            <a:bodyPr wrap="square" rtlCol="0">
              <a:spAutoFit/>
            </a:bodyPr>
            <a:lstStyle/>
            <a:p>
              <a:r>
                <a:rPr lang="en-US" sz="2400" b="1" dirty="0" smtClean="0">
                  <a:solidFill>
                    <a:srgbClr val="FFFF00"/>
                  </a:solidFill>
                </a:rPr>
                <a:t>C. </a:t>
              </a:r>
              <a:r>
                <a:rPr lang="en-US" sz="2400" b="1" dirty="0" err="1" smtClean="0">
                  <a:solidFill>
                    <a:srgbClr val="FFFF00"/>
                  </a:solidFill>
                </a:rPr>
                <a:t>Bịt</a:t>
              </a:r>
              <a:r>
                <a:rPr lang="en-US" sz="2400" b="1" dirty="0" smtClean="0">
                  <a:solidFill>
                    <a:srgbClr val="FFFF00"/>
                  </a:solidFill>
                </a:rPr>
                <a:t> </a:t>
              </a:r>
              <a:r>
                <a:rPr lang="en-US" sz="2400" b="1" dirty="0" err="1" smtClean="0">
                  <a:solidFill>
                    <a:srgbClr val="FFFF00"/>
                  </a:solidFill>
                </a:rPr>
                <a:t>mắt</a:t>
              </a:r>
              <a:r>
                <a:rPr lang="en-US" sz="2400" b="1" dirty="0" smtClean="0">
                  <a:solidFill>
                    <a:srgbClr val="FFFF00"/>
                  </a:solidFill>
                </a:rPr>
                <a:t> </a:t>
              </a:r>
              <a:r>
                <a:rPr lang="en-US" sz="2400" b="1" dirty="0" err="1" smtClean="0">
                  <a:solidFill>
                    <a:srgbClr val="FFFF00"/>
                  </a:solidFill>
                </a:rPr>
                <a:t>bắt</a:t>
              </a:r>
              <a:r>
                <a:rPr lang="en-US" sz="2400" b="1" dirty="0" smtClean="0">
                  <a:solidFill>
                    <a:srgbClr val="FFFF00"/>
                  </a:solidFill>
                </a:rPr>
                <a:t> </a:t>
              </a:r>
              <a:r>
                <a:rPr lang="en-US" sz="2400" b="1" dirty="0" err="1" smtClean="0">
                  <a:solidFill>
                    <a:srgbClr val="FFFF00"/>
                  </a:solidFill>
                </a:rPr>
                <a:t>dê</a:t>
              </a:r>
              <a:endParaRPr lang="en-US" sz="2400" b="1" dirty="0">
                <a:solidFill>
                  <a:srgbClr val="FFFF00"/>
                </a:solidFill>
              </a:endParaRPr>
            </a:p>
          </p:txBody>
        </p:sp>
        <p:sp>
          <p:nvSpPr>
            <p:cNvPr id="15" name="TextBox 14"/>
            <p:cNvSpPr txBox="1"/>
            <p:nvPr/>
          </p:nvSpPr>
          <p:spPr>
            <a:xfrm>
              <a:off x="6456219" y="1698169"/>
              <a:ext cx="2653329" cy="461665"/>
            </a:xfrm>
            <a:prstGeom prst="rect">
              <a:avLst/>
            </a:prstGeom>
            <a:noFill/>
          </p:spPr>
          <p:txBody>
            <a:bodyPr wrap="square" rtlCol="0">
              <a:spAutoFit/>
            </a:bodyPr>
            <a:lstStyle/>
            <a:p>
              <a:r>
                <a:rPr lang="en-US" sz="2400" b="1" dirty="0" smtClean="0">
                  <a:solidFill>
                    <a:srgbClr val="FFFF00"/>
                  </a:solidFill>
                </a:rPr>
                <a:t>D. </a:t>
              </a:r>
              <a:r>
                <a:rPr lang="en-US" sz="2400" b="1" dirty="0" err="1" smtClean="0">
                  <a:solidFill>
                    <a:srgbClr val="FFFF00"/>
                  </a:solidFill>
                </a:rPr>
                <a:t>Mèo</a:t>
              </a:r>
              <a:r>
                <a:rPr lang="en-US" sz="2400" b="1" dirty="0" smtClean="0">
                  <a:solidFill>
                    <a:srgbClr val="FFFF00"/>
                  </a:solidFill>
                </a:rPr>
                <a:t> </a:t>
              </a:r>
              <a:r>
                <a:rPr lang="en-US" sz="2400" b="1" dirty="0" err="1" smtClean="0">
                  <a:solidFill>
                    <a:srgbClr val="FFFF00"/>
                  </a:solidFill>
                </a:rPr>
                <a:t>đuổi</a:t>
              </a:r>
              <a:r>
                <a:rPr lang="en-US" sz="2400" b="1" dirty="0" smtClean="0">
                  <a:solidFill>
                    <a:srgbClr val="FFFF00"/>
                  </a:solidFill>
                </a:rPr>
                <a:t> </a:t>
              </a:r>
              <a:r>
                <a:rPr lang="en-US" sz="2400" b="1" dirty="0" err="1" smtClean="0">
                  <a:solidFill>
                    <a:srgbClr val="FFFF00"/>
                  </a:solidFill>
                </a:rPr>
                <a:t>chuột</a:t>
              </a:r>
              <a:endParaRPr lang="en-US" sz="2400" b="1" dirty="0">
                <a:solidFill>
                  <a:srgbClr val="FFFF00"/>
                </a:solidFill>
              </a:endParaRPr>
            </a:p>
          </p:txBody>
        </p:sp>
      </p:grpSp>
    </p:spTree>
    <p:extLst>
      <p:ext uri="{BB962C8B-B14F-4D97-AF65-F5344CB8AC3E}">
        <p14:creationId xmlns:p14="http://schemas.microsoft.com/office/powerpoint/2010/main" val="1753909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1000"/>
                                        <p:tgtEl>
                                          <p:spTgt spid="3075"/>
                                        </p:tgtEl>
                                      </p:cBhvr>
                                    </p:animEffect>
                                    <p:anim calcmode="lin" valueType="num">
                                      <p:cBhvr>
                                        <p:cTn id="28" dur="1000" fill="hold"/>
                                        <p:tgtEl>
                                          <p:spTgt spid="3075"/>
                                        </p:tgtEl>
                                        <p:attrNameLst>
                                          <p:attrName>ppt_x</p:attrName>
                                        </p:attrNameLst>
                                      </p:cBhvr>
                                      <p:tavLst>
                                        <p:tav tm="0">
                                          <p:val>
                                            <p:strVal val="#ppt_x"/>
                                          </p:val>
                                        </p:tav>
                                        <p:tav tm="100000">
                                          <p:val>
                                            <p:strVal val="#ppt_x"/>
                                          </p:val>
                                        </p:tav>
                                      </p:tavLst>
                                    </p:anim>
                                    <p:anim calcmode="lin" valueType="num">
                                      <p:cBhvr>
                                        <p:cTn id="2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157497" y="-18677"/>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88706" y="754691"/>
            <a:ext cx="5884719" cy="1446550"/>
          </a:xfrm>
          <a:prstGeom prst="rect">
            <a:avLst/>
          </a:prstGeom>
          <a:noFill/>
        </p:spPr>
        <p:txBody>
          <a:bodyPr wrap="square" rtlCol="0">
            <a:spAutoFit/>
          </a:bodyPr>
          <a:lstStyle/>
          <a:p>
            <a:r>
              <a:rPr lang="en-US" sz="3200" b="1" dirty="0" err="1" smtClean="0">
                <a:solidFill>
                  <a:schemeClr val="bg1"/>
                </a:solidFill>
                <a:cs typeface="Times New Roman" pitchFamily="18" charset="0"/>
              </a:rPr>
              <a:t>Cánh</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diều</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được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được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ví</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giống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gì</a:t>
            </a:r>
            <a:r>
              <a:rPr lang="en-US" sz="3200" b="1" dirty="0" smtClean="0">
                <a:solidFill>
                  <a:schemeClr val="bg1"/>
                </a:solidFill>
                <a:cs typeface="Times New Roman" pitchFamily="18" charset="0"/>
              </a:rPr>
              <a:t>?</a:t>
            </a:r>
          </a:p>
          <a:p>
            <a:pPr marL="514350" indent="-514350">
              <a:buAutoNum type="alphaUcPeriod"/>
            </a:pPr>
            <a:r>
              <a:rPr lang="en-US" sz="2800" b="1" dirty="0" err="1" smtClean="0">
                <a:solidFill>
                  <a:srgbClr val="FFFF00"/>
                </a:solidFill>
                <a:cs typeface="Times New Roman" pitchFamily="18" charset="0"/>
              </a:rPr>
              <a:t>Quả</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bóng</a:t>
            </a:r>
            <a:r>
              <a:rPr lang="en-US" sz="2800" b="1" dirty="0">
                <a:solidFill>
                  <a:srgbClr val="FFFF00"/>
                </a:solidFill>
                <a:cs typeface="Times New Roman" pitchFamily="18" charset="0"/>
              </a:rPr>
              <a:t>	</a:t>
            </a:r>
            <a:r>
              <a:rPr lang="en-US" sz="2800" b="1" dirty="0" smtClean="0">
                <a:solidFill>
                  <a:srgbClr val="FFFF00"/>
                </a:solidFill>
                <a:cs typeface="Times New Roman" pitchFamily="18" charset="0"/>
              </a:rPr>
              <a:t>	C. </a:t>
            </a:r>
            <a:r>
              <a:rPr lang="en-US" sz="2800" b="1" dirty="0" err="1" smtClean="0">
                <a:solidFill>
                  <a:srgbClr val="FFFF00"/>
                </a:solidFill>
                <a:cs typeface="Times New Roman" pitchFamily="18" charset="0"/>
              </a:rPr>
              <a:t>Chú</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cuội</a:t>
            </a:r>
            <a:endParaRPr lang="en-US" sz="2800" b="1" dirty="0" smtClean="0">
              <a:solidFill>
                <a:srgbClr val="FFFF00"/>
              </a:solidFill>
              <a:cs typeface="Times New Roman" pitchFamily="18" charset="0"/>
            </a:endParaRPr>
          </a:p>
          <a:p>
            <a:pPr marL="514350" indent="-514350">
              <a:buAutoNum type="alphaUcPeriod"/>
            </a:pPr>
            <a:r>
              <a:rPr lang="en-US" sz="2800" b="1" dirty="0" err="1" smtClean="0">
                <a:solidFill>
                  <a:srgbClr val="FFFF00"/>
                </a:solidFill>
                <a:cs typeface="Times New Roman" pitchFamily="18" charset="0"/>
              </a:rPr>
              <a:t>Lưỡi</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liềm</a:t>
            </a:r>
            <a:r>
              <a:rPr lang="en-US" sz="2800" b="1" dirty="0" smtClean="0">
                <a:solidFill>
                  <a:srgbClr val="FFFF00"/>
                </a:solidFill>
                <a:cs typeface="Times New Roman" pitchFamily="18" charset="0"/>
              </a:rPr>
              <a:t>		D. </a:t>
            </a:r>
            <a:r>
              <a:rPr lang="en-US" sz="2800" b="1" dirty="0" err="1" smtClean="0">
                <a:solidFill>
                  <a:srgbClr val="FFFF00"/>
                </a:solidFill>
                <a:cs typeface="Times New Roman" pitchFamily="18" charset="0"/>
              </a:rPr>
              <a:t>Chiếc</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lá</a:t>
            </a:r>
            <a:endParaRPr lang="en-US" sz="2800" b="1" dirty="0" smtClean="0">
              <a:solidFill>
                <a:srgbClr val="FFFF00"/>
              </a:solidFill>
              <a:cs typeface="Times New Roman" pitchFamily="18" charset="0"/>
            </a:endParaRPr>
          </a:p>
        </p:txBody>
      </p:sp>
      <p:sp>
        <p:nvSpPr>
          <p:cNvPr id="28" name="TextBox 27"/>
          <p:cNvSpPr txBox="1"/>
          <p:nvPr/>
        </p:nvSpPr>
        <p:spPr>
          <a:xfrm>
            <a:off x="5434840" y="5316583"/>
            <a:ext cx="207471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Đáp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64839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141519"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74338" y="446117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44180" y="750444"/>
            <a:ext cx="5884719" cy="954107"/>
          </a:xfrm>
          <a:prstGeom prst="rect">
            <a:avLst/>
          </a:prstGeom>
          <a:noFill/>
        </p:spPr>
        <p:txBody>
          <a:bodyPr wrap="square" rtlCol="0">
            <a:spAutoFit/>
          </a:bodyPr>
          <a:lstStyle/>
          <a:p>
            <a:r>
              <a:rPr lang="en-US" sz="2800" b="1" dirty="0" err="1" smtClean="0">
                <a:solidFill>
                  <a:schemeClr val="bg1"/>
                </a:solidFill>
                <a:cs typeface="Times New Roman" pitchFamily="18" charset="0"/>
              </a:rPr>
              <a:t>Trong</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trò</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chơi</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Rồng</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rắn</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lên</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mây</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nếu</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khúc</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đuôi</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bị</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bắt</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sẽ</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phải</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làm</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gì</a:t>
            </a:r>
            <a:r>
              <a:rPr lang="en-US" sz="2800" b="1" dirty="0" smtClean="0">
                <a:solidFill>
                  <a:schemeClr val="bg1"/>
                </a:solidFill>
                <a:cs typeface="Times New Roman" pitchFamily="18" charset="0"/>
              </a:rPr>
              <a:t>?</a:t>
            </a:r>
            <a:endParaRPr lang="en-US" sz="2800" b="1" dirty="0">
              <a:solidFill>
                <a:schemeClr val="bg1"/>
              </a:solidFill>
              <a:cs typeface="Times New Roman" pitchFamily="18" charset="0"/>
            </a:endParaRPr>
          </a:p>
        </p:txBody>
      </p:sp>
      <p:sp>
        <p:nvSpPr>
          <p:cNvPr id="28" name="TextBox 27"/>
          <p:cNvSpPr txBox="1"/>
          <p:nvPr/>
        </p:nvSpPr>
        <p:spPr>
          <a:xfrm>
            <a:off x="4934661" y="5294043"/>
            <a:ext cx="3128057" cy="584775"/>
          </a:xfrm>
          <a:prstGeom prst="rect">
            <a:avLst/>
          </a:prstGeom>
          <a:noFill/>
        </p:spPr>
        <p:txBody>
          <a:bodyPr wrap="square" rtlCol="0">
            <a:spAutoFit/>
          </a:bodyPr>
          <a:lstStyle/>
          <a:p>
            <a:r>
              <a:rPr lang="en-US" sz="3200" b="1" dirty="0" err="1" smtClean="0">
                <a:solidFill>
                  <a:schemeClr val="bg1"/>
                </a:solidFill>
                <a:cs typeface="Times New Roman" pitchFamily="18" charset="0"/>
              </a:rPr>
              <a:t>Làm</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thầy</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thuốc</a:t>
            </a:r>
            <a:endParaRPr lang="en-US" sz="3200" b="1" dirty="0">
              <a:solidFill>
                <a:schemeClr val="bg1"/>
              </a:solidFill>
              <a:cs typeface="Times New Roman" pitchFamily="18" charset="0"/>
            </a:endParaRPr>
          </a:p>
        </p:txBody>
      </p:sp>
    </p:spTree>
    <p:extLst>
      <p:ext uri="{BB962C8B-B14F-4D97-AF65-F5344CB8AC3E}">
        <p14:creationId xmlns:p14="http://schemas.microsoft.com/office/powerpoint/2010/main" val="166083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071815" y="-26841"/>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1017200"/>
            <a:ext cx="5884719" cy="1077218"/>
          </a:xfrm>
          <a:prstGeom prst="rect">
            <a:avLst/>
          </a:prstGeom>
          <a:noFill/>
        </p:spPr>
        <p:txBody>
          <a:bodyPr wrap="square" rtlCol="0">
            <a:spAutoFit/>
          </a:bodyPr>
          <a:lstStyle/>
          <a:p>
            <a:r>
              <a:rPr lang="en-US" sz="3200" b="1" dirty="0" err="1" smtClean="0">
                <a:solidFill>
                  <a:schemeClr val="bg1"/>
                </a:solidFill>
                <a:cs typeface="Times New Roman" pitchFamily="18" charset="0"/>
              </a:rPr>
              <a:t>Đọc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thuộc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lòng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khổ</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thơ</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trong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bài</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Gọi</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bạn</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và</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em</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thích</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nhất</a:t>
            </a:r>
            <a:r>
              <a:rPr lang="en-US" sz="3200" b="1" dirty="0" smtClean="0">
                <a:solidFill>
                  <a:schemeClr val="bg1"/>
                </a:solidFill>
                <a:cs typeface="Times New Roman" pitchFamily="18" charset="0"/>
              </a:rPr>
              <a:t>.</a:t>
            </a:r>
            <a:endParaRPr lang="en-US" sz="3200" b="1" dirty="0">
              <a:solidFill>
                <a:schemeClr val="bg1"/>
              </a:solidFill>
              <a:cs typeface="Times New Roman" pitchFamily="18" charset="0"/>
            </a:endParaRPr>
          </a:p>
        </p:txBody>
      </p:sp>
      <p:sp>
        <p:nvSpPr>
          <p:cNvPr id="28" name="TextBox 27"/>
          <p:cNvSpPr txBox="1"/>
          <p:nvPr/>
        </p:nvSpPr>
        <p:spPr>
          <a:xfrm>
            <a:off x="5434840" y="5316583"/>
            <a:ext cx="207471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Đáp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1396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Tuần</a:t>
            </a:r>
            <a:r>
              <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14</a:t>
            </a:r>
            <a:endPar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Arial-Rounded" pitchFamily="34" charset="0"/>
                <a:ea typeface="Arial-Rounded" pitchFamily="34" charset="0"/>
                <a:cs typeface="Arial-Rounded" pitchFamily="34" charset="0"/>
              </a:rPr>
              <a:t>MÁI ẤM GIA ĐÌNH</a:t>
            </a:r>
            <a:endParaRPr lang="en-US" sz="8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iCiel Cadena" panose="02000503000000020004" pitchFamily="2" charset="0"/>
                <a:ea typeface="Arial-Rounded" pitchFamily="34" charset="0"/>
                <a:cs typeface="Arial-Rounded" pitchFamily="34" charset="0"/>
              </a:rPr>
              <a:t>Bài</a:t>
            </a:r>
            <a:endParaRPr lang="en-US" sz="3200" b="1" dirty="0">
              <a:solidFill>
                <a:schemeClr val="bg1"/>
              </a:solidFill>
              <a:latin typeface="iCiel Cadena" panose="02000503000000020004" pitchFamily="2" charset="0"/>
              <a:ea typeface="Arial-Rounded" pitchFamily="34" charset="0"/>
              <a:cs typeface="Arial-Rounded" pitchFamily="34" charset="0"/>
            </a:endParaRPr>
          </a:p>
          <a:p>
            <a:pPr algn="ctr"/>
            <a:r>
              <a:rPr lang="en-US" sz="4267" b="1" dirty="0" smtClean="0">
                <a:solidFill>
                  <a:schemeClr val="bg1"/>
                </a:solidFill>
                <a:latin typeface="iCiel Cadena" panose="02000503000000020004" pitchFamily="2" charset="0"/>
                <a:ea typeface="Arial-Rounded" pitchFamily="34" charset="0"/>
                <a:cs typeface="Times New Roman" pitchFamily="18" charset="0"/>
              </a:rPr>
              <a:t>25</a:t>
            </a:r>
            <a:endParaRPr lang="en-US" sz="4267" b="1" dirty="0">
              <a:solidFill>
                <a:schemeClr val="bg1"/>
              </a:solidFill>
              <a:latin typeface="iCiel Cadena" panose="02000503000000020004" pitchFamily="2" charset="0"/>
              <a:ea typeface="Arial-Rounded" pitchFamily="34" charset="0"/>
              <a:cs typeface="Times New Roman" pitchFamily="18" charset="0"/>
            </a:endParaRP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smtClean="0">
                <a:solidFill>
                  <a:srgbClr val="0070C0"/>
                </a:solidFill>
                <a:latin typeface="r0c0i Linotte" pitchFamily="2" charset="0"/>
                <a:ea typeface="Arial-Rounded" pitchFamily="34" charset="0"/>
                <a:cs typeface="Arial-Rounded" pitchFamily="34" charset="0"/>
              </a:rPr>
              <a:t>SỰ TÍCH HOA TỈ MUỘI</a:t>
            </a:r>
            <a:endParaRPr lang="en-US" sz="4400" b="1" dirty="0">
              <a:solidFill>
                <a:srgbClr val="0070C0"/>
              </a:solidFill>
              <a:latin typeface="r0c0i Linotte" pitchFamily="2" charset="0"/>
              <a:ea typeface="Arial-Rounded" pitchFamily="34" charset="0"/>
              <a:cs typeface="Arial-Rounded" pitchFamily="34" charset="0"/>
            </a:endParaRP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Tree>
    <p:extLst>
      <p:ext uri="{BB962C8B-B14F-4D97-AF65-F5344CB8AC3E}">
        <p14:creationId xmlns:p14="http://schemas.microsoft.com/office/powerpoint/2010/main" val="43600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7773363" y="2740947"/>
            <a:ext cx="4631362" cy="4411915"/>
          </a:xfrm>
          <a:prstGeom prst="rect">
            <a:avLst/>
          </a:prstGeom>
          <a:noFill/>
          <a:ln w="9525">
            <a:noFill/>
          </a:ln>
        </p:spPr>
      </p:pic>
      <p:sp>
        <p:nvSpPr>
          <p:cNvPr id="8" name="TextBox 7"/>
          <p:cNvSpPr txBox="1"/>
          <p:nvPr/>
        </p:nvSpPr>
        <p:spPr>
          <a:xfrm>
            <a:off x="8684350" y="2140782"/>
            <a:ext cx="3275402" cy="1059329"/>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 name="Rectangle 1"/>
          <p:cNvSpPr/>
          <p:nvPr/>
        </p:nvSpPr>
        <p:spPr>
          <a:xfrm>
            <a:off x="1464638" y="832008"/>
            <a:ext cx="6714162" cy="4702569"/>
          </a:xfrm>
          <a:prstGeom prst="rect">
            <a:avLst/>
          </a:prstGeom>
        </p:spPr>
        <p:txBody>
          <a:bodyPr wrap="square">
            <a:spAutoFit/>
          </a:bodyPr>
          <a:lstStyle/>
          <a:p>
            <a:pPr algn="just">
              <a:lnSpc>
                <a:spcPct val="107000"/>
              </a:lnSpc>
              <a:spcAft>
                <a:spcPts val="0"/>
              </a:spcAft>
            </a:pPr>
            <a:r>
              <a:rPr lang="vi-VN" sz="2800" dirty="0">
                <a:latin typeface="iCiel Cadena" panose="02000503000000020004" pitchFamily="2" charset="0"/>
                <a:ea typeface="Calibri" panose="020F0502020204030204" pitchFamily="34" charset="0"/>
                <a:cs typeface="Times New Roman" panose="02020603050405020304" pitchFamily="18" charset="0"/>
              </a:rPr>
              <a:t>- Đọc đúng các từ trong bài đặc biệt các từ khó (</a:t>
            </a:r>
            <a:r>
              <a:rPr lang="vi-VN" sz="2800" i="1" dirty="0">
                <a:latin typeface="iCiel Cadena" panose="02000503000000020004" pitchFamily="2" charset="0"/>
                <a:ea typeface="Calibri" panose="020F0502020204030204" pitchFamily="34" charset="0"/>
                <a:cs typeface="Times New Roman" panose="02020603050405020304" pitchFamily="18" charset="0"/>
              </a:rPr>
              <a:t>sườn núi, ôm choàng, dân làng, rúc rích…</a:t>
            </a:r>
            <a:r>
              <a:rPr lang="vi-VN" sz="2800" dirty="0">
                <a:latin typeface="iCiel Cadena" panose="02000503000000020004" pitchFamily="2" charset="0"/>
                <a:ea typeface="Calibri" panose="020F0502020204030204" pitchFamily="34" charset="0"/>
                <a:cs typeface="Times New Roman" panose="02020603050405020304" pitchFamily="18" charset="0"/>
              </a:rPr>
              <a:t>); biết đọc đúng lời kể chuyện và lời đối thoại của các nhân vật có trong bài </a:t>
            </a:r>
            <a:r>
              <a:rPr lang="vi-VN" sz="2800" i="1" dirty="0">
                <a:latin typeface="iCiel Cadena" panose="02000503000000020004" pitchFamily="2" charset="0"/>
                <a:ea typeface="Calibri" panose="020F0502020204030204" pitchFamily="34" charset="0"/>
                <a:cs typeface="Times New Roman" panose="02020603050405020304" pitchFamily="18" charset="0"/>
              </a:rPr>
              <a:t>Sự tích hoa tỉ muội</a:t>
            </a:r>
            <a:endParaRPr lang="en-US" sz="2400" dirty="0">
              <a:latin typeface="iCiel Cadena" panose="02000503000000020004" pitchFamily="2"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a:latin typeface="iCiel Cadena" panose="02000503000000020004" pitchFamily="2" charset="0"/>
                <a:ea typeface="Times New Roman" panose="02020603050405020304" pitchFamily="18" charset="0"/>
                <a:cs typeface="Times New Roman" panose="02020603050405020304" pitchFamily="18" charset="0"/>
              </a:rPr>
              <a:t>- Hiểu nội dung bài: Ca ngợi tình cảm chị em thắm thiết của Nết và Na.Từ đó hiểu được hoa tỉ muội là loài hoa mọc thành chùm, bông hoa lớn che chở cho nụ hoa bé nhỏ, như chị luôn che chở cho em.</a:t>
            </a:r>
            <a:r>
              <a:rPr lang="vi-VN" sz="2400" dirty="0">
                <a:latin typeface="iCiel Cadena" panose="02000503000000020004" pitchFamily="2" charset="0"/>
                <a:ea typeface="Calibri" panose="020F0502020204030204" pitchFamily="34" charset="0"/>
                <a:cs typeface="Times New Roman" panose="02020603050405020304" pitchFamily="18" charset="0"/>
              </a:rPr>
              <a:t> </a:t>
            </a:r>
            <a:endParaRPr lang="en-US" sz="2400" dirty="0">
              <a:effectLst/>
              <a:latin typeface="iCiel Cadena" panose="020005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710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3072</TotalTime>
  <Words>1748</Words>
  <Application>Microsoft Office PowerPoint</Application>
  <PresentationFormat>Widescreen</PresentationFormat>
  <Paragraphs>139</Paragraphs>
  <Slides>28</Slides>
  <Notes>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微软雅黑</vt:lpstr>
      <vt:lpstr>Arial</vt:lpstr>
      <vt:lpstr>Arial-Rounded</vt:lpstr>
      <vt:lpstr>Calibri</vt:lpstr>
      <vt:lpstr>Calibri Light</vt:lpstr>
      <vt:lpstr>等线</vt:lpstr>
      <vt:lpstr>iCiel Cadena</vt:lpstr>
      <vt:lpstr>iCiel Crocante</vt:lpstr>
      <vt:lpstr>iCiel Nabila</vt:lpstr>
      <vt:lpstr>r0c0i Linotte</vt:lpstr>
      <vt:lpstr>SVN-Gretoon</vt:lpstr>
      <vt:lpstr>Times New Roman</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70</cp:revision>
  <dcterms:created xsi:type="dcterms:W3CDTF">2021-06-17T09:40:01Z</dcterms:created>
  <dcterms:modified xsi:type="dcterms:W3CDTF">2021-12-06T03:14:47Z</dcterms:modified>
</cp:coreProperties>
</file>