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2"/>
  </p:notesMasterIdLst>
  <p:sldIdLst>
    <p:sldId id="306" r:id="rId3"/>
    <p:sldId id="307" r:id="rId4"/>
    <p:sldId id="308" r:id="rId5"/>
    <p:sldId id="309" r:id="rId6"/>
    <p:sldId id="319" r:id="rId7"/>
    <p:sldId id="257" r:id="rId8"/>
    <p:sldId id="287" r:id="rId9"/>
    <p:sldId id="258" r:id="rId10"/>
    <p:sldId id="273" r:id="rId11"/>
    <p:sldId id="311" r:id="rId12"/>
    <p:sldId id="310" r:id="rId13"/>
    <p:sldId id="312" r:id="rId14"/>
    <p:sldId id="290" r:id="rId15"/>
    <p:sldId id="291" r:id="rId16"/>
    <p:sldId id="301" r:id="rId17"/>
    <p:sldId id="313" r:id="rId18"/>
    <p:sldId id="302" r:id="rId19"/>
    <p:sldId id="292" r:id="rId20"/>
    <p:sldId id="303" r:id="rId21"/>
    <p:sldId id="304" r:id="rId22"/>
    <p:sldId id="314" r:id="rId23"/>
    <p:sldId id="316" r:id="rId24"/>
    <p:sldId id="256" r:id="rId25"/>
    <p:sldId id="268" r:id="rId26"/>
    <p:sldId id="305" r:id="rId27"/>
    <p:sldId id="317" r:id="rId28"/>
    <p:sldId id="318" r:id="rId29"/>
    <p:sldId id="29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00"/>
    <a:srgbClr val="A50021"/>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4660"/>
  </p:normalViewPr>
  <p:slideViewPr>
    <p:cSldViewPr snapToGrid="0">
      <p:cViewPr varScale="1">
        <p:scale>
          <a:sx n="83" d="100"/>
          <a:sy n="83" d="100"/>
        </p:scale>
        <p:origin x="7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Tập</a:t>
            </a:r>
            <a:r>
              <a:rPr lang="en-US" dirty="0"/>
              <a:t> </a:t>
            </a:r>
            <a:r>
              <a:rPr lang="en-US" dirty="0" err="1"/>
              <a:t>đọc</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2F23D-76C0-4E7E-B2A3-7F7D24A6B7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136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8</a:t>
            </a:fld>
            <a:endParaRPr lang="en-US"/>
          </a:p>
        </p:txBody>
      </p:sp>
    </p:spTree>
    <p:extLst>
      <p:ext uri="{BB962C8B-B14F-4D97-AF65-F5344CB8AC3E}">
        <p14:creationId xmlns:p14="http://schemas.microsoft.com/office/powerpoint/2010/main" val="3616358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24</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25</a:t>
            </a:fld>
            <a:endParaRPr lang="zh-CN" altLang="en-US"/>
          </a:p>
        </p:txBody>
      </p:sp>
    </p:spTree>
    <p:extLst>
      <p:ext uri="{BB962C8B-B14F-4D97-AF65-F5344CB8AC3E}">
        <p14:creationId xmlns:p14="http://schemas.microsoft.com/office/powerpoint/2010/main" val="54963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26</a:t>
            </a:fld>
            <a:endParaRPr lang="zh-CN" altLang="en-US"/>
          </a:p>
        </p:txBody>
      </p:sp>
    </p:spTree>
    <p:extLst>
      <p:ext uri="{BB962C8B-B14F-4D97-AF65-F5344CB8AC3E}">
        <p14:creationId xmlns:p14="http://schemas.microsoft.com/office/powerpoint/2010/main" val="34853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0463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910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253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1632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68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892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422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48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1427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251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663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3F39A7-E4ED-4E0D-B8A1-39291499792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11/29/2021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1811D2-A095-4DDE-A9B5-ACD2BAAF071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53664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gif"/></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37.gif"/><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98"/>
            <a:ext cx="12192000" cy="8120782"/>
          </a:xfrm>
          <a:prstGeom prst="rect">
            <a:avLst/>
          </a:prstGeom>
        </p:spPr>
      </p:pic>
      <p:sp>
        <p:nvSpPr>
          <p:cNvPr id="52" name="Rectangle 51"/>
          <p:cNvSpPr/>
          <p:nvPr/>
        </p:nvSpPr>
        <p:spPr>
          <a:xfrm>
            <a:off x="2200137" y="1652335"/>
            <a:ext cx="7765366" cy="2380864"/>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Trò</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chơi</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Ong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Về</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rPr>
              <a:t>Tổ</a:t>
            </a:r>
            <a:endPar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MercuriusScript" panose="01010101010101010101" pitchFamily="2" charset="0"/>
              <a:ea typeface="+mn-ea"/>
              <a:cs typeface="+mn-cs"/>
            </a:endParaRPr>
          </a:p>
        </p:txBody>
      </p:sp>
      <p:sp>
        <p:nvSpPr>
          <p:cNvPr id="53" name="Rounded Rectangle 52"/>
          <p:cNvSpPr/>
          <p:nvPr/>
        </p:nvSpPr>
        <p:spPr>
          <a:xfrm>
            <a:off x="3817301" y="3031593"/>
            <a:ext cx="4557399" cy="1424293"/>
          </a:xfrm>
          <a:prstGeom prst="roundRect">
            <a:avLst>
              <a:gd name="adj" fmla="val 5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Bắt</a:t>
            </a:r>
            <a:r>
              <a:rPr kumimoji="0" lang="en-US" sz="4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đầu</a:t>
            </a:r>
            <a:endParaRPr kumimoji="0" lang="en-US" sz="4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endParaRPr>
          </a:p>
        </p:txBody>
      </p: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t="7975" r="62126" b="66794"/>
          <a:stretch>
            <a:fillRect/>
          </a:stretch>
        </p:blipFill>
        <p:spPr>
          <a:xfrm>
            <a:off x="131692" y="84406"/>
            <a:ext cx="2597440" cy="1730326"/>
          </a:xfrm>
          <a:prstGeom prst="rect">
            <a:avLst/>
          </a:prstGeom>
        </p:spPr>
      </p:pic>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63470" t="5948" b="66360"/>
          <a:stretch>
            <a:fillRect/>
          </a:stretch>
        </p:blipFill>
        <p:spPr>
          <a:xfrm>
            <a:off x="9686778" y="35169"/>
            <a:ext cx="2505222" cy="1899140"/>
          </a:xfrm>
          <a:prstGeom prst="rect">
            <a:avLst/>
          </a:prstGeom>
        </p:spPr>
      </p:pic>
      <p:pic>
        <p:nvPicPr>
          <p:cNvPr id="58" name="Picture 57"/>
          <p:cNvPicPr>
            <a:picLocks noChangeAspect="1"/>
          </p:cNvPicPr>
          <p:nvPr/>
        </p:nvPicPr>
        <p:blipFill rotWithShape="1">
          <a:blip r:embed="rId4">
            <a:extLst>
              <a:ext uri="{28A0092B-C50C-407E-A947-70E740481C1C}">
                <a14:useLocalDpi xmlns:a14="http://schemas.microsoft.com/office/drawing/2010/main" val="0"/>
              </a:ext>
            </a:extLst>
          </a:blip>
          <a:srcRect l="7675" t="68718" r="64633" b="8103"/>
          <a:stretch>
            <a:fillRect/>
          </a:stretch>
        </p:blipFill>
        <p:spPr>
          <a:xfrm>
            <a:off x="829993" y="3631647"/>
            <a:ext cx="1899139" cy="1589650"/>
          </a:xfrm>
          <a:prstGeom prst="rect">
            <a:avLst/>
          </a:prstGeom>
        </p:spPr>
      </p:pic>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65521" t="68923" r="3094" b="6872"/>
          <a:stretch>
            <a:fillRect/>
          </a:stretch>
        </p:blipFill>
        <p:spPr>
          <a:xfrm>
            <a:off x="9965503" y="3640864"/>
            <a:ext cx="2152358" cy="1659988"/>
          </a:xfrm>
          <a:prstGeom prst="rect">
            <a:avLst/>
          </a:prstGeom>
        </p:spPr>
      </p:pic>
    </p:spTree>
    <p:extLst>
      <p:ext uri="{BB962C8B-B14F-4D97-AF65-F5344CB8AC3E}">
        <p14:creationId xmlns:p14="http://schemas.microsoft.com/office/powerpoint/2010/main" val="287109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727362" y="438210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549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695278" y="444627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p:cNvCxnSpPr/>
          <p:nvPr/>
        </p:nvCxnSpPr>
        <p:spPr>
          <a:xfrm>
            <a:off x="1148599" y="145107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3161812" y="226258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6425229" y="2882349"/>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421533" y="4738061"/>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383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695278" y="367625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Oval 12"/>
          <p:cNvSpPr/>
          <p:nvPr/>
        </p:nvSpPr>
        <p:spPr>
          <a:xfrm>
            <a:off x="679236" y="439179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4</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573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839" y="1354375"/>
            <a:ext cx="11730432" cy="5079028"/>
            <a:chOff x="6337300" y="1183375"/>
            <a:chExt cx="5727091" cy="2358234"/>
          </a:xfrm>
        </p:grpSpPr>
        <p:sp>
          <p:nvSpPr>
            <p:cNvPr id="19"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20"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21" name="Rounded Rectangle 20"/>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1" y="6313698"/>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4515159" y="576060"/>
            <a:ext cx="3161682"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4" name="Straight Connector 13"/>
          <p:cNvCxnSpPr/>
          <p:nvPr/>
        </p:nvCxnSpPr>
        <p:spPr>
          <a:xfrm flipH="1">
            <a:off x="9400920" y="20670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664001" y="2116611"/>
            <a:ext cx="9549875" cy="1077218"/>
          </a:xfrm>
          <a:prstGeom prst="rect">
            <a:avLst/>
          </a:prstGeom>
        </p:spPr>
        <p:txBody>
          <a:bodyPr wrap="square">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xin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đồng</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latin typeface="Arial-Rounded" panose="020B0500000000000000" pitchFamily="34" charset="0"/>
                <a:ea typeface="Arial-Rounded" panose="020B0500000000000000" pitchFamily="34" charset="0"/>
                <a:cs typeface="Arial-Rounded" panose="020B0500000000000000" pitchFamily="34" charset="0"/>
              </a:rPr>
              <a:t>uôi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002060"/>
              </a:solidFill>
            </a:endParaRPr>
          </a:p>
        </p:txBody>
      </p:sp>
      <p:sp>
        <p:nvSpPr>
          <p:cNvPr id="3" name="Rectangle 2"/>
          <p:cNvSpPr/>
          <p:nvPr/>
        </p:nvSpPr>
        <p:spPr>
          <a:xfrm>
            <a:off x="664001" y="3322172"/>
            <a:ext cx="9190136" cy="1077218"/>
          </a:xfrm>
          <a:prstGeom prst="rect">
            <a:avLst/>
          </a:prstGeom>
        </p:spPr>
        <p:txBody>
          <a:bodyPr wrap="square">
            <a:spAutoFit/>
          </a:bodyPr>
          <a:lstStyle/>
          <a:p>
            <a:r>
              <a:rPr lang="en-US" sz="32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uôi</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2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C00000"/>
              </a:solidFill>
            </a:endParaRPr>
          </a:p>
        </p:txBody>
      </p:sp>
      <p:cxnSp>
        <p:nvCxnSpPr>
          <p:cNvPr id="10" name="Straight Connector 9"/>
          <p:cNvCxnSpPr/>
          <p:nvPr/>
        </p:nvCxnSpPr>
        <p:spPr>
          <a:xfrm flipH="1">
            <a:off x="3645526" y="20670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5724232" y="2023126"/>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420401" y="2532060"/>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915242" y="2579594"/>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6052085" y="25926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885495" y="3267381"/>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664001" y="4472942"/>
            <a:ext cx="9190136" cy="584775"/>
          </a:xfrm>
          <a:prstGeom prst="rect">
            <a:avLst/>
          </a:prstGeom>
        </p:spPr>
        <p:txBody>
          <a:bodyPr wrap="square">
            <a:spAutoFit/>
          </a:bodyPr>
          <a:lstStyle/>
          <a:p>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khúc</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giữa</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đứt</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thì</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đổi</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vai</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a:t>
            </a:r>
            <a:r>
              <a:rPr lang="en-US" sz="3200"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uôi</a:t>
            </a:r>
            <a:r>
              <a:rPr lang="en-US" sz="3200"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chemeClr val="accent6">
                  <a:lumMod val="75000"/>
                </a:schemeClr>
              </a:solidFill>
            </a:endParaRPr>
          </a:p>
        </p:txBody>
      </p:sp>
      <p:cxnSp>
        <p:nvCxnSpPr>
          <p:cNvPr id="24" name="Straight Connector 23"/>
          <p:cNvCxnSpPr/>
          <p:nvPr/>
        </p:nvCxnSpPr>
        <p:spPr>
          <a:xfrm flipH="1">
            <a:off x="5100383" y="4368547"/>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610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文本框 6">
            <a:extLst>
              <a:ext uri="{FF2B5EF4-FFF2-40B4-BE49-F238E27FC236}">
                <a16:creationId xmlns:a16="http://schemas.microsoft.com/office/drawing/2014/main" id="{40492B02-98B6-4E81-9A77-773825039D2E}"/>
              </a:ext>
            </a:extLst>
          </p:cNvPr>
          <p:cNvSpPr txBox="1"/>
          <p:nvPr/>
        </p:nvSpPr>
        <p:spPr>
          <a:xfrm>
            <a:off x="1420638" y="5919678"/>
            <a:ext cx="11001299" cy="954107"/>
          </a:xfrm>
          <a:prstGeom prst="rect">
            <a:avLst/>
          </a:prstGeom>
          <a:noFill/>
        </p:spPr>
        <p:txBody>
          <a:bodyPr wrap="square" rtlCol="0">
            <a:spAutoFit/>
          </a:bodyPr>
          <a:lstStyle/>
          <a:p>
            <a:pPr lvl="0"/>
            <a:r>
              <a:rPr lang="en-US" altLang="zh-CN" sz="2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Cây</a:t>
            </a:r>
            <a:r>
              <a:rPr lang="en-US" altLang="zh-CN" sz="2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núc</a:t>
            </a:r>
            <a:r>
              <a:rPr lang="en-US" altLang="zh-CN" sz="2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800" b="1"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nác</a:t>
            </a:r>
            <a:r>
              <a:rPr lang="en-US" altLang="zh-CN" sz="2800" b="1"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một</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loại</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cây</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dùng</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để</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làm</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thuốc</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chữa</a:t>
            </a:r>
            <a:r>
              <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vi-VN" sz="28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rPr>
              <a:t>bệnh</a:t>
            </a:r>
            <a:endParaRPr lang="en-US" altLang="vi-VN" sz="2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sym typeface="+mn-lt"/>
            </a:endParaRPr>
          </a:p>
          <a:p>
            <a:endParaRPr lang="zh-CN" altLang="en-US" sz="2800" i="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33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1353" y="1329925"/>
            <a:ext cx="6071102"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47127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toàn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25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635305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 người chơi làm thành rồng rắn bằng cách nào?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4"/>
          <p:cNvSpPr/>
          <p:nvPr/>
        </p:nvSpPr>
        <p:spPr>
          <a:xfrm>
            <a:off x="1797894" y="1192275"/>
            <a:ext cx="9201894" cy="10089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Năm</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sáu</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túm</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áo</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smtClean="0">
                <a:solidFill>
                  <a:srgbClr val="CC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CC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Left Arrow 17"/>
          <p:cNvSpPr/>
          <p:nvPr/>
        </p:nvSpPr>
        <p:spPr>
          <a:xfrm>
            <a:off x="11222931" y="6264052"/>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087774" y="6080350"/>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1</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Bộ TT&amp;amp;TT phát hành bộ tem bưu chính “Trò chơi dân gian”"/>
          <p:cNvPicPr>
            <a:picLocks noChangeAspect="1" noChangeArrowheads="1"/>
          </p:cNvPicPr>
          <p:nvPr/>
        </p:nvPicPr>
        <p:blipFill rotWithShape="1">
          <a:blip r:embed="rId4">
            <a:extLst>
              <a:ext uri="{28A0092B-C50C-407E-A947-70E740481C1C}">
                <a14:useLocalDpi xmlns:a14="http://schemas.microsoft.com/office/drawing/2010/main" val="0"/>
              </a:ext>
            </a:extLst>
          </a:blip>
          <a:srcRect l="4263" t="5214" r="34158" b="9182"/>
          <a:stretch/>
        </p:blipFill>
        <p:spPr bwMode="auto">
          <a:xfrm>
            <a:off x="3981878" y="2259554"/>
            <a:ext cx="4125110" cy="383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16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633089" y="2703332"/>
            <a:ext cx="9097343"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gặp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lấy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con.</a:t>
            </a:r>
            <a:endPar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87040" y="571577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2</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47563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23969" y="171568"/>
            <a:ext cx="2566288"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829591" y="5446561"/>
            <a:ext cx="180049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ráp</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3948811" y="5434583"/>
            <a:ext cx="1830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đặt</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970495" y="5434583"/>
            <a:ext cx="1966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Hu-</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10108585" y="5434583"/>
            <a:ext cx="10951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Ê </a:t>
            </a:r>
            <a:r>
              <a:rPr lang="en-US" sz="40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879845" y="612412"/>
            <a:ext cx="9413608" cy="3132483"/>
          </a:xfrm>
          <a:prstGeom prst="roundRect">
            <a:avLst/>
          </a:prstGeom>
          <a:solidFill>
            <a:srgbClr val="92D05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Đồ</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chơi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lê-gô</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còn</a:t>
            </a:r>
            <a:endPar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gọi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đồ</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chơi</a:t>
            </a:r>
            <a:r>
              <a:rPr lang="en-US" sz="6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gì</a:t>
            </a:r>
            <a:r>
              <a:rPr lang="en-US" sz="6000" b="1"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6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nextslide"/>
          </p:cNvPr>
          <p:cNvSpPr/>
          <p:nvPr/>
        </p:nvSpPr>
        <p:spPr>
          <a:xfrm>
            <a:off x="4669880" y="3744686"/>
            <a:ext cx="3093893" cy="1523999"/>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tiếp</a:t>
            </a:r>
            <a:r>
              <a:rPr kumimoji="0" lang="en-US" sz="2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SVN-Whimsy" panose="02040603050506020204" pitchFamily="18" charset="0"/>
                <a:ea typeface="+mn-ea"/>
                <a:cs typeface="Times New Roman" panose="02020603050405020304" pitchFamily="18" charset="0"/>
              </a:rPr>
              <a:t>theo</a:t>
            </a:r>
            <a:endParaRPr kumimoji="0" lang="en-US" sz="2800" b="1" i="0" u="none" strike="noStrike" kern="1200" cap="none" spc="0" normalizeH="0" baseline="0" noProof="0" dirty="0">
              <a:ln>
                <a:noFill/>
              </a:ln>
              <a:solidFill>
                <a:prstClr val="white"/>
              </a:solidFill>
              <a:effectLst/>
              <a:uLnTx/>
              <a:uFillTx/>
              <a:latin typeface="SVN-Whimsy"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39745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58" dur="2000" fill="hold"/>
                                        <p:tgtEl>
                                          <p:spTgt spid="6"/>
                                        </p:tgtEl>
                                        <p:attrNameLst>
                                          <p:attrName>ppt_x</p:attrName>
                                          <p:attrName>ppt_y</p:attrName>
                                        </p:attrNameLst>
                                      </p:cBhvr>
                                    </p:animMotion>
                                  </p:childTnLst>
                                </p:cTn>
                              </p:par>
                              <p:par>
                                <p:cTn id="59" presetID="1" presetClass="entr" presetSubtype="0" fill="hold" nodeType="withEffect">
                                  <p:stCondLst>
                                    <p:cond delay="2500"/>
                                  </p:stCondLst>
                                  <p:childTnLst>
                                    <p:set>
                                      <p:cBhvr>
                                        <p:cTn id="60" dur="1" fill="hold">
                                          <p:stCondLst>
                                            <p:cond delay="0"/>
                                          </p:stCondLst>
                                        </p:cTn>
                                        <p:tgtEl>
                                          <p:spTgt spid="36"/>
                                        </p:tgtEl>
                                        <p:attrNameLst>
                                          <p:attrName>style.visibility</p:attrName>
                                        </p:attrNameLst>
                                      </p:cBhvr>
                                      <p:to>
                                        <p:strVal val="visible"/>
                                      </p:to>
                                    </p:set>
                                  </p:childTnLst>
                                </p:cTn>
                              </p:par>
                              <p:par>
                                <p:cTn id="61"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2" dur="2000" fill="hold"/>
                                        <p:tgtEl>
                                          <p:spTgt spid="6"/>
                                        </p:tgtEl>
                                        <p:attrNameLst>
                                          <p:attrName>ppt_x</p:attrName>
                                          <p:attrName>ppt_y</p:attrName>
                                        </p:attrNameLst>
                                      </p:cBhvr>
                                    </p:animMotion>
                                  </p:childTnLst>
                                </p:cTn>
                              </p:par>
                              <p:par>
                                <p:cTn id="63" presetID="1" presetClass="exit" presetSubtype="0" fill="hold" nodeType="withEffect">
                                  <p:stCondLst>
                                    <p:cond delay="4500"/>
                                  </p:stCondLst>
                                  <p:childTnLst>
                                    <p:set>
                                      <p:cBhvr>
                                        <p:cTn id="6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69" dur="2000" fill="hold"/>
                                        <p:tgtEl>
                                          <p:spTgt spid="8"/>
                                        </p:tgtEl>
                                        <p:attrNameLst>
                                          <p:attrName>ppt_x</p:attrName>
                                          <p:attrName>ppt_y</p:attrName>
                                        </p:attrNameLst>
                                      </p:cBhvr>
                                    </p:animMotion>
                                  </p:childTnLst>
                                </p:cTn>
                              </p:par>
                              <p:par>
                                <p:cTn id="70" presetID="1" presetClass="entr" presetSubtype="0" fill="hold" nodeType="withEffect">
                                  <p:stCondLst>
                                    <p:cond delay="2500"/>
                                  </p:stCondLst>
                                  <p:childTnLst>
                                    <p:set>
                                      <p:cBhvr>
                                        <p:cTn id="71" dur="1" fill="hold">
                                          <p:stCondLst>
                                            <p:cond delay="0"/>
                                          </p:stCondLst>
                                        </p:cTn>
                                        <p:tgtEl>
                                          <p:spTgt spid="36"/>
                                        </p:tgtEl>
                                        <p:attrNameLst>
                                          <p:attrName>style.visibility</p:attrName>
                                        </p:attrNameLst>
                                      </p:cBhvr>
                                      <p:to>
                                        <p:strVal val="visible"/>
                                      </p:to>
                                    </p:set>
                                  </p:childTnLst>
                                </p:cTn>
                              </p:par>
                              <p:par>
                                <p:cTn id="72"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3" dur="2000" fill="hold"/>
                                        <p:tgtEl>
                                          <p:spTgt spid="8"/>
                                        </p:tgtEl>
                                        <p:attrNameLst>
                                          <p:attrName>ppt_x</p:attrName>
                                          <p:attrName>ppt_y</p:attrName>
                                        </p:attrNameLst>
                                      </p:cBhvr>
                                      <p:rCtr x="12331" y="23009"/>
                                    </p:animMotion>
                                  </p:childTnLst>
                                </p:cTn>
                              </p:par>
                              <p:par>
                                <p:cTn id="74" presetID="1" presetClass="exit" presetSubtype="0" fill="hold" nodeType="withEffect">
                                  <p:stCondLst>
                                    <p:cond delay="4500"/>
                                  </p:stCondLst>
                                  <p:childTnLst>
                                    <p:set>
                                      <p:cBhvr>
                                        <p:cTn id="7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0" dur="2000" fill="hold"/>
                                        <p:tgtEl>
                                          <p:spTgt spid="9"/>
                                        </p:tgtEl>
                                        <p:attrNameLst>
                                          <p:attrName>ppt_x</p:attrName>
                                          <p:attrName>ppt_y</p:attrName>
                                        </p:attrNameLst>
                                      </p:cBhvr>
                                      <p:rCtr x="-23581" y="-30787"/>
                                    </p:animMotion>
                                  </p:childTnLst>
                                </p:cTn>
                              </p:par>
                              <p:par>
                                <p:cTn id="81" presetID="1" presetClass="entr" presetSubtype="0" fill="hold" nodeType="withEffect">
                                  <p:stCondLst>
                                    <p:cond delay="2500"/>
                                  </p:stCondLst>
                                  <p:childTnLst>
                                    <p:set>
                                      <p:cBhvr>
                                        <p:cTn id="82" dur="1" fill="hold">
                                          <p:stCondLst>
                                            <p:cond delay="0"/>
                                          </p:stCondLst>
                                        </p:cTn>
                                        <p:tgtEl>
                                          <p:spTgt spid="36"/>
                                        </p:tgtEl>
                                        <p:attrNameLst>
                                          <p:attrName>style.visibility</p:attrName>
                                        </p:attrNameLst>
                                      </p:cBhvr>
                                      <p:to>
                                        <p:strVal val="visible"/>
                                      </p:to>
                                    </p:set>
                                  </p:childTnLst>
                                </p:cTn>
                              </p:par>
                              <p:par>
                                <p:cTn id="83"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4" dur="2000" fill="hold"/>
                                        <p:tgtEl>
                                          <p:spTgt spid="9"/>
                                        </p:tgtEl>
                                        <p:attrNameLst>
                                          <p:attrName>ppt_x</p:attrName>
                                          <p:attrName>ppt_y</p:attrName>
                                        </p:attrNameLst>
                                      </p:cBhvr>
                                      <p:rCtr x="23438" y="21435"/>
                                    </p:animMotion>
                                  </p:childTnLst>
                                </p:cTn>
                              </p:par>
                              <p:par>
                                <p:cTn id="85" presetID="1" presetClass="exit" presetSubtype="0" fill="hold" nodeType="withEffect">
                                  <p:stCondLst>
                                    <p:cond delay="4500"/>
                                  </p:stCondLst>
                                  <p:childTnLst>
                                    <p:set>
                                      <p:cBhvr>
                                        <p:cTn id="8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xảy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180257" y="2153827"/>
            <a:ext cx="9652000"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2</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30483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474478" y="2508413"/>
            <a:ext cx="9652000" cy="1817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khúc</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đứt</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thì</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uôi</a:t>
            </a:r>
            <a:r>
              <a:rPr lang="en-US" sz="40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2</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32169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này</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rút</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6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261759" y="2282838"/>
            <a:ext cx="9364773" cy="2877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Đây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riêng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thể</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mỗi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đều</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trách</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412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065443" cy="707886"/>
          </a:xfrm>
          <a:prstGeom prst="rect">
            <a:avLst/>
          </a:prstGeom>
        </p:spPr>
        <p:txBody>
          <a:bodyPr wrap="none">
            <a:spAutoFit/>
          </a:bodyPr>
          <a:lstStyle/>
          <a:p>
            <a:r>
              <a:rPr lang="en-US" altLang="zh-CN" sz="4000" b="1" dirty="0" err="1" smtClean="0">
                <a:solidFill>
                  <a:srgbClr val="FF0000"/>
                </a:solidFill>
                <a:cs typeface="+mn-ea"/>
                <a:sym typeface="+mn-lt"/>
              </a:rPr>
              <a:t>Luyện</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tập</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theo</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văn</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bản</a:t>
            </a:r>
            <a:r>
              <a:rPr lang="en-US" altLang="zh-CN" sz="4000" b="1" dirty="0" smtClean="0">
                <a:solidFill>
                  <a:srgbClr val="FF0000"/>
                </a:solidFill>
                <a:cs typeface="+mn-ea"/>
                <a:sym typeface="+mn-lt"/>
              </a:rPr>
              <a:t> </a:t>
            </a:r>
            <a:r>
              <a:rPr lang="en-US" altLang="zh-CN" sz="4000" b="1" dirty="0" err="1" smtClean="0">
                <a:solidFill>
                  <a:srgbClr val="FF0000"/>
                </a:solidFill>
                <a:cs typeface="+mn-ea"/>
                <a:sym typeface="+mn-lt"/>
              </a:rPr>
              <a:t>đọc</a:t>
            </a:r>
            <a:endParaRPr lang="en-US" sz="4000" b="1" dirty="0">
              <a:solidFill>
                <a:srgbClr val="FF0000"/>
              </a:solidFill>
              <a:cs typeface="+mn-ea"/>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cs typeface="Arial-Rounded" panose="020B0500000000000000" pitchFamily="34" charset="0"/>
              </a:rPr>
              <a:t>Nói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tiếp</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để</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hoàn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thành</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câu</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effectLst>
                  <a:glow rad="38100">
                    <a:schemeClr val="accent1">
                      <a:alpha val="40000"/>
                    </a:schemeClr>
                  </a:glow>
                </a:effectLst>
              </a:rPr>
              <a:t>Bản</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quyền</a:t>
            </a:r>
            <a:r>
              <a:rPr lang="en-US" sz="2419" dirty="0">
                <a:ln w="9525" cmpd="sng">
                  <a:noFill/>
                  <a:prstDash val="solid"/>
                </a:ln>
                <a:effectLst>
                  <a:glow rad="38100">
                    <a:schemeClr val="accent1">
                      <a:alpha val="40000"/>
                    </a:schemeClr>
                  </a:glow>
                </a:effectLst>
              </a:rPr>
              <a:t> : FB </a:t>
            </a:r>
            <a:r>
              <a:rPr lang="en-US" sz="2419" dirty="0" err="1">
                <a:ln w="9525" cmpd="sng">
                  <a:noFill/>
                  <a:prstDash val="solid"/>
                </a:ln>
                <a:effectLst>
                  <a:glow rad="38100">
                    <a:schemeClr val="accent1">
                      <a:alpha val="40000"/>
                    </a:schemeClr>
                  </a:glow>
                </a:effectLst>
              </a:rPr>
              <a:t>Đặng</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Nhật</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Linh</a:t>
            </a:r>
            <a:r>
              <a:rPr lang="en-US" sz="2419" dirty="0">
                <a:ln w="9525" cmpd="sng">
                  <a:noFill/>
                  <a:prstDash val="solid"/>
                </a:ln>
                <a:effectLst>
                  <a:glow rad="38100">
                    <a:schemeClr val="accent1">
                      <a:alpha val="40000"/>
                    </a:schemeClr>
                  </a:glow>
                </a:effectLst>
              </a:rPr>
              <a:t>- https://www.facebook.com/nhat.linh.3557440</a:t>
            </a:r>
          </a:p>
        </p:txBody>
      </p:sp>
      <p:sp>
        <p:nvSpPr>
          <p:cNvPr id="10" name="Rectangle 9"/>
          <p:cNvSpPr/>
          <p:nvPr/>
        </p:nvSpPr>
        <p:spPr>
          <a:xfrm>
            <a:off x="861994" y="1520356"/>
            <a:ext cx="9843978" cy="809965"/>
          </a:xfrm>
          <a:prstGeom prst="rect">
            <a:avLst/>
          </a:prstGeom>
        </p:spPr>
        <p:txBody>
          <a:bodyPr wrap="square">
            <a:spAutoFit/>
          </a:bodyPr>
          <a:lstStyle/>
          <a:p>
            <a:pPr algn="just">
              <a:lnSpc>
                <a:spcPct val="150000"/>
              </a:lnSpc>
            </a:pPr>
            <a:r>
              <a:rPr lang="vi-VN" sz="3600" dirty="0">
                <a:latin typeface="Arial-Rounded" panose="020B0500000000000000" pitchFamily="34" charset="0"/>
                <a:cs typeface="Arial-Rounded" panose="020B0500000000000000" pitchFamily="34" charset="0"/>
              </a:rPr>
              <a:t>a. Nếu thầy nói không thì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
        <p:nvSpPr>
          <p:cNvPr id="35" name="Rectangle 34"/>
          <p:cNvSpPr/>
          <p:nvPr/>
        </p:nvSpPr>
        <p:spPr>
          <a:xfrm>
            <a:off x="861994" y="2637036"/>
            <a:ext cx="5277248" cy="923330"/>
          </a:xfrm>
          <a:prstGeom prst="rect">
            <a:avLst/>
          </a:prstGeom>
        </p:spPr>
        <p:txBody>
          <a:bodyPr wrap="square">
            <a:spAutoFit/>
          </a:bodyPr>
          <a:lstStyle/>
          <a:p>
            <a:pPr algn="just">
              <a:lnSpc>
                <a:spcPct val="150000"/>
              </a:lnSpc>
            </a:pPr>
            <a:r>
              <a:rPr lang="en-US" sz="3600" dirty="0" smtClean="0">
                <a:latin typeface="Arial-Rounded" panose="020B0500000000000000" pitchFamily="34" charset="0"/>
                <a:cs typeface="Arial-Rounded" panose="020B0500000000000000" pitchFamily="34" charset="0"/>
              </a:rPr>
              <a:t>b. </a:t>
            </a:r>
            <a:r>
              <a:rPr lang="vi-VN" sz="3600" dirty="0" smtClean="0">
                <a:latin typeface="Arial-Rounded" panose="020B0500000000000000" pitchFamily="34" charset="0"/>
                <a:cs typeface="Arial-Rounded" panose="020B0500000000000000" pitchFamily="34" charset="0"/>
              </a:rPr>
              <a:t>Nếu </a:t>
            </a:r>
            <a:r>
              <a:rPr lang="vi-VN" sz="3600" dirty="0">
                <a:latin typeface="Arial-Rounded" panose="020B0500000000000000" pitchFamily="34" charset="0"/>
                <a:cs typeface="Arial-Rounded" panose="020B0500000000000000" pitchFamily="34" charset="0"/>
              </a:rPr>
              <a:t>thầy nói </a:t>
            </a:r>
            <a:r>
              <a:rPr lang="en-US" sz="3600" dirty="0" err="1" smtClean="0">
                <a:latin typeface="Arial-Rounded" panose="020B0500000000000000" pitchFamily="34" charset="0"/>
                <a:cs typeface="Arial-Rounded" panose="020B0500000000000000" pitchFamily="34" charset="0"/>
              </a:rPr>
              <a:t>có</a:t>
            </a:r>
            <a:r>
              <a:rPr lang="vi-VN" sz="3600" dirty="0" smtClean="0">
                <a:latin typeface="Arial-Rounded" panose="020B0500000000000000" pitchFamily="34" charset="0"/>
                <a:cs typeface="Arial-Rounded" panose="020B0500000000000000" pitchFamily="34" charset="0"/>
              </a:rPr>
              <a:t> </a:t>
            </a:r>
            <a:r>
              <a:rPr lang="vi-VN" sz="3600" dirty="0">
                <a:latin typeface="Arial-Rounded" panose="020B0500000000000000" pitchFamily="34" charset="0"/>
                <a:cs typeface="Arial-Rounded" panose="020B0500000000000000" pitchFamily="34" charset="0"/>
              </a:rPr>
              <a:t>thì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
        <p:nvSpPr>
          <p:cNvPr id="37" name="Rectangle 36"/>
          <p:cNvSpPr/>
          <p:nvPr/>
        </p:nvSpPr>
        <p:spPr>
          <a:xfrm>
            <a:off x="861994" y="3690511"/>
            <a:ext cx="10599409" cy="923330"/>
          </a:xfrm>
          <a:prstGeom prst="rect">
            <a:avLst/>
          </a:prstGeom>
        </p:spPr>
        <p:txBody>
          <a:bodyPr wrap="square">
            <a:spAutoFit/>
          </a:bodyPr>
          <a:lstStyle/>
          <a:p>
            <a:pPr algn="just">
              <a:lnSpc>
                <a:spcPct val="150000"/>
              </a:lnSpc>
            </a:pPr>
            <a:r>
              <a:rPr lang="en-US" sz="3600" dirty="0" smtClean="0">
                <a:latin typeface="Arial-Rounded" panose="020B0500000000000000" pitchFamily="34" charset="0"/>
                <a:cs typeface="Arial-Rounded" panose="020B0500000000000000" pitchFamily="34" charset="0"/>
              </a:rPr>
              <a:t>c. </a:t>
            </a:r>
            <a:r>
              <a:rPr lang="vi-VN" sz="3600" dirty="0" smtClean="0">
                <a:latin typeface="Arial-Rounded" panose="020B0500000000000000" pitchFamily="34" charset="0"/>
                <a:cs typeface="Arial-Rounded" panose="020B0500000000000000" pitchFamily="34" charset="0"/>
              </a:rPr>
              <a:t>Nếu </a:t>
            </a:r>
            <a:r>
              <a:rPr lang="en-US" sz="3600" dirty="0" err="1" smtClean="0">
                <a:latin typeface="Arial-Rounded" panose="020B0500000000000000" pitchFamily="34" charset="0"/>
                <a:cs typeface="Arial-Rounded" panose="020B0500000000000000" pitchFamily="34" charset="0"/>
              </a:rPr>
              <a:t>bạn</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khúc</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đuôi</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để</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thầy</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bắt</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được</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thì</a:t>
            </a:r>
            <a:r>
              <a:rPr lang="en-US" sz="3600" dirty="0" smtClean="0">
                <a:latin typeface="Arial-Rounded" panose="020B0500000000000000" pitchFamily="34" charset="0"/>
                <a:cs typeface="Arial-Rounded" panose="020B0500000000000000" pitchFamily="34" charset="0"/>
              </a:rPr>
              <a:t>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
        <p:nvSpPr>
          <p:cNvPr id="39" name="Rectangle 38"/>
          <p:cNvSpPr/>
          <p:nvPr/>
        </p:nvSpPr>
        <p:spPr>
          <a:xfrm>
            <a:off x="902780" y="4775221"/>
            <a:ext cx="10599409" cy="923330"/>
          </a:xfrm>
          <a:prstGeom prst="rect">
            <a:avLst/>
          </a:prstGeom>
        </p:spPr>
        <p:txBody>
          <a:bodyPr wrap="square">
            <a:spAutoFit/>
          </a:bodyPr>
          <a:lstStyle/>
          <a:p>
            <a:pPr algn="just">
              <a:lnSpc>
                <a:spcPct val="150000"/>
              </a:lnSpc>
            </a:pPr>
            <a:r>
              <a:rPr lang="en-US" sz="3600" dirty="0" smtClean="0">
                <a:latin typeface="Arial-Rounded" panose="020B0500000000000000" pitchFamily="34" charset="0"/>
                <a:cs typeface="Arial-Rounded" panose="020B0500000000000000" pitchFamily="34" charset="0"/>
              </a:rPr>
              <a:t>d. </a:t>
            </a:r>
            <a:r>
              <a:rPr lang="vi-VN" sz="3600" dirty="0" smtClean="0">
                <a:latin typeface="Arial-Rounded" panose="020B0500000000000000" pitchFamily="34" charset="0"/>
                <a:cs typeface="Arial-Rounded" panose="020B0500000000000000" pitchFamily="34" charset="0"/>
              </a:rPr>
              <a:t>Nếu </a:t>
            </a:r>
            <a:r>
              <a:rPr lang="en-US" sz="3600" dirty="0" err="1" smtClean="0">
                <a:latin typeface="Arial-Rounded" panose="020B0500000000000000" pitchFamily="34" charset="0"/>
                <a:cs typeface="Arial-Rounded" panose="020B0500000000000000" pitchFamily="34" charset="0"/>
              </a:rPr>
              <a:t>bạn</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khúc</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giữa</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bị</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đứt</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đuôi</a:t>
            </a:r>
            <a:r>
              <a:rPr lang="en-US" sz="3600" dirty="0" smtClean="0">
                <a:latin typeface="Arial-Rounded" panose="020B0500000000000000" pitchFamily="34" charset="0"/>
                <a:cs typeface="Arial-Rounded" panose="020B0500000000000000" pitchFamily="34" charset="0"/>
              </a:rPr>
              <a:t> </a:t>
            </a:r>
            <a:r>
              <a:rPr lang="en-US" sz="3600" dirty="0" err="1" smtClean="0">
                <a:latin typeface="Arial-Rounded" panose="020B0500000000000000" pitchFamily="34" charset="0"/>
                <a:cs typeface="Arial-Rounded" panose="020B0500000000000000" pitchFamily="34" charset="0"/>
              </a:rPr>
              <a:t>thì</a:t>
            </a:r>
            <a:r>
              <a:rPr lang="en-US" sz="3600" dirty="0" smtClean="0">
                <a:latin typeface="Arial-Rounded" panose="020B0500000000000000" pitchFamily="34" charset="0"/>
                <a:cs typeface="Arial-Rounded" panose="020B0500000000000000" pitchFamily="34" charset="0"/>
              </a:rPr>
              <a:t> </a:t>
            </a:r>
            <a:r>
              <a:rPr lang="vi-VN" sz="3600" dirty="0" smtClean="0">
                <a:latin typeface="Arial-Rounded" panose="020B0500000000000000" pitchFamily="34" charset="0"/>
                <a:cs typeface="Arial-Rounded" panose="020B0500000000000000" pitchFamily="34" charset="0"/>
              </a:rPr>
              <a:t>(...)</a:t>
            </a:r>
            <a:endParaRPr lang="vi-VN" sz="3600" dirty="0">
              <a:latin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8807855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Arial-Rounded" panose="020B0500000000000000" pitchFamily="34" charset="0"/>
                <a:cs typeface="Arial-Rounded" panose="020B0500000000000000" pitchFamily="34" charset="0"/>
              </a:rPr>
              <a:t>1. </a:t>
            </a:r>
            <a:r>
              <a:rPr lang="en-US" sz="3600" b="1" dirty="0" err="1">
                <a:latin typeface="Arial-Rounded" panose="020B0500000000000000" pitchFamily="34" charset="0"/>
                <a:cs typeface="Arial-Rounded" panose="020B0500000000000000" pitchFamily="34" charset="0"/>
              </a:rPr>
              <a:t>Nói</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tiếp</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để</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hoàn</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thành</a:t>
            </a:r>
            <a:r>
              <a:rPr lang="en-US" sz="3600" b="1" dirty="0">
                <a:latin typeface="Arial-Rounded" panose="020B0500000000000000" pitchFamily="34" charset="0"/>
                <a:cs typeface="Arial-Rounded" panose="020B0500000000000000" pitchFamily="34" charset="0"/>
              </a:rPr>
              <a:t> </a:t>
            </a:r>
            <a:r>
              <a:rPr lang="en-US" sz="3600" b="1" dirty="0" err="1">
                <a:latin typeface="Arial-Rounded" panose="020B0500000000000000" pitchFamily="34" charset="0"/>
                <a:cs typeface="Arial-Rounded" panose="020B0500000000000000" pitchFamily="34" charset="0"/>
              </a:rPr>
              <a:t>câu</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effectLst>
                  <a:glow rad="38100">
                    <a:schemeClr val="accent1">
                      <a:alpha val="40000"/>
                    </a:schemeClr>
                  </a:glow>
                </a:effectLst>
              </a:rPr>
              <a:t>Bản</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quyền</a:t>
            </a:r>
            <a:r>
              <a:rPr lang="en-US" sz="2419" dirty="0">
                <a:ln w="9525" cmpd="sng">
                  <a:noFill/>
                  <a:prstDash val="solid"/>
                </a:ln>
                <a:effectLst>
                  <a:glow rad="38100">
                    <a:schemeClr val="accent1">
                      <a:alpha val="40000"/>
                    </a:schemeClr>
                  </a:glow>
                </a:effectLst>
              </a:rPr>
              <a:t> : FB </a:t>
            </a:r>
            <a:r>
              <a:rPr lang="en-US" sz="2419" dirty="0" err="1">
                <a:ln w="9525" cmpd="sng">
                  <a:noFill/>
                  <a:prstDash val="solid"/>
                </a:ln>
                <a:effectLst>
                  <a:glow rad="38100">
                    <a:schemeClr val="accent1">
                      <a:alpha val="40000"/>
                    </a:schemeClr>
                  </a:glow>
                </a:effectLst>
              </a:rPr>
              <a:t>Đặng</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Nhật</a:t>
            </a:r>
            <a:r>
              <a:rPr lang="en-US" sz="2419" dirty="0">
                <a:ln w="9525" cmpd="sng">
                  <a:noFill/>
                  <a:prstDash val="solid"/>
                </a:ln>
                <a:effectLst>
                  <a:glow rad="38100">
                    <a:schemeClr val="accent1">
                      <a:alpha val="40000"/>
                    </a:schemeClr>
                  </a:glow>
                </a:effectLst>
              </a:rPr>
              <a:t> </a:t>
            </a:r>
            <a:r>
              <a:rPr lang="en-US" sz="2419" dirty="0" err="1">
                <a:ln w="9525" cmpd="sng">
                  <a:noFill/>
                  <a:prstDash val="solid"/>
                </a:ln>
                <a:effectLst>
                  <a:glow rad="38100">
                    <a:schemeClr val="accent1">
                      <a:alpha val="40000"/>
                    </a:schemeClr>
                  </a:glow>
                </a:effectLst>
              </a:rPr>
              <a:t>Linh</a:t>
            </a:r>
            <a:r>
              <a:rPr lang="en-US" sz="2419" dirty="0">
                <a:ln w="9525" cmpd="sng">
                  <a:noFill/>
                  <a:prstDash val="solid"/>
                </a:ln>
                <a:effectLst>
                  <a:glow rad="38100">
                    <a:schemeClr val="accent1">
                      <a:alpha val="40000"/>
                    </a:schemeClr>
                  </a:glow>
                </a:effectLst>
              </a:rPr>
              <a:t>- https://www.facebook.com/nhat.linh.3557440</a:t>
            </a:r>
          </a:p>
        </p:txBody>
      </p:sp>
      <p:sp>
        <p:nvSpPr>
          <p:cNvPr id="3" name="Rectangle 2"/>
          <p:cNvSpPr/>
          <p:nvPr/>
        </p:nvSpPr>
        <p:spPr>
          <a:xfrm>
            <a:off x="1245371" y="1224271"/>
            <a:ext cx="9914224" cy="923330"/>
          </a:xfrm>
          <a:prstGeom prst="rect">
            <a:avLst/>
          </a:prstGeom>
        </p:spPr>
        <p:txBody>
          <a:bodyPr wrap="square">
            <a:spAutoFit/>
          </a:bodyPr>
          <a:lstStyle/>
          <a:p>
            <a:pPr>
              <a:lnSpc>
                <a:spcPct val="150000"/>
              </a:lnSpc>
            </a:pP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tiếp</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1297932" y="2247152"/>
            <a:ext cx="10639689" cy="1200329"/>
          </a:xfrm>
          <a:prstGeom prst="rect">
            <a:avLst/>
          </a:prstGeom>
        </p:spPr>
        <p:txBody>
          <a:bodyPr wrap="square">
            <a:spAutoFit/>
          </a:bodyPr>
          <a:lstStyle/>
          <a:p>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thuốc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 </a:t>
            </a:r>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 hỏi xin thuốc cho con và đồng ý cho thầy bắt khúc đuôi</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Rectangle 37"/>
          <p:cNvSpPr/>
          <p:nvPr/>
        </p:nvSpPr>
        <p:spPr>
          <a:xfrm>
            <a:off x="1297932" y="3512930"/>
            <a:ext cx="10639689" cy="1200329"/>
          </a:xfrm>
          <a:prstGeom prst="rect">
            <a:avLst/>
          </a:prstGeom>
        </p:spPr>
        <p:txBody>
          <a:bodyPr wrap="square">
            <a:spAutoFit/>
          </a:bodyPr>
          <a:lstStyle/>
          <a:p>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245371" y="4855634"/>
            <a:ext cx="10639689" cy="1200329"/>
          </a:xfrm>
          <a:prstGeom prst="rect">
            <a:avLst/>
          </a:prstGeom>
        </p:spPr>
        <p:txBody>
          <a:bodyPr wrap="square">
            <a:spAutoFit/>
          </a:bodyPr>
          <a:lstStyle/>
          <a:p>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khúc</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đứt</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đuôi</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vai</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thầy</a:t>
            </a: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thuốc</a:t>
            </a:r>
            <a:r>
              <a:rPr lang="vi-VN"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5897923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P spid="3" grpId="0"/>
      <p:bldP spid="30" grpId="0"/>
      <p:bldP spid="38"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Arial-Rounded" panose="020B0500000000000000" pitchFamily="34" charset="0"/>
                <a:cs typeface="Arial-Rounded" panose="020B0500000000000000" pitchFamily="34" charset="0"/>
              </a:rPr>
              <a:t>2. </a:t>
            </a:r>
            <a:r>
              <a:rPr lang="en-US" sz="3600" b="1" dirty="0" err="1" smtClean="0">
                <a:latin typeface="Arial-Rounded" panose="020B0500000000000000" pitchFamily="34" charset="0"/>
                <a:cs typeface="Arial-Rounded" panose="020B0500000000000000" pitchFamily="34" charset="0"/>
              </a:rPr>
              <a:t>Em</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biết</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tên</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những</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trò</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chơi</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nào</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dưới</a:t>
            </a:r>
            <a:r>
              <a:rPr lang="en-US" sz="3600" b="1" dirty="0" smtClean="0">
                <a:latin typeface="Arial-Rounded" panose="020B0500000000000000" pitchFamily="34" charset="0"/>
                <a:cs typeface="Arial-Rounded" panose="020B0500000000000000" pitchFamily="34" charset="0"/>
              </a:rPr>
              <a:t> </a:t>
            </a:r>
            <a:r>
              <a:rPr lang="en-US" sz="3600" b="1" dirty="0" err="1" smtClean="0">
                <a:latin typeface="Arial-Rounded" panose="020B0500000000000000" pitchFamily="34" charset="0"/>
                <a:cs typeface="Arial-Rounded" panose="020B0500000000000000" pitchFamily="34" charset="0"/>
              </a:rPr>
              <a:t>đây</a:t>
            </a:r>
            <a:r>
              <a:rPr lang="en-US" sz="3600" b="1" dirty="0" smtClean="0">
                <a:latin typeface="Arial-Rounded" panose="020B0500000000000000" pitchFamily="34" charset="0"/>
                <a:cs typeface="Arial-Rounded" panose="020B0500000000000000" pitchFamily="34" charset="0"/>
              </a:rPr>
              <a:t> ?</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4" name="Picture 2" descr="15 trò chơi dân gian tuổi thơ không bao giờ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197" y="4153508"/>
            <a:ext cx="2788322" cy="2565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Thuyết minh và hướng dẫn trò chơi mèo đuổi chuột mầm 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932485"/>
            <a:ext cx="5040396" cy="2646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Trò chơi dân gian tập thể Kéo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007" y="1147217"/>
            <a:ext cx="4557393" cy="2785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Pin on Cu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370" y="1147217"/>
            <a:ext cx="3057471" cy="2615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9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6" descr="Linh Ruby (chipchip261841991) - Hồ sơ | Pinte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77217" y="4064047"/>
            <a:ext cx="1170780" cy="1128227"/>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1554728" y="5192274"/>
            <a:ext cx="8422392" cy="14710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1747768" y="5245022"/>
            <a:ext cx="6403756" cy="523220"/>
          </a:xfrm>
          <a:prstGeom prst="rect">
            <a:avLst/>
          </a:prstGeom>
          <a:noFill/>
        </p:spPr>
        <p:txBody>
          <a:bodyPr wrap="square" rtlCol="0">
            <a:spAutoFit/>
          </a:bodyPr>
          <a:lstStyle/>
          <a:p>
            <a:pPr algn="just"/>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p:cNvSpPr txBox="1"/>
          <p:nvPr/>
        </p:nvSpPr>
        <p:spPr>
          <a:xfrm>
            <a:off x="2271713" y="5818712"/>
            <a:ext cx="7721352" cy="523220"/>
          </a:xfrm>
          <a:prstGeom prst="rect">
            <a:avLst/>
          </a:prstGeom>
          <a:noFill/>
        </p:spPr>
        <p:txBody>
          <a:bodyPr wrap="square" rtlCol="0">
            <a:spAutoFit/>
          </a:bodyPr>
          <a:lstStyle/>
          <a:p>
            <a:pPr algn="just"/>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Rồng</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rắn</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mây</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là</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trò</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vui</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nhộn</a:t>
            </a:r>
            <a:r>
              <a:rPr lang="en-US" sz="2800" i="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2800" i="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15 trò chơi dân gian tuổi thơ không bao giờ qu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782" y="1405275"/>
            <a:ext cx="2647316" cy="2435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6" descr="Thuyết minh và hướng dẫn trò chơi mèo đuổi chuột mầm n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326" y="1723497"/>
            <a:ext cx="3836198" cy="2014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8" descr="Trò chơi dân gian tập thể Kéo 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88" y="1452632"/>
            <a:ext cx="2963302" cy="2538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6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742" y="2727900"/>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059378" y="5469000"/>
            <a:ext cx="19399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082502" y="5434583"/>
            <a:ext cx="2396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864191" y="5434583"/>
            <a:ext cx="18627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ó</a:t>
            </a:r>
            <a:r>
              <a:rPr kumimoji="0" lang="en-US" sz="4000" b="1" i="0" u="none" strike="noStrike" kern="1200" cap="none" spc="0" normalizeH="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9645946" y="5434583"/>
            <a:ext cx="2241253"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1059378" y="530446"/>
            <a:ext cx="9413608" cy="3132483"/>
          </a:xfrm>
          <a:prstGeom prst="roundRect">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Dù</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ngả</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nghiêng</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Lòng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vẫn</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vững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kiềng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8216" y="93069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8685" y="1169918"/>
            <a:ext cx="1926976" cy="1926976"/>
          </a:xfrm>
          <a:prstGeom prst="rect">
            <a:avLst/>
          </a:prstGeom>
        </p:spPr>
      </p:pic>
      <p:sp>
        <p:nvSpPr>
          <p:cNvPr id="44" name="NextQuestion">
            <a:hlinkClick r:id="" action="ppaction://hlinkshowjump?jump=nextslide"/>
          </p:cNvPr>
          <p:cNvSpPr/>
          <p:nvPr/>
        </p:nvSpPr>
        <p:spPr>
          <a:xfrm>
            <a:off x="7392886" y="3718723"/>
            <a:ext cx="3335546" cy="1475162"/>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NextQuestion">
            <a:hlinkClick r:id="" action="ppaction://hlinkshowjump?jump=previousslide"/>
          </p:cNvPr>
          <p:cNvSpPr/>
          <p:nvPr/>
        </p:nvSpPr>
        <p:spPr>
          <a:xfrm>
            <a:off x="988743" y="3746134"/>
            <a:ext cx="3335546" cy="1475163"/>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812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637731"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tr</a:t>
            </a:r>
          </a:p>
        </p:txBody>
      </p:sp>
      <p:sp>
        <p:nvSpPr>
          <p:cNvPr id="11" name="TextBox 10"/>
          <p:cNvSpPr txBox="1"/>
          <p:nvPr/>
        </p:nvSpPr>
        <p:spPr>
          <a:xfrm>
            <a:off x="4728974" y="5434583"/>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7383499"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t>
            </a:r>
          </a:p>
        </p:txBody>
      </p:sp>
      <p:sp>
        <p:nvSpPr>
          <p:cNvPr id="14" name="TextBox 13"/>
          <p:cNvSpPr txBox="1"/>
          <p:nvPr/>
        </p:nvSpPr>
        <p:spPr>
          <a:xfrm>
            <a:off x="10108585" y="5434583"/>
            <a:ext cx="5822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890005" y="566057"/>
            <a:ext cx="9413608" cy="3132483"/>
          </a:xfrm>
          <a:prstGeom prst="roundRect">
            <a:avLst/>
          </a:prstGeom>
          <a:solidFill>
            <a:schemeClr val="accent6">
              <a:alpha val="2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ung</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a:t>
            </a:r>
            <a:endPar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previousslide"/>
          </p:cNvPr>
          <p:cNvSpPr/>
          <p:nvPr/>
        </p:nvSpPr>
        <p:spPr>
          <a:xfrm>
            <a:off x="1314489" y="3710735"/>
            <a:ext cx="2997752" cy="1443664"/>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NextQuestion">
            <a:hlinkClick r:id="" action="ppaction://noaction"/>
          </p:cNvPr>
          <p:cNvSpPr/>
          <p:nvPr/>
        </p:nvSpPr>
        <p:spPr>
          <a:xfrm>
            <a:off x="7704517" y="3780826"/>
            <a:ext cx="2796989" cy="1385162"/>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74015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3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074" t="-1" r="6002" b="77054"/>
          <a:stretch/>
        </p:blipFill>
        <p:spPr>
          <a:xfrm>
            <a:off x="702071" y="2076202"/>
            <a:ext cx="10844816" cy="2600696"/>
          </a:xfrm>
          <a:prstGeom prst="rect">
            <a:avLst/>
          </a:prstGeom>
          <a:ln>
            <a:solidFill>
              <a:schemeClr val="tx1"/>
            </a:solidFill>
          </a:ln>
        </p:spPr>
      </p:pic>
      <p:sp>
        <p:nvSpPr>
          <p:cNvPr id="7" name="TextBox 6"/>
          <p:cNvSpPr txBox="1"/>
          <p:nvPr/>
        </p:nvSpPr>
        <p:spPr>
          <a:xfrm>
            <a:off x="2920975" y="2497337"/>
            <a:ext cx="6848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Thứ</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hai</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wgày </a:t>
            </a:r>
            <a:r>
              <a:rPr kumimoji="0" lang="vi-VN"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29</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1</a:t>
            </a:r>
            <a:r>
              <a:rPr lang="en-US" sz="3600" b="1" dirty="0">
                <a:solidFill>
                  <a:srgbClr val="5F2987"/>
                </a:solidFill>
                <a:latin typeface="HP001 4 hàng" panose="020B0603050302020204" pitchFamily="34" charset="0"/>
              </a:rPr>
              <a:t>1</a:t>
            </a:r>
            <a:r>
              <a:rPr kumimoji="0" lang="en-US" sz="3600" b="1" i="0" u="none" strike="noStrike" kern="1200" cap="none" spc="0" normalizeH="0" baseline="0" noProof="0" dirty="0" smtClean="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a:t>
            </a:r>
            <a:r>
              <a:rPr kumimoji="0" lang="vi-VN"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202</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1</a:t>
            </a:r>
          </a:p>
        </p:txBody>
      </p:sp>
      <p:sp>
        <p:nvSpPr>
          <p:cNvPr id="8" name="TextBox 7"/>
          <p:cNvSpPr txBox="1"/>
          <p:nvPr/>
        </p:nvSpPr>
        <p:spPr>
          <a:xfrm>
            <a:off x="4350599" y="3215155"/>
            <a:ext cx="23631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Tiếng</a:t>
            </a:r>
            <a:r>
              <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5F2987"/>
                </a:solidFill>
                <a:effectLst/>
                <a:uLnTx/>
                <a:uFillTx/>
                <a:latin typeface="HP001 4 hàng" panose="020B0603050302020204" pitchFamily="34" charset="0"/>
                <a:ea typeface="+mn-ea"/>
                <a:cs typeface="+mn-cs"/>
              </a:rPr>
              <a:t>Việt</a:t>
            </a:r>
            <a:endParaRPr kumimoji="0" lang="en-US" sz="3600" b="1" i="0" u="none" strike="noStrike" kern="1200" cap="none" spc="0" normalizeH="0" baseline="0" noProof="0" dirty="0">
              <a:ln>
                <a:noFill/>
              </a:ln>
              <a:solidFill>
                <a:srgbClr val="5F2987"/>
              </a:solidFill>
              <a:effectLst/>
              <a:uLnTx/>
              <a:uFillTx/>
              <a:latin typeface="HP001 4 hàng" panose="020B0603050302020204" pitchFamily="34" charset="0"/>
              <a:ea typeface="+mn-ea"/>
              <a:cs typeface="+mn-cs"/>
            </a:endParaRPr>
          </a:p>
        </p:txBody>
      </p:sp>
      <p:cxnSp>
        <p:nvCxnSpPr>
          <p:cNvPr id="3" name="Đường nối Thẳng 2">
            <a:extLst>
              <a:ext uri="{FF2B5EF4-FFF2-40B4-BE49-F238E27FC236}">
                <a16:creationId xmlns:a16="http://schemas.microsoft.com/office/drawing/2014/main" id="{D2832B86-CE3C-469C-98CB-35A09FB9B6E3}"/>
              </a:ext>
            </a:extLst>
          </p:cNvPr>
          <p:cNvCxnSpPr>
            <a:cxnSpLocks/>
          </p:cNvCxnSpPr>
          <p:nvPr/>
        </p:nvCxnSpPr>
        <p:spPr>
          <a:xfrm>
            <a:off x="1576161" y="2076202"/>
            <a:ext cx="0" cy="26006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93373" y="3896001"/>
            <a:ext cx="61964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HP001 4 hàng" pitchFamily="34" charset="0"/>
                <a:ea typeface="+mn-ea"/>
                <a:cs typeface="+mn-cs"/>
              </a:rPr>
              <a:t>Rồng rắn lên mây </a:t>
            </a:r>
            <a:endParaRPr kumimoji="0" lang="en-US" sz="3600" b="1" i="0" u="none" strike="noStrike" kern="1200" cap="none" spc="0" normalizeH="0" baseline="0" noProof="0" dirty="0">
              <a:ln>
                <a:noFill/>
              </a:ln>
              <a:solidFill>
                <a:srgbClr val="FF0000"/>
              </a:solidFill>
              <a:effectLst/>
              <a:uLnTx/>
              <a:uFillTx/>
              <a:latin typeface="HP001 4 hàng" pitchFamily="34" charset="0"/>
              <a:ea typeface="+mn-ea"/>
              <a:cs typeface="+mn-cs"/>
            </a:endParaRPr>
          </a:p>
        </p:txBody>
      </p:sp>
    </p:spTree>
    <p:extLst>
      <p:ext uri="{BB962C8B-B14F-4D97-AF65-F5344CB8AC3E}">
        <p14:creationId xmlns:p14="http://schemas.microsoft.com/office/powerpoint/2010/main" val="179607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13</a:t>
            </a:r>
            <a:endParaRPr lang="en-US" sz="40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Chủ</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000" b="1" dirty="0" err="1">
                <a:ln w="3175">
                  <a:solidFill>
                    <a:schemeClr val="bg1"/>
                  </a:solidFill>
                </a:ln>
                <a:solidFill>
                  <a:schemeClr val="bg1"/>
                </a:solidFill>
                <a:latin typeface="Arial-Rounded" pitchFamily="34" charset="0"/>
                <a:ea typeface="Arial-Rounded" pitchFamily="34" charset="0"/>
                <a:cs typeface="Arial-Rounded" pitchFamily="34" charset="0"/>
              </a:rPr>
              <a:t>đề</a:t>
            </a:r>
            <a:r>
              <a:rPr lang="en-US" sz="8000" b="1" dirty="0">
                <a:ln w="3175">
                  <a:solidFill>
                    <a:schemeClr val="bg1"/>
                  </a:solidFill>
                </a:ln>
                <a:solidFill>
                  <a:schemeClr val="bg1"/>
                </a:solidFill>
                <a:latin typeface="Arial-Rounded" pitchFamily="34" charset="0"/>
                <a:ea typeface="Arial-Rounded" pitchFamily="34" charset="0"/>
                <a:cs typeface="Arial-Rounded" pitchFamily="34" charset="0"/>
              </a:rPr>
              <a:t> </a:t>
            </a:r>
            <a:r>
              <a:rPr lang="en-US" sz="8000" b="1" dirty="0" smtClean="0">
                <a:ln w="3175">
                  <a:solidFill>
                    <a:schemeClr val="bg1"/>
                  </a:solidFill>
                </a:ln>
                <a:solidFill>
                  <a:schemeClr val="bg1"/>
                </a:solidFill>
                <a:latin typeface="Arial-Rounded" pitchFamily="34" charset="0"/>
                <a:ea typeface="Arial-Rounded" pitchFamily="34" charset="0"/>
                <a:cs typeface="Arial-Rounded" pitchFamily="34" charset="0"/>
              </a:rPr>
              <a:t>3</a:t>
            </a:r>
            <a:endParaRPr lang="en-US" sz="8000"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iCiel Cadena" panose="02000503000000020004" pitchFamily="2" charset="0"/>
                <a:ea typeface="Arial-Rounded" pitchFamily="34" charset="0"/>
                <a:cs typeface="Arial-Rounded" pitchFamily="34" charset="0"/>
              </a:rPr>
              <a:t>Bài</a:t>
            </a:r>
            <a:endParaRPr lang="en-US" sz="3200" b="1" dirty="0">
              <a:solidFill>
                <a:schemeClr val="bg1"/>
              </a:solidFill>
              <a:latin typeface="iCiel Cadena" panose="02000503000000020004" pitchFamily="2" charset="0"/>
              <a:ea typeface="Arial-Rounded" pitchFamily="34" charset="0"/>
              <a:cs typeface="Arial-Rounded" pitchFamily="34" charset="0"/>
            </a:endParaRPr>
          </a:p>
          <a:p>
            <a:pPr algn="ctr"/>
            <a:r>
              <a:rPr lang="en-US" sz="4267" b="1" dirty="0" smtClean="0">
                <a:solidFill>
                  <a:schemeClr val="bg1"/>
                </a:solidFill>
                <a:latin typeface="iCiel Cadena" panose="02000503000000020004" pitchFamily="2" charset="0"/>
                <a:ea typeface="Arial-Rounded" pitchFamily="34" charset="0"/>
                <a:cs typeface="Times New Roman" pitchFamily="18" charset="0"/>
              </a:rPr>
              <a:t>23</a:t>
            </a:r>
            <a:endParaRPr lang="en-US" sz="4267" b="1" dirty="0">
              <a:solidFill>
                <a:schemeClr val="bg1"/>
              </a:solidFill>
              <a:latin typeface="iCiel Cadena" panose="02000503000000020004" pitchFamily="2" charset="0"/>
              <a:ea typeface="Arial-Rounded" pitchFamily="34" charset="0"/>
              <a:cs typeface="Times New Roman" pitchFamily="18" charset="0"/>
            </a:endParaRPr>
          </a:p>
        </p:txBody>
      </p:sp>
      <p:sp>
        <p:nvSpPr>
          <p:cNvPr id="24" name="TextBox 23"/>
          <p:cNvSpPr txBox="1"/>
          <p:nvPr/>
        </p:nvSpPr>
        <p:spPr>
          <a:xfrm>
            <a:off x="3694950" y="3151429"/>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r0c0i Linotte" pitchFamily="2" charset="0"/>
                <a:ea typeface="Arial-Rounded" pitchFamily="34" charset="0"/>
                <a:cs typeface="Arial-Rounded" pitchFamily="34" charset="0"/>
              </a:rPr>
              <a:t>RỒNG RẮN LÊN MÂY</a:t>
            </a:r>
            <a:endParaRPr lang="en-US" sz="4400" b="1" dirty="0">
              <a:solidFill>
                <a:srgbClr val="0070C0"/>
              </a:solidFill>
              <a:latin typeface="r0c0i Linotte" pitchFamily="2" charset="0"/>
              <a:ea typeface="Arial-Rounded" pitchFamily="34" charset="0"/>
              <a:cs typeface="Arial-Rounded"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rPr>
              <a:t>Bản</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quyền</a:t>
            </a:r>
            <a:r>
              <a:rPr lang="en-US" sz="2419" dirty="0">
                <a:ln w="9525" cmpd="sng">
                  <a:noFill/>
                  <a:prstDash val="solid"/>
                </a:ln>
                <a:solidFill>
                  <a:schemeClr val="bg1"/>
                </a:solidFill>
                <a:effectLst>
                  <a:glow rad="38100">
                    <a:schemeClr val="accent1">
                      <a:alpha val="40000"/>
                    </a:schemeClr>
                  </a:glow>
                </a:effectLst>
              </a:rPr>
              <a:t> : FB </a:t>
            </a:r>
            <a:r>
              <a:rPr lang="en-US" sz="2419" dirty="0" err="1">
                <a:ln w="9525" cmpd="sng">
                  <a:noFill/>
                  <a:prstDash val="solid"/>
                </a:ln>
                <a:solidFill>
                  <a:schemeClr val="bg1"/>
                </a:solidFill>
                <a:effectLst>
                  <a:glow rad="38100">
                    <a:schemeClr val="accent1">
                      <a:alpha val="40000"/>
                    </a:schemeClr>
                  </a:glow>
                </a:effectLst>
              </a:rPr>
              <a:t>Đặng</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Nhật</a:t>
            </a:r>
            <a:r>
              <a:rPr lang="en-US" sz="2419" dirty="0">
                <a:ln w="9525" cmpd="sng">
                  <a:noFill/>
                  <a:prstDash val="solid"/>
                </a:ln>
                <a:solidFill>
                  <a:schemeClr val="bg1"/>
                </a:solidFill>
                <a:effectLst>
                  <a:glow rad="38100">
                    <a:schemeClr val="accent1">
                      <a:alpha val="40000"/>
                    </a:schemeClr>
                  </a:glow>
                </a:effectLst>
              </a:rPr>
              <a:t> </a:t>
            </a:r>
            <a:r>
              <a:rPr lang="en-US" sz="2419" dirty="0" err="1">
                <a:ln w="9525" cmpd="sng">
                  <a:noFill/>
                  <a:prstDash val="solid"/>
                </a:ln>
                <a:solidFill>
                  <a:schemeClr val="bg1"/>
                </a:solidFill>
                <a:effectLst>
                  <a:glow rad="38100">
                    <a:schemeClr val="accent1">
                      <a:alpha val="40000"/>
                    </a:schemeClr>
                  </a:glow>
                </a:effectLst>
              </a:rPr>
              <a:t>Linh</a:t>
            </a:r>
            <a:r>
              <a:rPr lang="en-US" sz="2419"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53773"/>
            <a:ext cx="12192000" cy="6720064"/>
          </a:xfrm>
          <a:prstGeom prst="rect">
            <a:avLst/>
          </a:prstGeom>
          <a:noFill/>
          <a:ln w="9525">
            <a:noFill/>
          </a:ln>
        </p:spPr>
      </p:pic>
      <p:pic>
        <p:nvPicPr>
          <p:cNvPr id="3093" name="图片 3092" descr="PPT素材-13"/>
          <p:cNvPicPr>
            <a:picLocks noChangeAspect="1"/>
          </p:cNvPicPr>
          <p:nvPr/>
        </p:nvPicPr>
        <p:blipFill>
          <a:blip r:embed="rId4"/>
          <a:stretch>
            <a:fillRect/>
          </a:stretch>
        </p:blipFill>
        <p:spPr>
          <a:xfrm>
            <a:off x="7773363" y="2740947"/>
            <a:ext cx="4631362" cy="4411915"/>
          </a:xfrm>
          <a:prstGeom prst="rect">
            <a:avLst/>
          </a:prstGeom>
          <a:noFill/>
          <a:ln w="9525">
            <a:noFill/>
          </a:ln>
        </p:spPr>
      </p:pic>
      <p:sp>
        <p:nvSpPr>
          <p:cNvPr id="8" name="TextBox 7"/>
          <p:cNvSpPr txBox="1"/>
          <p:nvPr/>
        </p:nvSpPr>
        <p:spPr>
          <a:xfrm>
            <a:off x="8684350" y="2140782"/>
            <a:ext cx="3275402" cy="1059329"/>
          </a:xfrm>
          <a:prstGeom prst="rect">
            <a:avLst/>
          </a:prstGeom>
          <a:noFill/>
          <a:ln>
            <a:noFill/>
          </a:ln>
        </p:spPr>
        <p:txBody>
          <a:bodyPr wrap="square" rtlCol="0">
            <a:spAutoFit/>
          </a:bodyPr>
          <a:lstStyle/>
          <a:p>
            <a:pPr>
              <a:lnSpc>
                <a:spcPct val="200000"/>
              </a:lnSpc>
            </a:pPr>
            <a:r>
              <a:rPr lang="en-US" altLang="zh-CN"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MỤC TIÊU</a:t>
            </a:r>
            <a:endParaRPr lang="zh-CN" alt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 name="Rectangle 1"/>
          <p:cNvSpPr/>
          <p:nvPr/>
        </p:nvSpPr>
        <p:spPr>
          <a:xfrm>
            <a:off x="1262811" y="1034908"/>
            <a:ext cx="6966045" cy="4738990"/>
          </a:xfrm>
          <a:prstGeom prst="rect">
            <a:avLst/>
          </a:prstGeom>
        </p:spPr>
        <p:txBody>
          <a:bodyPr wrap="square">
            <a:spAutoFit/>
          </a:bodyPr>
          <a:lstStyle/>
          <a:p>
            <a:pPr algn="just">
              <a:lnSpc>
                <a:spcPct val="120000"/>
              </a:lnSpc>
              <a:spcAft>
                <a:spcPts val="0"/>
              </a:spcAft>
              <a:tabLst>
                <a:tab pos="172720" algn="l"/>
              </a:tabLst>
            </a:pPr>
            <a:r>
              <a:rPr lang="en-GB" sz="2800" b="1" dirty="0">
                <a:solidFill>
                  <a:srgbClr val="353535"/>
                </a:solidFill>
                <a:latin typeface="iCiel Cadena" panose="02000503000000020004" pitchFamily="2" charset="0"/>
                <a:ea typeface="Times New Roman" panose="02020603050405020304" pitchFamily="18" charset="0"/>
              </a:rPr>
              <a:t>-</a:t>
            </a:r>
            <a:r>
              <a:rPr lang="vi-VN" sz="2800" b="1" dirty="0">
                <a:solidFill>
                  <a:srgbClr val="353535"/>
                </a:solidFill>
                <a:latin typeface="iCiel Cadena" panose="02000503000000020004" pitchFamily="2" charset="0"/>
                <a:ea typeface="Times New Roman" panose="02020603050405020304" pitchFamily="18" charset="0"/>
              </a:rPr>
              <a:t> Đọc đúng, rõ ràng bài đọc </a:t>
            </a:r>
            <a:r>
              <a:rPr lang="vi-VN" sz="2800" b="1" i="1" dirty="0">
                <a:solidFill>
                  <a:srgbClr val="353535"/>
                </a:solidFill>
                <a:latin typeface="iCiel Cadena" panose="02000503000000020004" pitchFamily="2" charset="0"/>
                <a:ea typeface="Times New Roman" panose="02020603050405020304" pitchFamily="18" charset="0"/>
              </a:rPr>
              <a:t>Rồng rắn lên mây,</a:t>
            </a:r>
            <a:r>
              <a:rPr lang="vi-VN" sz="2800" b="1" dirty="0">
                <a:solidFill>
                  <a:srgbClr val="353535"/>
                </a:solidFill>
                <a:latin typeface="iCiel Cadena" panose="02000503000000020004" pitchFamily="2" charset="0"/>
                <a:ea typeface="Times New Roman" panose="02020603050405020304" pitchFamily="18" charset="0"/>
              </a:rPr>
              <a:t> tốc độ đọc khoảng 50 </a:t>
            </a:r>
            <a:r>
              <a:rPr lang="vi-VN" sz="2800" b="1" dirty="0">
                <a:solidFill>
                  <a:srgbClr val="707171"/>
                </a:solidFill>
                <a:latin typeface="iCiel Cadena" panose="02000503000000020004" pitchFamily="2" charset="0"/>
                <a:ea typeface="Times New Roman" panose="02020603050405020304" pitchFamily="18" charset="0"/>
              </a:rPr>
              <a:t>- </a:t>
            </a:r>
            <a:r>
              <a:rPr lang="vi-VN" sz="2800" b="1" dirty="0">
                <a:solidFill>
                  <a:srgbClr val="353535"/>
                </a:solidFill>
                <a:latin typeface="iCiel Cadena" panose="02000503000000020004" pitchFamily="2" charset="0"/>
                <a:ea typeface="Times New Roman" panose="02020603050405020304" pitchFamily="18" charset="0"/>
              </a:rPr>
              <a:t>55 tiếng/ </a:t>
            </a:r>
            <a:r>
              <a:rPr lang="vi-VN" sz="2800" b="1" dirty="0">
                <a:solidFill>
                  <a:srgbClr val="4A4A49"/>
                </a:solidFill>
                <a:latin typeface="iCiel Cadena" panose="02000503000000020004" pitchFamily="2" charset="0"/>
                <a:ea typeface="Times New Roman" panose="02020603050405020304" pitchFamily="18" charset="0"/>
              </a:rPr>
              <a:t>phút, </a:t>
            </a:r>
            <a:r>
              <a:rPr lang="vi-VN" sz="2800" b="1" dirty="0">
                <a:solidFill>
                  <a:srgbClr val="353535"/>
                </a:solidFill>
                <a:latin typeface="iCiel Cadena" panose="02000503000000020004" pitchFamily="2" charset="0"/>
                <a:ea typeface="Times New Roman" panose="02020603050405020304" pitchFamily="18" charset="0"/>
              </a:rPr>
              <a:t> </a:t>
            </a:r>
            <a:endParaRPr lang="en-US" sz="2000" b="1" dirty="0">
              <a:solidFill>
                <a:srgbClr val="353535"/>
              </a:solidFill>
              <a:latin typeface="iCiel Cadena" panose="02000503000000020004" pitchFamily="2" charset="0"/>
              <a:ea typeface="Times New Roman" panose="02020603050405020304" pitchFamily="18" charset="0"/>
            </a:endParaRPr>
          </a:p>
          <a:p>
            <a:pPr algn="just">
              <a:lnSpc>
                <a:spcPct val="122000"/>
              </a:lnSpc>
              <a:spcAft>
                <a:spcPts val="0"/>
              </a:spcAft>
              <a:tabLst>
                <a:tab pos="384810" algn="l"/>
              </a:tabLst>
            </a:pPr>
            <a:r>
              <a:rPr lang="en-US" sz="2800" b="1" dirty="0">
                <a:solidFill>
                  <a:srgbClr val="353535"/>
                </a:solidFill>
                <a:latin typeface="iCiel Cadena" panose="02000503000000020004" pitchFamily="2" charset="0"/>
                <a:ea typeface="Times New Roman" panose="02020603050405020304" pitchFamily="18" charset="0"/>
              </a:rPr>
              <a:t>- N</a:t>
            </a:r>
            <a:r>
              <a:rPr lang="vi-VN" sz="2800" b="1" dirty="0">
                <a:solidFill>
                  <a:srgbClr val="353535"/>
                </a:solidFill>
                <a:latin typeface="iCiel Cadena" panose="02000503000000020004" pitchFamily="2" charset="0"/>
                <a:ea typeface="Times New Roman" panose="02020603050405020304" pitchFamily="18" charset="0"/>
              </a:rPr>
              <a:t>ắm được nghĩa </a:t>
            </a:r>
            <a:r>
              <a:rPr lang="vi-VN" sz="2800" b="1" dirty="0">
                <a:solidFill>
                  <a:srgbClr val="4A4A49"/>
                </a:solidFill>
                <a:latin typeface="iCiel Cadena" panose="02000503000000020004" pitchFamily="2" charset="0"/>
                <a:ea typeface="Times New Roman" panose="02020603050405020304" pitchFamily="18" charset="0"/>
              </a:rPr>
              <a:t>của từ ngữ khó trong VB (c</a:t>
            </a:r>
            <a:r>
              <a:rPr lang="en-US" sz="2800" b="1" dirty="0">
                <a:solidFill>
                  <a:srgbClr val="4A4A49"/>
                </a:solidFill>
                <a:latin typeface="iCiel Cadena" panose="02000503000000020004" pitchFamily="2" charset="0"/>
                <a:ea typeface="Times New Roman" panose="02020603050405020304" pitchFamily="18" charset="0"/>
              </a:rPr>
              <a:t>â</a:t>
            </a:r>
            <a:r>
              <a:rPr lang="vi-VN" sz="2800" b="1" dirty="0">
                <a:solidFill>
                  <a:srgbClr val="4A4A49"/>
                </a:solidFill>
                <a:latin typeface="iCiel Cadena" panose="02000503000000020004" pitchFamily="2" charset="0"/>
                <a:ea typeface="Times New Roman" panose="02020603050405020304" pitchFamily="18" charset="0"/>
              </a:rPr>
              <a:t>y </a:t>
            </a:r>
            <a:r>
              <a:rPr lang="vi-VN" sz="2800" b="1" i="1" dirty="0">
                <a:solidFill>
                  <a:srgbClr val="4A4A49"/>
                </a:solidFill>
                <a:latin typeface="iCiel Cadena" panose="02000503000000020004" pitchFamily="2" charset="0"/>
                <a:ea typeface="Times New Roman" panose="02020603050405020304" pitchFamily="18" charset="0"/>
              </a:rPr>
              <a:t>núc </a:t>
            </a:r>
            <a:r>
              <a:rPr lang="vi-VN" sz="2800" b="1" i="1" dirty="0">
                <a:solidFill>
                  <a:srgbClr val="353535"/>
                </a:solidFill>
                <a:latin typeface="iCiel Cadena" panose="02000503000000020004" pitchFamily="2" charset="0"/>
                <a:ea typeface="Times New Roman" panose="02020603050405020304" pitchFamily="18" charset="0"/>
              </a:rPr>
              <a:t>nác, vòng vèo, cản)</a:t>
            </a:r>
            <a:r>
              <a:rPr lang="vi-VN" sz="2800" b="1" dirty="0">
                <a:solidFill>
                  <a:srgbClr val="353535"/>
                </a:solidFill>
                <a:latin typeface="iCiel Cadena" panose="02000503000000020004" pitchFamily="2" charset="0"/>
                <a:ea typeface="Times New Roman" panose="02020603050405020304" pitchFamily="18" charset="0"/>
              </a:rPr>
              <a:t> và cách giải thích nghĩa của những từ ngữ này.</a:t>
            </a:r>
            <a:endParaRPr lang="en-US" sz="2000" b="1" dirty="0">
              <a:solidFill>
                <a:srgbClr val="353535"/>
              </a:solidFill>
              <a:latin typeface="iCiel Cadena" panose="02000503000000020004" pitchFamily="2" charset="0"/>
              <a:ea typeface="Times New Roman" panose="02020603050405020304" pitchFamily="18" charset="0"/>
            </a:endParaRPr>
          </a:p>
          <a:p>
            <a:pPr algn="just">
              <a:lnSpc>
                <a:spcPct val="122000"/>
              </a:lnSpc>
              <a:spcAft>
                <a:spcPts val="600"/>
              </a:spcAft>
              <a:tabLst>
                <a:tab pos="381635" algn="l"/>
              </a:tabLst>
            </a:pPr>
            <a:r>
              <a:rPr lang="en-US" sz="2800" b="1" dirty="0">
                <a:solidFill>
                  <a:srgbClr val="353535"/>
                </a:solidFill>
                <a:latin typeface="iCiel Cadena" panose="02000503000000020004" pitchFamily="2" charset="0"/>
                <a:ea typeface="Times New Roman" panose="02020603050405020304" pitchFamily="18" charset="0"/>
              </a:rPr>
              <a:t>- </a:t>
            </a:r>
            <a:r>
              <a:rPr lang="en-US" sz="2800" b="1" dirty="0" err="1">
                <a:solidFill>
                  <a:srgbClr val="353535"/>
                </a:solidFill>
                <a:latin typeface="iCiel Cadena" panose="02000503000000020004" pitchFamily="2" charset="0"/>
                <a:ea typeface="Times New Roman" panose="02020603050405020304" pitchFamily="18" charset="0"/>
              </a:rPr>
              <a:t>Nắm</a:t>
            </a:r>
            <a:r>
              <a:rPr lang="en-US" sz="2800" b="1" dirty="0">
                <a:solidFill>
                  <a:srgbClr val="353535"/>
                </a:solidFill>
                <a:latin typeface="iCiel Cadena" panose="02000503000000020004" pitchFamily="2" charset="0"/>
                <a:ea typeface="Times New Roman" panose="02020603050405020304" pitchFamily="18" charset="0"/>
              </a:rPr>
              <a:t> </a:t>
            </a:r>
            <a:r>
              <a:rPr lang="en-US" sz="2800" b="1" dirty="0" err="1">
                <a:solidFill>
                  <a:srgbClr val="353535"/>
                </a:solidFill>
                <a:latin typeface="iCiel Cadena" panose="02000503000000020004" pitchFamily="2" charset="0"/>
                <a:ea typeface="Times New Roman" panose="02020603050405020304" pitchFamily="18" charset="0"/>
              </a:rPr>
              <a:t>và</a:t>
            </a:r>
            <a:r>
              <a:rPr lang="en-US" sz="2800" b="1" dirty="0">
                <a:solidFill>
                  <a:srgbClr val="353535"/>
                </a:solidFill>
                <a:latin typeface="iCiel Cadena" panose="02000503000000020004" pitchFamily="2" charset="0"/>
                <a:ea typeface="Times New Roman" panose="02020603050405020304" pitchFamily="18" charset="0"/>
              </a:rPr>
              <a:t> </a:t>
            </a:r>
            <a:r>
              <a:rPr lang="en-US" sz="2800" b="1" dirty="0" err="1">
                <a:solidFill>
                  <a:srgbClr val="353535"/>
                </a:solidFill>
                <a:latin typeface="iCiel Cadena" panose="02000503000000020004" pitchFamily="2" charset="0"/>
                <a:ea typeface="Times New Roman" panose="02020603050405020304" pitchFamily="18" charset="0"/>
              </a:rPr>
              <a:t>hiểu</a:t>
            </a:r>
            <a:r>
              <a:rPr lang="en-US" sz="2800" b="1" dirty="0">
                <a:solidFill>
                  <a:srgbClr val="353535"/>
                </a:solidFill>
                <a:latin typeface="iCiel Cadena" panose="02000503000000020004" pitchFamily="2" charset="0"/>
                <a:ea typeface="Times New Roman" panose="02020603050405020304" pitchFamily="18" charset="0"/>
              </a:rPr>
              <a:t> </a:t>
            </a:r>
            <a:r>
              <a:rPr lang="en-US" sz="2800" b="1" dirty="0" err="1">
                <a:solidFill>
                  <a:srgbClr val="353535"/>
                </a:solidFill>
                <a:latin typeface="iCiel Cadena" panose="02000503000000020004" pitchFamily="2" charset="0"/>
                <a:ea typeface="Times New Roman" panose="02020603050405020304" pitchFamily="18" charset="0"/>
              </a:rPr>
              <a:t>được</a:t>
            </a:r>
            <a:r>
              <a:rPr lang="en-US" sz="2800" b="1" dirty="0">
                <a:solidFill>
                  <a:srgbClr val="353535"/>
                </a:solidFill>
                <a:latin typeface="iCiel Cadena" panose="02000503000000020004" pitchFamily="2" charset="0"/>
                <a:ea typeface="Times New Roman" panose="02020603050405020304" pitchFamily="18" charset="0"/>
              </a:rPr>
              <a:t> c</a:t>
            </a:r>
            <a:r>
              <a:rPr lang="vi-VN" sz="2800" b="1" dirty="0">
                <a:solidFill>
                  <a:srgbClr val="353535"/>
                </a:solidFill>
                <a:latin typeface="iCiel Cadena" panose="02000503000000020004" pitchFamily="2" charset="0"/>
                <a:ea typeface="Times New Roman" panose="02020603050405020304" pitchFamily="18" charset="0"/>
              </a:rPr>
              <a:t>ách chơi trò chơi dân gian rồng rắn lên mây và một sổ trò chơi dân gian khác.</a:t>
            </a:r>
            <a:endParaRPr lang="en-US" sz="2000" b="1" dirty="0">
              <a:solidFill>
                <a:srgbClr val="353535"/>
              </a:solidFill>
              <a:effectLst/>
              <a:latin typeface="iCiel Cadena" panose="02000503000000020004" pitchFamily="2" charset="0"/>
              <a:ea typeface="Times New Roman" panose="02020603050405020304" pitchFamily="18" charset="0"/>
            </a:endParaRPr>
          </a:p>
        </p:txBody>
      </p:sp>
    </p:spTree>
    <p:extLst>
      <p:ext uri="{BB962C8B-B14F-4D97-AF65-F5344CB8AC3E}">
        <p14:creationId xmlns:p14="http://schemas.microsoft.com/office/powerpoint/2010/main" val="1637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167442" y="476306"/>
            <a:ext cx="9966092" cy="584711"/>
          </a:xfrm>
          <a:prstGeom prst="rect">
            <a:avLst/>
          </a:prstGeom>
          <a:noFill/>
        </p:spPr>
        <p:txBody>
          <a:bodyPr wrap="square" lIns="121855" tIns="60928" rIns="121855" bIns="60928" rtlCol="0">
            <a:spAutoFit/>
          </a:bodyPr>
          <a:lstStyle/>
          <a:p>
            <a:pPr algn="just"/>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biết</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về</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chơi</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Rồng</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lên</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latin typeface="Arial-Rounded" panose="020B0500000000000000" pitchFamily="34" charset="0"/>
                <a:ea typeface="Arial-Rounded" panose="020B0500000000000000" pitchFamily="34" charset="0"/>
                <a:cs typeface="Arial-Rounded" panose="020B0500000000000000" pitchFamily="34" charset="0"/>
              </a:rPr>
              <a:t>mây</a:t>
            </a:r>
            <a:r>
              <a:rPr lang="en-US" sz="3000" b="1" dirty="0" smtClean="0">
                <a:latin typeface="Arial-Rounded" panose="020B0500000000000000" pitchFamily="34" charset="0"/>
                <a:ea typeface="Arial-Rounded" panose="020B0500000000000000" pitchFamily="34" charset="0"/>
                <a:cs typeface="Arial-Rounded" panose="020B0500000000000000" pitchFamily="34" charset="0"/>
              </a:rPr>
              <a:t> ?</a:t>
            </a:r>
            <a:endParaRPr lang="en-US" sz="3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iCiel Cadena" panose="02000503000000020004" pitchFamily="2" charset="0"/>
                </a:rPr>
                <a:t>ĐỌC</a:t>
              </a:r>
            </a:p>
          </p:txBody>
        </p:sp>
      </p:gr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201588" y="1248604"/>
            <a:ext cx="1391479" cy="894521"/>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l="29620" t="43290" r="29892" b="15425"/>
          <a:stretch/>
        </p:blipFill>
        <p:spPr>
          <a:xfrm>
            <a:off x="2018223" y="1384655"/>
            <a:ext cx="7847672" cy="4501371"/>
          </a:xfrm>
          <a:prstGeom prst="rect">
            <a:avLst/>
          </a:prstGeom>
        </p:spPr>
      </p:pic>
    </p:spTree>
    <p:extLst>
      <p:ext uri="{BB962C8B-B14F-4D97-AF65-F5344CB8AC3E}">
        <p14:creationId xmlns:p14="http://schemas.microsoft.com/office/powerpoint/2010/main"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134864F-A318-4DF7-9A28-4E5AC700099C}"/>
              </a:ext>
            </a:extLst>
          </p:cNvPr>
          <p:cNvPicPr>
            <a:picLocks noChangeAspect="1"/>
          </p:cNvPicPr>
          <p:nvPr/>
        </p:nvPicPr>
        <p:blipFill rotWithShape="1">
          <a:blip r:embed="rId2"/>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vui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nhộn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N</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sáu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túm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áo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nhau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đối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diện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vừa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vòng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vèo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vừa</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hát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lên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mây</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nác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ă</a:t>
            </a:r>
            <a:r>
              <a:rPr lang="en-US" sz="2400" dirty="0">
                <a:latin typeface="Arial-Rounded" panose="020B0500000000000000" pitchFamily="34" charset="0"/>
                <a:ea typeface="Arial-Rounded" panose="020B0500000000000000" pitchFamily="34" charset="0"/>
                <a:cs typeface="Arial-Rounded" panose="020B0500000000000000" pitchFamily="34" charset="0"/>
              </a:rPr>
              <a:t>m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thuốc</a:t>
            </a:r>
            <a:endParaRPr lang="en-US" sz="2400" dirty="0" smtClean="0">
              <a:latin typeface="Arial-Rounded" panose="020B0500000000000000" pitchFamily="34" charset="0"/>
              <a:ea typeface="Arial-Rounded" panose="020B0500000000000000" pitchFamily="34" charset="0"/>
              <a:cs typeface="Arial-Rounded" panose="020B0500000000000000" pitchFamily="34" charset="0"/>
            </a:endParaRPr>
          </a:p>
          <a:p>
            <a:pPr indent="463550"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nhà</a:t>
            </a:r>
            <a:r>
              <a:rPr lang="en-US" sz="2400" dirty="0">
                <a:latin typeface="Arial-Rounded" panose="020B0500000000000000" pitchFamily="34" charset="0"/>
                <a:ea typeface="Arial-Rounded" panose="020B0500000000000000" pitchFamily="34" charset="0"/>
                <a:cs typeface="Arial-Rounded" panose="020B0500000000000000" pitchFamily="34" charset="0"/>
              </a:rPr>
              <a:t> hay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không</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rắn</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400" dirty="0">
                <a:latin typeface="Arial-Rounded" panose="020B0500000000000000" pitchFamily="34" charset="0"/>
                <a:ea typeface="Arial-Rounded" panose="020B0500000000000000" pitchFamily="34" charset="0"/>
                <a:cs typeface="Arial-Rounded" panose="020B0500000000000000" pitchFamily="34" charset="0"/>
              </a:rPr>
              <a:t> “ </a:t>
            </a:r>
            <a:r>
              <a:rPr lang="en-US" sz="2400" dirty="0" err="1">
                <a:latin typeface="Arial-Rounded" panose="020B0500000000000000" pitchFamily="34" charset="0"/>
                <a:ea typeface="Arial-Rounded" panose="020B0500000000000000" pitchFamily="34" charset="0"/>
                <a:cs typeface="Arial-Rounded" panose="020B0500000000000000" pitchFamily="34" charset="0"/>
              </a:rPr>
              <a:t>có</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rồng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rắn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xin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con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đồng</a:t>
            </a:r>
            <a:r>
              <a:rPr lang="en-US" sz="2400" dirty="0">
                <a:latin typeface="Arial-Rounded" panose="020B0500000000000000" pitchFamily="34" charset="0"/>
                <a:ea typeface="Arial-Rounded" panose="020B0500000000000000" pitchFamily="34" charset="0"/>
                <a:cs typeface="Arial-Rounded" panose="020B0500000000000000" pitchFamily="34" charset="0"/>
              </a:rPr>
              <a:t> ý </a:t>
            </a:r>
            <a:r>
              <a:rPr lang="en-US" sz="2400" dirty="0" err="1">
                <a:latin typeface="Arial-Rounded" panose="020B0500000000000000" pitchFamily="34" charset="0"/>
                <a:ea typeface="Arial-Rounded" panose="020B0500000000000000" pitchFamily="34" charset="0"/>
                <a:cs typeface="Arial-Rounded" panose="020B0500000000000000" pitchFamily="34" charset="0"/>
              </a:rPr>
              <a:t>cho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p>
          <a:p>
            <a:pPr indent="463550" algn="just"/>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tìm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cách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latin typeface="Arial-Rounded" panose="020B0500000000000000" pitchFamily="34" charset="0"/>
                <a:ea typeface="Arial-Rounded" panose="020B0500000000000000" pitchFamily="34" charset="0"/>
                <a:cs typeface="Arial-Rounded" panose="020B0500000000000000" pitchFamily="34" charset="0"/>
              </a:rPr>
              <a:t> dang </a:t>
            </a:r>
            <a:r>
              <a:rPr lang="en-US" sz="2400" dirty="0" err="1">
                <a:latin typeface="Arial-Rounded" panose="020B0500000000000000" pitchFamily="34" charset="0"/>
                <a:ea typeface="Arial-Rounded" panose="020B0500000000000000" pitchFamily="34" charset="0"/>
                <a:cs typeface="Arial-Rounded" panose="020B0500000000000000" pitchFamily="34" charset="0"/>
              </a:rPr>
              <a:t>tay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cản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khúc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uôi</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bắt</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được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thầy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thuốc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khúc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giữa</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đứt</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thì</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đổi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vai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a:latin typeface="Arial-Rounded" panose="020B0500000000000000" pitchFamily="34" charset="0"/>
                <a:ea typeface="Arial-Rounded" panose="020B0500000000000000" pitchFamily="34" charset="0"/>
                <a:cs typeface="Arial-Rounded" panose="020B0500000000000000" pitchFamily="34" charset="0"/>
              </a:rPr>
              <a:t>uôi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Trò</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ch</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ơ</a:t>
            </a:r>
            <a:r>
              <a:rPr lang="en-US" sz="2400" dirty="0" err="1">
                <a:latin typeface="Arial-Rounded" panose="020B0500000000000000" pitchFamily="34" charset="0"/>
                <a:ea typeface="Arial-Rounded" panose="020B0500000000000000" pitchFamily="34" charset="0"/>
                <a:cs typeface="Arial-Rounded" panose="020B0500000000000000" pitchFamily="34" charset="0"/>
              </a:rPr>
              <a:t>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cứ</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tục</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mẫu</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009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1590</Words>
  <Application>Microsoft Office PowerPoint</Application>
  <PresentationFormat>Widescreen</PresentationFormat>
  <Paragraphs>151</Paragraphs>
  <Slides>29</Slides>
  <Notes>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29</vt:i4>
      </vt:variant>
    </vt:vector>
  </HeadingPairs>
  <TitlesOfParts>
    <vt:vector size="47" baseType="lpstr">
      <vt:lpstr>微软雅黑</vt:lpstr>
      <vt:lpstr>Arial</vt:lpstr>
      <vt:lpstr>Arial-Rounded</vt:lpstr>
      <vt:lpstr>Calibri</vt:lpstr>
      <vt:lpstr>Calibri Light</vt:lpstr>
      <vt:lpstr>等线</vt:lpstr>
      <vt:lpstr>HP001 4 hàng</vt:lpstr>
      <vt:lpstr>iCiel Cadena</vt:lpstr>
      <vt:lpstr>iCiel Crocante</vt:lpstr>
      <vt:lpstr>MercuriusScript</vt:lpstr>
      <vt:lpstr>r0c0i Linotte</vt:lpstr>
      <vt:lpstr>SVN-Gretoon</vt:lpstr>
      <vt:lpstr>SVN-Whimsy</vt:lpstr>
      <vt:lpstr>Times New Roman</vt:lpstr>
      <vt:lpstr>字魂36号-正文宋楷</vt:lpstr>
      <vt:lpstr>方正粗圆_GBK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90</cp:revision>
  <dcterms:created xsi:type="dcterms:W3CDTF">2021-06-17T09:40:01Z</dcterms:created>
  <dcterms:modified xsi:type="dcterms:W3CDTF">2021-11-29T02:25:21Z</dcterms:modified>
</cp:coreProperties>
</file>