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327" r:id="rId3"/>
    <p:sldId id="315" r:id="rId4"/>
    <p:sldId id="256" r:id="rId5"/>
    <p:sldId id="329" r:id="rId6"/>
    <p:sldId id="328" r:id="rId7"/>
    <p:sldId id="258" r:id="rId8"/>
    <p:sldId id="310" r:id="rId9"/>
    <p:sldId id="305" r:id="rId10"/>
    <p:sldId id="306" r:id="rId11"/>
    <p:sldId id="307" r:id="rId12"/>
    <p:sldId id="308" r:id="rId13"/>
    <p:sldId id="311" r:id="rId14"/>
    <p:sldId id="312" r:id="rId15"/>
    <p:sldId id="313" r:id="rId16"/>
    <p:sldId id="314" r:id="rId17"/>
    <p:sldId id="319" r:id="rId18"/>
    <p:sldId id="260" r:id="rId19"/>
    <p:sldId id="259" r:id="rId20"/>
    <p:sldId id="263" r:id="rId21"/>
    <p:sldId id="294" r:id="rId22"/>
    <p:sldId id="295" r:id="rId23"/>
    <p:sldId id="296" r:id="rId24"/>
    <p:sldId id="297" r:id="rId25"/>
    <p:sldId id="269" r:id="rId26"/>
    <p:sldId id="267" r:id="rId27"/>
    <p:sldId id="320" r:id="rId28"/>
    <p:sldId id="322" r:id="rId29"/>
    <p:sldId id="364" r:id="rId30"/>
    <p:sldId id="365" r:id="rId31"/>
    <p:sldId id="366" r:id="rId32"/>
    <p:sldId id="367" r:id="rId33"/>
    <p:sldId id="321" r:id="rId34"/>
    <p:sldId id="264" r:id="rId35"/>
    <p:sldId id="326" r:id="rId36"/>
    <p:sldId id="282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14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1" Type="http://schemas.microsoft.com/office/2007/relationships/media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GIF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GIF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90000 – 70000 – 20000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12000 : 6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21000 x 3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9000 – 4000 x 2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(9000 – 4000) x 2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8000 – 6000 : 3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nhẩm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biểu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thức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chục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ta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thế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nào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41"/>
          <p:cNvSpPr/>
          <p:nvPr/>
        </p:nvSpPr>
        <p:spPr>
          <a:xfrm>
            <a:off x="2477734" y="2871253"/>
            <a:ext cx="7772400" cy="3108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hực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theo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tự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biểu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vi-VN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ộng</a:t>
            </a:r>
            <a:r>
              <a:rPr lang="vi-VN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, trừ, nhân, chia chữ số hàng cao nhất ( có thể được) rồi thêm </a:t>
            </a:r>
            <a:r>
              <a:rPr lang="vi-VN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4</a:t>
            </a:r>
            <a:r>
              <a:rPr lang="vi-VN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vi-VN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chữ số 0 vào bên phải kết quả vừa tìm được.</a:t>
            </a:r>
            <a:endParaRPr lang="en-US" sz="32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80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56346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345375" y="243694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2854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43000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143280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21308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573679" y="3381921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13065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479774" y="439995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2056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65040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51" name="TextBox 33"/>
          <p:cNvSpPr txBox="1"/>
          <p:nvPr/>
        </p:nvSpPr>
        <p:spPr>
          <a:xfrm>
            <a:off x="4747563" y="-16115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LÀM VÀO VỞ</a:t>
            </a:r>
            <a:endParaRPr lang="en-US" sz="4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9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49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49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49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-267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932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 6083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92393" y="258381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91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 2378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842961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026605" y="3707765"/>
            <a:ext cx="557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748158" y="3708884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421605" y="3709352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792393" y="3725452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819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6083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498589" y="1460350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2378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4418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28763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23359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185057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234488" y="3910335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951092" y="391459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648646" y="3920051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347476" y="3918769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28763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23359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2570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93064" y="154647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3" y="2385111"/>
            <a:ext cx="193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2570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        5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x</a:t>
            </a: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8030130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136698" y="4103154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864788" y="410823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572118" y="411649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275798" y="409744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7978108" y="409803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40075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40075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30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5" y="389274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2" y="3471883"/>
            <a:ext cx="6348413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26327" y="3907056"/>
            <a:ext cx="5018688" cy="16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>
                <a:solidFill>
                  <a:srgbClr val="F13413"/>
                </a:solidFill>
                <a:cs typeface="+mn-ea"/>
                <a:sym typeface="+mn-lt"/>
              </a:rPr>
              <a:t>Bài 3: Tính giá trị của biểu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9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90380" y="2248133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7423" y="1307560"/>
            <a:ext cx="6856777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450166" y="1319912"/>
            <a:ext cx="6011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Bài 3: </a:t>
            </a:r>
            <a:r>
              <a:rPr lang="en-US" altLang="zh-CN" b="1" noProof="1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Tính giá trị của biểu thức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592331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a) 3257 + 4659 - 1300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1010885" y="3976751"/>
            <a:ext cx="514784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b)  6000 – 1300 x 2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7298720" y="1124347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LÀM VÀO VỞ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704" y="1571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99601" y="-2177036"/>
            <a:ext cx="4995613" cy="1009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280" y="155638"/>
            <a:ext cx="1115850" cy="10993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363" y="934457"/>
            <a:ext cx="554700" cy="761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1899" y="951458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a) 3257 + 4659 – 1300  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7626" y="1148628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7916 - 1300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1306" y="1939321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   6616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90232" y="2830655"/>
            <a:ext cx="586290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b) 6000 – 1300 x 2 =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7407" y="2945583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6000 - 2600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7540" y="3680144"/>
            <a:ext cx="34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   3400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thứ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tự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thực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hiện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biểu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thức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phép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: Rounded Corners 41"/>
          <p:cNvSpPr/>
          <p:nvPr/>
        </p:nvSpPr>
        <p:spPr>
          <a:xfrm>
            <a:off x="2477734" y="2871253"/>
            <a:ext cx="7772400" cy="3108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Biểu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chỉ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có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hoặc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chia: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trái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sang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phải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Biểu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có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), 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 chia) : </a:t>
            </a:r>
            <a:r>
              <a:rPr lang="en-US" sz="32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chia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trước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công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sau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4795" y="203835"/>
            <a:ext cx="46767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8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Bài 4: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x: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4795" y="1079341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6000" b="1" i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+ 875 = 9936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3834" y="3590766"/>
            <a:ext cx="678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6000" b="1" i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2   = 4826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17736" y="2099310"/>
            <a:ext cx="5735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- 725 = 8259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23302" y="4597241"/>
            <a:ext cx="59642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000" b="1" i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:   3  = 1532</a:t>
            </a:r>
          </a:p>
        </p:txBody>
      </p:sp>
      <p:pic>
        <p:nvPicPr>
          <p:cNvPr id="15" name="图片 15"/>
          <p:cNvPicPr>
            <a:picLocks noChangeAspect="1"/>
          </p:cNvPicPr>
          <p:nvPr/>
        </p:nvPicPr>
        <p:blipFill rotWithShape="1">
          <a:blip r:embed="rId2"/>
          <a:srcRect b="44485"/>
          <a:stretch>
            <a:fillRect/>
          </a:stretch>
        </p:blipFill>
        <p:spPr>
          <a:xfrm>
            <a:off x="7126507" y="153435"/>
            <a:ext cx="1431900" cy="940573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26" y="1592799"/>
            <a:ext cx="3804046" cy="5234863"/>
          </a:xfrm>
          <a:prstGeom prst="rect">
            <a:avLst/>
          </a:prstGeom>
        </p:spPr>
      </p:pic>
      <p:sp>
        <p:nvSpPr>
          <p:cNvPr id="17" name="TextBox 33"/>
          <p:cNvSpPr txBox="1"/>
          <p:nvPr/>
        </p:nvSpPr>
        <p:spPr>
          <a:xfrm>
            <a:off x="7258715" y="1099582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LÀM VÀO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360" y="1453515"/>
            <a:ext cx="7162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+ 875 = 9936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160" y="242824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9936 - 875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60" y="334264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     9061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31915" y="1345584"/>
            <a:ext cx="729200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i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x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- 725 = 8259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21525" y="2282190"/>
            <a:ext cx="7848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8259 + 725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21525" y="3348990"/>
            <a:ext cx="7696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      8984 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6039485" y="1273175"/>
            <a:ext cx="20320" cy="335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0070" y="191770"/>
            <a:ext cx="49345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4.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x: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5715" y="1696720"/>
            <a:ext cx="6781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x  2   = 4826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6285" y="2595245"/>
            <a:ext cx="8153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4826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 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6285" y="3585845"/>
            <a:ext cx="7696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     2413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09410" y="1630680"/>
            <a:ext cx="5964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:   3  = 1532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09410" y="2529205"/>
            <a:ext cx="7391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1532 x 3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9410" y="3596005"/>
            <a:ext cx="701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i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         =      4596</a:t>
            </a:r>
          </a:p>
        </p:txBody>
      </p:sp>
      <p:cxnSp>
        <p:nvCxnSpPr>
          <p:cNvPr id="2" name="Straight Connector 1"/>
          <p:cNvCxnSpPr/>
          <p:nvPr/>
        </p:nvCxnSpPr>
        <p:spPr>
          <a:xfrm flipH="1">
            <a:off x="6156325" y="1559560"/>
            <a:ext cx="10160" cy="3045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355600"/>
            <a:ext cx="49345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4.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x: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95" y="-1383030"/>
            <a:ext cx="3215005" cy="3817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7390"/>
            <a:ext cx="5888355" cy="23596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05" y="467995"/>
            <a:ext cx="1282065" cy="10134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645" y="2433955"/>
            <a:ext cx="1800860" cy="379984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2390" y="2593221"/>
            <a:ext cx="98180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alt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100000 (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endParaRPr lang="en-US" altLang="zh-C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7003358" y="4851818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15437" y="4802896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5</a:t>
            </a:r>
            <a:endParaRPr 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9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9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99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 bldLvl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0185" y="198755"/>
            <a:ext cx="1183259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5: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 nhà máy sản xuất trong 4 ngày được 680 chiếc ti vi. Hỏi trong 7 ngày nhà máy đó sản xuất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 nhiêu chiếc ti vi, biết số ti vi sản xuất mỗi ngày là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 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3839" y="2068830"/>
            <a:ext cx="291493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4000" b="1" u="sng" dirty="0" err="1"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sz="4000" b="1" u="sng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u="sng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en-US" sz="4000" b="1" u="sng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86850" y="2875009"/>
            <a:ext cx="703492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 : 680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8883" y="3743574"/>
            <a:ext cx="725719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 :… </a:t>
            </a:r>
            <a:r>
              <a:rPr lang="en-US" sz="44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4400" b="1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5" name="Rectangle: Rounded Corners 41"/>
          <p:cNvSpPr/>
          <p:nvPr/>
        </p:nvSpPr>
        <p:spPr>
          <a:xfrm>
            <a:off x="349250" y="4857991"/>
            <a:ext cx="7772400" cy="1188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vi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tiên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Rectangle: Rounded Corners 41"/>
          <p:cNvSpPr/>
          <p:nvPr/>
        </p:nvSpPr>
        <p:spPr>
          <a:xfrm>
            <a:off x="349250" y="4841760"/>
            <a:ext cx="7772400" cy="11887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680 : 4. </a:t>
            </a:r>
            <a:endParaRPr lang="en-US" sz="3200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41"/>
          <p:cNvSpPr/>
          <p:nvPr/>
        </p:nvSpPr>
        <p:spPr>
          <a:xfrm>
            <a:off x="196850" y="4994160"/>
            <a:ext cx="7772400" cy="11588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8267481" y="6046759"/>
            <a:ext cx="386240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LÀM VÀO VỞ</a:t>
            </a:r>
          </a:p>
        </p:txBody>
      </p:sp>
      <p:sp>
        <p:nvSpPr>
          <p:cNvPr id="9" name="Rectangle: Rounded Corners 41"/>
          <p:cNvSpPr/>
          <p:nvPr/>
        </p:nvSpPr>
        <p:spPr>
          <a:xfrm>
            <a:off x="410210" y="4857635"/>
            <a:ext cx="7772400" cy="17373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máy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ta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7.</a:t>
            </a:r>
            <a:endParaRPr lang="en-US" sz="3200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9" grpId="0"/>
      <p:bldP spid="16390" grpId="0"/>
      <p:bldP spid="15" grpId="0" bldLvl="0" animBg="1"/>
      <p:bldP spid="15" grpId="1" bldLvl="0" animBg="1"/>
      <p:bldP spid="16" grpId="0" bldLvl="0" animBg="1"/>
      <p:bldP spid="16" grpId="1" bldLvl="0" animBg="1"/>
      <p:bldP spid="7" grpId="0" bldLvl="0" animBg="1"/>
      <p:bldP spid="7" grpId="1" bldLvl="0" animBg="1"/>
      <p:bldP spid="8" grpId="0" bldLvl="0" animBg="1"/>
      <p:bldP spid="9" grpId="0" bldLvl="0" animBg="1"/>
      <p:bldP spid="9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73545" y="1931035"/>
            <a:ext cx="45116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en-US" sz="3600" b="1" u="sng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u="sng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r>
              <a:rPr lang="en-US" sz="3600" b="1" u="sng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00985" y="2813685"/>
            <a:ext cx="112490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rong 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ố 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ti vi sản xuất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đư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c là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79720" y="3660140"/>
            <a:ext cx="7927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latin typeface="Times New Roman" panose="02020603050405020304" charset="0"/>
                <a:cs typeface="Times New Roman" panose="02020603050405020304" charset="0"/>
              </a:rPr>
              <a:t>680 : 4 = 170 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750820" y="4411345"/>
            <a:ext cx="113499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rong 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7 ngày 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ố 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ti vi sản xuất 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đư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lang="vi-VN" sz="2800" b="1" dirty="0" smtClean="0">
                <a:latin typeface="Times New Roman" panose="02020603050405020304" charset="0"/>
                <a:cs typeface="Times New Roman" panose="02020603050405020304" charset="0"/>
              </a:rPr>
              <a:t>c là</a:t>
            </a:r>
            <a:r>
              <a:rPr lang="vi-VN" sz="28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234940" y="5163185"/>
            <a:ext cx="75990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170 x 7 </a:t>
            </a:r>
            <a:r>
              <a:rPr lang="en-US" altLang="en-US" sz="2800" b="1" dirty="0">
                <a:latin typeface="Times New Roman" panose="02020603050405020304" charset="0"/>
                <a:cs typeface="Times New Roman" panose="02020603050405020304" charset="0"/>
              </a:rPr>
              <a:t>= 1190 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219315" y="6103620"/>
            <a:ext cx="63817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: 1190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vi-VN" altLang="en-US" sz="2800" b="1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97790" y="0"/>
            <a:ext cx="11832590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5: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 nhà máy sản xuất trong 4 ngày được 680 chiếc ti vi. Hỏi trong 7 ngày nhà máy đó sản xuất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bao nhiêu chiếc ti vi, biết số ti vi sản xuất mỗi ngày là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nhau 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3839" y="2068830"/>
            <a:ext cx="291493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b="1" u="sng" dirty="0" err="1"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b="1" u="sng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u="sng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en-US" b="1" u="sng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b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86850" y="2875009"/>
            <a:ext cx="70349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: 680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8883" y="3743574"/>
            <a:ext cx="725719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:…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173980" y="1956435"/>
            <a:ext cx="30480" cy="459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17414" grpId="0"/>
      <p:bldP spid="17415" grpId="0"/>
      <p:bldP spid="28678" grpId="0"/>
      <p:bldP spid="174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3" name="Picture 2" descr="Khung vi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-197127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6443" y="450414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bước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giải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bài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toán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liên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đến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rút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đơn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vị</a:t>
            </a:r>
            <a:r>
              <a:rPr lang="en-US" sz="32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1"/>
          <p:cNvSpPr/>
          <p:nvPr/>
        </p:nvSpPr>
        <p:spPr>
          <a:xfrm>
            <a:off x="2016443" y="2419872"/>
            <a:ext cx="8503920" cy="3017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Bước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1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phần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chia.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Bước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2: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Tìm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giá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trị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nhiều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phần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phép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nhân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64" y="0"/>
            <a:ext cx="6816820" cy="7211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5545" y="348809"/>
            <a:ext cx="2030949" cy="627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1840" y="3715717"/>
            <a:ext cx="389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Vận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</a:rPr>
              <a:t>dụng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90" y="543347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8925" y="1746561"/>
            <a:ext cx="3017520" cy="21031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nhẩm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chục,tròn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DẶN DÒ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3575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75" y="429895"/>
            <a:ext cx="1403985" cy="11099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4695" y="1889125"/>
            <a:ext cx="1988185" cy="4425950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51990" y="2215515"/>
            <a:ext cx="5608320" cy="23018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50" y="2510790"/>
            <a:ext cx="553402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712 -0.027503 L 0.0510712 -0.027273 C 0.0683812 -0.00898296 0.0508012 -0.028433 0.0642212 -0.012453 C 0.0664312 -0.00991296 0.0686412 -0.00829297 0.0703412 -0.00551296 C 0.0728112 -0.00180297 0.0746312 0.00328703 0.0772412 0.00675707 C 0.0845312 0.016477 0.0764612 0.00629707 0.0834912 0.013697 C 0.0901312 0.020877 0.0858312 0.017867 0.0903912 0.020877 C 0.0919512 0.022497 0.0932512 0.025047 0.0950813 0.026197 C 0.0969013 0.027357 0.0993713 0.028517 0.101071 0.030137 C 0.102111 0.031067 0.102761 0.032217 0.103411 0.0329171 C 0.105101 0.034067 0.106661 0.034767 0.108101 0.035697 C 0.109271 0.036387 0.110311 0.037777 0.111351 0.038467 C 0.112001 0.038937 0.112781 0.039397 0.113571 0.039857 C 0.114741 0.040557 0.115651 0.041707 0.116691 0.0426371 C 0.118251 0.043567 0.119821 0.044717 0.121381 0.045417 C 0.122421 0.0458771 0.123461 0.046107 0.124501 0.046807 C 0.125541 0.047497 0.126461 0.048657 0.127501 0.049577 C 0.128801 0.0502771 0.133491 0.051897 0.134531 0.052127 C 0.137521 0.055827 0.136611 0.055137 0.140521 0.057687 C 0.142861 0.059067 0.145471 0.0599971 0.147681 0.0618471 C 0.152631 0.066247 0.149631 0.064167 0.156921 0.067407 L 0.163171 0.070187 L 0.166171 0.071567 C 0.171771 0.071107 0.177501 0.070877 0.183231 0.070187 C 0.184271 0.069947 0.185311 0.069027 0.186351 0.068797 C 0.187651 0.068097 0.188831 0.067637 0.190131 0.067407 C 0.193771 0.066247 0.197421 0.065557 0.201071 0.064627 C 0.202761 0.064167 0.204581 0.063937 0.206401 0.063237 C 0.209531 0.062077 0.213701 0.0606971 0.216431 0.059067 L 0.218771 0.057687 C 0.220081 0.055827 0.222551 0.052357 0.224241 0.050737 C 0.225151 0.049817 0.226201 0.048887 0.227241 0.048197 C 0.228931 0.047037 0.230881 0.046337 0.232451 0.045417 C 0.234011 0.044027 0.235181 0.042177 0.236611 0.041247 C 0.243121 0.036387 0.244161 0.036387 0.249761 0.034307 C 0.253281 0.031757 0.260051 0.026667 0.262911 0.023427 C 0.263701 0.022497 0.264221 0.021567 0.265131 0.020877 C 0.266171 0.019257 0.267341 0.018097 0.268251 0.016477 C 0.268901 0.015557 0.268901 0.013467 0.269821 0.012317 C 0.270471 0.011387 0.271251 0.011387 0.272161 0.010927 C 0.272421 0.00953698 0.273071 0.00814708 0.273591 0.00675707 C 0.275411 0.00374703 0.279971 0.00119703 0.281401 4.70345e-05 C 0.283491 -0.00180297 0.285311 -0.00389297 0.287651 -0.00551296 C 0.291691 -0.00875296 0.295861 -0.011993 0.300021 -0.015003 C 0.301721 -0.016393 0.303671 -0.017783 0.305361 -0.019173 C 0.310961 -0.024263 0.308361 -0.022643 0.313171 -0.024723 C 0.313571 -0.026113 0.314481 -0.027733 0.315391 -0.028893 C 0.315911 -0.029813 0.320341 -0.031203 0.320861 -0.031673 C 0.322161 -0.032363 0.323331 -0.033753 0.324761 -0.034443 C 0.327371 -0.035603 0.336871 -0.036763 0.338701 -0.036993 C 0.357321 -0.040233 0.335311 -0.036303 0.354061 -0.041163 C 0.356661 -0.041853 0.359271 -0.042083 0.361871 -0.042553 C 0.364091 -0.043013 0.366431 -0.043473 0.368771 -0.043933 C 0.370081 -0.044403 0.371381 -0.044863 0.372681 -0.045323 C 0.379321 -0.044863 0.386091 -0.044863 0.392731 -0.043933 C 0.397681 -0.043473 0.402501 -0.041623 0.407451 -0.041163 C 0.417731 -0.040233 0.428021 -0.040233 0.438441 -0.039773 C 0.444421 -0.037223 0.440001 -0.038843 0.450021 -0.036993 C 0.452241 -0.036763 0.454581 -0.036303 0.456921 -0.035833 C 0.459401 -0.034683 0.460181 -0.034443 0.462261 -0.033053 C 0.463701 -0.032133 0.464871 -0.030973 0.466041 -0.030283 C 0.467731 -0.029583 0.469291 -0.029353 0.470731 -0.028893 C 0.472161 -0.028433 0.473461 -0.027963 0.474761 -0.027503 C 0.476331 -0.027043 0.478281 -0.026573 0.480101 -0.026113 C 0.481661 -0.025653 0.483231 -0.025183 0.484791 -0.024723 C 0.486611 -0.024263 0.488311 -0.024033 0.490131 -0.023333 C 0.491561 -0.022873 0.498331 -0.020553 0.500941 -0.019173 C 0.502631 -0.018243 0.504061 -0.017313 0.505621 -0.016393 L 0.507971 -0.015003 C 0.512001 -0.010373 0.508621 -0.013383 0.514871 -0.011063 C 0.515781 -0.010603 0.516431 -0.00991296 0.517211 -0.00968296 C 0.519291 -0.00852297 0.521381 -0.00782297 0.523461 -0.00690296 L 0.526461 -0.00551296 C 0.527501 -0.00505296 0.528411 -0.00458297 0.529581 -0.00412297 L 0.533491 -0.00273297 C 0.535181 -0.00227297 0.536611 -0.00180297 0.538171 -0.00134297 C 0.539221 -0.00111297 0.540131 -0.000422966 0.541041 4.70345e-05 C 0.552761 -0.000422966 0.564481 -0.000182965 0.576071 -0.00134297 C 0.578151 -0.00157297 0.579971 -0.00366297 0.582061 -0.00412297 C 0.588311 -0.00528296 0.588041 -0.00458297 0.592991 -0.00690296 C 0.604061 -0.011303 0.585311 -0.00412297 0.600811 -0.011063 C 0.603801 -0.012453 0.605361 -0.012923 0.608491 -0.015003 C 0.609791 -0.015933 0.611091 -0.017083 0.612391 -0.017783 C 0.613311 -0.018243 0.614481 -0.018703 0.615391 -0.019173 C 0.616951 -0.020093 0.618511 -0.021023 0.620081 -0.021943 C 0.620861 -0.022413 0.621641 -0.022873 0.622421 -0.023333 C 0.624241 -0.024723 0.625941 -0.026113 0.627761 -0.027503 C 0.628541 -0.027963 0.629321 -0.028193 0.630101 -0.028893 C 0.635831 -0.033053 0.630621 -0.030513 0.636351 -0.033053 C 0.637131 -0.033983 0.637781 -0.035143 0.638701 -0.035833 C 0.640131 -0.036993 0.641691 -0.037453 0.643251 -0.038383 C 0.644031 -0.038843 0.644821 -0.039543 0.645601 -0.039773 C 0.646641 -0.040233 0.647681 -0.040693 0.648721 -0.041163 C 0.651331 -0.042553 0.653801 -0.044633 0.656401 -0.045323 C 0.658491 -0.046023 0.660571 -0.046253 0.662651 -0.046713 C 0.663701 -0.047183 0.664741 -0.047643 0.665651 -0.048103 C 0.666431 -0.048563 0.667211 -0.049033 0.667991 -0.049493 C 0.670081 -0.050423 0.672161 -0.051343 0.674241 -0.052273 C 0.675281 -0.052733 0.676331 -0.052963 0.677241 -0.053663 C 0.679191 -0.054583 0.680751 -0.055743 0.682711 -0.056433 C 0.684791 -0.0569029 0.686871 -0.057363 0.688961 -0.0575929 C 0.693771 -0.0569029 0.698721 -0.056433 0.703541 -0.055053 C 0.704971 -0.054583 0.706141 -0.052963 0.707451 -0.052273 C 0.722941 -0.042313 0.703671 -0.055513 0.715131 -0.046713 C 0.715911 -0.046253 0.716821 -0.046023 0.717471 -0.045323 C 0.722811 -0.040693 0.716431 -0.044173 0.722941 -0.041163 C 0.723721 -0.040233 0.724371 -0.039073 0.725281 -0.038383 C 0.726721 -0.037223 0.728411 -0.037223 0.729841 -0.035833 C 0.731141 -0.034443 0.732321 -0.032593 0.733751 -0.031673 C 0.734661 -0.030743 0.735831 -0.030743 0.736871 -0.030283 C 0.738441 -0.029353 0.741431 -0.027503 0.741431 -0.027273 C 0.748071 -0.019633 0.739741 -0.029123 0.746121 -0.023333 C 0.746901 -0.022643 0.747551 -0.021023 0.748461 -0.020553 C 0.749371 -0.020093 0.750541 -0.020553 0.751591 -0.020553 L 0.751591 -0.020323 L 0.751591 -0.020553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 panose="020B0604020202020204"/>
              <a:ea typeface="方正卡通简体" pitchFamily="65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</p:spPr>
        <p:txBody>
          <a:bodyPr lIns="91416" tIns="45708" rIns="91416" bIns="45708"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7" name="组合 142"/>
          <p:cNvGrpSpPr/>
          <p:nvPr/>
        </p:nvGrpSpPr>
        <p:grpSpPr bwMode="auto">
          <a:xfrm>
            <a:off x="5253039" y="776241"/>
            <a:ext cx="5307011" cy="1366972"/>
            <a:chOff x="4441089" y="408663"/>
            <a:chExt cx="6037760" cy="1541525"/>
          </a:xfrm>
        </p:grpSpPr>
        <p:grpSp>
          <p:nvGrpSpPr>
            <p:cNvPr id="8" name="组合 143"/>
            <p:cNvGrpSpPr/>
            <p:nvPr/>
          </p:nvGrpSpPr>
          <p:grpSpPr bwMode="auto">
            <a:xfrm>
              <a:off x="4441089" y="732342"/>
              <a:ext cx="727854" cy="730409"/>
              <a:chOff x="4339491" y="732342"/>
              <a:chExt cx="727854" cy="730409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33620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771728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325444"/>
              <a:ext cx="5185062" cy="62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408663"/>
              <a:ext cx="3762378" cy="92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/>
          <p:nvPr/>
        </p:nvGrpSpPr>
        <p:grpSpPr bwMode="auto">
          <a:xfrm>
            <a:off x="5616575" y="2093913"/>
            <a:ext cx="5813425" cy="3658155"/>
            <a:chOff x="4441088" y="302494"/>
            <a:chExt cx="5814134" cy="3658907"/>
          </a:xfrm>
        </p:grpSpPr>
        <p:grpSp>
          <p:nvGrpSpPr>
            <p:cNvPr id="14" name="组合 149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29142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tròn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nghìn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chu vi,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diện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tích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của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hình</a:t>
              </a:r>
              <a:endPara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1335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/>
          <p:nvPr/>
        </p:nvGrpSpPr>
        <p:grpSpPr bwMode="auto">
          <a:xfrm>
            <a:off x="5507038" y="5542917"/>
            <a:ext cx="4926012" cy="1228725"/>
            <a:chOff x="4441088" y="597406"/>
            <a:chExt cx="4927029" cy="1228967"/>
          </a:xfrm>
        </p:grpSpPr>
        <p:grpSp>
          <p:nvGrpSpPr>
            <p:cNvPr id="20" name="组合 161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3600" b="1">
                <a:solidFill>
                  <a:srgbClr val="8CC06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3" dur="5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150">
                <a:solidFill>
                  <a:srgbClr val="F13413"/>
                </a:solidFill>
                <a:latin typeface="UTM Banque" panose="02040603050506020204" charset="0"/>
                <a:cs typeface="UTM Banque" panose="02040603050506020204" charset="0"/>
                <a:sym typeface="+mn-lt"/>
              </a:rPr>
              <a:t>Bài 1: Tính nhẩm</a:t>
            </a:r>
            <a:endParaRPr lang="zh-CN" altLang="en-US" sz="3600" spc="-150" dirty="0">
              <a:solidFill>
                <a:srgbClr val="F13413"/>
              </a:solidFill>
              <a:latin typeface="UTM Banque" panose="02040603050506020204" charset="0"/>
              <a:cs typeface="UTM Banque" panose="0204060305050602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6000 + 2000 – 4000 =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90000 – (70000- 20000)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Office PowerPoint</Application>
  <PresentationFormat>Widescreen</PresentationFormat>
  <Paragraphs>358</Paragraphs>
  <Slides>35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Microsoft YaHei</vt:lpstr>
      <vt:lpstr>Microsoft YaHei</vt:lpstr>
      <vt:lpstr>宋体</vt:lpstr>
      <vt:lpstr>宋体</vt:lpstr>
      <vt:lpstr>Aharoni</vt:lpstr>
      <vt:lpstr>Arial</vt:lpstr>
      <vt:lpstr>Calibri</vt:lpstr>
      <vt:lpstr>Comic Sans MS</vt:lpstr>
      <vt:lpstr>等线</vt:lpstr>
      <vt:lpstr>Monotype Sorts</vt:lpstr>
      <vt:lpstr>Times New Roman</vt:lpstr>
      <vt:lpstr>UTM Banque</vt:lpstr>
      <vt:lpstr>UTM Cooper Black</vt:lpstr>
      <vt:lpstr>方正卡通简体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Windows User</cp:lastModifiedBy>
  <cp:revision>99</cp:revision>
  <dcterms:created xsi:type="dcterms:W3CDTF">2017-03-13T01:56:00Z</dcterms:created>
  <dcterms:modified xsi:type="dcterms:W3CDTF">2022-09-18T13:38:23Z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1033-11.2.0.10265</vt:lpwstr>
  </property>
</Properties>
</file>