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48" r:id="rId3"/>
    <p:sldId id="347" r:id="rId4"/>
    <p:sldId id="258" r:id="rId5"/>
    <p:sldId id="375" r:id="rId6"/>
    <p:sldId id="339" r:id="rId7"/>
    <p:sldId id="307" r:id="rId8"/>
    <p:sldId id="309" r:id="rId9"/>
    <p:sldId id="327" r:id="rId10"/>
    <p:sldId id="303" r:id="rId11"/>
    <p:sldId id="329" r:id="rId12"/>
    <p:sldId id="350" r:id="rId13"/>
    <p:sldId id="296" r:id="rId14"/>
    <p:sldId id="314" r:id="rId15"/>
    <p:sldId id="331" r:id="rId16"/>
    <p:sldId id="315" r:id="rId17"/>
    <p:sldId id="340" r:id="rId18"/>
    <p:sldId id="265" r:id="rId19"/>
    <p:sldId id="321" r:id="rId20"/>
    <p:sldId id="352" r:id="rId21"/>
    <p:sldId id="281" r:id="rId22"/>
    <p:sldId id="332" r:id="rId23"/>
    <p:sldId id="283" r:id="rId24"/>
    <p:sldId id="345" r:id="rId25"/>
    <p:sldId id="342" r:id="rId26"/>
    <p:sldId id="343" r:id="rId27"/>
    <p:sldId id="373" r:id="rId28"/>
    <p:sldId id="349" r:id="rId29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0000"/>
    <a:srgbClr val="E3C5AB"/>
    <a:srgbClr val="EBD5BD"/>
    <a:srgbClr val="EAD4BC"/>
    <a:srgbClr val="9900CC"/>
    <a:srgbClr val="0000FF"/>
    <a:srgbClr val="E3BBE1"/>
    <a:srgbClr val="FFFF66"/>
    <a:srgbClr val="FFFF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091"/>
    <p:restoredTop sz="94660"/>
  </p:normalViewPr>
  <p:slideViewPr>
    <p:cSldViewPr showGuides="1">
      <p:cViewPr varScale="1">
        <p:scale>
          <a:sx n="68" d="100"/>
          <a:sy n="68" d="100"/>
        </p:scale>
        <p:origin x="1422" y="72"/>
      </p:cViewPr>
      <p:guideLst>
        <p:guide orient="horz" pos="216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13EAFF-1C18-48C1-AC46-1CA441E58AF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13EAFF-1C18-48C1-AC46-1CA441E58AF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13EAFF-1C18-48C1-AC46-1CA441E58AF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13EAFF-1C18-48C1-AC46-1CA441E58AF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13EAFF-1C18-48C1-AC46-1CA441E58AF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13EAFF-1C18-48C1-AC46-1CA441E58AF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13EAFF-1C18-48C1-AC46-1CA441E58AF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13EAFF-1C18-48C1-AC46-1CA441E58AF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13EAFF-1C18-48C1-AC46-1CA441E58AF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13EAFF-1C18-48C1-AC46-1CA441E58AF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13EAFF-1C18-48C1-AC46-1CA441E58AF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13EAFF-1C18-48C1-AC46-1CA441E58AF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13EAFF-1C18-48C1-AC46-1CA441E58AF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fade thruBlk="1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1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jpeg"/><Relationship Id="rId8" Type="http://schemas.openxmlformats.org/officeDocument/2006/relationships/image" Target="../media/image27.jpeg"/><Relationship Id="rId7" Type="http://schemas.openxmlformats.org/officeDocument/2006/relationships/image" Target="../media/image26.jpeg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29.png"/><Relationship Id="rId1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1.jpeg"/><Relationship Id="rId2" Type="http://schemas.openxmlformats.org/officeDocument/2006/relationships/image" Target="../media/image33.jpeg"/><Relationship Id="rId1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1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3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0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8" y="0"/>
            <a:ext cx="9136062" cy="6859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2843808" y="1232756"/>
            <a:ext cx="3980513" cy="923330"/>
          </a:xfrm>
          <a:prstGeom prst="rect">
            <a:avLst/>
          </a:prstGeom>
          <a:noFill/>
        </p:spPr>
        <p:txBody>
          <a:bodyPr spcFirstLastPara="1" wrap="none" numCol="1">
            <a:prstTxWarp prst="textArch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50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KHOA HỌC</a:t>
            </a:r>
            <a:endParaRPr kumimoji="0" lang="en-US" sz="8800" b="1" i="0" u="none" strike="noStrike" kern="1200" cap="none" spc="50" normalizeH="0" baseline="0" noProof="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99792" y="2512063"/>
            <a:ext cx="3980513" cy="923330"/>
          </a:xfrm>
          <a:prstGeom prst="rect">
            <a:avLst/>
          </a:prstGeom>
          <a:noFill/>
        </p:spPr>
        <p:txBody>
          <a:bodyPr spcFirstLastPara="1" wrap="none" numCol="1">
            <a:prstTxWarp prst="textArch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50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8800" b="1" i="0" u="none" strike="noStrike" kern="1200" cap="none" spc="50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</a:t>
            </a:r>
            <a:endParaRPr kumimoji="0" lang="en-US" sz="8800" b="1" i="0" u="none" strike="noStrike" kern="1200" cap="none" spc="50" normalizeH="0" baseline="0" noProof="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8800" b="1" i="0" u="none" strike="noStrike" kern="1200" cap="none" spc="50" normalizeH="0" baseline="0" noProof="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,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,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1076" name="Picture 4" descr="tulanh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7305"/>
            <a:ext cx="44196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1077" name="Picture 5" descr="untitled3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0"/>
            <a:ext cx="46482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4" name="Rectangle 6"/>
          <p:cNvSpPr/>
          <p:nvPr/>
        </p:nvSpPr>
        <p:spPr>
          <a:xfrm>
            <a:off x="900430" y="6266180"/>
            <a:ext cx="272732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b="1" dirty="0"/>
              <a:t> </a:t>
            </a:r>
            <a:r>
              <a:rPr lang="en-US" altLang="en-US" b="1" dirty="0">
                <a:solidFill>
                  <a:srgbClr val="0000FF"/>
                </a:solidFill>
              </a:rPr>
              <a:t>Ướp lạnh</a:t>
            </a:r>
            <a:endParaRPr lang="en-US" alt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4" descr="6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1980" y="3433445"/>
            <a:ext cx="1800225" cy="2504440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5" name="Picture 5" descr="8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900" y="3536950"/>
            <a:ext cx="1943100" cy="2205038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6" name="Picture 4" descr="post-56262-124805926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65" y="850900"/>
            <a:ext cx="2268855" cy="2016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5" descr="ws0nr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1118" y="850900"/>
            <a:ext cx="2197100" cy="2089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4" descr="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9655" y="850900"/>
            <a:ext cx="2025015" cy="2124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6" descr="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5790" y="833120"/>
            <a:ext cx="1979613" cy="215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5" descr="tinanh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00675" y="3608388"/>
            <a:ext cx="2160588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4" descr="caphao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3938" y="3465195"/>
            <a:ext cx="2016125" cy="2205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4" descr="Schweinebraten salzen-18325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3465513"/>
            <a:ext cx="1943100" cy="2276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5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67380" y="5955665"/>
            <a:ext cx="3413125" cy="13214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4212" name="Picture 4" descr="7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" y="0"/>
            <a:ext cx="4500563" cy="6858000"/>
          </a:xfrm>
          <a:prstGeom prst="rect">
            <a:avLst/>
          </a:prstGeom>
          <a:noFill/>
          <a:ln w="57150" cap="flat" cmpd="sng">
            <a:noFill/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94213" name="Picture 5" descr="ZRTBQCAPACD3MCARNZJVJCADPNUWDCA2Q5304CA5T0D3VCAFEOFJXCAUSF7P5CA74GJQSCA6JB347CA262QGICAB3H8TPCAKLH5OSCA7L4K1ICAGEYIPGCATWDURZCAKPA5HUCAN8R93ICA20ALV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8513" y="0"/>
            <a:ext cx="4535487" cy="6858000"/>
          </a:xfrm>
          <a:prstGeom prst="rect">
            <a:avLst/>
          </a:prstGeom>
          <a:noFill/>
          <a:ln w="57150" cap="flat" cmpd="sng">
            <a:noFill/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2292" name="TextBox 1"/>
          <p:cNvSpPr txBox="1"/>
          <p:nvPr/>
        </p:nvSpPr>
        <p:spPr>
          <a:xfrm>
            <a:off x="2411730" y="6274435"/>
            <a:ext cx="231140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MỨT</a:t>
            </a:r>
            <a:endParaRPr lang="en-US" altLang="en-US" b="1" dirty="0">
              <a:solidFill>
                <a:srgbClr val="9900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Picture 2" descr="mutse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1300" y="296863"/>
            <a:ext cx="4213225" cy="3186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4691" name="Picture 3" descr="small_kmv12429714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425" y="3933825"/>
            <a:ext cx="2413000" cy="241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4692" name="Picture 4" descr="SenHa1826201010547P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25" y="3860800"/>
            <a:ext cx="4286250" cy="2762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4693" name="Rectangle 5"/>
          <p:cNvSpPr/>
          <p:nvPr/>
        </p:nvSpPr>
        <p:spPr>
          <a:xfrm>
            <a:off x="5867400" y="1484313"/>
            <a:ext cx="2914650" cy="762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4400" b="1" dirty="0">
                <a:solidFill>
                  <a:srgbClr val="663300"/>
                </a:solidFill>
              </a:rPr>
              <a:t>MỨT  SEN</a:t>
            </a:r>
            <a:endParaRPr lang="en-US" altLang="en-US" sz="4400" b="1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4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24" name="Picture 4" descr="m%E1%BB%A9t%20g%E1%BB%AB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8585" y="-27305"/>
            <a:ext cx="924179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9" name="Rectangle 5"/>
          <p:cNvSpPr/>
          <p:nvPr/>
        </p:nvSpPr>
        <p:spPr>
          <a:xfrm>
            <a:off x="3059113" y="5624513"/>
            <a:ext cx="3346450" cy="762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4400" b="1" dirty="0">
                <a:solidFill>
                  <a:srgbClr val="0000FF"/>
                </a:solidFill>
              </a:rPr>
              <a:t>MỨT GỪNG</a:t>
            </a:r>
            <a:endParaRPr lang="en-US" altLang="en-US" sz="4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3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5714" name="Picture 2" descr="bi%20xanh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1845" y="3616325"/>
            <a:ext cx="3241675" cy="3241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5715" name="Picture 3" descr="small_kmv12429714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425" y="4257675"/>
            <a:ext cx="2268538" cy="22685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4" name="Picture 4" descr="ZRTBQCAPACD3MCARNZJVJCADPNUWDCA2Q5304CA5T0D3VCAFEOFJXCAUSF7P5CA74GJQSCA6JB347CA262QGICAB3H8TPCAKLH5OSCA7L4K1ICAGEYIPGCATWDURZCAKPA5HUCAN8R93ICA20ALV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3463" y="260350"/>
            <a:ext cx="4338637" cy="3248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5717" name="Rectangle 5"/>
          <p:cNvSpPr/>
          <p:nvPr/>
        </p:nvSpPr>
        <p:spPr>
          <a:xfrm>
            <a:off x="3455988" y="3608388"/>
            <a:ext cx="1987550" cy="1311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663300"/>
                </a:solidFill>
              </a:rPr>
              <a:t>MỨT BÍ</a:t>
            </a:r>
            <a:endParaRPr lang="en-US" altLang="en-US" sz="4000" b="1" dirty="0">
              <a:solidFill>
                <a:srgbClr val="663300"/>
              </a:solidFill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4000" b="1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0052" name="Picture 4" descr="2049566644_a3d0fcd99b_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0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endParaRPr lang="vi-VN" altLang="en-US" dirty="0"/>
          </a:p>
        </p:txBody>
      </p:sp>
      <p:sp>
        <p:nvSpPr>
          <p:cNvPr id="17411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eaLnBrk="1" hangingPunct="1"/>
            <a:endParaRPr lang="vi-VN" altLang="en-US" dirty="0"/>
          </a:p>
        </p:txBody>
      </p:sp>
      <p:pic>
        <p:nvPicPr>
          <p:cNvPr id="11268" name="Picture 4" descr="do ho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3" name="Text Box 5"/>
          <p:cNvSpPr txBox="1"/>
          <p:nvPr/>
        </p:nvSpPr>
        <p:spPr>
          <a:xfrm>
            <a:off x="0" y="0"/>
            <a:ext cx="3457575" cy="1938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Đóng hộp</a:t>
            </a:r>
            <a:endParaRPr lang="en-US" altLang="en-US" sz="4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4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4" name="Picture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1225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1862" name="Text Box 6"/>
          <p:cNvSpPr txBox="1"/>
          <p:nvPr/>
        </p:nvSpPr>
        <p:spPr>
          <a:xfrm>
            <a:off x="0" y="0"/>
            <a:ext cx="9144000" cy="69856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4000" dirty="0">
              <a:solidFill>
                <a:srgbClr val="009900"/>
              </a:solidFill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54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      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1.</a:t>
            </a: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Các cách bảo quản thức ăn: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dirty="0">
                <a:latin typeface="Times New Roman" panose="02020603050405020304" pitchFamily="18" charset="0"/>
              </a:rPr>
              <a:t>  		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*  Phơi khô, sấy ...</a:t>
            </a:r>
            <a:endParaRPr lang="en-US" altLang="en-US" sz="36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		*  Đóng hộp</a:t>
            </a:r>
            <a:endParaRPr lang="en-US" altLang="en-US" sz="36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		*  Ướp lạnh</a:t>
            </a:r>
            <a:endParaRPr lang="en-US" altLang="en-US" sz="36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		*  Ướp mặn</a:t>
            </a:r>
            <a:endParaRPr lang="en-US" altLang="en-US" sz="36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		*  Cô đặc với đường</a:t>
            </a:r>
            <a:endParaRPr lang="en-US" altLang="en-US" sz="36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4400" dirty="0">
              <a:solidFill>
                <a:srgbClr val="990000"/>
              </a:solidFill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4800" dirty="0">
              <a:solidFill>
                <a:srgbClr val="990000"/>
              </a:solidFill>
            </a:endParaRPr>
          </a:p>
        </p:txBody>
      </p:sp>
      <p:sp>
        <p:nvSpPr>
          <p:cNvPr id="18436" name="Text Box 7"/>
          <p:cNvSpPr txBox="1"/>
          <p:nvPr/>
        </p:nvSpPr>
        <p:spPr>
          <a:xfrm>
            <a:off x="1439863" y="2997200"/>
            <a:ext cx="6477000" cy="2430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1800" dirty="0"/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1800" dirty="0"/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1800" dirty="0"/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1800" dirty="0"/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1800" dirty="0"/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1800" dirty="0"/>
          </a:p>
        </p:txBody>
      </p:sp>
      <p:sp>
        <p:nvSpPr>
          <p:cNvPr id="18437" name="AutoShape 8"/>
          <p:cNvSpPr/>
          <p:nvPr/>
        </p:nvSpPr>
        <p:spPr>
          <a:xfrm>
            <a:off x="827088" y="7345363"/>
            <a:ext cx="609600" cy="152400"/>
          </a:xfrm>
          <a:prstGeom prst="flowChartDecision">
            <a:avLst/>
          </a:prstGeom>
          <a:solidFill>
            <a:srgbClr val="CCCC00"/>
          </a:solidFill>
          <a:ln w="9525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en-US" sz="1800" dirty="0"/>
          </a:p>
        </p:txBody>
      </p:sp>
      <p:sp>
        <p:nvSpPr>
          <p:cNvPr id="18438" name="AutoShape 9"/>
          <p:cNvSpPr/>
          <p:nvPr/>
        </p:nvSpPr>
        <p:spPr>
          <a:xfrm>
            <a:off x="2895600" y="7353300"/>
            <a:ext cx="609600" cy="152400"/>
          </a:xfrm>
          <a:prstGeom prst="flowChartDecision">
            <a:avLst/>
          </a:prstGeom>
          <a:solidFill>
            <a:srgbClr val="CCCC00"/>
          </a:solidFill>
          <a:ln w="9525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en-US" sz="1800" dirty="0"/>
          </a:p>
        </p:txBody>
      </p:sp>
      <p:sp>
        <p:nvSpPr>
          <p:cNvPr id="18439" name="AutoShape 10"/>
          <p:cNvSpPr/>
          <p:nvPr/>
        </p:nvSpPr>
        <p:spPr>
          <a:xfrm>
            <a:off x="7239000" y="7345363"/>
            <a:ext cx="609600" cy="152400"/>
          </a:xfrm>
          <a:prstGeom prst="flowChartDecision">
            <a:avLst/>
          </a:prstGeom>
          <a:solidFill>
            <a:srgbClr val="CCCC00"/>
          </a:solidFill>
          <a:ln w="9525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en-US" sz="1800" dirty="0"/>
          </a:p>
        </p:txBody>
      </p:sp>
      <p:sp>
        <p:nvSpPr>
          <p:cNvPr id="18440" name="AutoShape 11"/>
          <p:cNvSpPr/>
          <p:nvPr/>
        </p:nvSpPr>
        <p:spPr>
          <a:xfrm>
            <a:off x="4724400" y="7380288"/>
            <a:ext cx="609600" cy="152400"/>
          </a:xfrm>
          <a:prstGeom prst="flowChartDecision">
            <a:avLst/>
          </a:prstGeom>
          <a:solidFill>
            <a:srgbClr val="CCCC00"/>
          </a:solidFill>
          <a:ln w="9525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en-US" sz="18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0835" name="AutoShape 3"/>
          <p:cNvSpPr>
            <a:spLocks noChangeArrowheads="1"/>
          </p:cNvSpPr>
          <p:nvPr/>
        </p:nvSpPr>
        <p:spPr bwMode="auto">
          <a:xfrm>
            <a:off x="0" y="71438"/>
            <a:ext cx="9144000" cy="990600"/>
          </a:xfrm>
          <a:prstGeom prst="flowChartTerminator">
            <a:avLst/>
          </a:prstGeom>
          <a:gradFill rotWithShape="1">
            <a:gsLst>
              <a:gs pos="0">
                <a:schemeClr val="hlink"/>
              </a:gs>
              <a:gs pos="50000">
                <a:schemeClr val="bg1"/>
              </a:gs>
              <a:gs pos="100000">
                <a:schemeClr val="hlink"/>
              </a:gs>
            </a:gsLst>
            <a:lin ang="5400000" scaled="1"/>
          </a:gradFill>
          <a:ln w="38100" cap="rnd">
            <a:noFill/>
            <a:prstDash val="sysDot"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459" name="Text Box 4"/>
          <p:cNvSpPr txBox="1"/>
          <p:nvPr/>
        </p:nvSpPr>
        <p:spPr>
          <a:xfrm>
            <a:off x="381000" y="300038"/>
            <a:ext cx="85344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Nối ô chữ ở cột A với ô chữ ở cột B cho phù hợp</a:t>
            </a:r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19460" name="Oval 5"/>
          <p:cNvSpPr/>
          <p:nvPr/>
        </p:nvSpPr>
        <p:spPr>
          <a:xfrm>
            <a:off x="179705" y="1628458"/>
            <a:ext cx="3724275" cy="1066800"/>
          </a:xfrm>
          <a:prstGeom prst="ellipse">
            <a:avLst/>
          </a:prstGeom>
          <a:gradFill rotWithShape="1">
            <a:gsLst>
              <a:gs pos="0">
                <a:srgbClr val="FF6600">
                  <a:alpha val="42998"/>
                </a:srgbClr>
              </a:gs>
              <a:gs pos="100000">
                <a:srgbClr val="CC99FF"/>
              </a:gs>
            </a:gsLst>
            <a:lin ang="5400000" scaled="1"/>
            <a:tileRect/>
          </a:gradFill>
          <a:ln w="38100" cap="rnd" cmpd="sng">
            <a:noFill/>
            <a:prstDash val="sysDot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en-US" sz="2800" b="1" dirty="0"/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00FF"/>
                </a:solidFill>
              </a:rPr>
              <a:t>Phơi khô nướng sấy</a:t>
            </a:r>
            <a:endParaRPr lang="en-US" altLang="en-US" sz="2800" b="1" dirty="0">
              <a:solidFill>
                <a:srgbClr val="0000FF"/>
              </a:solidFill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en-US" sz="2800" b="1" dirty="0">
              <a:solidFill>
                <a:srgbClr val="0000FF"/>
              </a:solidFill>
            </a:endParaRPr>
          </a:p>
        </p:txBody>
      </p:sp>
      <p:sp>
        <p:nvSpPr>
          <p:cNvPr id="19461" name="Oval 6"/>
          <p:cNvSpPr/>
          <p:nvPr/>
        </p:nvSpPr>
        <p:spPr>
          <a:xfrm>
            <a:off x="157163" y="2924175"/>
            <a:ext cx="3652837" cy="1066800"/>
          </a:xfrm>
          <a:prstGeom prst="ellipse">
            <a:avLst/>
          </a:prstGeom>
          <a:gradFill rotWithShape="1">
            <a:gsLst>
              <a:gs pos="0">
                <a:srgbClr val="FF6600">
                  <a:alpha val="42998"/>
                </a:srgbClr>
              </a:gs>
              <a:gs pos="100000">
                <a:srgbClr val="CC99FF"/>
              </a:gs>
            </a:gsLst>
            <a:lin ang="5400000" scaled="1"/>
            <a:tileRect/>
          </a:gradFill>
          <a:ln w="38100" cap="rnd" cmpd="sng">
            <a:noFill/>
            <a:prstDash val="sysDot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en-US" sz="2800" b="1" dirty="0"/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00FF"/>
                </a:solidFill>
              </a:rPr>
              <a:t>Ướp muối, ngâm </a:t>
            </a:r>
            <a:endParaRPr lang="en-US" altLang="en-US" sz="2800" b="1" dirty="0">
              <a:solidFill>
                <a:srgbClr val="0000FF"/>
              </a:solidFill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00FF"/>
                </a:solidFill>
              </a:rPr>
              <a:t>nước mắm</a:t>
            </a:r>
            <a:endParaRPr lang="en-US" altLang="en-US" sz="2800" b="1" dirty="0">
              <a:solidFill>
                <a:srgbClr val="0000FF"/>
              </a:solidFill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en-US" sz="2800" b="1" dirty="0">
              <a:solidFill>
                <a:srgbClr val="0000FF"/>
              </a:solidFill>
            </a:endParaRPr>
          </a:p>
        </p:txBody>
      </p:sp>
      <p:sp>
        <p:nvSpPr>
          <p:cNvPr id="19462" name="Oval 7"/>
          <p:cNvSpPr/>
          <p:nvPr/>
        </p:nvSpPr>
        <p:spPr>
          <a:xfrm>
            <a:off x="142875" y="4291013"/>
            <a:ext cx="3667125" cy="1066800"/>
          </a:xfrm>
          <a:prstGeom prst="ellipse">
            <a:avLst/>
          </a:prstGeom>
          <a:gradFill rotWithShape="1">
            <a:gsLst>
              <a:gs pos="0">
                <a:srgbClr val="FF6600">
                  <a:alpha val="42998"/>
                </a:srgbClr>
              </a:gs>
              <a:gs pos="100000">
                <a:srgbClr val="CC99FF"/>
              </a:gs>
            </a:gsLst>
            <a:lin ang="5400000" scaled="1"/>
            <a:tileRect/>
          </a:gradFill>
          <a:ln w="38100" cap="rnd" cmpd="sng">
            <a:noFill/>
            <a:prstDash val="sysDot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en-US" sz="2800" b="1" dirty="0"/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00FF"/>
                </a:solidFill>
              </a:rPr>
              <a:t>Đóng hộp</a:t>
            </a:r>
            <a:endParaRPr lang="en-US" altLang="en-US" sz="2800" b="1" dirty="0">
              <a:solidFill>
                <a:srgbClr val="0000FF"/>
              </a:solidFill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en-US" sz="2800" b="1" dirty="0">
              <a:solidFill>
                <a:srgbClr val="0000FF"/>
              </a:solidFill>
            </a:endParaRPr>
          </a:p>
        </p:txBody>
      </p:sp>
      <p:sp>
        <p:nvSpPr>
          <p:cNvPr id="19463" name="Oval 8"/>
          <p:cNvSpPr/>
          <p:nvPr/>
        </p:nvSpPr>
        <p:spPr>
          <a:xfrm>
            <a:off x="90488" y="5676900"/>
            <a:ext cx="3719512" cy="1066800"/>
          </a:xfrm>
          <a:prstGeom prst="ellipse">
            <a:avLst/>
          </a:prstGeom>
          <a:gradFill rotWithShape="1">
            <a:gsLst>
              <a:gs pos="0">
                <a:srgbClr val="FF6600">
                  <a:alpha val="42998"/>
                </a:srgbClr>
              </a:gs>
              <a:gs pos="100000">
                <a:srgbClr val="CC99FF"/>
              </a:gs>
            </a:gsLst>
            <a:lin ang="5400000" scaled="1"/>
            <a:tileRect/>
          </a:gradFill>
          <a:ln w="38100" cap="rnd" cmpd="sng">
            <a:noFill/>
            <a:prstDash val="sysDot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00FF"/>
                </a:solidFill>
              </a:rPr>
              <a:t>Cô đặc với đường</a:t>
            </a:r>
            <a:endParaRPr lang="en-US" altLang="en-US" sz="2800" b="1" dirty="0">
              <a:solidFill>
                <a:srgbClr val="0000FF"/>
              </a:solidFill>
            </a:endParaRPr>
          </a:p>
        </p:txBody>
      </p:sp>
      <p:sp>
        <p:nvSpPr>
          <p:cNvPr id="19464" name="AutoShape 9"/>
          <p:cNvSpPr/>
          <p:nvPr/>
        </p:nvSpPr>
        <p:spPr>
          <a:xfrm>
            <a:off x="4800600" y="1981200"/>
            <a:ext cx="4114800" cy="1828800"/>
          </a:xfrm>
          <a:prstGeom prst="flowChartTerminator">
            <a:avLst/>
          </a:prstGeom>
          <a:gradFill rotWithShape="1">
            <a:gsLst>
              <a:gs pos="0">
                <a:srgbClr val="99FFCC">
                  <a:alpha val="64998"/>
                </a:srgbClr>
              </a:gs>
              <a:gs pos="100000">
                <a:srgbClr val="FFFF66"/>
              </a:gs>
            </a:gsLst>
            <a:lin ang="5400000" scaled="1"/>
            <a:tileRect/>
          </a:gradFill>
          <a:ln w="28575" cap="flat" cmpd="sng">
            <a:noFill/>
            <a:prstDash val="dash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sp>
        <p:nvSpPr>
          <p:cNvPr id="19465" name="AutoShape 10"/>
          <p:cNvSpPr/>
          <p:nvPr/>
        </p:nvSpPr>
        <p:spPr>
          <a:xfrm>
            <a:off x="4876800" y="4114800"/>
            <a:ext cx="4114800" cy="1981200"/>
          </a:xfrm>
          <a:prstGeom prst="flowChartTerminator">
            <a:avLst/>
          </a:prstGeom>
          <a:gradFill rotWithShape="1">
            <a:gsLst>
              <a:gs pos="0">
                <a:srgbClr val="99FFCC">
                  <a:alpha val="64998"/>
                </a:srgbClr>
              </a:gs>
              <a:gs pos="100000">
                <a:srgbClr val="FFFF66"/>
              </a:gs>
            </a:gsLst>
            <a:lin ang="5400000" scaled="1"/>
            <a:tileRect/>
          </a:gradFill>
          <a:ln w="38100" cap="flat" cmpd="sng">
            <a:noFill/>
            <a:prstDash val="sysDot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sp>
        <p:nvSpPr>
          <p:cNvPr id="19466" name="Text Box 11"/>
          <p:cNvSpPr txBox="1"/>
          <p:nvPr/>
        </p:nvSpPr>
        <p:spPr>
          <a:xfrm>
            <a:off x="5105400" y="2057400"/>
            <a:ext cx="4038600" cy="20145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/>
              <a:t>  </a:t>
            </a:r>
            <a:r>
              <a:rPr lang="en-US" altLang="en-US" sz="2800" b="1" dirty="0">
                <a:solidFill>
                  <a:srgbClr val="FF0000"/>
                </a:solidFill>
              </a:rPr>
              <a:t>Làm cho vi sinh vật     không có điều kiện  hoạt động </a:t>
            </a:r>
            <a:endParaRPr lang="en-US" altLang="en-US" sz="2800" b="1" dirty="0">
              <a:solidFill>
                <a:srgbClr val="FF0000"/>
              </a:solidFill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19467" name="Text Box 12"/>
          <p:cNvSpPr txBox="1"/>
          <p:nvPr/>
        </p:nvSpPr>
        <p:spPr>
          <a:xfrm>
            <a:off x="5105400" y="4114800"/>
            <a:ext cx="3810000" cy="2441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b="1" dirty="0"/>
              <a:t> </a:t>
            </a:r>
            <a:r>
              <a:rPr lang="en-US" altLang="en-US" sz="2800" b="1" dirty="0">
                <a:solidFill>
                  <a:srgbClr val="FF0000"/>
                </a:solidFill>
              </a:rPr>
              <a:t>Tiêu diệt vi khuẩn và ngăn không cho vi khuẩn mới xâm nhập   vào thức ăn</a:t>
            </a:r>
            <a:endParaRPr lang="en-US" altLang="en-US" sz="2800" b="1" dirty="0">
              <a:solidFill>
                <a:srgbClr val="FF0000"/>
              </a:solidFill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19468" name="Text Box 13"/>
          <p:cNvSpPr txBox="1"/>
          <p:nvPr/>
        </p:nvSpPr>
        <p:spPr>
          <a:xfrm>
            <a:off x="1752600" y="1066800"/>
            <a:ext cx="381000" cy="52197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A</a:t>
            </a:r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19469" name="Text Box 14"/>
          <p:cNvSpPr txBox="1"/>
          <p:nvPr/>
        </p:nvSpPr>
        <p:spPr>
          <a:xfrm>
            <a:off x="6586538" y="1062038"/>
            <a:ext cx="381000" cy="51911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B</a:t>
            </a:r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120847" name="Line 15"/>
          <p:cNvSpPr/>
          <p:nvPr/>
        </p:nvSpPr>
        <p:spPr>
          <a:xfrm>
            <a:off x="3886200" y="2133600"/>
            <a:ext cx="914400" cy="457200"/>
          </a:xfrm>
          <a:prstGeom prst="line">
            <a:avLst/>
          </a:prstGeom>
          <a:ln w="57150" cap="flat" cmpd="sng">
            <a:solidFill>
              <a:srgbClr val="000099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20848" name="Line 16"/>
          <p:cNvSpPr/>
          <p:nvPr/>
        </p:nvSpPr>
        <p:spPr>
          <a:xfrm flipV="1">
            <a:off x="3810000" y="3200400"/>
            <a:ext cx="990600" cy="228600"/>
          </a:xfrm>
          <a:prstGeom prst="line">
            <a:avLst/>
          </a:prstGeom>
          <a:ln w="57150" cap="flat" cmpd="sng">
            <a:solidFill>
              <a:srgbClr val="000099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20849" name="Line 17"/>
          <p:cNvSpPr/>
          <p:nvPr/>
        </p:nvSpPr>
        <p:spPr>
          <a:xfrm flipV="1">
            <a:off x="3733800" y="3505200"/>
            <a:ext cx="1219200" cy="2590800"/>
          </a:xfrm>
          <a:prstGeom prst="line">
            <a:avLst/>
          </a:prstGeom>
          <a:ln w="57150" cap="flat" cmpd="sng">
            <a:solidFill>
              <a:srgbClr val="000099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20850" name="Line 18"/>
          <p:cNvSpPr/>
          <p:nvPr/>
        </p:nvSpPr>
        <p:spPr>
          <a:xfrm flipV="1">
            <a:off x="3810000" y="4800600"/>
            <a:ext cx="1066800" cy="0"/>
          </a:xfrm>
          <a:prstGeom prst="line">
            <a:avLst/>
          </a:prstGeom>
          <a:ln w="57150" cap="flat" cmpd="sng">
            <a:solidFill>
              <a:srgbClr val="000099"/>
            </a:solidFill>
            <a:prstDash val="solid"/>
            <a:headEnd type="none" w="med" len="med"/>
            <a:tailEnd type="triangle" w="med" len="med"/>
          </a:ln>
        </p:spPr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0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0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0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20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20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4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314325"/>
            <a:ext cx="9178925" cy="7165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Hình Chữ nhật 4"/>
          <p:cNvSpPr/>
          <p:nvPr/>
        </p:nvSpPr>
        <p:spPr>
          <a:xfrm>
            <a:off x="4556125" y="303213"/>
            <a:ext cx="4587875" cy="1755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50000"/>
              </a:spcBef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Vì sao hằng ngày cần ăn nhiều rau và quả chín?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 Box 13"/>
          <p:cNvSpPr txBox="1"/>
          <p:nvPr/>
        </p:nvSpPr>
        <p:spPr>
          <a:xfrm>
            <a:off x="25400" y="2139950"/>
            <a:ext cx="9061450" cy="23069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 fontAlgn="b">
              <a:spcBef>
                <a:spcPct val="50000"/>
              </a:spcBef>
              <a:buChar char="-"/>
            </a:pPr>
            <a:r>
              <a:rPr lang="vi-VN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Ăn nhiều rau, quả để có đủ loại vi-ta-min, chất khoáng cần thiết cho cơ thể. </a:t>
            </a:r>
            <a:endParaRPr lang="en-US" alt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 2" panose="05020102010507070707" pitchFamily="18" charset="2"/>
            </a:endParaRPr>
          </a:p>
          <a:p>
            <a:pPr marL="0" lvl="0" indent="0" algn="just" fontAlgn="b">
              <a:spcBef>
                <a:spcPct val="50000"/>
              </a:spcBef>
              <a:buChar char="-"/>
            </a:pP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Các chất xơ trong rau, quả còn giúp chống táo bón.</a:t>
            </a:r>
            <a:endParaRPr lang="en-US" altLang="en-US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Wingdings 2" panose="05020102010507070707" pitchFamily="18" charset="2"/>
            </a:endParaRPr>
          </a:p>
        </p:txBody>
      </p:sp>
      <p:sp>
        <p:nvSpPr>
          <p:cNvPr id="7" name="AutoShape 2"/>
          <p:cNvSpPr/>
          <p:nvPr/>
        </p:nvSpPr>
        <p:spPr>
          <a:xfrm>
            <a:off x="514350" y="82550"/>
            <a:ext cx="4032250" cy="1584325"/>
          </a:xfrm>
          <a:prstGeom prst="cloudCallout">
            <a:avLst>
              <a:gd name="adj1" fmla="val -34582"/>
              <a:gd name="adj2" fmla="val 15691"/>
            </a:avLst>
          </a:prstGeom>
          <a:solidFill>
            <a:schemeClr val="accent5">
              <a:lumMod val="90000"/>
            </a:schemeClr>
          </a:solidFill>
          <a:ln w="12700" cap="flat" cmpd="sng">
            <a:solidFill>
              <a:schemeClr val="accent1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vi-VN" altLang="en-US" sz="4000" dirty="0">
              <a:solidFill>
                <a:srgbClr val="00FFFF"/>
              </a:solidFill>
            </a:endParaRPr>
          </a:p>
        </p:txBody>
      </p:sp>
      <p:sp>
        <p:nvSpPr>
          <p:cNvPr id="8" name="Text Box 3"/>
          <p:cNvSpPr txBox="1"/>
          <p:nvPr/>
        </p:nvSpPr>
        <p:spPr>
          <a:xfrm>
            <a:off x="982663" y="349250"/>
            <a:ext cx="3095625" cy="831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4800" b="1" dirty="0">
                <a:solidFill>
                  <a:schemeClr val="bg1"/>
                </a:solidFill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 bldLvl="0" animBg="1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s 1"/>
          <p:cNvSpPr/>
          <p:nvPr/>
        </p:nvSpPr>
        <p:spPr>
          <a:xfrm>
            <a:off x="0" y="-27305"/>
            <a:ext cx="4464050" cy="6858000"/>
          </a:xfrm>
          <a:prstGeom prst="rect">
            <a:avLst/>
          </a:prstGeom>
          <a:solidFill>
            <a:srgbClr val="E3C5AB"/>
          </a:solidFill>
          <a:ln w="9525" cap="flat" cmpd="sng" algn="ctr">
            <a:solidFill>
              <a:srgbClr val="EAD4BC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482" name="Text Box 42"/>
          <p:cNvSpPr txBox="1"/>
          <p:nvPr/>
        </p:nvSpPr>
        <p:spPr>
          <a:xfrm>
            <a:off x="1349375" y="2384425"/>
            <a:ext cx="7308850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6000" b="1" dirty="0">
                <a:solidFill>
                  <a:schemeClr val="bg1"/>
                </a:solidFill>
              </a:rPr>
              <a:t>  </a:t>
            </a:r>
            <a:endParaRPr lang="en-US" altLang="en-US" sz="6000" dirty="0">
              <a:solidFill>
                <a:schemeClr val="bg1"/>
              </a:solidFill>
            </a:endParaRPr>
          </a:p>
        </p:txBody>
      </p:sp>
      <p:pic>
        <p:nvPicPr>
          <p:cNvPr id="20483" name="Picture 5"/>
          <p:cNvPicPr>
            <a:picLocks noChangeAspect="1"/>
          </p:cNvPicPr>
          <p:nvPr/>
        </p:nvPicPr>
        <p:blipFill>
          <a:blip r:embed="rId1"/>
          <a:srcRect l="5108" t="4884" r="4395" b="4110"/>
          <a:stretch>
            <a:fillRect/>
          </a:stretch>
        </p:blipFill>
        <p:spPr>
          <a:xfrm>
            <a:off x="0" y="765175"/>
            <a:ext cx="8591550" cy="5337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7" name="Rectangle 1"/>
          <p:cNvSpPr/>
          <p:nvPr/>
        </p:nvSpPr>
        <p:spPr>
          <a:xfrm>
            <a:off x="4762500" y="2120900"/>
            <a:ext cx="3895725" cy="20612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b="1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Tìm hiểu cơ sở khoa học của</a:t>
            </a:r>
            <a:r>
              <a:rPr lang="vi-VN" altLang="en-US" b="1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b="1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cách bảo quản thức ăn</a:t>
            </a:r>
            <a:endParaRPr lang="en-US" altLang="en-US" b="1" dirty="0">
              <a:solidFill>
                <a:schemeClr val="accent1">
                  <a:lumMod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6" name="Picture 6"/>
          <p:cNvPicPr>
            <a:picLocks noChangeAspect="1"/>
          </p:cNvPicPr>
          <p:nvPr/>
        </p:nvPicPr>
        <p:blipFill>
          <a:blip r:embed="rId1"/>
          <a:srcRect l="6299" t="11157" r="5507" b="9574"/>
          <a:stretch>
            <a:fillRect/>
          </a:stretch>
        </p:blipFill>
        <p:spPr>
          <a:xfrm>
            <a:off x="-635" y="1449070"/>
            <a:ext cx="9023350" cy="54362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Cloud 1"/>
          <p:cNvSpPr/>
          <p:nvPr/>
        </p:nvSpPr>
        <p:spPr>
          <a:xfrm>
            <a:off x="1115695" y="728980"/>
            <a:ext cx="7488555" cy="352806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vi-V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 Box 6"/>
          <p:cNvSpPr txBox="1"/>
          <p:nvPr/>
        </p:nvSpPr>
        <p:spPr>
          <a:xfrm>
            <a:off x="-1587" y="2097088"/>
            <a:ext cx="8748712" cy="11382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342900" lvl="0" indent="-342900" algn="ctr" eaLnBrk="1" hangingPunct="1">
              <a:spcBef>
                <a:spcPct val="0"/>
              </a:spcBef>
              <a:buNone/>
            </a:pPr>
            <a:r>
              <a:rPr lang="en-US" altLang="en-US" sz="3600" dirty="0">
                <a:solidFill>
                  <a:srgbClr val="000000"/>
                </a:solidFill>
              </a:rPr>
              <a:t>      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ta cần lưu ý điều gì trước khi bảo quản v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sử dụng thức ăn?</a:t>
            </a:r>
            <a:endParaRPr lang="en-US" altLang="en-US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80993" name="Group 97"/>
          <p:cNvGraphicFramePr>
            <a:graphicFrameLocks noGrp="1"/>
          </p:cNvGraphicFramePr>
          <p:nvPr>
            <p:ph idx="4294967295"/>
          </p:nvPr>
        </p:nvGraphicFramePr>
        <p:xfrm>
          <a:off x="9525" y="635"/>
          <a:ext cx="9134475" cy="6877050"/>
        </p:xfrm>
        <a:graphic>
          <a:graphicData uri="http://schemas.openxmlformats.org/drawingml/2006/table">
            <a:tbl>
              <a:tblPr/>
              <a:tblGrid>
                <a:gridCol w="1821180"/>
                <a:gridCol w="1828800"/>
                <a:gridCol w="1826260"/>
                <a:gridCol w="1828165"/>
                <a:gridCol w="1830070"/>
              </a:tblGrid>
              <a:tr h="13246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75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049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58" name="Text Box 49"/>
          <p:cNvSpPr txBox="1"/>
          <p:nvPr/>
        </p:nvSpPr>
        <p:spPr>
          <a:xfrm>
            <a:off x="575945" y="80645"/>
            <a:ext cx="1439863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1" hangingPunct="1">
              <a:spcBef>
                <a:spcPct val="50000"/>
              </a:spcBef>
              <a:buNone/>
            </a:pP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59" name="Text Box 50"/>
          <p:cNvSpPr txBox="1"/>
          <p:nvPr/>
        </p:nvSpPr>
        <p:spPr>
          <a:xfrm>
            <a:off x="-27305" y="656590"/>
            <a:ext cx="1943100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60" name="Text Box 51"/>
          <p:cNvSpPr txBox="1"/>
          <p:nvPr/>
        </p:nvSpPr>
        <p:spPr>
          <a:xfrm>
            <a:off x="1655445" y="326708"/>
            <a:ext cx="2087563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Phơi khô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61" name="Text Box 52"/>
          <p:cNvSpPr txBox="1"/>
          <p:nvPr/>
        </p:nvSpPr>
        <p:spPr>
          <a:xfrm>
            <a:off x="3483610" y="296228"/>
            <a:ext cx="22320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Ướp lạnh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62" name="Text Box 53"/>
          <p:cNvSpPr txBox="1"/>
          <p:nvPr/>
        </p:nvSpPr>
        <p:spPr>
          <a:xfrm>
            <a:off x="5327650" y="296545"/>
            <a:ext cx="21259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 hộp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63" name="Text Box 54"/>
          <p:cNvSpPr txBox="1"/>
          <p:nvPr/>
        </p:nvSpPr>
        <p:spPr>
          <a:xfrm>
            <a:off x="7147560" y="260350"/>
            <a:ext cx="206946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đặc 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đườn</a:t>
            </a: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vi-V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51" name="Text Box 55"/>
          <p:cNvSpPr txBox="1"/>
          <p:nvPr/>
        </p:nvSpPr>
        <p:spPr>
          <a:xfrm>
            <a:off x="-71120" y="1373823"/>
            <a:ext cx="1943100" cy="16300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kể tên 1 số loại thức ăn được bảo quản theo tên của nhóm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52" name="Text Box 56"/>
          <p:cNvSpPr txBox="1"/>
          <p:nvPr/>
        </p:nvSpPr>
        <p:spPr>
          <a:xfrm>
            <a:off x="1834515" y="1385570"/>
            <a:ext cx="1728788" cy="13220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Cá, tôm mực, củ cải, măng, miến, bánh đa, mộc nhĩ</a:t>
            </a:r>
            <a:endParaRPr lang="en-US" alt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53" name="Text Box 57"/>
          <p:cNvSpPr txBox="1"/>
          <p:nvPr/>
        </p:nvSpPr>
        <p:spPr>
          <a:xfrm>
            <a:off x="3707448" y="1484313"/>
            <a:ext cx="1655762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Cá, thịt, tôm, cua, mực, các loại rau</a:t>
            </a:r>
            <a:endParaRPr lang="en-US" alt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54" name="Text Box 58"/>
          <p:cNvSpPr txBox="1"/>
          <p:nvPr/>
        </p:nvSpPr>
        <p:spPr>
          <a:xfrm>
            <a:off x="5543550" y="1520825"/>
            <a:ext cx="1549400" cy="8604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Thịt, cá,tôm</a:t>
            </a:r>
            <a:endParaRPr lang="en-US" alt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1" hangingPunct="1">
              <a:spcBef>
                <a:spcPct val="50000"/>
              </a:spcBef>
              <a:buNone/>
            </a:pPr>
            <a:endParaRPr lang="en-US" alt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55" name="Text Box 59"/>
          <p:cNvSpPr txBox="1"/>
          <p:nvPr/>
        </p:nvSpPr>
        <p:spPr>
          <a:xfrm>
            <a:off x="7343775" y="1412875"/>
            <a:ext cx="1547813" cy="1168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buNone/>
            </a:pPr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Dâu, nho, c</a:t>
            </a:r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rốt, khế</a:t>
            </a:r>
            <a:endParaRPr lang="en-US" alt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1" hangingPunct="1">
              <a:spcBef>
                <a:spcPct val="50000"/>
              </a:spcBef>
              <a:buNone/>
            </a:pPr>
            <a:endParaRPr lang="en-US" altLang="en-US" sz="20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56" name="Text Box 60"/>
          <p:cNvSpPr txBox="1"/>
          <p:nvPr/>
        </p:nvSpPr>
        <p:spPr>
          <a:xfrm>
            <a:off x="-635" y="3167063"/>
            <a:ext cx="1871663" cy="27070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điều cần lưu ý trước khi bảo quản v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sử dụng thức ăn theo cách đã nêu ở tên của nhóm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1" hangingPunct="1">
              <a:spcBef>
                <a:spcPct val="50000"/>
              </a:spcBef>
              <a:buNone/>
            </a:pP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57" name="Text Box 61"/>
          <p:cNvSpPr txBox="1"/>
          <p:nvPr/>
        </p:nvSpPr>
        <p:spPr>
          <a:xfrm>
            <a:off x="1835150" y="3013710"/>
            <a:ext cx="1842770" cy="49936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-Trước khi bảo quản cần rửa sạch, bỏ phần ruột.</a:t>
            </a:r>
            <a:endParaRPr lang="en-US" altLang="en-US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Các loại rau chọn tươi, bỏ </a:t>
            </a:r>
            <a:r>
              <a:rPr lang="vi-VN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phần bị </a:t>
            </a:r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dập nát úa, rửa sạch, để ráo. Trước khi sử dụng cần rửa sạch lại</a:t>
            </a:r>
            <a:endParaRPr lang="en-US" altLang="en-US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en-US" sz="1800" b="1" dirty="0">
              <a:solidFill>
                <a:srgbClr val="0000FF"/>
              </a:solidFill>
            </a:endParaRPr>
          </a:p>
          <a:p>
            <a:pPr marL="0" lvl="0" indent="0" algn="ctr" eaLnBrk="1" hangingPunct="1">
              <a:buNone/>
            </a:pPr>
            <a:endParaRPr lang="en-US" altLang="en-US" sz="1800" b="1" dirty="0">
              <a:solidFill>
                <a:srgbClr val="0000FF"/>
              </a:solidFill>
            </a:endParaRPr>
          </a:p>
          <a:p>
            <a:pPr marL="0" lvl="0" indent="0" algn="ctr" eaLnBrk="1" hangingPunct="1">
              <a:spcBef>
                <a:spcPct val="50000"/>
              </a:spcBef>
              <a:buNone/>
            </a:pPr>
            <a:endParaRPr lang="en-US" altLang="en-US" sz="1800" dirty="0"/>
          </a:p>
        </p:txBody>
      </p:sp>
      <p:sp>
        <p:nvSpPr>
          <p:cNvPr id="80958" name="Text Box 62"/>
          <p:cNvSpPr txBox="1"/>
          <p:nvPr/>
        </p:nvSpPr>
        <p:spPr>
          <a:xfrm>
            <a:off x="3743325" y="3321050"/>
            <a:ext cx="1692275" cy="2399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buNone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Phải chọn loại còn tươi, rửa sạch, loại bỏ phần dập nát để ráo nước.</a:t>
            </a: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1" hangingPunct="1">
              <a:spcBef>
                <a:spcPct val="50000"/>
              </a:spcBef>
              <a:buNone/>
            </a:pP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60" name="Text Box 64"/>
          <p:cNvSpPr txBox="1"/>
          <p:nvPr/>
        </p:nvSpPr>
        <p:spPr>
          <a:xfrm>
            <a:off x="5435600" y="3321050"/>
            <a:ext cx="1800225" cy="1476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Chọn loại còn tươi, rửa sạch, loại bỏ ruột.</a:t>
            </a: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1" hangingPunct="1">
              <a:spcBef>
                <a:spcPct val="50000"/>
              </a:spcBef>
              <a:buNone/>
            </a:pP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61" name="Text Box 65"/>
          <p:cNvSpPr txBox="1"/>
          <p:nvPr/>
        </p:nvSpPr>
        <p:spPr>
          <a:xfrm>
            <a:off x="7307580" y="3321050"/>
            <a:ext cx="1727200" cy="20916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buNone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Chọn quả tươi, không bị dập nát, rửa sạch, để ráo nước.</a:t>
            </a: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1" hangingPunct="1">
              <a:spcBef>
                <a:spcPct val="50000"/>
              </a:spcBef>
              <a:buNone/>
            </a:pPr>
            <a:endParaRPr lang="en-US" altLang="en-US" sz="2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0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09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09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0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0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0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0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09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09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09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0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09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09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09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0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80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80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80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80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51" grpId="0"/>
      <p:bldP spid="80952" grpId="0"/>
      <p:bldP spid="80953" grpId="0"/>
      <p:bldP spid="80954" grpId="0"/>
      <p:bldP spid="80955" grpId="0"/>
      <p:bldP spid="80956" grpId="0"/>
      <p:bldP spid="80957" grpId="0"/>
      <p:bldP spid="80958" grpId="0"/>
      <p:bldP spid="80960" grpId="0"/>
      <p:bldP spid="8096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143510" y="260350"/>
            <a:ext cx="9000490" cy="2861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Trước khi bảo quản các loại thực phẩm thì chúng ta cần l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gì? </a:t>
            </a:r>
            <a:endParaRPr lang="en-US" alt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lựa chọn những thực phẩm như thế n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 Phân loại ra sao? 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vi-VN" sz="3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3510" y="4401185"/>
            <a:ext cx="9144000" cy="1753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Lựa chọn những thực phẩm tươi, không giập nát, úa. Loại bỏ những phần hư, giập nát, rửa sạch thực phẩm rồi bảo quản</a:t>
            </a:r>
            <a:endParaRPr lang="en-US" altLang="vi-VN" sz="3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5900" y="3202305"/>
            <a:ext cx="882586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Sử dụng các thực phẩm đã qua bảo quản như thế n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lang="en-US" altLang="vi-VN" sz="3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360" y="1368108"/>
            <a:ext cx="5219065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 sạch trước khi sử dụng</a:t>
            </a:r>
            <a:endParaRPr lang="en-US" altLang="vi-VN" sz="36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0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charRg st="0" end="5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 5"/>
          <p:cNvPicPr>
            <a:picLocks noChangeAspect="1"/>
          </p:cNvPicPr>
          <p:nvPr/>
        </p:nvPicPr>
        <p:blipFill>
          <a:blip r:embed="rId1"/>
          <a:srcRect l="74569" t="11723" r="6135" b="44305"/>
          <a:stretch>
            <a:fillRect/>
          </a:stretch>
        </p:blipFill>
        <p:spPr>
          <a:xfrm>
            <a:off x="7416165" y="-99060"/>
            <a:ext cx="1738630" cy="30467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78" name="Picture 5"/>
          <p:cNvPicPr>
            <a:picLocks noChangeAspect="1"/>
          </p:cNvPicPr>
          <p:nvPr/>
        </p:nvPicPr>
        <p:blipFill>
          <a:blip r:embed="rId1"/>
          <a:srcRect l="5851" t="46879" r="72958" b="11008"/>
          <a:stretch>
            <a:fillRect/>
          </a:stretch>
        </p:blipFill>
        <p:spPr>
          <a:xfrm>
            <a:off x="0" y="4072255"/>
            <a:ext cx="1796415" cy="27381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200785" y="1196975"/>
            <a:ext cx="6615430" cy="20612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>
              <a:spcBef>
                <a:spcPct val="0"/>
              </a:spcBef>
              <a:buNone/>
            </a:pPr>
            <a:r>
              <a:rPr lang="en-US" altLang="vi-V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Trước khi bảo quản thức ăn ta cần chọn những loại thực phẩm tươi sạch, loại bỏ phần dập nát, úa,..rửa sạch để ráo nước.</a:t>
            </a:r>
            <a:endParaRPr lang="en-US" altLang="vi-VN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5330" y="224790"/>
            <a:ext cx="2807970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HỌC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746" name="Rectangle 1"/>
          <p:cNvSpPr/>
          <p:nvPr/>
        </p:nvSpPr>
        <p:spPr>
          <a:xfrm>
            <a:off x="1223645" y="3321050"/>
            <a:ext cx="6553200" cy="2554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en-US" altLang="vi-V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Trước khi sử dụng cần rửa sạch v</a:t>
            </a:r>
            <a:r>
              <a:rPr lang="en-US" altLang="vi-VN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thể ngâm cho bớt mặn với loại ướp muối, không rửa lại đối với những thực phẩm cô đặc với đường v</a:t>
            </a:r>
            <a:r>
              <a:rPr lang="en-US" altLang="vi-VN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đã chế biến đóng hộp.</a:t>
            </a:r>
            <a:endParaRPr lang="en-US" altLang="vi-VN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2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602" name="Picture 4"/>
          <p:cNvPicPr>
            <a:picLocks noChangeAspect="1"/>
          </p:cNvPicPr>
          <p:nvPr/>
        </p:nvPicPr>
        <p:blipFill>
          <a:blip r:embed="rId1"/>
          <a:srcRect l="2750" t="4813" r="2354" b="5097"/>
          <a:stretch>
            <a:fillRect/>
          </a:stretch>
        </p:blipFill>
        <p:spPr>
          <a:xfrm>
            <a:off x="0" y="-27305"/>
            <a:ext cx="9172575" cy="53060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0" name="Text Box 4"/>
          <p:cNvSpPr txBox="1"/>
          <p:nvPr/>
        </p:nvSpPr>
        <p:spPr>
          <a:xfrm>
            <a:off x="359093" y="2565083"/>
            <a:ext cx="8562975" cy="26463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4000" b="1" dirty="0">
                <a:solidFill>
                  <a:schemeClr val="tx1"/>
                </a:solidFill>
              </a:rPr>
              <a:t> 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HỌC</a:t>
            </a:r>
            <a:endParaRPr lang="en-US" alt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1" hangingPunct="1">
              <a:spcBef>
                <a:spcPct val="50000"/>
              </a:spcBef>
              <a:buNone/>
            </a:pP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nhiều cách để giữ thức ăn được lâu, không bị mất chất dinh dưỡng v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ôi thiu: l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khô, ướp lạnh, ướp mặn, đóng hộp ...</a:t>
            </a:r>
            <a:endParaRPr lang="en-US" altLang="en-US" sz="36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s 1"/>
          <p:cNvSpPr/>
          <p:nvPr/>
        </p:nvSpPr>
        <p:spPr>
          <a:xfrm>
            <a:off x="287655" y="404495"/>
            <a:ext cx="8568690" cy="619252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395605" y="836930"/>
            <a:ext cx="8416925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Thứ tư ngày 13 tháng 10 năm 2021</a:t>
            </a:r>
            <a:endParaRPr lang="vi-V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Khoa học</a:t>
            </a:r>
            <a:b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Một số cách bảo quản thức ăn</a:t>
            </a:r>
            <a:endParaRPr lang="vi-V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Một số cách bảo quản thức ăn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Làm khô, ướp lạnh, ướp mặn, đóng hộp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2. Lưu ý khi sử dụng các thức ăn đã bảo quản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Xem kĩ hạn sử dụng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Hộp không bị phồng đáy hoặc nắp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Rã đông dưới vòi nước hoặc trong lò vi sóng đối với đồ đông lạnh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Kiểm tra để đảm bảo chưa mốc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72205" y="80645"/>
            <a:ext cx="2124075" cy="46101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en-US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GHI VỞ</a:t>
            </a:r>
            <a:endParaRPr kumimoji="0" lang="vi-VN" alt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626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31300" cy="6843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7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725" y="1125538"/>
            <a:ext cx="4386263" cy="32623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2225"/>
            <a:ext cx="9144000" cy="6813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921006" y="476672"/>
            <a:ext cx="7272808" cy="1200329"/>
          </a:xfrm>
          <a:prstGeom prst="rect">
            <a:avLst/>
          </a:prstGeom>
          <a:noFill/>
        </p:spPr>
        <p:txBody>
          <a:bodyPr numCol="1">
            <a:prstTxWarp prst="textStop">
              <a:avLst/>
            </a:prstTxWarp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sz="7200" b="1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900CC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KHOA HỌC </a:t>
            </a:r>
            <a:endParaRPr kumimoji="0" lang="en-US" sz="7200" kern="1200" cap="none" spc="0" normalizeH="0" baseline="0" noProof="0" dirty="0">
              <a:solidFill>
                <a:srgbClr val="9900CC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1325" y="2443163"/>
            <a:ext cx="9180513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CÁCH BẢO QUẢN THỨC ĂN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ounded Rectangle 3"/>
          <p:cNvSpPr/>
          <p:nvPr/>
        </p:nvSpPr>
        <p:spPr>
          <a:xfrm>
            <a:off x="503555" y="2132330"/>
            <a:ext cx="8136890" cy="85979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HS biết được cách bảo quản thức ăn            </a:t>
            </a: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	   </a:t>
            </a: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03555" y="3321050"/>
            <a:ext cx="8136890" cy="83439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240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Nêu được các cách bảo quản thức ăn</a:t>
            </a:r>
            <a:r>
              <a:rPr lang="vi-VN" altLang="en-US" sz="240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bảo quản 1 số loại thức ăn hàng ngày</a:t>
            </a:r>
            <a:r>
              <a:rPr lang="en-US" sz="240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03555" y="4689475"/>
            <a:ext cx="8136890" cy="941705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240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Biết và thực hiện những điều cần chú ý khi lựa chọn thức ăn dùng để bảo quản, cách sử dụng thức ăn đã được bảo quản.</a:t>
            </a: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Rectangles 6"/>
          <p:cNvSpPr/>
          <p:nvPr/>
        </p:nvSpPr>
        <p:spPr>
          <a:xfrm>
            <a:off x="2663825" y="765175"/>
            <a:ext cx="4320540" cy="68389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en-US" sz="24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YÊU CẦU CẦN ĐẠT</a:t>
            </a:r>
            <a:endParaRPr kumimoji="0" lang="vi-VN" altLang="en-US" sz="24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 descr="88e5414cc0cec268abe602f2af37d3f0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6195" y="-63500"/>
            <a:ext cx="2001520" cy="195199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45" name="Picture 9" descr="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36030" y="915035"/>
            <a:ext cx="2339975" cy="2365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8" descr="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51238"/>
            <a:ext cx="4140200" cy="1390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6" name="Picture 10" descr="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3700" y="3552190"/>
            <a:ext cx="2355215" cy="28486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3" name="Picture 7" descr="0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92738"/>
            <a:ext cx="4103688" cy="11318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Picture 5" descr="0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6405" y="3581718"/>
            <a:ext cx="1943100" cy="25923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0" name="Picture 4" descr="0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6600" y="1125538"/>
            <a:ext cx="2741613" cy="19431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1"/>
          <p:cNvGrpSpPr/>
          <p:nvPr/>
        </p:nvGrpSpPr>
        <p:grpSpPr>
          <a:xfrm>
            <a:off x="0" y="1125538"/>
            <a:ext cx="3138488" cy="1931987"/>
            <a:chOff x="0" y="1808820"/>
            <a:chExt cx="3138487" cy="1719262"/>
          </a:xfrm>
        </p:grpSpPr>
        <p:pic>
          <p:nvPicPr>
            <p:cNvPr id="5143" name="Picture 6" descr="0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1808820"/>
              <a:ext cx="3138487" cy="171926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44" name="Text Box 11"/>
            <p:cNvSpPr txBox="1"/>
            <p:nvPr/>
          </p:nvSpPr>
          <p:spPr>
            <a:xfrm>
              <a:off x="0" y="3154287"/>
              <a:ext cx="395536" cy="335165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3399FF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lIns="98728" tIns="49364" rIns="98728" bIns="49364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 eaLnBrk="1" hangingPunct="1">
                <a:spcBef>
                  <a:spcPct val="50000"/>
                </a:spcBef>
                <a:buNone/>
              </a:pPr>
              <a:r>
                <a:rPr lang="en-US" altLang="vi-VN" sz="1800" b="1" dirty="0">
                  <a:solidFill>
                    <a:srgbClr val="FF0000"/>
                  </a:solidFill>
                </a:rPr>
                <a:t>1</a:t>
              </a:r>
              <a:endParaRPr lang="en-US" altLang="vi-VN" sz="1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4354" name="Text Box 18"/>
          <p:cNvSpPr txBox="1"/>
          <p:nvPr/>
        </p:nvSpPr>
        <p:spPr>
          <a:xfrm>
            <a:off x="3276283" y="2635885"/>
            <a:ext cx="458787" cy="37623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lIns="98728" tIns="49364" rIns="98728" bIns="49364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1800" b="1" dirty="0">
                <a:solidFill>
                  <a:srgbClr val="FF0000"/>
                </a:solidFill>
              </a:rPr>
              <a:t>2</a:t>
            </a:r>
            <a:endParaRPr lang="en-US" altLang="vi-VN" sz="1800" b="1" dirty="0">
              <a:solidFill>
                <a:srgbClr val="FF0000"/>
              </a:solidFill>
            </a:endParaRPr>
          </a:p>
        </p:txBody>
      </p:sp>
      <p:sp>
        <p:nvSpPr>
          <p:cNvPr id="14355" name="Text Box 19"/>
          <p:cNvSpPr txBox="1"/>
          <p:nvPr/>
        </p:nvSpPr>
        <p:spPr>
          <a:xfrm flipH="1">
            <a:off x="6660515" y="5984240"/>
            <a:ext cx="387985" cy="3746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square" lIns="98728" tIns="49364" rIns="98728" bIns="49364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1800" b="1" dirty="0">
                <a:solidFill>
                  <a:srgbClr val="FF0000"/>
                </a:solidFill>
              </a:rPr>
              <a:t>5</a:t>
            </a:r>
            <a:endParaRPr lang="en-US" altLang="vi-VN" sz="1800" b="1" dirty="0">
              <a:solidFill>
                <a:srgbClr val="FF0000"/>
              </a:solidFill>
            </a:endParaRPr>
          </a:p>
        </p:txBody>
      </p:sp>
      <p:sp>
        <p:nvSpPr>
          <p:cNvPr id="14356" name="Text Box 20"/>
          <p:cNvSpPr txBox="1"/>
          <p:nvPr/>
        </p:nvSpPr>
        <p:spPr>
          <a:xfrm>
            <a:off x="8688388" y="5842000"/>
            <a:ext cx="455612" cy="37623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lIns="98728" tIns="49364" rIns="98728" bIns="49364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1800" b="1" dirty="0">
                <a:solidFill>
                  <a:srgbClr val="FF0000"/>
                </a:solidFill>
              </a:rPr>
              <a:t>7</a:t>
            </a:r>
            <a:endParaRPr lang="en-US" altLang="vi-VN" sz="1800" b="1" dirty="0">
              <a:solidFill>
                <a:srgbClr val="FF0000"/>
              </a:solidFill>
            </a:endParaRPr>
          </a:p>
        </p:txBody>
      </p:sp>
      <p:sp>
        <p:nvSpPr>
          <p:cNvPr id="14357" name="Text Box 21"/>
          <p:cNvSpPr txBox="1"/>
          <p:nvPr/>
        </p:nvSpPr>
        <p:spPr>
          <a:xfrm>
            <a:off x="6335713" y="2902585"/>
            <a:ext cx="460375" cy="3778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lIns="98728" tIns="49364" rIns="98728" bIns="49364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1800" b="1" dirty="0">
                <a:solidFill>
                  <a:srgbClr val="FF0000"/>
                </a:solidFill>
              </a:rPr>
              <a:t>3</a:t>
            </a:r>
            <a:endParaRPr lang="en-US" altLang="vi-VN" sz="1800" b="1" dirty="0">
              <a:solidFill>
                <a:srgbClr val="FF0000"/>
              </a:solidFill>
            </a:endParaRPr>
          </a:p>
        </p:txBody>
      </p:sp>
      <p:sp>
        <p:nvSpPr>
          <p:cNvPr id="14358" name="Text Box 22"/>
          <p:cNvSpPr txBox="1"/>
          <p:nvPr/>
        </p:nvSpPr>
        <p:spPr>
          <a:xfrm>
            <a:off x="0" y="6129338"/>
            <a:ext cx="458788" cy="3778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lIns="98728" tIns="49364" rIns="98728" bIns="49364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1800" b="1" dirty="0">
                <a:solidFill>
                  <a:srgbClr val="FF0000"/>
                </a:solidFill>
              </a:rPr>
              <a:t>6</a:t>
            </a:r>
            <a:endParaRPr lang="en-US" altLang="vi-VN" sz="1800" b="1" dirty="0">
              <a:solidFill>
                <a:srgbClr val="FF0000"/>
              </a:solidFill>
            </a:endParaRPr>
          </a:p>
        </p:txBody>
      </p:sp>
      <p:sp>
        <p:nvSpPr>
          <p:cNvPr id="14359" name="Text Box 23"/>
          <p:cNvSpPr txBox="1"/>
          <p:nvPr/>
        </p:nvSpPr>
        <p:spPr>
          <a:xfrm>
            <a:off x="0" y="4545013"/>
            <a:ext cx="458788" cy="37623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lIns="98728" tIns="49364" rIns="98728" bIns="49364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1800" b="1" dirty="0">
                <a:solidFill>
                  <a:srgbClr val="FF0000"/>
                </a:solidFill>
              </a:rPr>
              <a:t>4</a:t>
            </a:r>
            <a:endParaRPr lang="en-US" altLang="vi-VN" sz="1800" b="1" dirty="0">
              <a:solidFill>
                <a:srgbClr val="FF0000"/>
              </a:solidFill>
            </a:endParaRPr>
          </a:p>
        </p:txBody>
      </p:sp>
      <p:sp>
        <p:nvSpPr>
          <p:cNvPr id="14360" name="Rectangle 24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57225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vi-VN" sz="32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Chỉ v</a:t>
            </a:r>
            <a:r>
              <a:rPr lang="en-US" altLang="vi-VN" sz="3200" b="1" dirty="0">
                <a:solidFill>
                  <a:srgbClr val="99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32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nói những cách bảo quản thức ăn </a:t>
            </a:r>
            <a:br>
              <a:rPr lang="en-US" altLang="vi-VN" sz="32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32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từng hình</a:t>
            </a:r>
            <a:endParaRPr lang="en-US" altLang="vi-VN" sz="3200" b="1" dirty="0">
              <a:solidFill>
                <a:srgbClr val="99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Rectangle 24"/>
          <p:cNvSpPr txBox="1">
            <a:spLocks noChangeArrowheads="1"/>
          </p:cNvSpPr>
          <p:nvPr/>
        </p:nvSpPr>
        <p:spPr bwMode="auto">
          <a:xfrm>
            <a:off x="142875" y="2960688"/>
            <a:ext cx="2711450" cy="65722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vi-VN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Hình</a:t>
            </a:r>
            <a:r>
              <a:rPr kumimoji="0" lang="en-US" altLang="vi-VN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1: </a:t>
            </a:r>
            <a:r>
              <a:rPr kumimoji="0" lang="en-US" altLang="vi-VN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Phơi</a:t>
            </a:r>
            <a:r>
              <a:rPr kumimoji="0" lang="en-US" altLang="vi-VN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khô</a:t>
            </a:r>
            <a:endParaRPr kumimoji="0" lang="en-US" altLang="vi-VN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3" name="Rectangle 24"/>
          <p:cNvSpPr txBox="1">
            <a:spLocks noChangeArrowheads="1"/>
          </p:cNvSpPr>
          <p:nvPr/>
        </p:nvSpPr>
        <p:spPr bwMode="auto">
          <a:xfrm>
            <a:off x="3328670" y="2924810"/>
            <a:ext cx="2709863" cy="65722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vi-VN" sz="2400" dirty="0">
                <a:solidFill>
                  <a:schemeClr val="tx2"/>
                </a:solidFill>
              </a:rPr>
              <a:t> 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2: Đóng hộp</a:t>
            </a:r>
            <a:endParaRPr lang="en-US" altLang="vi-VN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Rectangle 24"/>
          <p:cNvSpPr txBox="1">
            <a:spLocks noChangeArrowheads="1"/>
          </p:cNvSpPr>
          <p:nvPr/>
        </p:nvSpPr>
        <p:spPr bwMode="auto">
          <a:xfrm>
            <a:off x="4371975" y="6345238"/>
            <a:ext cx="2711450" cy="65722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vi-VN" sz="2000" dirty="0">
                <a:solidFill>
                  <a:schemeClr val="tx2"/>
                </a:solidFill>
              </a:rPr>
              <a:t> 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5: L</a:t>
            </a:r>
            <a:r>
              <a:rPr lang="en-US" altLang="vi-VN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mắm</a:t>
            </a:r>
            <a:endParaRPr lang="en-US" altLang="vi-VN" sz="2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 txBox="1">
            <a:spLocks noChangeArrowheads="1"/>
          </p:cNvSpPr>
          <p:nvPr/>
        </p:nvSpPr>
        <p:spPr bwMode="auto">
          <a:xfrm>
            <a:off x="647700" y="4797425"/>
            <a:ext cx="2711450" cy="65722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vi-VN" sz="2400" dirty="0"/>
              <a:t> 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4: ướp lạnh</a:t>
            </a:r>
            <a:endParaRPr lang="en-US" altLang="vi-VN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Rectangle 24"/>
          <p:cNvSpPr txBox="1">
            <a:spLocks noChangeArrowheads="1"/>
          </p:cNvSpPr>
          <p:nvPr/>
        </p:nvSpPr>
        <p:spPr bwMode="auto">
          <a:xfrm>
            <a:off x="6432233" y="3069273"/>
            <a:ext cx="2711450" cy="65722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vi-VN" sz="2400" dirty="0">
                <a:solidFill>
                  <a:schemeClr val="tx2"/>
                </a:solidFill>
              </a:rPr>
              <a:t> 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3: Ướp lạnh</a:t>
            </a:r>
            <a:endParaRPr lang="en-US" altLang="vi-VN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Rectangle 24"/>
          <p:cNvSpPr txBox="1">
            <a:spLocks noChangeArrowheads="1"/>
          </p:cNvSpPr>
          <p:nvPr/>
        </p:nvSpPr>
        <p:spPr bwMode="auto">
          <a:xfrm>
            <a:off x="-23812" y="6350000"/>
            <a:ext cx="4554538" cy="65722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vi-VN" sz="2400" dirty="0">
                <a:solidFill>
                  <a:schemeClr val="tx2"/>
                </a:solidFill>
              </a:rPr>
              <a:t> </a:t>
            </a:r>
            <a:r>
              <a:rPr lang="en-US" altLang="vi-VN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6: L</a:t>
            </a:r>
            <a:r>
              <a:rPr lang="en-US" altLang="vi-VN" sz="21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mứt (cô đặc với đường)</a:t>
            </a:r>
            <a:endParaRPr lang="en-US" altLang="vi-VN" sz="21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Rectangle 24"/>
          <p:cNvSpPr txBox="1">
            <a:spLocks noChangeArrowheads="1"/>
          </p:cNvSpPr>
          <p:nvPr/>
        </p:nvSpPr>
        <p:spPr bwMode="auto">
          <a:xfrm>
            <a:off x="6840538" y="6200775"/>
            <a:ext cx="2447925" cy="65722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vi-VN" sz="2400" dirty="0">
                <a:solidFill>
                  <a:schemeClr val="tx2"/>
                </a:solidFill>
              </a:rPr>
              <a:t> </a:t>
            </a:r>
            <a:r>
              <a:rPr lang="en-US" altLang="vi-VN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7: Ướp muối</a:t>
            </a:r>
            <a:endParaRPr lang="en-US" altLang="vi-VN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vi-VN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c</a:t>
            </a:r>
            <a:r>
              <a:rPr lang="en-US" altLang="vi-VN" sz="21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muối)</a:t>
            </a:r>
            <a:endParaRPr lang="en-US" altLang="vi-VN" sz="21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3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3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4" grpId="0" bldLvl="0" animBg="1"/>
      <p:bldP spid="14355" grpId="0" bldLvl="0" animBg="1"/>
      <p:bldP spid="14356" grpId="0" animBg="1"/>
      <p:bldP spid="14357" grpId="0" bldLvl="0" animBg="1"/>
      <p:bldP spid="14358" grpId="0" animBg="1"/>
      <p:bldP spid="14359" grpId="0" animBg="1"/>
      <p:bldP spid="14360" grpId="0"/>
      <p:bldP spid="22" grpId="0"/>
      <p:bldP spid="23" grpId="0" bldLvl="0" animBg="1"/>
      <p:bldP spid="24" grpId="0" bldLvl="0" animBg="1"/>
      <p:bldP spid="25" grpId="0"/>
      <p:bldP spid="26" grpId="0" bldLvl="0" animBg="1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endParaRPr lang="vi-VN" altLang="en-US" dirty="0"/>
          </a:p>
        </p:txBody>
      </p:sp>
      <p:sp>
        <p:nvSpPr>
          <p:cNvPr id="6147" name="Rectangle 4"/>
          <p:cNvSpPr/>
          <p:nvPr/>
        </p:nvSpPr>
        <p:spPr>
          <a:xfrm>
            <a:off x="3416935" y="6131560"/>
            <a:ext cx="2133600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3600" b="1" dirty="0">
                <a:solidFill>
                  <a:srgbClr val="0000FF"/>
                </a:solidFill>
              </a:rPr>
              <a:t>phơi khô</a:t>
            </a:r>
            <a:endParaRPr lang="en-US" altLang="en-US" sz="3600" b="1" dirty="0">
              <a:solidFill>
                <a:srgbClr val="0000FF"/>
              </a:solidFill>
            </a:endParaRPr>
          </a:p>
        </p:txBody>
      </p:sp>
      <p:pic>
        <p:nvPicPr>
          <p:cNvPr id="6148" name="Content Placeholder 5" descr="CT-579231-2-01.jp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61463" cy="6129338"/>
          </a:xfrm>
        </p:spPr>
      </p:pic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Rectangle 3"/>
          <p:cNvSpPr/>
          <p:nvPr/>
        </p:nvSpPr>
        <p:spPr>
          <a:xfrm>
            <a:off x="3455988" y="6096000"/>
            <a:ext cx="2133600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3600" b="1" dirty="0">
                <a:solidFill>
                  <a:srgbClr val="0000FF"/>
                </a:solidFill>
              </a:rPr>
              <a:t>phơi khô</a:t>
            </a:r>
            <a:endParaRPr lang="en-US" altLang="en-US" sz="3600" b="1" dirty="0">
              <a:solidFill>
                <a:srgbClr val="0000FF"/>
              </a:solidFill>
            </a:endParaRPr>
          </a:p>
        </p:txBody>
      </p:sp>
      <p:pic>
        <p:nvPicPr>
          <p:cNvPr id="7171" name="Picture 3" descr="banhda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200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9030" name="Picture 6" descr="2252571358_94bd3707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43400" y="0"/>
            <a:ext cx="4800600" cy="342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9031" name="Picture 7" descr="010609-0603-bntmkhc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65513"/>
            <a:ext cx="4419600" cy="3392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9032" name="Picture 8" descr="55215162-1232443272-chuamatngu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3486150"/>
            <a:ext cx="4724400" cy="3371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5" descr="banhda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319588" cy="34655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,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,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,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,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Text Box 4"/>
          <p:cNvSpPr txBox="1"/>
          <p:nvPr/>
        </p:nvSpPr>
        <p:spPr>
          <a:xfrm>
            <a:off x="2987675" y="6165215"/>
            <a:ext cx="264414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990000"/>
                </a:solidFill>
              </a:rPr>
              <a:t>  Ướp lạnh</a:t>
            </a:r>
            <a:endParaRPr lang="en-US" altLang="en-US" sz="3600" b="1" dirty="0">
              <a:solidFill>
                <a:srgbClr val="990000"/>
              </a:solidFill>
            </a:endParaRPr>
          </a:p>
        </p:txBody>
      </p:sp>
      <p:pic>
        <p:nvPicPr>
          <p:cNvPr id="9219" name="Picture 5" descr="em-hay-ta-cai-tu-lanh.jpg"/>
          <p:cNvPicPr>
            <a:picLocks noChangeAspect="1"/>
          </p:cNvPicPr>
          <p:nvPr/>
        </p:nvPicPr>
        <p:blipFill>
          <a:blip r:embed="rId1"/>
          <a:srcRect l="18875" r="19516"/>
          <a:stretch>
            <a:fillRect/>
          </a:stretch>
        </p:blipFill>
        <p:spPr>
          <a:xfrm>
            <a:off x="0" y="0"/>
            <a:ext cx="4348163" cy="6021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8" descr="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488" y="188913"/>
            <a:ext cx="4608512" cy="57610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3008</Words>
  <Application>WPS Presentation</Application>
  <PresentationFormat/>
  <Paragraphs>203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6" baseType="lpstr">
      <vt:lpstr>Arial</vt:lpstr>
      <vt:lpstr>SimSun</vt:lpstr>
      <vt:lpstr>Wingdings</vt:lpstr>
      <vt:lpstr>Times New Roman</vt:lpstr>
      <vt:lpstr>Wingdings 2</vt:lpstr>
      <vt:lpstr>Microsoft YaHei</vt:lpstr>
      <vt:lpstr>Arial Unicode MS</vt:lpstr>
      <vt:lpstr>Calibri</vt:lpstr>
      <vt:lpstr>Default Design</vt:lpstr>
      <vt:lpstr>PowerPoint 演示文稿</vt:lpstr>
      <vt:lpstr>PowerPoint 演示文稿</vt:lpstr>
      <vt:lpstr>PowerPoint 演示文稿</vt:lpstr>
      <vt:lpstr>PowerPoint 演示文稿</vt:lpstr>
      <vt:lpstr>     Chỉ và nói những cách bảo quản thức ăn  trong từng hình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Đinh Thu Hà</cp:lastModifiedBy>
  <cp:revision>4</cp:revision>
  <dcterms:created xsi:type="dcterms:W3CDTF">2010-09-11T13:07:00Z</dcterms:created>
  <dcterms:modified xsi:type="dcterms:W3CDTF">2021-10-06T08:54:19Z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5F8E8483B4054C36B5BD7CF70183CD05</vt:lpwstr>
  </property>
  <property fmtid="{D5CDD505-2E9C-101B-9397-08002B2CF9AE}" pid="3" name="KSOProductBuildVer">
    <vt:lpwstr>1033-11.2.0.10323</vt:lpwstr>
  </property>
</Properties>
</file>