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x-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38" r:id="rId7"/>
  </p:sldMasterIdLst>
  <p:notesMasterIdLst>
    <p:notesMasterId r:id="rId48"/>
  </p:notesMasterIdLst>
  <p:sldIdLst>
    <p:sldId id="359" r:id="rId8"/>
    <p:sldId id="357" r:id="rId9"/>
    <p:sldId id="360" r:id="rId10"/>
    <p:sldId id="290" r:id="rId11"/>
    <p:sldId id="265" r:id="rId12"/>
    <p:sldId id="353" r:id="rId13"/>
    <p:sldId id="266" r:id="rId14"/>
    <p:sldId id="267" r:id="rId15"/>
    <p:sldId id="293" r:id="rId16"/>
    <p:sldId id="292" r:id="rId17"/>
    <p:sldId id="328" r:id="rId18"/>
    <p:sldId id="295" r:id="rId19"/>
    <p:sldId id="260" r:id="rId20"/>
    <p:sldId id="358" r:id="rId21"/>
    <p:sldId id="270" r:id="rId22"/>
    <p:sldId id="264" r:id="rId23"/>
    <p:sldId id="354" r:id="rId24"/>
    <p:sldId id="272" r:id="rId25"/>
    <p:sldId id="274" r:id="rId26"/>
    <p:sldId id="307" r:id="rId27"/>
    <p:sldId id="268" r:id="rId28"/>
    <p:sldId id="275" r:id="rId29"/>
    <p:sldId id="302" r:id="rId30"/>
    <p:sldId id="277" r:id="rId31"/>
    <p:sldId id="303" r:id="rId32"/>
    <p:sldId id="279" r:id="rId33"/>
    <p:sldId id="329" r:id="rId34"/>
    <p:sldId id="280" r:id="rId35"/>
    <p:sldId id="281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9" r:id="rId44"/>
    <p:sldId id="368" r:id="rId45"/>
    <p:sldId id="314" r:id="rId46"/>
    <p:sldId id="317" r:id="rId47"/>
  </p:sldIdLst>
  <p:sldSz cx="9144000" cy="5143500" type="screen16x9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91" autoAdjust="0"/>
    <p:restoredTop sz="94660"/>
  </p:normalViewPr>
  <p:slideViewPr>
    <p:cSldViewPr>
      <p:cViewPr varScale="1">
        <p:scale>
          <a:sx n="91" d="100"/>
          <a:sy n="91" d="100"/>
        </p:scale>
        <p:origin x="-55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50735B44-370A-4F51-A959-3E10DA23CE1D}" type="parTrans" cxnId="{4789034F-9CD2-4389-BE71-FCD2DCA61B18}">
      <dgm:prSet/>
      <dgm:spPr/>
      <dgm:t>
        <a:bodyPr/>
        <a:lstStyle/>
        <a:p>
          <a:endParaRPr lang="en-US"/>
        </a:p>
      </dgm:t>
    </dgm:pt>
    <dgm:pt modelId="{20711664-9F86-423E-BF24-1D12B415694C}" type="sibTrans" cxnId="{4789034F-9CD2-4389-BE71-FCD2DCA61B18}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HĐSX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vùng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B39E0C5B-A665-46EE-8C71-2A8CE0E02AFF}" type="parTrans" cxnId="{DF45976B-2C7D-4B40-9071-EA7B2390A44C}">
      <dgm:prSet/>
      <dgm:spPr/>
      <dgm:t>
        <a:bodyPr/>
        <a:lstStyle/>
        <a:p>
          <a:endParaRPr lang="en-US"/>
        </a:p>
      </dgm:t>
    </dgm:pt>
    <dgm:pt modelId="{5E0683B6-A772-465F-8F24-EC24D6F7218C}" type="sibTrans" cxnId="{DF45976B-2C7D-4B40-9071-EA7B2390A44C}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Biết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việc</a:t>
          </a:r>
          <a:r>
            <a:rPr lang="en-US" dirty="0" smtClean="0"/>
            <a:t> </a:t>
          </a:r>
          <a:r>
            <a:rPr lang="en-US" dirty="0" err="1" smtClean="0"/>
            <a:t>trồng</a:t>
          </a:r>
          <a:r>
            <a:rPr lang="en-US" dirty="0" smtClean="0"/>
            <a:t> </a:t>
          </a:r>
          <a:r>
            <a:rPr lang="en-US" dirty="0" err="1" smtClean="0"/>
            <a:t>rừng</a:t>
          </a:r>
          <a:r>
            <a:rPr lang="en-US" dirty="0" smtClean="0"/>
            <a:t> ở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.</a:t>
          </a:r>
          <a:endParaRPr lang="en-US" dirty="0"/>
        </a:p>
      </dgm:t>
    </dgm:pt>
    <dgm:pt modelId="{C91E176B-30F0-411C-8FBB-80F2E2862DD4}" type="parTrans" cxnId="{991BA6A5-4DD7-4939-AE98-4647E0B17579}">
      <dgm:prSet/>
      <dgm:spPr/>
      <dgm:t>
        <a:bodyPr/>
        <a:lstStyle/>
        <a:p>
          <a:endParaRPr lang="en-US"/>
        </a:p>
      </dgm:t>
    </dgm:pt>
    <dgm:pt modelId="{0F7BE3A0-1A0C-4610-A5F4-214DE744850D}" type="sibTrans" cxnId="{991BA6A5-4DD7-4939-AE98-4647E0B17579}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E5EE9025-00F1-4527-B316-EEC4C6C0E3DF}" type="presOf" srcId="{15C162FB-E245-4616-B440-6541485922C4}" destId="{68C2AD3E-70B0-4182-9968-ACF6BF8BE372}" srcOrd="0" destOrd="0" presId="urn:microsoft.com/office/officeart/2008/layout/VerticalCurvedList"/>
    <dgm:cxn modelId="{3A1F8824-CB03-4602-95CF-B1937FCFFF5A}" type="presOf" srcId="{900E80BA-61A5-471E-A93D-52BA50257157}" destId="{9923BAB0-BFC7-433A-A799-53497CF6A720}" srcOrd="0" destOrd="0" presId="urn:microsoft.com/office/officeart/2008/layout/VerticalCurvedList"/>
    <dgm:cxn modelId="{A6F94CD9-1A5F-4DED-8473-5D5D9209EF85}" type="presOf" srcId="{BBDD006C-5C99-406B-B959-A2DEEA926052}" destId="{574840C6-472E-4481-9C89-3105FE6F1F34}" srcOrd="0" destOrd="0" presId="urn:microsoft.com/office/officeart/2008/layout/VerticalCurvedList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931D511E-1ECB-4D15-B4EF-F75357E7C818}" type="presOf" srcId="{12AE98AE-1679-4EE3-8CEF-71DF4E665D9C}" destId="{4196BBF4-AFB7-48EF-8348-035E781EB1CA}" srcOrd="0" destOrd="0" presId="urn:microsoft.com/office/officeart/2008/layout/VerticalCurvedList"/>
    <dgm:cxn modelId="{26B39374-16A2-41FB-9884-A33BA66A9DC4}" type="presOf" srcId="{20711664-9F86-423E-BF24-1D12B415694C}" destId="{AF038F33-1E90-448D-9DD9-3A6DBF1D90C7}" srcOrd="0" destOrd="0" presId="urn:microsoft.com/office/officeart/2008/layout/VerticalCurvedList"/>
    <dgm:cxn modelId="{4F87F7DF-A82D-4965-ACC8-97AFD360B402}" type="presParOf" srcId="{4196BBF4-AFB7-48EF-8348-035E781EB1CA}" destId="{E61E70BD-5C6F-43A4-B695-7EE169A96FDA}" srcOrd="0" destOrd="0" presId="urn:microsoft.com/office/officeart/2008/layout/VerticalCurvedList"/>
    <dgm:cxn modelId="{04EF573A-570E-44B5-9EF7-22E987BB0F6E}" type="presParOf" srcId="{E61E70BD-5C6F-43A4-B695-7EE169A96FDA}" destId="{8C713431-2DF1-4456-A9C5-CFCE89ADB16C}" srcOrd="0" destOrd="0" presId="urn:microsoft.com/office/officeart/2008/layout/VerticalCurvedList"/>
    <dgm:cxn modelId="{1BD20A1C-D795-451E-B494-64F05E72A539}" type="presParOf" srcId="{8C713431-2DF1-4456-A9C5-CFCE89ADB16C}" destId="{3A912899-6D59-40D4-B59C-3969D176271C}" srcOrd="0" destOrd="0" presId="urn:microsoft.com/office/officeart/2008/layout/VerticalCurvedList"/>
    <dgm:cxn modelId="{C26B618C-4C47-4CD2-8AD8-F7CECBB3A894}" type="presParOf" srcId="{8C713431-2DF1-4456-A9C5-CFCE89ADB16C}" destId="{AF038F33-1E90-448D-9DD9-3A6DBF1D90C7}" srcOrd="1" destOrd="0" presId="urn:microsoft.com/office/officeart/2008/layout/VerticalCurvedList"/>
    <dgm:cxn modelId="{FEE11109-4B2A-4189-BE30-C961662586A9}" type="presParOf" srcId="{8C713431-2DF1-4456-A9C5-CFCE89ADB16C}" destId="{87642695-9DC7-4151-B095-E11F330DDE17}" srcOrd="2" destOrd="0" presId="urn:microsoft.com/office/officeart/2008/layout/VerticalCurvedList"/>
    <dgm:cxn modelId="{B4DFE1BE-B0C9-4F44-BEDC-675ACAC7835F}" type="presParOf" srcId="{8C713431-2DF1-4456-A9C5-CFCE89ADB16C}" destId="{EDC7222C-F452-4929-AABD-CC5AC66C742D}" srcOrd="3" destOrd="0" presId="urn:microsoft.com/office/officeart/2008/layout/VerticalCurvedList"/>
    <dgm:cxn modelId="{80522B73-3E6F-4990-AB2E-C86E85271728}" type="presParOf" srcId="{E61E70BD-5C6F-43A4-B695-7EE169A96FDA}" destId="{9923BAB0-BFC7-433A-A799-53497CF6A720}" srcOrd="1" destOrd="0" presId="urn:microsoft.com/office/officeart/2008/layout/VerticalCurvedList"/>
    <dgm:cxn modelId="{95B44ADE-BA01-49B0-A5D9-0C5CDD11E7FA}" type="presParOf" srcId="{E61E70BD-5C6F-43A4-B695-7EE169A96FDA}" destId="{4BBE0B9A-A6C6-4A40-B4B7-065C0121BC53}" srcOrd="2" destOrd="0" presId="urn:microsoft.com/office/officeart/2008/layout/VerticalCurvedList"/>
    <dgm:cxn modelId="{4F0CA9B1-EC7D-43F4-B188-F50193BA7D44}" type="presParOf" srcId="{4BBE0B9A-A6C6-4A40-B4B7-065C0121BC53}" destId="{511ECAD2-FD7F-4A6A-A2CF-7B7FA034685B}" srcOrd="0" destOrd="0" presId="urn:microsoft.com/office/officeart/2008/layout/VerticalCurvedList"/>
    <dgm:cxn modelId="{E26727AF-7D82-4D62-BD54-BA6C6353E5C0}" type="presParOf" srcId="{E61E70BD-5C6F-43A4-B695-7EE169A96FDA}" destId="{68C2AD3E-70B0-4182-9968-ACF6BF8BE372}" srcOrd="3" destOrd="0" presId="urn:microsoft.com/office/officeart/2008/layout/VerticalCurvedList"/>
    <dgm:cxn modelId="{3C350891-01E7-48B5-8DFF-2356D0C1E740}" type="presParOf" srcId="{E61E70BD-5C6F-43A4-B695-7EE169A96FDA}" destId="{FB8EA9FA-3470-40F2-BA82-74BE5010E9F0}" srcOrd="4" destOrd="0" presId="urn:microsoft.com/office/officeart/2008/layout/VerticalCurvedList"/>
    <dgm:cxn modelId="{7E318277-4290-47F4-93AD-A83C8AEAECC4}" type="presParOf" srcId="{FB8EA9FA-3470-40F2-BA82-74BE5010E9F0}" destId="{66AEB101-A224-4F03-97D5-A3484EFA4ABE}" srcOrd="0" destOrd="0" presId="urn:microsoft.com/office/officeart/2008/layout/VerticalCurvedList"/>
    <dgm:cxn modelId="{A2A571C5-69F9-40F8-BEAF-51991CB75BC5}" type="presParOf" srcId="{E61E70BD-5C6F-43A4-B695-7EE169A96FDA}" destId="{574840C6-472E-4481-9C89-3105FE6F1F34}" srcOrd="5" destOrd="0" presId="urn:microsoft.com/office/officeart/2008/layout/VerticalCurvedList"/>
    <dgm:cxn modelId="{4ECB7ACB-CB36-40F2-8C5F-1B9D48614C6C}" type="presParOf" srcId="{E61E70BD-5C6F-43A4-B695-7EE169A96FDA}" destId="{42459CD5-D2DF-4355-969D-516A6C26E882}" srcOrd="6" destOrd="0" presId="urn:microsoft.com/office/officeart/2008/layout/VerticalCurvedList"/>
    <dgm:cxn modelId="{BB01A37F-55F7-4877-BAD5-13EE21D48C1D}" type="presParOf" srcId="{42459CD5-D2DF-4355-969D-516A6C26E882}" destId="{24F0D6C0-2206-4C5F-B8D7-824AFE3B4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50735B44-370A-4F51-A959-3E10DA23CE1D}" type="parTrans" cxnId="{4789034F-9CD2-4389-BE71-FCD2DCA61B18}">
      <dgm:prSet/>
      <dgm:spPr/>
      <dgm:t>
        <a:bodyPr/>
        <a:lstStyle/>
        <a:p>
          <a:endParaRPr lang="en-US"/>
        </a:p>
      </dgm:t>
    </dgm:pt>
    <dgm:pt modelId="{20711664-9F86-423E-BF24-1D12B415694C}" type="sibTrans" cxnId="{4789034F-9CD2-4389-BE71-FCD2DCA61B18}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HĐSX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vùng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B39E0C5B-A665-46EE-8C71-2A8CE0E02AFF}" type="parTrans" cxnId="{DF45976B-2C7D-4B40-9071-EA7B2390A44C}">
      <dgm:prSet/>
      <dgm:spPr/>
      <dgm:t>
        <a:bodyPr/>
        <a:lstStyle/>
        <a:p>
          <a:endParaRPr lang="en-US"/>
        </a:p>
      </dgm:t>
    </dgm:pt>
    <dgm:pt modelId="{5E0683B6-A772-465F-8F24-EC24D6F7218C}" type="sibTrans" cxnId="{DF45976B-2C7D-4B40-9071-EA7B2390A44C}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Biết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việc</a:t>
          </a:r>
          <a:r>
            <a:rPr lang="en-US" dirty="0" smtClean="0"/>
            <a:t> </a:t>
          </a:r>
          <a:r>
            <a:rPr lang="en-US" dirty="0" err="1" smtClean="0"/>
            <a:t>trồng</a:t>
          </a:r>
          <a:r>
            <a:rPr lang="en-US" dirty="0" smtClean="0"/>
            <a:t> </a:t>
          </a:r>
          <a:r>
            <a:rPr lang="en-US" dirty="0" err="1" smtClean="0"/>
            <a:t>rừng</a:t>
          </a:r>
          <a:r>
            <a:rPr lang="en-US" dirty="0" smtClean="0"/>
            <a:t> ở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.</a:t>
          </a:r>
          <a:endParaRPr lang="en-US" dirty="0"/>
        </a:p>
      </dgm:t>
    </dgm:pt>
    <dgm:pt modelId="{C91E176B-30F0-411C-8FBB-80F2E2862DD4}" type="parTrans" cxnId="{991BA6A5-4DD7-4939-AE98-4647E0B17579}">
      <dgm:prSet/>
      <dgm:spPr/>
      <dgm:t>
        <a:bodyPr/>
        <a:lstStyle/>
        <a:p>
          <a:endParaRPr lang="en-US"/>
        </a:p>
      </dgm:t>
    </dgm:pt>
    <dgm:pt modelId="{0F7BE3A0-1A0C-4610-A5F4-214DE744850D}" type="sibTrans" cxnId="{991BA6A5-4DD7-4939-AE98-4647E0B17579}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8D1C2F3C-E9FE-41CF-AF7E-ABB64AD13411}" type="presOf" srcId="{15C162FB-E245-4616-B440-6541485922C4}" destId="{68C2AD3E-70B0-4182-9968-ACF6BF8BE372}" srcOrd="0" destOrd="0" presId="urn:microsoft.com/office/officeart/2008/layout/VerticalCurvedList"/>
    <dgm:cxn modelId="{E94ED82F-1AB6-481D-A748-62A5E78E7127}" type="presOf" srcId="{BBDD006C-5C99-406B-B959-A2DEEA926052}" destId="{574840C6-472E-4481-9C89-3105FE6F1F34}" srcOrd="0" destOrd="0" presId="urn:microsoft.com/office/officeart/2008/layout/VerticalCurvedList"/>
    <dgm:cxn modelId="{F3889B0E-8077-4B40-A5BE-65C6709004F8}" type="presOf" srcId="{900E80BA-61A5-471E-A93D-52BA50257157}" destId="{9923BAB0-BFC7-433A-A799-53497CF6A720}" srcOrd="0" destOrd="0" presId="urn:microsoft.com/office/officeart/2008/layout/VerticalCurvedList"/>
    <dgm:cxn modelId="{9DDD495E-D2C9-437E-80D0-6D228157E0E9}" type="presOf" srcId="{20711664-9F86-423E-BF24-1D12B415694C}" destId="{AF038F33-1E90-448D-9DD9-3A6DBF1D90C7}" srcOrd="0" destOrd="0" presId="urn:microsoft.com/office/officeart/2008/layout/VerticalCurvedList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E967F90E-CE78-4E5E-A4B6-1A67360B0D17}" type="presOf" srcId="{12AE98AE-1679-4EE3-8CEF-71DF4E665D9C}" destId="{4196BBF4-AFB7-48EF-8348-035E781EB1CA}" srcOrd="0" destOrd="0" presId="urn:microsoft.com/office/officeart/2008/layout/VerticalCurvedList"/>
    <dgm:cxn modelId="{25DD2846-80CF-4A1C-BDCB-17C3746C7B81}" type="presParOf" srcId="{4196BBF4-AFB7-48EF-8348-035E781EB1CA}" destId="{E61E70BD-5C6F-43A4-B695-7EE169A96FDA}" srcOrd="0" destOrd="0" presId="urn:microsoft.com/office/officeart/2008/layout/VerticalCurvedList"/>
    <dgm:cxn modelId="{546326EA-EDA9-4DBE-8E40-3875CE1788B0}" type="presParOf" srcId="{E61E70BD-5C6F-43A4-B695-7EE169A96FDA}" destId="{8C713431-2DF1-4456-A9C5-CFCE89ADB16C}" srcOrd="0" destOrd="0" presId="urn:microsoft.com/office/officeart/2008/layout/VerticalCurvedList"/>
    <dgm:cxn modelId="{05FAF95C-2365-494A-999C-942665DA7840}" type="presParOf" srcId="{8C713431-2DF1-4456-A9C5-CFCE89ADB16C}" destId="{3A912899-6D59-40D4-B59C-3969D176271C}" srcOrd="0" destOrd="0" presId="urn:microsoft.com/office/officeart/2008/layout/VerticalCurvedList"/>
    <dgm:cxn modelId="{ADBABF10-31E3-4B25-BCB5-9477D34343BF}" type="presParOf" srcId="{8C713431-2DF1-4456-A9C5-CFCE89ADB16C}" destId="{AF038F33-1E90-448D-9DD9-3A6DBF1D90C7}" srcOrd="1" destOrd="0" presId="urn:microsoft.com/office/officeart/2008/layout/VerticalCurvedList"/>
    <dgm:cxn modelId="{81A7C661-4A87-4850-B29B-77BFCCB3AF6A}" type="presParOf" srcId="{8C713431-2DF1-4456-A9C5-CFCE89ADB16C}" destId="{87642695-9DC7-4151-B095-E11F330DDE17}" srcOrd="2" destOrd="0" presId="urn:microsoft.com/office/officeart/2008/layout/VerticalCurvedList"/>
    <dgm:cxn modelId="{37A86DA2-2551-4DEC-85F0-CB67F6C2DF9A}" type="presParOf" srcId="{8C713431-2DF1-4456-A9C5-CFCE89ADB16C}" destId="{EDC7222C-F452-4929-AABD-CC5AC66C742D}" srcOrd="3" destOrd="0" presId="urn:microsoft.com/office/officeart/2008/layout/VerticalCurvedList"/>
    <dgm:cxn modelId="{1E349472-3D7E-4BAF-8B2E-E6BF7539E376}" type="presParOf" srcId="{E61E70BD-5C6F-43A4-B695-7EE169A96FDA}" destId="{9923BAB0-BFC7-433A-A799-53497CF6A720}" srcOrd="1" destOrd="0" presId="urn:microsoft.com/office/officeart/2008/layout/VerticalCurvedList"/>
    <dgm:cxn modelId="{59199358-E46F-4F5D-9576-48DD43209A28}" type="presParOf" srcId="{E61E70BD-5C6F-43A4-B695-7EE169A96FDA}" destId="{4BBE0B9A-A6C6-4A40-B4B7-065C0121BC53}" srcOrd="2" destOrd="0" presId="urn:microsoft.com/office/officeart/2008/layout/VerticalCurvedList"/>
    <dgm:cxn modelId="{B4674495-69BA-4934-912A-F0BC7FD75652}" type="presParOf" srcId="{4BBE0B9A-A6C6-4A40-B4B7-065C0121BC53}" destId="{511ECAD2-FD7F-4A6A-A2CF-7B7FA034685B}" srcOrd="0" destOrd="0" presId="urn:microsoft.com/office/officeart/2008/layout/VerticalCurvedList"/>
    <dgm:cxn modelId="{F9A02B86-A62E-47A1-B936-18D61C80B5BF}" type="presParOf" srcId="{E61E70BD-5C6F-43A4-B695-7EE169A96FDA}" destId="{68C2AD3E-70B0-4182-9968-ACF6BF8BE372}" srcOrd="3" destOrd="0" presId="urn:microsoft.com/office/officeart/2008/layout/VerticalCurvedList"/>
    <dgm:cxn modelId="{837A7C29-BC0E-44E1-8351-2A3669D43AD9}" type="presParOf" srcId="{E61E70BD-5C6F-43A4-B695-7EE169A96FDA}" destId="{FB8EA9FA-3470-40F2-BA82-74BE5010E9F0}" srcOrd="4" destOrd="0" presId="urn:microsoft.com/office/officeart/2008/layout/VerticalCurvedList"/>
    <dgm:cxn modelId="{2B83377D-FF38-4E32-B311-2836631E2B85}" type="presParOf" srcId="{FB8EA9FA-3470-40F2-BA82-74BE5010E9F0}" destId="{66AEB101-A224-4F03-97D5-A3484EFA4ABE}" srcOrd="0" destOrd="0" presId="urn:microsoft.com/office/officeart/2008/layout/VerticalCurvedList"/>
    <dgm:cxn modelId="{EE2B959D-682D-422D-8874-41BD7556EAF9}" type="presParOf" srcId="{E61E70BD-5C6F-43A4-B695-7EE169A96FDA}" destId="{574840C6-472E-4481-9C89-3105FE6F1F34}" srcOrd="5" destOrd="0" presId="urn:microsoft.com/office/officeart/2008/layout/VerticalCurvedList"/>
    <dgm:cxn modelId="{450471AC-F0D4-4B9F-B168-BE359C655F79}" type="presParOf" srcId="{E61E70BD-5C6F-43A4-B695-7EE169A96FDA}" destId="{42459CD5-D2DF-4355-969D-516A6C26E882}" srcOrd="6" destOrd="0" presId="urn:microsoft.com/office/officeart/2008/layout/VerticalCurvedList"/>
    <dgm:cxn modelId="{862DD0AC-8B0F-433E-BF69-FD1986905BE3}" type="presParOf" srcId="{42459CD5-D2DF-4355-969D-516A6C26E882}" destId="{24F0D6C0-2206-4C5F-B8D7-824AFE3B4621}" srcOrd="0" destOrd="0" presId="urn:microsoft.com/office/officeart/2008/layout/VerticalCurvedLis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8F33-1E90-448D-9DD9-3A6DBF1D90C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BAB0-BFC7-433A-A799-53497CF6A720}">
      <dsp:nvSpPr>
        <dsp:cNvPr id="0" name=""/>
        <dsp:cNvSpPr/>
      </dsp:nvSpPr>
      <dsp:spPr>
        <a:xfrm>
          <a:off x="564979" y="406400"/>
          <a:ext cx="6563415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Nêu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được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một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số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đặc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điểm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địa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hình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endParaRPr lang="en-US" sz="2500" kern="1200" dirty="0"/>
        </a:p>
      </dsp:txBody>
      <dsp:txXfrm>
        <a:off x="564979" y="406400"/>
        <a:ext cx="6563415" cy="812800"/>
      </dsp:txXfrm>
    </dsp:sp>
    <dsp:sp modelId="{511ECAD2-FD7F-4A6A-A2CF-7B7FA034685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AD3E-70B0-4182-9968-ACF6BF8BE372}">
      <dsp:nvSpPr>
        <dsp:cNvPr id="0" name=""/>
        <dsp:cNvSpPr/>
      </dsp:nvSpPr>
      <dsp:spPr>
        <a:xfrm>
          <a:off x="860432" y="1625599"/>
          <a:ext cx="6267962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Nêu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được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một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số</a:t>
          </a:r>
          <a:r>
            <a:rPr lang="en-US" sz="2500" kern="1200" dirty="0" smtClean="0"/>
            <a:t> HĐSX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dân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vùng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endParaRPr lang="en-US" sz="2500" kern="1200" dirty="0"/>
        </a:p>
      </dsp:txBody>
      <dsp:txXfrm>
        <a:off x="860432" y="1625599"/>
        <a:ext cx="6267962" cy="812800"/>
      </dsp:txXfrm>
    </dsp:sp>
    <dsp:sp modelId="{66AEB101-A224-4F03-97D5-A3484EFA4AB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40C6-472E-4481-9C89-3105FE6F1F34}">
      <dsp:nvSpPr>
        <dsp:cNvPr id="0" name=""/>
        <dsp:cNvSpPr/>
      </dsp:nvSpPr>
      <dsp:spPr>
        <a:xfrm>
          <a:off x="564979" y="2844800"/>
          <a:ext cx="6563415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Biết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tác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dụng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việc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trồng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rừng</a:t>
          </a:r>
          <a:r>
            <a:rPr lang="en-US" sz="2500" kern="1200" dirty="0" smtClean="0"/>
            <a:t> ở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564979" y="2844800"/>
        <a:ext cx="6563415" cy="812800"/>
      </dsp:txXfrm>
    </dsp:sp>
    <dsp:sp modelId="{24F0D6C0-2206-4C5F-B8D7-824AFE3B462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2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679601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76861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134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975322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975639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452829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091792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543426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338523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73613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104814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35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718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761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043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6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16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85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97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6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6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610319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9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68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111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2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85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23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577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05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339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913959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426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96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01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33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218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9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548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2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107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0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920056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849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47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5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04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249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44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776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622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15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030578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52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52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8324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55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013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571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22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226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932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7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267868"/>
      </p:ext>
    </p:extLst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766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804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45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3112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3907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95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56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209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184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3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879803"/>
      </p:ext>
    </p:extLst>
  </p:cSld>
  <p:clrMapOvr>
    <a:masterClrMapping/>
  </p:clrMapOvr>
  <p:transition>
    <p:blind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91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46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17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608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648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8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8" r:id="rId10"/>
    <p:sldLayoutId id="2147483667" r:id="rId11"/>
    <p:sldLayoutId id="2147483665" r:id="rId12"/>
    <p:sldLayoutId id="2147483664" r:id="rId13"/>
    <p:sldLayoutId id="2147483663" r:id="rId14"/>
    <p:sldLayoutId id="2147483662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77" r:id="rId21"/>
    <p:sldLayoutId id="2147483669" r:id="rId22"/>
    <p:sldLayoutId id="2147483666" r:id="rId23"/>
    <p:sldLayoutId id="2147483661" r:id="rId24"/>
    <p:sldLayoutId id="2147483656" r:id="rId25"/>
    <p:sldLayoutId id="2147483657" r:id="rId26"/>
    <p:sldLayoutId id="2147483658" r:id="rId27"/>
    <p:sldLayoutId id="2147483659" r:id="rId28"/>
    <p:sldLayoutId id="2147483660" r:id="rId29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3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5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6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1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%20h&#7885;c.wmv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30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10" Type="http://schemas.microsoft.com/office/2007/relationships/media" Target="../media/media1.wav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45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59.png"/><Relationship Id="rId50" Type="http://schemas.openxmlformats.org/officeDocument/2006/relationships/image" Target="../media/image60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42.png"/><Relationship Id="rId17" Type="http://schemas.microsoft.com/office/2007/relationships/hdphoto" Target="../media/hdphoto10.wdp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image" Target="../media/image56.png"/><Relationship Id="rId46" Type="http://schemas.openxmlformats.org/officeDocument/2006/relationships/slide" Target="slide4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image" Target="../media/image51.png"/><Relationship Id="rId41" Type="http://schemas.openxmlformats.org/officeDocument/2006/relationships/image" Target="../media/image57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microsoft.com/office/2007/relationships/hdphoto" Target="../media/hdphoto7.wdp"/><Relationship Id="rId24" Type="http://schemas.openxmlformats.org/officeDocument/2006/relationships/image" Target="../media/image48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61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55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41.png"/><Relationship Id="rId19" Type="http://schemas.microsoft.com/office/2007/relationships/hdphoto" Target="../media/hdphoto11.wdp"/><Relationship Id="rId31" Type="http://schemas.openxmlformats.org/officeDocument/2006/relationships/image" Target="../media/image52.png"/><Relationship Id="rId44" Type="http://schemas.openxmlformats.org/officeDocument/2006/relationships/image" Target="../media/image58.png"/><Relationship Id="rId52" Type="http://schemas.openxmlformats.org/officeDocument/2006/relationships/slide" Target="slide13.xml"/><Relationship Id="rId4" Type="http://schemas.openxmlformats.org/officeDocument/2006/relationships/image" Target="../media/image38.png"/><Relationship Id="rId9" Type="http://schemas.microsoft.com/office/2007/relationships/hdphoto" Target="../media/hdphoto6.wdp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50.png"/><Relationship Id="rId30" Type="http://schemas.microsoft.com/office/2007/relationships/hdphoto" Target="../media/hdphoto16.wdp"/><Relationship Id="rId35" Type="http://schemas.openxmlformats.org/officeDocument/2006/relationships/image" Target="../media/image54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62.png"/><Relationship Id="rId8" Type="http://schemas.openxmlformats.org/officeDocument/2006/relationships/image" Target="../media/image40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2.xml"/><Relationship Id="rId6" Type="http://schemas.microsoft.com/office/2007/relationships/hdphoto" Target="../media/hdphoto27.wdp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3.xml"/><Relationship Id="rId6" Type="http://schemas.microsoft.com/office/2007/relationships/hdphoto" Target="../media/hdphoto27.wdp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4.xml"/><Relationship Id="rId6" Type="http://schemas.microsoft.com/office/2007/relationships/hdphoto" Target="../media/hdphoto27.wdp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5.xml"/><Relationship Id="rId6" Type="http://schemas.microsoft.com/office/2007/relationships/hdphoto" Target="../media/hdphoto27.wdp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45720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lý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1606897"/>
            <a:ext cx="6096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TRUNG DU </a:t>
            </a:r>
          </a:p>
          <a:p>
            <a:pPr algn="ctr"/>
            <a:r>
              <a:rPr lang="en-US" sz="5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BẮC BỘ</a:t>
            </a:r>
            <a:endParaRPr lang="en-US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447188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1"/>
            <a:ext cx="8229600" cy="41945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Kết luận: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</a:rPr>
              <a:t>   		Vùng trung du là vùng chuyển tiếp giữa miền núi và đồng bằng, bởi vậy nó mang đặc điểm của cả miền núi và đồng bằng.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</a:rPr>
              <a:t>		Vùng trung du là vùng đồi có đỉnh tròn, sườn thoải, xếp cạnh nhau như bát úp.</a:t>
            </a:r>
          </a:p>
          <a:p>
            <a:pPr eaLnBrk="1" hangingPunct="1"/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51435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24003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1717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26289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25146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300038"/>
            <a:ext cx="5486400" cy="25146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2743200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/>
              <a:t> </a:t>
            </a:r>
            <a:r>
              <a:rPr lang="en-US" sz="4000" b="1">
                <a:solidFill>
                  <a:srgbClr val="FF0000"/>
                </a:solidFill>
              </a:rPr>
              <a:t>2. Cây chè và cây ăn quả ở trung 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>
            <a:extLst>
              <a:ext uri="{FF2B5EF4-FFF2-40B4-BE49-F238E27FC236}">
                <a16:creationId xmlns:a16="http://schemas.microsoft.com/office/drawing/2014/main" xmlns="" id="{C335BB05-63B3-4B12-BA9F-F66611AC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06" y="171450"/>
            <a:ext cx="881249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C3CFB411-9487-4351-9871-12E2AA0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51426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/>
              <a:t>Đồi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chè</a:t>
            </a:r>
            <a:r>
              <a:rPr lang="en-US" altLang="vi-VN" sz="3600" dirty="0"/>
              <a:t> </a:t>
            </a:r>
            <a:r>
              <a:rPr lang="en-US" altLang="vi-VN" sz="3600" dirty="0" err="1"/>
              <a:t>xanh</a:t>
            </a:r>
            <a:r>
              <a:rPr lang="en-US" altLang="vi-VN" sz="3600" dirty="0"/>
              <a:t> </a:t>
            </a:r>
            <a:r>
              <a:rPr lang="en-US" altLang="vi-VN" sz="3600" dirty="0" err="1"/>
              <a:t>mướt</a:t>
            </a:r>
            <a:endParaRPr lang="en-US" altLang="vi-VN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>
            <a:extLst>
              <a:ext uri="{FF2B5EF4-FFF2-40B4-BE49-F238E27FC236}">
                <a16:creationId xmlns:a16="http://schemas.microsoft.com/office/drawing/2014/main" xmlns="" id="{68705998-12A7-44DB-AB94-CD515F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4" y="75466"/>
            <a:ext cx="8708637" cy="49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>
            <a:extLst>
              <a:ext uri="{FF2B5EF4-FFF2-40B4-BE49-F238E27FC236}">
                <a16:creationId xmlns:a16="http://schemas.microsoft.com/office/drawing/2014/main" xmlns="" id="{1DECA230-F1A1-4B98-AD6C-5A175AC3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80615FC4-3B88-4FB8-BF8C-48CF6AA1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95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</a:rPr>
              <a:t>Rừng cọ  -  Đồi chè là biểu tượng của vùng trung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"/>
            <a:ext cx="8763000" cy="42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>
            <a:extLst>
              <a:ext uri="{FF2B5EF4-FFF2-40B4-BE49-F238E27FC236}">
                <a16:creationId xmlns:a16="http://schemas.microsoft.com/office/drawing/2014/main" xmlns="" id="{D0D8A765-1AA2-4072-8199-C1B9F8A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xmlns="" id="{EF0D1B05-5B01-4A6D-B232-137CB6686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085850"/>
            <a:ext cx="6934200" cy="1200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6000" b="1" kern="10" spc="-6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3772" y="85725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 PHÁ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75640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148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   Với những đặc điểm và điều kiện tự nhiên như trên, theo em vùng trung du sẽ phù hợp trồng các loại cây nào?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800">
                <a:solidFill>
                  <a:srgbClr val="FF0000"/>
                </a:solidFill>
              </a:rPr>
              <a:t>Với những đặc điểm riêng, vùng trung du rất thích hợp cho việc trồng một số loại cây ăn quả và cây công nghiệp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2571751"/>
            <a:ext cx="8724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gần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ở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Bắc</a:t>
            </a:r>
            <a:r>
              <a:rPr lang="en-US" sz="2800" dirty="0"/>
              <a:t> </a:t>
            </a:r>
            <a:r>
              <a:rPr lang="en-US" sz="2800" dirty="0" err="1"/>
              <a:t>Bô</a:t>
            </a:r>
            <a:r>
              <a:rPr lang="en-US" sz="2800" dirty="0"/>
              <a:t>̣  </a:t>
            </a:r>
            <a:r>
              <a:rPr lang="en-US" sz="2800" dirty="0" err="1"/>
              <a:t>xuất</a:t>
            </a:r>
            <a:r>
              <a:rPr lang="en-US" sz="2800" dirty="0"/>
              <a:t>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trại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>
            <a:extLst>
              <a:ext uri="{FF2B5EF4-FFF2-40B4-BE49-F238E27FC236}">
                <a16:creationId xmlns:a16="http://schemas.microsoft.com/office/drawing/2014/main" xmlns="" id="{F0396F85-7D86-49A6-8E98-C2CDF9CC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xmlns="" id="{2BE86D6F-443A-4AAF-AE7F-ECEDE17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1485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chè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8" y="290513"/>
            <a:ext cx="4859383" cy="1386266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1996924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/>
              <a:t>3. </a:t>
            </a:r>
            <a:r>
              <a:rPr lang="en-US" sz="2800" b="1" dirty="0" err="1"/>
              <a:t>Hoạt</a:t>
            </a:r>
            <a:r>
              <a:rPr lang="en-US" sz="2800" b="1" dirty="0"/>
              <a:t> </a:t>
            </a:r>
            <a:r>
              <a:rPr lang="en-US" sz="2800" b="1" dirty="0" err="1"/>
              <a:t>động</a:t>
            </a:r>
            <a:r>
              <a:rPr lang="en-US" sz="2800" b="1" dirty="0"/>
              <a:t> </a:t>
            </a:r>
            <a:r>
              <a:rPr lang="en-US" sz="2800" b="1" dirty="0" err="1"/>
              <a:t>trồng</a:t>
            </a:r>
            <a:r>
              <a:rPr lang="en-US" sz="2800" b="1" dirty="0"/>
              <a:t> </a:t>
            </a:r>
            <a:r>
              <a:rPr lang="en-US" sz="2800" b="1" dirty="0" err="1"/>
              <a:t>rừng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̀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nghiệp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400285"/>
            <a:ext cx="8229600" cy="857250"/>
          </a:xfrm>
        </p:spPr>
        <p:txBody>
          <a:bodyPr/>
          <a:lstStyle/>
          <a:p>
            <a:pPr algn="l" eaLnBrk="1" hangingPunct="1"/>
            <a:r>
              <a:rPr lang="en-US" sz="2800" dirty="0"/>
              <a:t>- </a:t>
            </a:r>
            <a:r>
              <a:rPr lang="en-US" sz="2800" dirty="0" err="1"/>
              <a:t>Hiện</a:t>
            </a:r>
            <a:r>
              <a:rPr lang="en-US" sz="2800" dirty="0"/>
              <a:t> nay ở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vùng</a:t>
            </a:r>
            <a:r>
              <a:rPr lang="en-US" sz="2800" dirty="0"/>
              <a:t> </a:t>
            </a:r>
            <a:r>
              <a:rPr lang="en-US" sz="2800" dirty="0" err="1"/>
              <a:t>núi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̀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đang</a:t>
            </a:r>
            <a:r>
              <a:rPr lang="en-US" sz="2800" dirty="0"/>
              <a:t> có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xảy</a:t>
            </a:r>
            <a:r>
              <a:rPr lang="en-US" sz="2800" dirty="0"/>
              <a:t> ra?</a:t>
            </a:r>
            <a:r>
              <a:rPr lang="en-US" sz="3600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485900"/>
            <a:ext cx="8229600" cy="1657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- Theo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đất</a:t>
            </a:r>
            <a:r>
              <a:rPr lang="en-US" sz="2800" dirty="0"/>
              <a:t> </a:t>
            </a:r>
            <a:r>
              <a:rPr lang="en-US" sz="2800" dirty="0" err="1"/>
              <a:t>trống</a:t>
            </a:r>
            <a:r>
              <a:rPr lang="en-US" sz="2800" dirty="0"/>
              <a:t>, </a:t>
            </a:r>
            <a:r>
              <a:rPr lang="en-US" sz="2800" dirty="0" err="1"/>
              <a:t>đồi</a:t>
            </a:r>
            <a:r>
              <a:rPr lang="en-US" sz="2800" dirty="0"/>
              <a:t> </a:t>
            </a:r>
            <a:r>
              <a:rPr lang="en-US" sz="2800" dirty="0" err="1"/>
              <a:t>trọc</a:t>
            </a:r>
            <a:r>
              <a:rPr lang="en-US" sz="2800" dirty="0"/>
              <a:t> sẽ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hậu</a:t>
            </a:r>
            <a:r>
              <a:rPr lang="en-US" sz="2800" dirty="0"/>
              <a:t> quả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thê</a:t>
            </a:r>
            <a:r>
              <a:rPr lang="en-US" sz="2800" dirty="0"/>
              <a:t>́ </a:t>
            </a:r>
            <a:r>
              <a:rPr lang="en-US" sz="2800" dirty="0" err="1"/>
              <a:t>nào</a:t>
            </a:r>
            <a:r>
              <a:rPr lang="en-US" sz="2800" dirty="0"/>
              <a:t>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7056" y="2515069"/>
            <a:ext cx="8294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khắc</a:t>
            </a:r>
            <a:r>
              <a:rPr lang="en-US" sz="2800" dirty="0"/>
              <a:t> </a:t>
            </a:r>
            <a:r>
              <a:rPr lang="en-US" sz="2800" dirty="0" err="1"/>
              <a:t>phục</a:t>
            </a:r>
            <a:r>
              <a:rPr lang="en-US" sz="2800" dirty="0"/>
              <a:t> </a:t>
            </a:r>
            <a:r>
              <a:rPr lang="en-US" sz="2800" dirty="0" err="1"/>
              <a:t>tình</a:t>
            </a:r>
            <a:r>
              <a:rPr lang="en-US" sz="2800" dirty="0"/>
              <a:t> </a:t>
            </a:r>
            <a:r>
              <a:rPr lang="en-US" sz="2800" dirty="0" err="1"/>
              <a:t>trạng</a:t>
            </a:r>
            <a:r>
              <a:rPr lang="en-US" sz="2800" dirty="0"/>
              <a:t> </a:t>
            </a:r>
            <a:r>
              <a:rPr lang="en-US" sz="2800" dirty="0" err="1"/>
              <a:t>này</a:t>
            </a:r>
            <a:r>
              <a:rPr lang="en-US" sz="2800" dirty="0"/>
              <a:t> </a:t>
            </a:r>
            <a:r>
              <a:rPr lang="en-US" sz="2800" dirty="0" err="1"/>
              <a:t>người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̃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6506106"/>
              </p:ext>
            </p:extLst>
          </p:nvPr>
        </p:nvGraphicFramePr>
        <p:xfrm>
          <a:off x="114300" y="266209"/>
          <a:ext cx="8953500" cy="2069307"/>
        </p:xfrm>
        <a:graphic>
          <a:graphicData uri="http://schemas.openxmlformats.org/drawingml/2006/table">
            <a:tbl>
              <a:tblPr/>
              <a:tblGrid>
                <a:gridCol w="3861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trồng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rừng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mới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(ha)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2686050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14300" y="2431152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(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/>
              <a:t> ở </a:t>
            </a:r>
            <a:r>
              <a:rPr lang="en-US" sz="2400" b="1" dirty="0" err="1"/>
              <a:t>Phú</a:t>
            </a:r>
            <a:r>
              <a:rPr lang="en-US" sz="2400" b="1" dirty="0"/>
              <a:t> </a:t>
            </a:r>
            <a:r>
              <a:rPr lang="en-US" sz="2400" b="1" dirty="0" err="1"/>
              <a:t>Thọ</a:t>
            </a:r>
            <a:r>
              <a:rPr lang="en-US" sz="2800" dirty="0"/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-41910" y="2792746"/>
            <a:ext cx="9109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2800" dirty="0" err="1"/>
              <a:t>Em</a:t>
            </a:r>
            <a:r>
              <a:rPr lang="en-US" sz="2800" dirty="0"/>
              <a:t> có </a:t>
            </a:r>
            <a:r>
              <a:rPr lang="en-US" sz="2800" dirty="0" err="1"/>
              <a:t>nhận</a:t>
            </a:r>
            <a:r>
              <a:rPr lang="en-US" sz="2800" dirty="0"/>
              <a:t> </a:t>
            </a:r>
            <a:r>
              <a:rPr lang="en-US" sz="2800" dirty="0" err="1"/>
              <a:t>xét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vê</a:t>
            </a:r>
            <a:r>
              <a:rPr lang="en-US" sz="2800" dirty="0"/>
              <a:t>̀ </a:t>
            </a:r>
            <a:r>
              <a:rPr lang="en-US" sz="2800" dirty="0" err="1"/>
              <a:t>bảng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? </a:t>
            </a:r>
            <a:r>
              <a:rPr lang="en-US" sz="2800" dirty="0" err="1"/>
              <a:t>Nêu</a:t>
            </a:r>
            <a:r>
              <a:rPr lang="en-US" sz="2800" dirty="0"/>
              <a:t> ý </a:t>
            </a:r>
            <a:r>
              <a:rPr lang="en-US" sz="2800" dirty="0" err="1"/>
              <a:t>nghĩa</a:t>
            </a:r>
            <a:r>
              <a:rPr lang="en-US" sz="2800" dirty="0"/>
              <a:t> </a:t>
            </a:r>
            <a:r>
              <a:rPr lang="en-US" sz="2800" dirty="0" err="1"/>
              <a:t>của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5851"/>
            <a:ext cx="9144000" cy="12573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	  	</a:t>
            </a:r>
            <a:r>
              <a:rPr lang="en-US" dirty="0" err="1">
                <a:solidFill>
                  <a:srgbClr val="FF0000"/>
                </a:solidFill>
              </a:rPr>
              <a:t>Đê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phu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cản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đất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trống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núi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người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vùng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du </a:t>
            </a:r>
            <a:r>
              <a:rPr lang="en-US" dirty="0" err="1">
                <a:solidFill>
                  <a:srgbClr val="FF0000"/>
                </a:solidFill>
              </a:rPr>
              <a:t>tích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cực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trồng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02208837"/>
              </p:ext>
            </p:extLst>
          </p:nvPr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133600" y="31394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48655"/>
      </p:ext>
    </p:extLst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62"/>
            <a:ext cx="91440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4700"/>
            <a:ext cx="2057400" cy="14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505" y="3600451"/>
            <a:ext cx="2271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55122"/>
            <a:ext cx="1709737" cy="5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77400" y="4021805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9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58" y="642937"/>
            <a:ext cx="9405258" cy="39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276" y="1326479"/>
            <a:ext cx="806324" cy="6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2" y="2635548"/>
            <a:ext cx="1749415" cy="3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10463"/>
            <a:ext cx="2558143" cy="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047952"/>
            <a:ext cx="895577" cy="7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400050"/>
            <a:ext cx="1580158" cy="13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35679"/>
            <a:ext cx="1001485" cy="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916" y="628651"/>
            <a:ext cx="596871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169715"/>
            <a:ext cx="1749415" cy="3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136392" cy="6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253003"/>
            <a:ext cx="1066800" cy="5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45" y="628651"/>
            <a:ext cx="596871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00101"/>
            <a:ext cx="3071954" cy="1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94" y="2141352"/>
            <a:ext cx="1683906" cy="4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651"/>
            <a:ext cx="591798" cy="4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3" y="2157708"/>
            <a:ext cx="765275" cy="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8651"/>
            <a:ext cx="609600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90" y="2408852"/>
            <a:ext cx="1964133" cy="9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535" y="628650"/>
            <a:ext cx="603071" cy="4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057038"/>
            <a:ext cx="1481647" cy="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327" y="628543"/>
            <a:ext cx="812475" cy="5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857501"/>
            <a:ext cx="2305050" cy="17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180" y="1028700"/>
            <a:ext cx="788574" cy="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 xmlns="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1" y="1028700"/>
            <a:ext cx="826241" cy="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953"/>
            <a:ext cx="781442" cy="6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 xmlns="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749" y="1008754"/>
            <a:ext cx="791253" cy="6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164" y="1038804"/>
            <a:ext cx="753836" cy="6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 xmlns="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4" y="1038804"/>
            <a:ext cx="753836" cy="6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1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12625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1730" y="1447801"/>
            <a:ext cx="67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5745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1241" y="1689288"/>
            <a:ext cx="8279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92047" y="2661036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69760" y="29974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083960" y="2681546"/>
            <a:ext cx="68580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69760" y="3315748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35838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0" grpId="0"/>
      <p:bldP spid="11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33600" y="1478756"/>
            <a:ext cx="5791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4186" y="2281562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91113" y="2647575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047568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10113" y="2621451"/>
            <a:ext cx="762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782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88786" y="156274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40550" y="221434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thoải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1332" y="2556334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nhọn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dốc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600200" y="2292447"/>
            <a:ext cx="685800" cy="400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17626" y="4051697"/>
            <a:ext cx="447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40551" y="2994916"/>
            <a:ext cx="3826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Tất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cả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ý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trên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1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4571" y="1323412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52600" y="2190319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a. Cao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cà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2600" y="257103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b.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mía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4945" y="299899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c. Cọ,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̀,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vải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724890" y="3028950"/>
            <a:ext cx="762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2505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10771" y="1229628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4480" y="2313526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a.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sói</a:t>
            </a:r>
            <a:r>
              <a:rPr lang="en-US" sz="3200" dirty="0"/>
              <a:t> </a:t>
            </a:r>
            <a:r>
              <a:rPr lang="en-US" sz="3200" dirty="0" err="1"/>
              <a:t>mòn</a:t>
            </a:r>
            <a:r>
              <a:rPr lang="en-US" sz="3200" dirty="0"/>
              <a:t>, </a:t>
            </a:r>
            <a:r>
              <a:rPr lang="en-US" sz="3200" dirty="0" err="1"/>
              <a:t>sạt</a:t>
            </a:r>
            <a:r>
              <a:rPr lang="en-US" sz="3200" dirty="0"/>
              <a:t> </a:t>
            </a:r>
            <a:r>
              <a:rPr lang="en-US" sz="3200" dirty="0" err="1"/>
              <a:t>lơ</a:t>
            </a:r>
            <a:r>
              <a:rPr lang="en-US" sz="3200" dirty="0"/>
              <a:t>̉ </a:t>
            </a:r>
            <a:r>
              <a:rPr lang="en-US" sz="3200" dirty="0" err="1"/>
              <a:t>đất</a:t>
            </a:r>
            <a:r>
              <a:rPr lang="en-US" sz="3200" dirty="0"/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6380" y="2644807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b.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̃ </a:t>
            </a:r>
            <a:r>
              <a:rPr lang="en-US" sz="3200" dirty="0" err="1"/>
              <a:t>lụt</a:t>
            </a:r>
            <a:r>
              <a:rPr lang="en-US" sz="3200" dirty="0"/>
              <a:t>, </a:t>
            </a:r>
            <a:r>
              <a:rPr lang="en-US" sz="3200" dirty="0" err="1"/>
              <a:t>đất</a:t>
            </a:r>
            <a:r>
              <a:rPr lang="en-US" sz="3200" dirty="0"/>
              <a:t> </a:t>
            </a:r>
            <a:r>
              <a:rPr lang="en-US" sz="3200" dirty="0" err="1"/>
              <a:t>đai</a:t>
            </a:r>
            <a:r>
              <a:rPr lang="en-US" sz="3200" dirty="0"/>
              <a:t> </a:t>
            </a:r>
            <a:r>
              <a:rPr lang="en-US" sz="3200" dirty="0" err="1"/>
              <a:t>cằn</a:t>
            </a:r>
            <a:r>
              <a:rPr lang="en-US" sz="3200" dirty="0"/>
              <a:t> </a:t>
            </a:r>
            <a:r>
              <a:rPr lang="en-US" sz="3200" dirty="0" err="1"/>
              <a:t>cỗi</a:t>
            </a:r>
            <a:endParaRPr lang="en-US" sz="3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68780" y="3080655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c. </a:t>
            </a:r>
            <a:r>
              <a:rPr lang="en-US" sz="3200" dirty="0" err="1"/>
              <a:t>Tất</a:t>
            </a:r>
            <a:r>
              <a:rPr lang="en-US" sz="3200" dirty="0"/>
              <a:t> cả </a:t>
            </a:r>
            <a:r>
              <a:rPr lang="en-US" sz="3200" dirty="0" err="1"/>
              <a:t>các</a:t>
            </a:r>
            <a:r>
              <a:rPr lang="en-US" sz="3200" dirty="0"/>
              <a:t> ý </a:t>
            </a:r>
            <a:r>
              <a:rPr lang="en-US" sz="3200" dirty="0" err="1"/>
              <a:t>trên</a:t>
            </a:r>
            <a:endParaRPr lang="en-US" sz="3200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516380" y="3103579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537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02208837"/>
              </p:ext>
            </p:extLst>
          </p:nvPr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133600" y="31394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486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" y="0"/>
            <a:ext cx="92202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5192" y="-36396"/>
            <a:ext cx="2659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Ghi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vở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0194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tiêu biểu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đồi với đỉnh tròn, sườn thoải, xếp cạnh nhau như bát úp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chủ yếu của người dân ở TDBB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rừng, chè, cây ăn quả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của việc trồng rừng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phủ đồi để giữ phàn dinh dưỡng trong đất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34586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118119"/>
      </p:ext>
    </p:extLst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8573"/>
            <a:ext cx="8991600" cy="5143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37028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1643218"/>
            <a:ext cx="3276600" cy="4141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Trung</a:t>
            </a:r>
            <a:r>
              <a:rPr lang="en-US" sz="2800" dirty="0">
                <a:solidFill>
                  <a:srgbClr val="FF0000"/>
                </a:solidFill>
              </a:rPr>
              <a:t> du </a:t>
            </a:r>
            <a:r>
              <a:rPr lang="en-US" sz="2800" dirty="0" err="1">
                <a:solidFill>
                  <a:srgbClr val="FF0000"/>
                </a:solidFill>
              </a:rPr>
              <a:t>Bắc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Bô</a:t>
            </a:r>
            <a:r>
              <a:rPr lang="en-US" sz="2800" dirty="0">
                <a:solidFill>
                  <a:srgbClr val="FF0000"/>
                </a:solidFill>
              </a:rPr>
              <a:t>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2368868"/>
            <a:ext cx="3352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Điều kiện tự nhiên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2457450"/>
            <a:ext cx="3200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Hoạt động sản xuất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057400"/>
            <a:ext cx="228600" cy="311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1" y="2057400"/>
            <a:ext cx="228599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3451860"/>
            <a:ext cx="44958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/>
              <a:t>-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đồng</a:t>
            </a:r>
            <a:r>
              <a:rPr lang="en-US" sz="2000" dirty="0"/>
              <a:t> </a:t>
            </a:r>
            <a:r>
              <a:rPr lang="en-US" sz="2000" dirty="0" err="1"/>
              <a:t>bằng</a:t>
            </a:r>
            <a:r>
              <a:rPr lang="en-US" sz="2000" dirty="0"/>
              <a:t>,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miền</a:t>
            </a:r>
            <a:r>
              <a:rPr lang="en-US" sz="2000" dirty="0"/>
              <a:t> </a:t>
            </a:r>
            <a:r>
              <a:rPr lang="en-US" sz="2000" dirty="0" err="1"/>
              <a:t>núi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Vùng</a:t>
            </a:r>
            <a:r>
              <a:rPr lang="en-US" sz="2000" dirty="0"/>
              <a:t> </a:t>
            </a:r>
            <a:r>
              <a:rPr lang="en-US" sz="2000" dirty="0" err="1"/>
              <a:t>đồi</a:t>
            </a:r>
            <a:r>
              <a:rPr lang="en-US" sz="2000" dirty="0"/>
              <a:t> </a:t>
            </a:r>
            <a:r>
              <a:rPr lang="en-US" sz="2000" dirty="0" err="1"/>
              <a:t>với</a:t>
            </a:r>
            <a:r>
              <a:rPr lang="en-US" sz="2000" dirty="0"/>
              <a:t> </a:t>
            </a:r>
            <a:r>
              <a:rPr lang="en-US" sz="2000" dirty="0" err="1"/>
              <a:t>đỉnh</a:t>
            </a:r>
            <a:r>
              <a:rPr lang="en-US" sz="2000" dirty="0"/>
              <a:t> </a:t>
            </a:r>
            <a:r>
              <a:rPr lang="en-US" sz="2000" dirty="0" err="1"/>
              <a:t>tròn</a:t>
            </a:r>
            <a:r>
              <a:rPr lang="en-US" sz="2000" dirty="0"/>
              <a:t>, </a:t>
            </a:r>
            <a:r>
              <a:rPr lang="en-US" sz="2000" dirty="0" err="1"/>
              <a:t>sườn</a:t>
            </a:r>
            <a:r>
              <a:rPr lang="en-US" sz="2000" dirty="0"/>
              <a:t> </a:t>
            </a:r>
            <a:r>
              <a:rPr lang="en-US" sz="2000" dirty="0" err="1"/>
              <a:t>thoải</a:t>
            </a:r>
            <a:endParaRPr lang="en-US" sz="2000" dirty="0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3451860"/>
            <a:ext cx="35814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/>
              <a:t>Trồng cây ăn quả, cây công </a:t>
            </a:r>
          </a:p>
          <a:p>
            <a:r>
              <a:rPr lang="en-US" sz="2000"/>
              <a:t>nghiệp và trồng rừng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308610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314325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2" descr="Narrow vertical">
            <a:extLst>
              <a:ext uri="{FF2B5EF4-FFF2-40B4-BE49-F238E27FC236}">
                <a16:creationId xmlns:a16="http://schemas.microsoft.com/office/drawing/2014/main" xmlns="" id="{AE4FEB3C-3514-41D4-A2B1-893E3CEB1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08598"/>
            <a:ext cx="3886200" cy="51435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91B5EF-A35A-4497-96FC-8F75C4FB41A2}"/>
              </a:ext>
            </a:extLst>
          </p:cNvPr>
          <p:cNvSpPr txBox="1"/>
          <p:nvPr/>
        </p:nvSpPr>
        <p:spPr>
          <a:xfrm flipH="1">
            <a:off x="381000" y="82534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Nêu những hiểu biết của em về trung du Bắc Bộ sau khi bài hôm nay?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" y="9929"/>
            <a:ext cx="91478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2" y="290513"/>
            <a:ext cx="4893129" cy="1423024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-39370" y="1973314"/>
            <a:ext cx="8229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Du là </a:t>
            </a:r>
            <a:r>
              <a:rPr lang="en-US" sz="2800" b="1" dirty="0" err="1">
                <a:solidFill>
                  <a:srgbClr val="FF0000"/>
                </a:solidFill>
              </a:rPr>
              <a:t>vùng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đồi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với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đỉnh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tròn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sườn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thoải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1763905"/>
            <a:ext cx="8046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học</a:t>
            </a:r>
            <a:r>
              <a:rPr lang="en-US" sz="2800" dirty="0"/>
              <a:t> </a:t>
            </a:r>
            <a:r>
              <a:rPr lang="en-US" sz="2800" dirty="0" err="1"/>
              <a:t>thuộc</a:t>
            </a:r>
            <a:r>
              <a:rPr lang="en-US" sz="2800" dirty="0"/>
              <a:t> </a:t>
            </a:r>
            <a:r>
              <a:rPr lang="en-US" sz="2800" dirty="0" err="1"/>
              <a:t>phần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cuối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chuẩn</a:t>
            </a:r>
            <a:r>
              <a:rPr lang="en-US" sz="2800" dirty="0"/>
              <a:t> bị </a:t>
            </a:r>
            <a:r>
              <a:rPr lang="en-US" sz="2800" dirty="0" err="1"/>
              <a:t>trước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.</a:t>
            </a:r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457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6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160257"/>
            <a:ext cx="5029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Định hướng học tập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D5B7B42F-6007-4868-BA96-78FDB446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51152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úp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9297"/>
            <a:ext cx="9144000" cy="52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790" y="568702"/>
            <a:ext cx="9189720" cy="9144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    - </a:t>
            </a:r>
            <a:r>
              <a:rPr lang="en-US" sz="2400" dirty="0" err="1">
                <a:solidFill>
                  <a:schemeClr val="tx1"/>
                </a:solidFill>
              </a:rPr>
              <a:t>Nhóm</a:t>
            </a:r>
            <a:r>
              <a:rPr lang="en-US" sz="2400" dirty="0">
                <a:solidFill>
                  <a:schemeClr val="tx1"/>
                </a:solidFill>
              </a:rPr>
              <a:t> 1: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du là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núi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đồi</a:t>
            </a:r>
            <a:r>
              <a:rPr lang="en-US" sz="2400" dirty="0">
                <a:solidFill>
                  <a:schemeClr val="tx1"/>
                </a:solidFill>
              </a:rPr>
              <a:t> hay </a:t>
            </a:r>
            <a:r>
              <a:rPr lang="en-US" sz="2400" dirty="0" err="1">
                <a:solidFill>
                  <a:schemeClr val="tx1"/>
                </a:solidFill>
              </a:rPr>
              <a:t>đồng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bằng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57350"/>
            <a:ext cx="8839200" cy="85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- </a:t>
            </a:r>
            <a:r>
              <a:rPr lang="en-US" sz="2400" dirty="0" err="1"/>
              <a:t>Nhóm</a:t>
            </a:r>
            <a:r>
              <a:rPr lang="en-US" sz="2400" dirty="0"/>
              <a:t> 2: </a:t>
            </a:r>
            <a:r>
              <a:rPr lang="en-US" sz="2400" dirty="0" err="1"/>
              <a:t>Em</a:t>
            </a:r>
            <a:r>
              <a:rPr lang="en-US" sz="2400" dirty="0"/>
              <a:t> có </a:t>
            </a:r>
            <a:r>
              <a:rPr lang="en-US" sz="2400" dirty="0" err="1"/>
              <a:t>nhận</a:t>
            </a:r>
            <a:r>
              <a:rPr lang="en-US" sz="2400" dirty="0"/>
              <a:t> </a:t>
            </a:r>
            <a:r>
              <a:rPr lang="en-US" sz="2400" dirty="0" err="1"/>
              <a:t>xét</a:t>
            </a:r>
            <a:r>
              <a:rPr lang="en-US" sz="2400" dirty="0"/>
              <a:t> </a:t>
            </a:r>
            <a:r>
              <a:rPr lang="en-US" sz="2400" dirty="0" err="1"/>
              <a:t>gi</a:t>
            </a:r>
            <a:r>
              <a:rPr lang="en-US" sz="2400" dirty="0"/>
              <a:t>̀ </a:t>
            </a:r>
            <a:r>
              <a:rPr lang="en-US" sz="2400" dirty="0" err="1"/>
              <a:t>vê</a:t>
            </a:r>
            <a:r>
              <a:rPr lang="en-US" sz="2400" dirty="0"/>
              <a:t>̀ </a:t>
            </a:r>
            <a:r>
              <a:rPr lang="en-US" sz="2400" dirty="0" err="1"/>
              <a:t>đỉnh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cách</a:t>
            </a:r>
            <a:r>
              <a:rPr lang="en-US" sz="2400" dirty="0"/>
              <a:t> </a:t>
            </a:r>
            <a:r>
              <a:rPr lang="en-US" sz="2400" dirty="0" err="1"/>
              <a:t>sắp</a:t>
            </a:r>
            <a:r>
              <a:rPr lang="en-US" sz="2400" dirty="0"/>
              <a:t> </a:t>
            </a:r>
            <a:r>
              <a:rPr lang="en-US" sz="2400" dirty="0" err="1"/>
              <a:t>xếp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vùng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800" dirty="0"/>
              <a:t> </a:t>
            </a:r>
            <a:r>
              <a:rPr lang="en-US" sz="2400" dirty="0"/>
              <a:t>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095774"/>
            <a:ext cx="88125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 - </a:t>
            </a:r>
            <a:r>
              <a:rPr lang="en-US" sz="2400" dirty="0" err="1"/>
              <a:t>Nhóm</a:t>
            </a:r>
            <a:r>
              <a:rPr lang="en-US" sz="2400" dirty="0"/>
              <a:t> 3 + 4 </a:t>
            </a:r>
            <a:r>
              <a:rPr lang="en-US" sz="1600" dirty="0"/>
              <a:t> </a:t>
            </a:r>
            <a:r>
              <a:rPr lang="en-US" sz="2400" dirty="0"/>
              <a:t>: So </a:t>
            </a:r>
            <a:r>
              <a:rPr lang="en-US" sz="2400" dirty="0" err="1"/>
              <a:t>sánh</a:t>
            </a:r>
            <a:r>
              <a:rPr lang="en-US" sz="2400" dirty="0"/>
              <a:t> </a:t>
            </a:r>
            <a:r>
              <a:rPr lang="en-US" sz="2400" dirty="0" err="1"/>
              <a:t>đỉnh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với</a:t>
            </a:r>
            <a:r>
              <a:rPr lang="en-US" sz="2400" dirty="0"/>
              <a:t> </a:t>
            </a:r>
            <a:r>
              <a:rPr lang="en-US" sz="2400" dirty="0" err="1"/>
              <a:t>dãy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Hoàng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?</a:t>
            </a:r>
            <a:r>
              <a:rPr lang="en-US" sz="1600" dirty="0"/>
              <a:t>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-76200" y="332660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7145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Thảo luận nhóm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1" y="1254860"/>
            <a:ext cx="4058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</a:t>
            </a:r>
            <a:r>
              <a:rPr lang="en-US" sz="2400" dirty="0" err="1">
                <a:solidFill>
                  <a:schemeClr val="hlink"/>
                </a:solidFill>
              </a:rPr>
              <a:t>Bắc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Bô</a:t>
            </a:r>
            <a:r>
              <a:rPr lang="en-US" sz="2400" dirty="0">
                <a:solidFill>
                  <a:schemeClr val="hlink"/>
                </a:solidFill>
              </a:rPr>
              <a:t>̣ là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236004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hlink"/>
                </a:solidFill>
              </a:rPr>
              <a:t>    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có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tròn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thoải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các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xếp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nối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nhau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831505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   </a:t>
            </a:r>
            <a:r>
              <a:rPr lang="en-US" sz="2400" dirty="0" err="1">
                <a:solidFill>
                  <a:schemeClr val="hlink"/>
                </a:solidFill>
              </a:rPr>
              <a:t>Dãy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hoàng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Sơn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cao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núi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nhọn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dốc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so </a:t>
            </a:r>
            <a:r>
              <a:rPr lang="en-US" sz="2400" dirty="0" err="1">
                <a:solidFill>
                  <a:schemeClr val="hlink"/>
                </a:solidFill>
              </a:rPr>
              <a:t>với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của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42048202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778</Words>
  <Application>Microsoft Office PowerPoint</Application>
  <PresentationFormat>On-screen Show (16:9)</PresentationFormat>
  <Paragraphs>114</Paragraphs>
  <Slides>40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- Nhóm 1: Vùng trung du là vùng núi, vùng đồi hay đồng bằng?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- Hiện nay ở các vùng núi và trung du đang có hiện tượng gì xảy ra?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96</cp:revision>
  <dcterms:created xsi:type="dcterms:W3CDTF">2010-09-28T15:46:42Z</dcterms:created>
  <dcterms:modified xsi:type="dcterms:W3CDTF">2021-09-30T16:44:02Z</dcterms:modified>
</cp:coreProperties>
</file>