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300" r:id="rId5"/>
    <p:sldId id="280" r:id="rId6"/>
    <p:sldId id="257" r:id="rId7"/>
    <p:sldId id="286" r:id="rId8"/>
    <p:sldId id="285" r:id="rId9"/>
    <p:sldId id="258" r:id="rId10"/>
    <p:sldId id="283" r:id="rId11"/>
    <p:sldId id="270" r:id="rId12"/>
    <p:sldId id="272" r:id="rId13"/>
    <p:sldId id="278" r:id="rId14"/>
    <p:sldId id="273" r:id="rId15"/>
    <p:sldId id="277" r:id="rId16"/>
    <p:sldId id="279" r:id="rId17"/>
    <p:sldId id="284" r:id="rId18"/>
    <p:sldId id="271" r:id="rId19"/>
    <p:sldId id="267" r:id="rId20"/>
    <p:sldId id="338" r:id="rId21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59" d="100"/>
          <a:sy n="59" d="100"/>
        </p:scale>
        <p:origin x="931" y="58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3313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682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1428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2293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8476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5912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9619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97589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93490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5388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4974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1"/>
            <a:ext cx="16310548" cy="9155007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1296197" y="999913"/>
            <a:ext cx="14463319" cy="78079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8490980" y="1"/>
            <a:ext cx="7819568" cy="9136380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5640494"/>
            <a:ext cx="2277034" cy="3495887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850620" y="5637108"/>
            <a:ext cx="2004909" cy="34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684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2750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37094"/>
            <a:ext cx="3388848" cy="3205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07545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37094"/>
            <a:ext cx="3388848" cy="3205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36768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95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rtl="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8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wip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1" y="-9832"/>
            <a:ext cx="16276638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29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65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9A9013-52D9-431F-AFA0-07C31AB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6" y="958692"/>
            <a:ext cx="1850666" cy="18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4372799" y="1133302"/>
            <a:ext cx="7603866" cy="828060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ĐẠO ĐỨC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42593" y="2262477"/>
            <a:ext cx="9864278" cy="1751390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3: Ham </a:t>
            </a:r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4: Ham </a:t>
            </a:r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59" y="0"/>
            <a:ext cx="10128815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6942856" y="4208131"/>
            <a:ext cx="6452947" cy="1328197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lợi ích của ham học hỏi</a:t>
            </a:r>
            <a:endParaRPr lang="en-US" sz="3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751" y="-726046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1297559" y="1043608"/>
            <a:ext cx="13529692" cy="7560840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9387" y="1043608"/>
            <a:ext cx="12905200" cy="7165373"/>
          </a:xfrm>
          <a:prstGeom prst="rect">
            <a:avLst/>
          </a:prstGeom>
          <a:noFill/>
        </p:spPr>
        <p:txBody>
          <a:bodyPr wrap="square" lIns="88532" tIns="44266" rIns="88532" bIns="4426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HỌC TRÒ NGHÈO HAM HỌC HỎI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Ban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đén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nguyen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ta.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(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Tring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NXB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2000, tr.104)</a:t>
            </a: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" y="-123194"/>
            <a:ext cx="15927866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E2C59-70B9-4E86-ABA6-8048D9E12F70}"/>
              </a:ext>
            </a:extLst>
          </p:cNvPr>
          <p:cNvSpPr/>
          <p:nvPr/>
        </p:nvSpPr>
        <p:spPr>
          <a:xfrm>
            <a:off x="4321028" y="2221101"/>
            <a:ext cx="10523375" cy="2105911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thầm ham học hỏi của cậu bé Nguyễn Hiền được thể hiện như thế nào?</a:t>
            </a:r>
          </a:p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8" name="Picture 13" descr="ho">
            <a:extLst>
              <a:ext uri="{FF2B5EF4-FFF2-40B4-BE49-F238E27FC236}">
                <a16:creationId xmlns:a16="http://schemas.microsoft.com/office/drawing/2014/main" id="{F778085B-270F-42AD-B397-4D8657818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18" y="2221101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704A7-7FE3-4103-86A8-33945A4B659A}"/>
              </a:ext>
            </a:extLst>
          </p:cNvPr>
          <p:cNvSpPr/>
          <p:nvPr/>
        </p:nvSpPr>
        <p:spPr>
          <a:xfrm>
            <a:off x="3527886" y="4412464"/>
            <a:ext cx="10781799" cy="3295274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 lIns="88532" tIns="44266" rIns="88532" bIns="44266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8" y="-349631"/>
            <a:ext cx="15507990" cy="98656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386" y="5426042"/>
            <a:ext cx="2739539" cy="4010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347" y="2963210"/>
            <a:ext cx="5064587" cy="6532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9AAC0-447E-459F-A295-65A49629BC14}"/>
              </a:ext>
            </a:extLst>
          </p:cNvPr>
          <p:cNvSpPr/>
          <p:nvPr/>
        </p:nvSpPr>
        <p:spPr>
          <a:xfrm>
            <a:off x="4562747" y="1776456"/>
            <a:ext cx="8103185" cy="143373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13" descr="ho">
            <a:extLst>
              <a:ext uri="{FF2B5EF4-FFF2-40B4-BE49-F238E27FC236}">
                <a16:creationId xmlns:a16="http://schemas.microsoft.com/office/drawing/2014/main" id="{460E8D1D-3FB2-452B-BFF4-C41674220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34" y="1893167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0035" y="3367329"/>
            <a:ext cx="11386373" cy="4331573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9D089-D020-4719-88B4-6426FE3F920D}"/>
              </a:ext>
            </a:extLst>
          </p:cNvPr>
          <p:cNvSpPr/>
          <p:nvPr/>
        </p:nvSpPr>
        <p:spPr>
          <a:xfrm>
            <a:off x="3078329" y="3602540"/>
            <a:ext cx="10789787" cy="439262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0" y="-131744"/>
            <a:ext cx="16296658" cy="927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049" y="0"/>
            <a:ext cx="428745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841" y="-519396"/>
            <a:ext cx="4589306" cy="5122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EF934-A560-4643-B410-1802F7CBC3FA}"/>
              </a:ext>
            </a:extLst>
          </p:cNvPr>
          <p:cNvSpPr/>
          <p:nvPr/>
        </p:nvSpPr>
        <p:spPr>
          <a:xfrm>
            <a:off x="2410205" y="1589294"/>
            <a:ext cx="12853329" cy="4655777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9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9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Ham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217193" y="3922264"/>
            <a:ext cx="5694746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 dirty="0"/>
              <a:t>VẬN DỤNG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167" y="5426043"/>
            <a:ext cx="16590805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63" y="194554"/>
            <a:ext cx="2915287" cy="264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1" y="3785362"/>
            <a:ext cx="5807474" cy="535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150" y="1176935"/>
            <a:ext cx="6098119" cy="5976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4591" cy="4325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665" y="3948955"/>
            <a:ext cx="5408696" cy="530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A3D31-2C4B-4AC1-AF9A-AFBC5CFD0AF4}"/>
              </a:ext>
            </a:extLst>
          </p:cNvPr>
          <p:cNvSpPr/>
          <p:nvPr/>
        </p:nvSpPr>
        <p:spPr>
          <a:xfrm>
            <a:off x="272601" y="1191443"/>
            <a:ext cx="3869390" cy="151469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Bài học </a:t>
            </a:r>
          </a:p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nay, con </a:t>
            </a:r>
          </a:p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điều gì?</a:t>
            </a:r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40806-D95F-4C56-BAFE-B4F8590B4D9E}"/>
              </a:ext>
            </a:extLst>
          </p:cNvPr>
          <p:cNvSpPr/>
          <p:nvPr/>
        </p:nvSpPr>
        <p:spPr>
          <a:xfrm>
            <a:off x="3473404" y="2835575"/>
            <a:ext cx="8137549" cy="2275019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một số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đã làm để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 hiện là một người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ham học hỏi.</a:t>
            </a:r>
            <a:endParaRPr lang="en-US" sz="31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552A-3D58-44A1-91D0-1E36ADB020A4}"/>
              </a:ext>
            </a:extLst>
          </p:cNvPr>
          <p:cNvSpPr/>
          <p:nvPr/>
        </p:nvSpPr>
        <p:spPr>
          <a:xfrm>
            <a:off x="12309428" y="5895555"/>
            <a:ext cx="2645815" cy="1186620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làm đó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lợi ích gì?</a:t>
            </a:r>
            <a:endParaRPr lang="en-US" sz="31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1263" y="6393466"/>
            <a:ext cx="8646963" cy="12143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6393468"/>
            <a:ext cx="12173878" cy="3087230"/>
          </a:xfrm>
          <a:prstGeom prst="rect">
            <a:avLst/>
          </a:prstGeom>
        </p:spPr>
      </p:pic>
      <p:grpSp>
        <p:nvGrpSpPr>
          <p:cNvPr id="14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160414" y="251520"/>
            <a:ext cx="12173878" cy="2739606"/>
            <a:chOff x="2088898" y="1657809"/>
            <a:chExt cx="7409501" cy="2854215"/>
          </a:xfrm>
        </p:grpSpPr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898" y="1657809"/>
              <a:ext cx="7409501" cy="2854215"/>
            </a:xfrm>
            <a:prstGeom prst="rect">
              <a:avLst/>
            </a:prstGeom>
          </p:spPr>
        </p:pic>
        <p:sp>
          <p:nvSpPr>
            <p:cNvPr id="17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571226" y="2442530"/>
              <a:ext cx="5395700" cy="7855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60919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300" b="1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CỦNG CỐ - </a:t>
              </a:r>
              <a:r>
                <a:rPr lang="en-US" altLang="zh-CN" sz="4300" b="1" dirty="0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DẶN DÒ</a:t>
              </a:r>
              <a:endParaRPr lang="zh-CN" altLang="en-US" sz="4300" b="1" dirty="0">
                <a:solidFill>
                  <a:srgbClr val="FFFFFF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1779928" y="449777"/>
            <a:ext cx="13718467" cy="92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97339" y="4271643"/>
            <a:ext cx="3484813" cy="4376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3045988" y="3280355"/>
            <a:ext cx="11212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800" kern="0" dirty="0">
                <a:solidFill>
                  <a:srgbClr val="FF0000"/>
                </a:solidFill>
                <a:latin typeface="Arial"/>
                <a:ea typeface="+mn-ea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4735002"/>
            <a:ext cx="3313723" cy="430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2" y="506114"/>
            <a:ext cx="14960768" cy="789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586" y="1612053"/>
            <a:ext cx="12991253" cy="678688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00" y="4957865"/>
            <a:ext cx="2579655" cy="4034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744" y="439853"/>
            <a:ext cx="6641152" cy="12843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421588" y="1379494"/>
            <a:ext cx="13544251" cy="255184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sz="4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 được một số biểu hiện của ham học hỏi.</a:t>
              </a:r>
              <a:endParaRPr lang="en-US" sz="8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439958" y="2869927"/>
            <a:ext cx="13683137" cy="255184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sz="4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 được lợi ích của ham học hỏi đối với lứa tuổi của mình.</a:t>
              </a:r>
              <a:endParaRPr lang="en-US" sz="4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439958" y="4980105"/>
            <a:ext cx="12991253" cy="2901499"/>
            <a:chOff x="1216001" y="1209039"/>
            <a:chExt cx="9237174" cy="217612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sz="4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Rèn năng lực phát triển bản thân, biết điều chỉnh bản thân để có thái độ và hành vi chuẩn mực của việc ham học hỏi.</a:t>
              </a:r>
              <a:endParaRPr lang="en-US" sz="4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859409" y="6858906"/>
            <a:ext cx="1303171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rtl="0" fontAlgn="auto">
              <a:spcBef>
                <a:spcPts val="0"/>
              </a:spcBef>
              <a:spcAft>
                <a:spcPts val="0"/>
              </a:spcAft>
            </a:pPr>
            <a:endParaRPr lang="en-US" sz="4267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 dirty="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3" y="263490"/>
            <a:ext cx="14530237" cy="871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03" y="1098383"/>
            <a:ext cx="1421453" cy="2038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7223" y="7285787"/>
            <a:ext cx="3039415" cy="185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7159626" y="5058383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159626" y="6726639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276BF6-65BD-4017-BE52-474120F8C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02" y="0"/>
            <a:ext cx="13605174" cy="91236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94FE-F74C-4F91-8940-EC0F406F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11DB-3D4F-41D5-99C4-442B034A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AD1B6-5EF4-4E57-AFEB-4C79BEC94C12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D6EC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7226680" y="365618"/>
            <a:ext cx="8662026" cy="4516635"/>
          </a:xfrm>
          <a:prstGeom prst="cloudCallou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nl-NL" sz="5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điều gì?</a:t>
            </a:r>
            <a:endParaRPr lang="en-US" sz="5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2549915" y="5538503"/>
            <a:ext cx="12504054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5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nên học hỏi, tìm hiểu nhiều hơn để khám phá những điều thú vị trong cuộc sống.</a:t>
            </a: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1041-ACF4-44BF-9733-EC54253B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" y="-92777"/>
            <a:ext cx="7136376" cy="50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440452" y="4380124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KHÁM </a:t>
            </a:r>
            <a:r>
              <a:rPr lang="en-US" altLang="zh-CN" sz="7700" dirty="0"/>
              <a:t>PHÁ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9" y="-3063"/>
            <a:ext cx="11177579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6042667" y="4919434"/>
            <a:ext cx="8137549" cy="1469774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39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118" y="242680"/>
            <a:ext cx="6461798" cy="4596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3829" y="4564198"/>
            <a:ext cx="6461798" cy="444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8040019" y="1739399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Hãy nêu những biểu hiện của ham học hỏi qua các bức tranh.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8028447" y="346869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Em còn biết những biểu hiện nào khác của việc ham học hỏi?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77FEA-55EE-4CD2-B4FF-73D5C7127BA7}"/>
              </a:ext>
            </a:extLst>
          </p:cNvPr>
          <p:cNvSpPr/>
          <p:nvPr/>
        </p:nvSpPr>
        <p:spPr>
          <a:xfrm>
            <a:off x="8027677" y="483952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Dù trời mưa hay nắng vẫn chăm chỉ đến trường không nghỉ một ngày nào.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77CE5-E5CE-4114-89A2-54CAFD792B1E}"/>
              </a:ext>
            </a:extLst>
          </p:cNvPr>
          <p:cNvSpPr/>
          <p:nvPr/>
        </p:nvSpPr>
        <p:spPr>
          <a:xfrm>
            <a:off x="7929377" y="6075784"/>
            <a:ext cx="8137549" cy="1735232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Mượn vở của bạn để chép bù bài khi nghỉ học, hỏi bạn hoặc thầy cô để được giảng giải thêm.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" y="5510298"/>
            <a:ext cx="16273558" cy="371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49" y="2298618"/>
            <a:ext cx="15226334" cy="6493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20" y="127150"/>
            <a:ext cx="4262819" cy="917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450" y="611235"/>
            <a:ext cx="1892703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034" y="1723405"/>
            <a:ext cx="1892704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6323" y="5596767"/>
            <a:ext cx="4583146" cy="4264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2743" y="5779149"/>
            <a:ext cx="4239719" cy="3552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EAFB-8FE3-4631-B312-7ACBC3F7C261}"/>
              </a:ext>
            </a:extLst>
          </p:cNvPr>
          <p:cNvSpPr/>
          <p:nvPr/>
        </p:nvSpPr>
        <p:spPr>
          <a:xfrm>
            <a:off x="2131195" y="3241579"/>
            <a:ext cx="13272459" cy="3090218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nl-NL" sz="3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l-NL" sz="3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</a:t>
            </a:r>
            <a:r>
              <a:rPr lang="nl-NL" sz="3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biểu hiện của ham học hỏi: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    thứ xung quanh.</a:t>
            </a:r>
            <a:endParaRPr lang="en-US" sz="39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778</Words>
  <Application>Microsoft Office PowerPoint</Application>
  <PresentationFormat>Custom</PresentationFormat>
  <Paragraphs>64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黑体</vt:lpstr>
      <vt:lpstr>Arial</vt:lpstr>
      <vt:lpstr>Arial-Rounded</vt:lpstr>
      <vt:lpstr>AvantGarde</vt:lpstr>
      <vt:lpstr>Calibri</vt:lpstr>
      <vt:lpstr>Calibri Light</vt:lpstr>
      <vt:lpstr>Times New Roman</vt:lpstr>
      <vt:lpstr>默认设计模板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FNU LNU</cp:lastModifiedBy>
  <cp:revision>37</cp:revision>
  <dcterms:created xsi:type="dcterms:W3CDTF">2015-09-14T06:10:05Z</dcterms:created>
  <dcterms:modified xsi:type="dcterms:W3CDTF">2022-11-13T16:52:01Z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