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Be Vietnam" panose="020B0604020202020204" charset="0"/>
      <p:regular r:id="rId25"/>
    </p:embeddedFont>
    <p:embeddedFont>
      <p:font typeface="Be Vietnam Bold" panose="020B0604020202020204" charset="0"/>
      <p:regular r:id="rId26"/>
    </p:embeddedFont>
    <p:embeddedFont>
      <p:font typeface="Bevan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ivvic" panose="020B0604020202020204" charset="0"/>
      <p:regular r:id="rId32"/>
    </p:embeddedFont>
    <p:embeddedFont>
      <p:font typeface="Livvic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68059" autoAdjust="0"/>
  </p:normalViewPr>
  <p:slideViewPr>
    <p:cSldViewPr>
      <p:cViewPr varScale="1">
        <p:scale>
          <a:sx n="39" d="100"/>
          <a:sy n="39" d="100"/>
        </p:scale>
        <p:origin x="119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D10BF-8171-44A5-BB55-0BE2FE6B556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2C78A-322A-4572-8133-B1810C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mỹ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1, CDD5: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– </a:t>
            </a:r>
            <a:r>
              <a:rPr lang="en-US" baseline="0" dirty="0" err="1"/>
              <a:t>Tiết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ở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“</a:t>
            </a:r>
            <a:r>
              <a:rPr lang="en-US" baseline="0" dirty="0" err="1"/>
              <a:t>đứng</a:t>
            </a:r>
            <a:r>
              <a:rPr lang="en-US" baseline="0" dirty="0"/>
              <a:t>” </a:t>
            </a:r>
            <a:r>
              <a:rPr lang="en-US" baseline="0" dirty="0" err="1"/>
              <a:t>hoặc</a:t>
            </a:r>
            <a:r>
              <a:rPr lang="en-US" baseline="0" dirty="0"/>
              <a:t> “</a:t>
            </a:r>
            <a:r>
              <a:rPr lang="en-US" baseline="0" dirty="0" err="1"/>
              <a:t>nằm</a:t>
            </a:r>
            <a:r>
              <a:rPr lang="en-US" baseline="0" dirty="0"/>
              <a:t>”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ta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hay </a:t>
            </a:r>
            <a:r>
              <a:rPr lang="en-US" baseline="0" dirty="0" err="1"/>
              <a:t>dọcc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7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33034"/>
                </a:solidFill>
                <a:latin typeface="Livvic Bold"/>
              </a:rPr>
              <a:t>Ta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có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thể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ghép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cơ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bản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để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tạo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ra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ảnh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khác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nhau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không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?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Cùng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quan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sát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từng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xem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đây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là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ảnh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gì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và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được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ghép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từ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cơ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bản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nào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nhé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!</a:t>
            </a:r>
            <a:endParaRPr lang="en-US" sz="1200" dirty="0">
              <a:solidFill>
                <a:srgbClr val="333034"/>
              </a:solidFill>
              <a:latin typeface="Livvic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endParaRPr lang="en-US" baseline="0" dirty="0"/>
          </a:p>
          <a:p>
            <a:r>
              <a:rPr lang="en-US" baseline="0" dirty="0" err="1"/>
              <a:t>Bước</a:t>
            </a:r>
            <a:r>
              <a:rPr lang="en-US" baseline="0" dirty="0"/>
              <a:t> 1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2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Bước</a:t>
            </a:r>
            <a:r>
              <a:rPr lang="en-US" baseline="0" dirty="0"/>
              <a:t> 2 ta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hô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</a:p>
          <a:p>
            <a:r>
              <a:rPr lang="en-US" baseline="0" dirty="0"/>
              <a:t>Ở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, </a:t>
            </a:r>
            <a:r>
              <a:rPr lang="en-US" baseline="0" dirty="0" err="1"/>
              <a:t>lượn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Pizza,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con </a:t>
            </a:r>
            <a:r>
              <a:rPr lang="en-US" baseline="0" dirty="0" err="1"/>
              <a:t>ốc</a:t>
            </a:r>
            <a:r>
              <a:rPr lang="en-US" baseline="0" dirty="0"/>
              <a:t>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tầng</a:t>
            </a:r>
            <a:r>
              <a:rPr lang="en-US" baseline="0" dirty="0"/>
              <a:t>,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nến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Bước</a:t>
            </a:r>
            <a:r>
              <a:rPr lang="en-US" baseline="0" dirty="0"/>
              <a:t> 3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3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1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endParaRPr lang="en-US" baseline="0" dirty="0"/>
          </a:p>
          <a:p>
            <a:r>
              <a:rPr lang="en-US" baseline="0" dirty="0"/>
              <a:t>Ở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,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1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.</a:t>
            </a:r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con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endParaRPr lang="en-US" baseline="0" dirty="0"/>
          </a:p>
          <a:p>
            <a:r>
              <a:rPr lang="en-US" baseline="0" dirty="0"/>
              <a:t>Ở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ngẫu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cư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ta, </a:t>
            </a:r>
            <a:r>
              <a:rPr lang="en-US" baseline="0" dirty="0" err="1"/>
              <a:t>đừng</a:t>
            </a:r>
            <a:r>
              <a:rPr lang="en-US" baseline="0" dirty="0"/>
              <a:t> </a:t>
            </a:r>
            <a:r>
              <a:rPr lang="en-US" baseline="0" dirty="0" err="1"/>
              <a:t>quên</a:t>
            </a:r>
            <a:r>
              <a:rPr lang="en-US" baseline="0" dirty="0"/>
              <a:t>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nỏi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baseline="0" dirty="0"/>
              <a:t> 3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-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/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dậy</a:t>
            </a:r>
            <a:r>
              <a:rPr lang="en-US" baseline="0" dirty="0"/>
              <a:t>,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múa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5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55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đừng</a:t>
            </a:r>
            <a:r>
              <a:rPr lang="en-US" baseline="0" dirty="0"/>
              <a:t> </a:t>
            </a:r>
            <a:r>
              <a:rPr lang="en-US" baseline="0" dirty="0" err="1"/>
              <a:t>quên</a:t>
            </a:r>
            <a:r>
              <a:rPr lang="en-US" baseline="0" dirty="0"/>
              <a:t>: </a:t>
            </a:r>
          </a:p>
          <a:p>
            <a:pPr>
              <a:lnSpc>
                <a:spcPts val="8172"/>
              </a:lnSpc>
            </a:pPr>
            <a:r>
              <a:rPr lang="en-US" sz="1200" dirty="0">
                <a:solidFill>
                  <a:srgbClr val="6471C0"/>
                </a:solidFill>
                <a:latin typeface="Be Vietnam Bold"/>
              </a:rPr>
              <a:t>- HOÀN THÀNH BÀI VÀ NỘP CHO CÔ QUA ZALO </a:t>
            </a:r>
          </a:p>
          <a:p>
            <a:pPr>
              <a:lnSpc>
                <a:spcPts val="8172"/>
              </a:lnSpc>
            </a:pPr>
            <a:r>
              <a:rPr lang="en-US" sz="1200" dirty="0">
                <a:solidFill>
                  <a:srgbClr val="6471C0"/>
                </a:solidFill>
                <a:latin typeface="Be Vietnam Bold"/>
              </a:rPr>
              <a:t>- LƯU GIỮ BÀI CẨN THẬN</a:t>
            </a:r>
          </a:p>
          <a:p>
            <a:pPr>
              <a:lnSpc>
                <a:spcPts val="8172"/>
              </a:lnSpc>
            </a:pPr>
            <a:r>
              <a:rPr lang="en-US" sz="1200" dirty="0">
                <a:solidFill>
                  <a:srgbClr val="6471C0"/>
                </a:solidFill>
                <a:latin typeface="Be Vietnam Bold"/>
              </a:rPr>
              <a:t>- CHUẨN BỊ ĐỒ DÙNG CHO BUỔI HỌC SAU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7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0183"/>
              </a:lnSpc>
            </a:pPr>
            <a:r>
              <a:rPr lang="en-US" sz="1200" dirty="0">
                <a:solidFill>
                  <a:srgbClr val="6471C0"/>
                </a:solidFill>
                <a:latin typeface="Livvic Bold"/>
              </a:rPr>
              <a:t>XIN CHÀO VÀ </a:t>
            </a:r>
          </a:p>
          <a:p>
            <a:pPr algn="l">
              <a:lnSpc>
                <a:spcPts val="10183"/>
              </a:lnSpc>
            </a:pPr>
            <a:r>
              <a:rPr lang="en-US" sz="1200" dirty="0">
                <a:solidFill>
                  <a:srgbClr val="6471C0"/>
                </a:solidFill>
                <a:latin typeface="Livvic Bold"/>
              </a:rPr>
              <a:t>HẸN GẶP LẠI CÁC EM !</a:t>
            </a:r>
          </a:p>
          <a:p>
            <a:pPr algn="l">
              <a:lnSpc>
                <a:spcPts val="10183"/>
              </a:lnSpc>
            </a:pPr>
            <a:endParaRPr lang="en-US" sz="1200" dirty="0">
              <a:solidFill>
                <a:srgbClr val="6471C0"/>
              </a:solidFill>
              <a:latin typeface="Livvic Bold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video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??</a:t>
            </a:r>
          </a:p>
          <a:p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? À,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, ta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: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..</a:t>
            </a:r>
          </a:p>
          <a:p>
            <a:r>
              <a:rPr lang="en-US" baseline="0" dirty="0"/>
              <a:t>Ở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,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1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ở </a:t>
            </a:r>
            <a:r>
              <a:rPr lang="en-US" baseline="0" dirty="0" err="1"/>
              <a:t>buổi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: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A4/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,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dạ</a:t>
            </a:r>
            <a:r>
              <a:rPr lang="en-US" baseline="0" dirty="0"/>
              <a:t>,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, </a:t>
            </a:r>
            <a:r>
              <a:rPr lang="en-US" baseline="0" dirty="0" err="1"/>
              <a:t>kéo</a:t>
            </a:r>
            <a:r>
              <a:rPr lang="en-US" baseline="0" dirty="0"/>
              <a:t>,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sáp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3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1.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. Ở </a:t>
            </a:r>
            <a:r>
              <a:rPr lang="en-US" baseline="0" dirty="0" err="1"/>
              <a:t>đây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: 1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sổ</a:t>
            </a:r>
            <a:r>
              <a:rPr lang="en-US" baseline="0" dirty="0"/>
              <a:t>, 1 </a:t>
            </a:r>
            <a:r>
              <a:rPr lang="en-US" baseline="0" dirty="0" err="1"/>
              <a:t>miếng</a:t>
            </a:r>
            <a:r>
              <a:rPr lang="en-US" baseline="0" dirty="0"/>
              <a:t> pizza, 1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?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. </a:t>
            </a:r>
          </a:p>
          <a:p>
            <a:r>
              <a:rPr lang="en-US" baseline="0" dirty="0"/>
              <a:t>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sổ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… </a:t>
            </a:r>
            <a:r>
              <a:rPr lang="en-US" baseline="0" dirty="0" err="1"/>
              <a:t>Vuông</a:t>
            </a:r>
            <a:r>
              <a:rPr lang="en-US" baseline="0" dirty="0"/>
              <a:t> ! </a:t>
            </a:r>
          </a:p>
          <a:p>
            <a:r>
              <a:rPr lang="en-US" baseline="0" dirty="0" err="1"/>
              <a:t>Miếng</a:t>
            </a:r>
            <a:r>
              <a:rPr lang="en-US" baseline="0" dirty="0"/>
              <a:t> pizza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,</a:t>
            </a:r>
          </a:p>
          <a:p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endParaRPr lang="en-US" baseline="0" dirty="0"/>
          </a:p>
          <a:p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3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khép</a:t>
            </a:r>
            <a:r>
              <a:rPr lang="en-US" baseline="0" dirty="0"/>
              <a:t> </a:t>
            </a:r>
            <a:r>
              <a:rPr lang="en-US" baseline="0" dirty="0" err="1"/>
              <a:t>kín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2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20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91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9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73.svg"/><Relationship Id="rId5" Type="http://schemas.openxmlformats.org/officeDocument/2006/relationships/image" Target="../media/image97.png"/><Relationship Id="rId10" Type="http://schemas.openxmlformats.org/officeDocument/2006/relationships/image" Target="../media/image72.png"/><Relationship Id="rId4" Type="http://schemas.openxmlformats.org/officeDocument/2006/relationships/image" Target="../media/image96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30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04.svg"/><Relationship Id="rId5" Type="http://schemas.openxmlformats.org/officeDocument/2006/relationships/image" Target="../media/image32.png"/><Relationship Id="rId10" Type="http://schemas.openxmlformats.org/officeDocument/2006/relationships/image" Target="../media/image103.png"/><Relationship Id="rId4" Type="http://schemas.openxmlformats.org/officeDocument/2006/relationships/image" Target="../media/image31.svg"/><Relationship Id="rId9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17.png"/><Relationship Id="rId5" Type="http://schemas.openxmlformats.org/officeDocument/2006/relationships/image" Target="../media/image32.png"/><Relationship Id="rId10" Type="http://schemas.openxmlformats.org/officeDocument/2006/relationships/image" Target="../media/image116.svg"/><Relationship Id="rId4" Type="http://schemas.openxmlformats.org/officeDocument/2006/relationships/image" Target="../media/image31.sv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9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svg"/><Relationship Id="rId4" Type="http://schemas.openxmlformats.org/officeDocument/2006/relationships/image" Target="../media/image20.sv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1240">
            <a:off x="14771657" y="4811250"/>
            <a:ext cx="4975285" cy="6756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51836" y="1693605"/>
            <a:ext cx="12965328" cy="7280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61336" y="1503105"/>
            <a:ext cx="12965328" cy="72807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19768" y="3335974"/>
            <a:ext cx="10429463" cy="324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vi-VN" sz="9200" spc="-368" dirty="0" err="1">
                <a:solidFill>
                  <a:srgbClr val="6471C0"/>
                </a:solidFill>
                <a:latin typeface="Bevan"/>
              </a:rPr>
              <a:t>Bài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5:</a:t>
            </a:r>
          </a:p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Ngôi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nhà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của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em</a:t>
            </a:r>
            <a:endParaRPr lang="en-US" sz="9200" u="none" spc="-368" dirty="0">
              <a:solidFill>
                <a:srgbClr val="6471C0"/>
              </a:solidFill>
              <a:latin typeface="Bev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10592" y="6723588"/>
            <a:ext cx="6647814" cy="113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Tiết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1: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vuông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tròn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chữ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nhật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tam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giác</a:t>
            </a:r>
            <a:endParaRPr lang="en-US" sz="3300" dirty="0">
              <a:solidFill>
                <a:srgbClr val="002060"/>
              </a:solidFill>
              <a:latin typeface="Be Vietna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0592" y="2019300"/>
            <a:ext cx="6647814" cy="130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Phòng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Giáo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Dục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Đào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Quận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Long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Biên</a:t>
            </a:r>
            <a:endParaRPr lang="en-US" sz="25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25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r>
              <a:rPr lang="vi-VN" sz="2500" dirty="0">
                <a:solidFill>
                  <a:srgbClr val="002060"/>
                </a:solidFill>
                <a:latin typeface="Be Vietnam Bold"/>
              </a:rPr>
              <a:t>MĨ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THUẬT LỚP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4817">
            <a:off x="7766008" y="1062148"/>
            <a:ext cx="2755983" cy="881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954227">
            <a:off x="1632872" y="390611"/>
            <a:ext cx="3660170" cy="36601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17164" y="1062148"/>
            <a:ext cx="1777368" cy="14962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38507">
            <a:off x="-922318" y="7777485"/>
            <a:ext cx="2725916" cy="9168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57470">
            <a:off x="-988719" y="6642247"/>
            <a:ext cx="2766912" cy="8552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3092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4583" y="7158647"/>
            <a:ext cx="6647022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698" dirty="0">
                <a:solidFill>
                  <a:srgbClr val="002060"/>
                </a:solidFill>
                <a:latin typeface="Livvic Bold"/>
              </a:rPr>
              <a:t> tam </a:t>
            </a: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giác</a:t>
            </a:r>
            <a:endParaRPr lang="en-US" sz="76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371600" y="1714500"/>
            <a:ext cx="5257800" cy="45720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49373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23980" y="7277100"/>
            <a:ext cx="6475452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  <a:spcBef>
                <a:spcPct val="0"/>
              </a:spcBef>
            </a:pP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4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74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nhật</a:t>
            </a:r>
            <a:endParaRPr lang="en-US" sz="74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12509106" y="1714500"/>
            <a:ext cx="3505200" cy="548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5233" y="-135816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65925">
            <a:off x="-4909938" y="5048863"/>
            <a:ext cx="7148339" cy="7057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0826">
            <a:off x="-1756627" y="-561259"/>
            <a:ext cx="4054264" cy="56883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32256">
            <a:off x="635122" y="1338758"/>
            <a:ext cx="2768185" cy="1585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05817" y="1117103"/>
            <a:ext cx="12689445" cy="164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vuông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nhật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nhau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ở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1561" y="4072627"/>
            <a:ext cx="6273998" cy="5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  <a:spcBef>
                <a:spcPct val="0"/>
              </a:spcBef>
            </a:pP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Đều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từ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nét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thẳng</a:t>
            </a:r>
            <a:endParaRPr lang="en-US" sz="410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710864"/>
            <a:ext cx="848131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8"/>
              </a:lnSpc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vuông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4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</a:pP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  <a:spcBef>
                <a:spcPct val="0"/>
              </a:spcBef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chữ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nhật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dài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và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ngắn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515600" y="4346333"/>
            <a:ext cx="533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8930" y="7398205"/>
            <a:ext cx="1981200" cy="1981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5637118"/>
            <a:ext cx="1981200" cy="37422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3826" y="534474"/>
            <a:ext cx="7670174" cy="409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1410">
            <a:off x="286985" y="-69350"/>
            <a:ext cx="1583226" cy="2922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52540">
            <a:off x="2500847" y="5152276"/>
            <a:ext cx="4670832" cy="4670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47739">
            <a:off x="8834853" y="5212397"/>
            <a:ext cx="4670832" cy="4670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21007">
            <a:off x="12623021" y="650146"/>
            <a:ext cx="4670832" cy="46708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58437" y="7190845"/>
            <a:ext cx="2502572" cy="24525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41462" y="1564078"/>
            <a:ext cx="7202538" cy="199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9"/>
              </a:lnSpc>
            </a:pPr>
            <a:r>
              <a:rPr lang="en-US" sz="4099" dirty="0">
                <a:solidFill>
                  <a:srgbClr val="002060"/>
                </a:solidFill>
                <a:latin typeface="Livvic Bold"/>
              </a:rPr>
              <a:t>TA CÓ THỂ GHÉP CÁC HÌNH CƠ BẢN ĐỂ TẠO RA CÁC HÌNH ẢNH KHÁC NHAU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48787" y="-167951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9775432" y="514459"/>
            <a:ext cx="7658197" cy="24063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79497" y="802638"/>
            <a:ext cx="7050067" cy="186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1: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VẼ/CẮT DÁN HÌNH CƠ BẢN LÊN GIẤY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360022" y="524157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8807" y="3229451"/>
            <a:ext cx="9069850" cy="6367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86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2: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VẼ THÊM CÁC NÉT ĐỂ TẠO THÀNH HÌNH ẢNH SỰ VẬT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98403" y="3751383"/>
            <a:ext cx="7960897" cy="61995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86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3: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VẼ TRANG TRÍ THÊM/ TÔ MÀU HOÀN THIỆN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61630" y="3814055"/>
            <a:ext cx="7697670" cy="60394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4557">
            <a:off x="-644812" y="-503209"/>
            <a:ext cx="4081291" cy="12614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0800" y="555621"/>
            <a:ext cx="13215683" cy="73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Cùng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xem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lại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các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bước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thực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hiện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nhé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76600" y="1514098"/>
            <a:ext cx="12115800" cy="8506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76600" y="1484095"/>
            <a:ext cx="12115800" cy="85553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57550" y="1503145"/>
            <a:ext cx="12134850" cy="85044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179" y="5181030"/>
            <a:ext cx="7012314" cy="48947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97785" y="512670"/>
            <a:ext cx="5714636" cy="4163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33419" y="5517264"/>
            <a:ext cx="6263588" cy="4558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0858"/>
          <a:stretch>
            <a:fillRect/>
          </a:stretch>
        </p:blipFill>
        <p:spPr>
          <a:xfrm>
            <a:off x="8059818" y="5009836"/>
            <a:ext cx="3559429" cy="50659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42145" y="512670"/>
            <a:ext cx="4507237" cy="45072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4753" y="827699"/>
            <a:ext cx="6127616" cy="3271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1410">
            <a:off x="430283" y="100429"/>
            <a:ext cx="1196833" cy="22089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36112" y="2073862"/>
            <a:ext cx="4904899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dirty="0">
                <a:solidFill>
                  <a:srgbClr val="FF0000"/>
                </a:solidFill>
                <a:latin typeface="Livvic Bold"/>
              </a:rPr>
              <a:t>BÀI THAM KHẢO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2812" y="4328637"/>
            <a:ext cx="9490324" cy="527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93160" y="4205022"/>
            <a:ext cx="9259476" cy="529592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4395522"/>
            <a:ext cx="5329418" cy="520606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2659" t="26" r="-52705" b="-2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5410">
            <a:off x="427144" y="8263986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90837" y="7795965"/>
            <a:ext cx="882339" cy="1107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85230" y="2217421"/>
            <a:ext cx="4493553" cy="34907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69551" y="1181100"/>
            <a:ext cx="13903625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>
                <a:solidFill>
                  <a:srgbClr val="C00000"/>
                </a:solidFill>
                <a:latin typeface="Bevan Bold"/>
              </a:rPr>
              <a:t>3.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Luyện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tập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-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sáng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tạo</a:t>
            </a:r>
            <a:endParaRPr lang="en-US" sz="7800" dirty="0">
              <a:solidFill>
                <a:srgbClr val="C00000"/>
              </a:solidFill>
              <a:latin typeface="Bev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44492" y="5517645"/>
            <a:ext cx="7487515" cy="24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vi-VN" sz="3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/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! 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84487" y="2071322"/>
            <a:ext cx="10119027" cy="6439963"/>
            <a:chOff x="0" y="0"/>
            <a:chExt cx="3976518" cy="2530741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ED9C7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57781" y="4220845"/>
            <a:ext cx="8372437" cy="2238634"/>
            <a:chOff x="0" y="0"/>
            <a:chExt cx="11163250" cy="2984845"/>
          </a:xfrm>
        </p:grpSpPr>
        <p:sp>
          <p:nvSpPr>
            <p:cNvPr id="6" name="TextBox 6"/>
            <p:cNvSpPr txBox="1"/>
            <p:nvPr/>
          </p:nvSpPr>
          <p:spPr>
            <a:xfrm>
              <a:off x="0" y="2272163"/>
              <a:ext cx="11163250" cy="71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Hãy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cùng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nhảy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theo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bài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hát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vi-VN" sz="3400" b="1" dirty="0" err="1">
                  <a:solidFill>
                    <a:srgbClr val="002060"/>
                  </a:solidFill>
                  <a:latin typeface="Livvic"/>
                </a:rPr>
                <a:t>nhé</a:t>
              </a:r>
              <a:r>
                <a:rPr lang="vi-VN" sz="3400" b="1" dirty="0">
                  <a:solidFill>
                    <a:srgbClr val="002060"/>
                  </a:solidFill>
                  <a:latin typeface="Livvic"/>
                </a:rPr>
                <a:t> </a:t>
              </a:r>
              <a:r>
                <a:rPr lang="en-US" sz="3400" b="1" dirty="0">
                  <a:solidFill>
                    <a:srgbClr val="002060"/>
                  </a:solidFill>
                  <a:latin typeface="Livvic"/>
                </a:rPr>
                <a:t>!!!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0525"/>
              <a:ext cx="11163250" cy="1859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13"/>
                </a:lnSpc>
              </a:pPr>
              <a:r>
                <a:rPr lang="en-US" sz="11100" dirty="0" err="1">
                  <a:solidFill>
                    <a:srgbClr val="FDFCF7"/>
                  </a:solidFill>
                  <a:latin typeface="Bevan"/>
                </a:rPr>
                <a:t>Khởi</a:t>
              </a:r>
              <a:r>
                <a:rPr lang="en-US" sz="11100" dirty="0">
                  <a:solidFill>
                    <a:srgbClr val="FDFCF7"/>
                  </a:solidFill>
                  <a:latin typeface="Bevan"/>
                </a:rPr>
                <a:t> </a:t>
              </a:r>
              <a:r>
                <a:rPr lang="en-US" sz="11100" dirty="0" err="1">
                  <a:solidFill>
                    <a:srgbClr val="FDFCF7"/>
                  </a:solidFill>
                  <a:latin typeface="Bevan"/>
                </a:rPr>
                <a:t>động</a:t>
              </a:r>
              <a:r>
                <a:rPr lang="en-US" sz="11100" dirty="0">
                  <a:solidFill>
                    <a:srgbClr val="FDFCF7"/>
                  </a:solidFill>
                  <a:latin typeface="Bevan"/>
                </a:rPr>
                <a:t> 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04429">
            <a:off x="1335332" y="2940171"/>
            <a:ext cx="1427682" cy="1370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18362">
            <a:off x="-825805" y="-703811"/>
            <a:ext cx="3709011" cy="42676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19605">
            <a:off x="15747523" y="5012155"/>
            <a:ext cx="6904376" cy="63645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20847" y="1293586"/>
            <a:ext cx="1677469" cy="7777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82795">
            <a:off x="3517175" y="7485228"/>
            <a:ext cx="2766912" cy="8552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06719" y="6969092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7106719" y="7851565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7103829" y="9646716"/>
            <a:ext cx="9096955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60325">
            <a:off x="-651376" y="9484853"/>
            <a:ext cx="4221827" cy="16042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3538">
            <a:off x="1205195" y="4783366"/>
            <a:ext cx="456354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0702" y="3625285"/>
            <a:ext cx="1575996" cy="15387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01333" y="877419"/>
            <a:ext cx="4757967" cy="43238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5195" y="1864315"/>
            <a:ext cx="1078188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00" dirty="0">
                <a:solidFill>
                  <a:srgbClr val="C00000"/>
                </a:solidFill>
                <a:latin typeface="Livvic Bold"/>
              </a:rPr>
              <a:t>4.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Phân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tích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-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đánh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giá</a:t>
            </a:r>
            <a:endParaRPr lang="en-US" sz="6600" dirty="0">
              <a:solidFill>
                <a:srgbClr val="C00000"/>
              </a:solidFill>
              <a:latin typeface="Livvi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21796" y="6259162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ảnh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gì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?</a:t>
            </a:r>
            <a:endParaRPr lang="en-US" sz="3600" b="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21796" y="7141635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sử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dụng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cơ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bản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1796" y="8143394"/>
            <a:ext cx="9177585" cy="115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hãy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chia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sẻ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ý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tưởng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của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mình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đến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người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thân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!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1068388"/>
            <a:ext cx="12535755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 dirty="0" err="1">
                <a:solidFill>
                  <a:srgbClr val="C00000"/>
                </a:solidFill>
                <a:latin typeface="Bevan"/>
              </a:rPr>
              <a:t>Dặn</a:t>
            </a:r>
            <a:r>
              <a:rPr lang="en-US" sz="999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9999" dirty="0" err="1">
                <a:solidFill>
                  <a:srgbClr val="C00000"/>
                </a:solidFill>
                <a:latin typeface="Bevan"/>
              </a:rPr>
              <a:t>dò</a:t>
            </a:r>
            <a:endParaRPr lang="en-US" sz="999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6122" y="4670779"/>
            <a:ext cx="9490324" cy="52729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37699" y="2646633"/>
            <a:ext cx="11774179" cy="6734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715">
            <a:off x="2098617" y="7695655"/>
            <a:ext cx="2095490" cy="2038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53085" y="1902971"/>
            <a:ext cx="1106028" cy="1487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47550">
            <a:off x="1083085" y="1405119"/>
            <a:ext cx="2312983" cy="17242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23521" y="3615337"/>
            <a:ext cx="10029564" cy="29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HOÀN THÀNH BÀI VÀ NỘP CHO CÔ QUA ZALO 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LƯU GIỮ BÀI CẨN THẬN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CHUẨN BỊ ĐỒ DÙNG CHO BUỔI HỌC SAU 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84868">
            <a:off x="8116571" y="943601"/>
            <a:ext cx="6264866" cy="8789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55130" y="1937438"/>
            <a:ext cx="11577741" cy="65098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509506" y="3874695"/>
            <a:ext cx="9566400" cy="3591054"/>
            <a:chOff x="0" y="0"/>
            <a:chExt cx="12755200" cy="4788072"/>
          </a:xfrm>
        </p:grpSpPr>
        <p:sp>
          <p:nvSpPr>
            <p:cNvPr id="6" name="TextBox 6"/>
            <p:cNvSpPr txBox="1"/>
            <p:nvPr/>
          </p:nvSpPr>
          <p:spPr>
            <a:xfrm>
              <a:off x="0" y="2692274"/>
              <a:ext cx="12755200" cy="81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12755200" cy="4988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XIN CHÀO VÀ </a:t>
              </a:r>
            </a:p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HẸN GẶP LẠI CÁC EM !</a:t>
              </a:r>
            </a:p>
            <a:p>
              <a:pPr algn="ctr">
                <a:lnSpc>
                  <a:spcPts val="10183"/>
                </a:lnSpc>
              </a:pPr>
              <a:endParaRPr lang="en-US" sz="6699" dirty="0">
                <a:solidFill>
                  <a:srgbClr val="6471C0"/>
                </a:solidFill>
                <a:latin typeface="Livvic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98578">
            <a:off x="12517371" y="1279464"/>
            <a:ext cx="3117069" cy="25446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05859">
            <a:off x="2517501" y="7377223"/>
            <a:ext cx="2542240" cy="18073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4429">
            <a:off x="1335332" y="2940171"/>
            <a:ext cx="1427682" cy="1370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18362">
            <a:off x="-825805" y="-703811"/>
            <a:ext cx="3709011" cy="42676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19605">
            <a:off x="15747523" y="5012155"/>
            <a:ext cx="6904376" cy="6364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20847" y="1293586"/>
            <a:ext cx="1677469" cy="777736"/>
          </a:xfrm>
          <a:prstGeom prst="rect">
            <a:avLst/>
          </a:prstGeom>
        </p:spPr>
      </p:pic>
      <p:pic>
        <p:nvPicPr>
          <p:cNvPr id="8" name="Dance with Shapes - Shape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36" end="164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09604" y="1293586"/>
            <a:ext cx="13285458" cy="7467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02173"/>
            <a:ext cx="3312992" cy="33129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003972" y="3802173"/>
            <a:ext cx="3312992" cy="3312992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3802173"/>
            <a:ext cx="3825626" cy="3312992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B6CE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36158" y="1152525"/>
            <a:ext cx="13215683" cy="86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ED9C74"/>
                </a:solidFill>
                <a:latin typeface="Livvic Bold"/>
              </a:rPr>
              <a:t>Em biết những hình cơ bản nào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3849" y="8079180"/>
            <a:ext cx="2502694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TRÒN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0643" y="8079180"/>
            <a:ext cx="2919651" cy="57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VUÔNG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3320" y="8079180"/>
            <a:ext cx="3506986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TAM GIÁC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79469" y="8079180"/>
            <a:ext cx="3618905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CHỮ NHẬT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3DC1DF5-BF7D-477A-AAE6-1138BC722716}"/>
              </a:ext>
            </a:extLst>
          </p:cNvPr>
          <p:cNvSpPr/>
          <p:nvPr/>
        </p:nvSpPr>
        <p:spPr>
          <a:xfrm>
            <a:off x="14107820" y="3619500"/>
            <a:ext cx="2656179" cy="349566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715962"/>
            <a:ext cx="1253575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vi-VN" sz="7200" dirty="0">
                <a:solidFill>
                  <a:srgbClr val="36717A"/>
                </a:solidFill>
                <a:latin typeface="Bevan"/>
              </a:rPr>
              <a:t>YÊU CẦU CẦN ĐẠT</a:t>
            </a:r>
            <a:endParaRPr lang="en-US" sz="7200" dirty="0">
              <a:solidFill>
                <a:srgbClr val="36717A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614" y="2895425"/>
            <a:ext cx="13178720" cy="7322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63870" y="1863497"/>
            <a:ext cx="14094452" cy="80612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715">
            <a:off x="888367" y="7010225"/>
            <a:ext cx="2095490" cy="20383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41210" y="2404819"/>
            <a:ext cx="11913518" cy="591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000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phân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biệt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: vuông,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tròn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tam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giác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nhật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Chỉ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liệu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xung quanh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Nêu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mọi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người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4070" y="3313022"/>
            <a:ext cx="3910192" cy="401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61652" y="7004605"/>
            <a:ext cx="3792779" cy="27971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64862" y="3516065"/>
            <a:ext cx="3179138" cy="2745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92703" y="4939247"/>
            <a:ext cx="3790923" cy="4768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85166" y="646291"/>
            <a:ext cx="10397625" cy="2391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003907" y="3631892"/>
            <a:ext cx="3389661" cy="3372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29065" y="7188806"/>
            <a:ext cx="1309827" cy="25188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36158" y="1219200"/>
            <a:ext cx="13215683" cy="13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>
                <a:solidFill>
                  <a:srgbClr val="36717A"/>
                </a:solidFill>
                <a:latin typeface="Bevan"/>
              </a:rPr>
              <a:t>Chuẩn bị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810" y="3013739"/>
            <a:ext cx="3250981" cy="3250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50833" y="2639703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22604" y="2581830"/>
            <a:ext cx="241744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7648" y="2639703"/>
            <a:ext cx="3019234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2952" y="524720"/>
            <a:ext cx="8113397" cy="2068913"/>
            <a:chOff x="0" y="0"/>
            <a:chExt cx="10817863" cy="2758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33350"/>
              <a:ext cx="10817863" cy="1330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220" lvl="1" algn="just">
                <a:lnSpc>
                  <a:spcPts val="7236"/>
                </a:lnSpc>
              </a:pPr>
              <a:r>
                <a:rPr lang="en-US" sz="7236" dirty="0">
                  <a:solidFill>
                    <a:srgbClr val="C00000"/>
                  </a:solidFill>
                  <a:latin typeface="Bevan"/>
                </a:rPr>
                <a:t>1.Khám </a:t>
              </a:r>
              <a:r>
                <a:rPr lang="en-US" sz="7236" dirty="0" err="1">
                  <a:solidFill>
                    <a:srgbClr val="C00000"/>
                  </a:solidFill>
                  <a:latin typeface="Bevan"/>
                </a:rPr>
                <a:t>phá</a:t>
              </a:r>
              <a:endParaRPr lang="en-US" sz="7236" dirty="0">
                <a:solidFill>
                  <a:srgbClr val="C00000"/>
                </a:solidFill>
                <a:latin typeface="Bev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23047"/>
              <a:ext cx="10817863" cy="535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4983" y="7615364"/>
            <a:ext cx="13606344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1.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tên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trên?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2.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bởi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1473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62100" y="7581900"/>
            <a:ext cx="465292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4"/>
              </a:lnSpc>
              <a:spcBef>
                <a:spcPct val="0"/>
              </a:spcBef>
            </a:pPr>
            <a:r>
              <a:rPr lang="en-US" sz="796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96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964" dirty="0" err="1">
                <a:solidFill>
                  <a:srgbClr val="002060"/>
                </a:solidFill>
                <a:latin typeface="Livvic Bold"/>
              </a:rPr>
              <a:t>tròn</a:t>
            </a:r>
            <a:endParaRPr lang="en-US" sz="796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2095500"/>
            <a:ext cx="4724400" cy="472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340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259818" y="7685255"/>
            <a:ext cx="5398651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6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vuông</a:t>
            </a:r>
            <a:endParaRPr lang="en-US" sz="76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5043" y="2095500"/>
            <a:ext cx="4648200" cy="46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1403</Words>
  <Application>Microsoft Office PowerPoint</Application>
  <PresentationFormat>Tùy chỉnh</PresentationFormat>
  <Paragraphs>125</Paragraphs>
  <Slides>22</Slides>
  <Notes>22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Bevan</vt:lpstr>
      <vt:lpstr>Livvic Bold</vt:lpstr>
      <vt:lpstr>Bevan Bold</vt:lpstr>
      <vt:lpstr>Livvic</vt:lpstr>
      <vt:lpstr>Calibri</vt:lpstr>
      <vt:lpstr>Arial</vt:lpstr>
      <vt:lpstr>Be Vietnam Bold</vt:lpstr>
      <vt:lpstr>Be Vietnam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cp:lastModifiedBy>Huyen Truong</cp:lastModifiedBy>
  <cp:revision>33</cp:revision>
  <dcterms:created xsi:type="dcterms:W3CDTF">2006-08-16T00:00:00Z</dcterms:created>
  <dcterms:modified xsi:type="dcterms:W3CDTF">2021-10-21T04:37:12Z</dcterms:modified>
  <dc:identifier>DAEs_cDDlxQ</dc:identifier>
</cp:coreProperties>
</file>