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22.jpg" ContentType="image/png"/>
  <Override PartName="/ppt/media/image23.jpg" ContentType="image/pn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317" r:id="rId2"/>
    <p:sldId id="256" r:id="rId3"/>
    <p:sldId id="282" r:id="rId4"/>
    <p:sldId id="297" r:id="rId5"/>
    <p:sldId id="298" r:id="rId6"/>
    <p:sldId id="299" r:id="rId7"/>
    <p:sldId id="318" r:id="rId8"/>
    <p:sldId id="301" r:id="rId9"/>
    <p:sldId id="259" r:id="rId10"/>
    <p:sldId id="303" r:id="rId11"/>
    <p:sldId id="304" r:id="rId12"/>
    <p:sldId id="260" r:id="rId13"/>
    <p:sldId id="305" r:id="rId14"/>
    <p:sldId id="261" r:id="rId15"/>
    <p:sldId id="306" r:id="rId16"/>
    <p:sldId id="262" r:id="rId17"/>
    <p:sldId id="307" r:id="rId18"/>
    <p:sldId id="308" r:id="rId19"/>
    <p:sldId id="309" r:id="rId20"/>
    <p:sldId id="311" r:id="rId21"/>
    <p:sldId id="310" r:id="rId22"/>
    <p:sldId id="263" r:id="rId23"/>
    <p:sldId id="264" r:id="rId24"/>
    <p:sldId id="265" r:id="rId25"/>
    <p:sldId id="266" r:id="rId26"/>
    <p:sldId id="312" r:id="rId27"/>
    <p:sldId id="313" r:id="rId28"/>
    <p:sldId id="314" r:id="rId29"/>
    <p:sldId id="315" r:id="rId30"/>
    <p:sldId id="316" r:id="rId31"/>
    <p:sldId id="294" r:id="rId32"/>
  </p:sldIdLst>
  <p:sldSz cx="12192000" cy="6858000"/>
  <p:notesSz cx="6858000" cy="9144000"/>
  <p:embeddedFontLst>
    <p:embeddedFont>
      <p:font typeface="等线" panose="02010600030101010101" pitchFamily="2" charset="-122"/>
      <p:regular r:id="rId34"/>
      <p:bold r:id="rId35"/>
    </p:embeddedFont>
    <p:embeddedFont>
      <p:font typeface="等线 Light" panose="02010600030101010101" pitchFamily="2" charset="-122"/>
      <p:regular r:id="rId36"/>
    </p:embeddedFont>
    <p:embeddedFont>
      <p:font typeface="UTM Avo" panose="02040603050506020204" pitchFamily="18" charset="0"/>
      <p:regular r:id="rId37"/>
      <p:bold r:id="rId38"/>
      <p:italic r:id="rId39"/>
      <p:boldItalic r:id="rId40"/>
    </p:embeddedFont>
    <p:embeddedFont>
      <p:font typeface="UTM Deutsch Gothic" panose="02040603050506020204" pitchFamily="18" charset="0"/>
      <p:regular r:id="rId41"/>
    </p:embeddedFont>
    <p:embeddedFont>
      <p:font typeface="UTM Futura Extra" panose="02040603050506020204" pitchFamily="18" charset="0"/>
      <p:bold r:id="rId42"/>
    </p:embeddedFont>
    <p:embeddedFont>
      <p:font typeface="UTM Gradoo" panose="02040603050506020204" pitchFamily="18" charset="0"/>
      <p:regular r:id="rId43"/>
    </p:embeddedFont>
  </p:embeddedFontLst>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8250"/>
    <a:srgbClr val="17386E"/>
    <a:srgbClr val="00CCFF"/>
    <a:srgbClr val="C9B188"/>
    <a:srgbClr val="D8C0A1"/>
    <a:srgbClr val="614019"/>
    <a:srgbClr val="46555C"/>
    <a:srgbClr val="FCF9F2"/>
    <a:srgbClr val="E7E1D1"/>
    <a:srgbClr val="F880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02" autoAdjust="0"/>
    <p:restoredTop sz="94037" autoAdjust="0"/>
  </p:normalViewPr>
  <p:slideViewPr>
    <p:cSldViewPr snapToGrid="0">
      <p:cViewPr>
        <p:scale>
          <a:sx n="27" d="100"/>
          <a:sy n="27" d="100"/>
        </p:scale>
        <p:origin x="2117" y="114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CCFBF-C6DA-47BA-854B-93A6395B7727}" type="datetimeFigureOut">
              <a:rPr lang="zh-CN" altLang="en-US" smtClean="0"/>
              <a:t>2022/1/23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B3F4C-988B-40E0-85D3-0253AA0CEDB7}" type="slidenum">
              <a:rPr lang="zh-CN" altLang="en-US" smtClean="0"/>
              <a:t>‹#›</a:t>
            </a:fld>
            <a:endParaRPr lang="zh-CN" altLang="en-US"/>
          </a:p>
        </p:txBody>
      </p:sp>
    </p:spTree>
    <p:extLst>
      <p:ext uri="{BB962C8B-B14F-4D97-AF65-F5344CB8AC3E}">
        <p14:creationId xmlns:p14="http://schemas.microsoft.com/office/powerpoint/2010/main" val="4275872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2</a:t>
            </a:fld>
            <a:endParaRPr lang="zh-CN" altLang="en-US"/>
          </a:p>
        </p:txBody>
      </p:sp>
    </p:spTree>
    <p:extLst>
      <p:ext uri="{BB962C8B-B14F-4D97-AF65-F5344CB8AC3E}">
        <p14:creationId xmlns:p14="http://schemas.microsoft.com/office/powerpoint/2010/main" val="307219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15</a:t>
            </a:fld>
            <a:endParaRPr lang="zh-CN" altLang="en-US"/>
          </a:p>
        </p:txBody>
      </p:sp>
    </p:spTree>
    <p:extLst>
      <p:ext uri="{BB962C8B-B14F-4D97-AF65-F5344CB8AC3E}">
        <p14:creationId xmlns:p14="http://schemas.microsoft.com/office/powerpoint/2010/main" val="755403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16</a:t>
            </a:fld>
            <a:endParaRPr lang="zh-CN" altLang="en-US"/>
          </a:p>
        </p:txBody>
      </p:sp>
    </p:spTree>
    <p:extLst>
      <p:ext uri="{BB962C8B-B14F-4D97-AF65-F5344CB8AC3E}">
        <p14:creationId xmlns:p14="http://schemas.microsoft.com/office/powerpoint/2010/main" val="4258373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19</a:t>
            </a:fld>
            <a:endParaRPr lang="zh-CN" altLang="en-US"/>
          </a:p>
        </p:txBody>
      </p:sp>
    </p:spTree>
    <p:extLst>
      <p:ext uri="{BB962C8B-B14F-4D97-AF65-F5344CB8AC3E}">
        <p14:creationId xmlns:p14="http://schemas.microsoft.com/office/powerpoint/2010/main" val="1925535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20</a:t>
            </a:fld>
            <a:endParaRPr lang="zh-CN" altLang="en-US"/>
          </a:p>
        </p:txBody>
      </p:sp>
    </p:spTree>
    <p:extLst>
      <p:ext uri="{BB962C8B-B14F-4D97-AF65-F5344CB8AC3E}">
        <p14:creationId xmlns:p14="http://schemas.microsoft.com/office/powerpoint/2010/main" val="1926061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21</a:t>
            </a:fld>
            <a:endParaRPr lang="zh-CN" altLang="en-US"/>
          </a:p>
        </p:txBody>
      </p:sp>
    </p:spTree>
    <p:extLst>
      <p:ext uri="{BB962C8B-B14F-4D97-AF65-F5344CB8AC3E}">
        <p14:creationId xmlns:p14="http://schemas.microsoft.com/office/powerpoint/2010/main" val="590504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22</a:t>
            </a:fld>
            <a:endParaRPr lang="zh-CN" altLang="en-US"/>
          </a:p>
        </p:txBody>
      </p:sp>
    </p:spTree>
    <p:extLst>
      <p:ext uri="{BB962C8B-B14F-4D97-AF65-F5344CB8AC3E}">
        <p14:creationId xmlns:p14="http://schemas.microsoft.com/office/powerpoint/2010/main" val="671596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23</a:t>
            </a:fld>
            <a:endParaRPr lang="zh-CN" altLang="en-US"/>
          </a:p>
        </p:txBody>
      </p:sp>
    </p:spTree>
    <p:extLst>
      <p:ext uri="{BB962C8B-B14F-4D97-AF65-F5344CB8AC3E}">
        <p14:creationId xmlns:p14="http://schemas.microsoft.com/office/powerpoint/2010/main" val="2623714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24</a:t>
            </a:fld>
            <a:endParaRPr lang="zh-CN" altLang="en-US"/>
          </a:p>
        </p:txBody>
      </p:sp>
    </p:spTree>
    <p:extLst>
      <p:ext uri="{BB962C8B-B14F-4D97-AF65-F5344CB8AC3E}">
        <p14:creationId xmlns:p14="http://schemas.microsoft.com/office/powerpoint/2010/main" val="3431576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25</a:t>
            </a:fld>
            <a:endParaRPr lang="zh-CN" altLang="en-US"/>
          </a:p>
        </p:txBody>
      </p:sp>
    </p:spTree>
    <p:extLst>
      <p:ext uri="{BB962C8B-B14F-4D97-AF65-F5344CB8AC3E}">
        <p14:creationId xmlns:p14="http://schemas.microsoft.com/office/powerpoint/2010/main" val="3065672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27</a:t>
            </a:fld>
            <a:endParaRPr lang="zh-CN" altLang="en-US"/>
          </a:p>
        </p:txBody>
      </p:sp>
    </p:spTree>
    <p:extLst>
      <p:ext uri="{BB962C8B-B14F-4D97-AF65-F5344CB8AC3E}">
        <p14:creationId xmlns:p14="http://schemas.microsoft.com/office/powerpoint/2010/main" val="2290554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3</a:t>
            </a:fld>
            <a:endParaRPr lang="zh-CN" altLang="en-US"/>
          </a:p>
        </p:txBody>
      </p:sp>
    </p:spTree>
    <p:extLst>
      <p:ext uri="{BB962C8B-B14F-4D97-AF65-F5344CB8AC3E}">
        <p14:creationId xmlns:p14="http://schemas.microsoft.com/office/powerpoint/2010/main" val="2875980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tự</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vinh</a:t>
            </a:r>
            <a:r>
              <a:rPr lang="en-US" baseline="0" dirty="0"/>
              <a:t> </a:t>
            </a:r>
            <a:r>
              <a:rPr lang="en-US" baseline="0" dirty="0" err="1"/>
              <a:t>quy</a:t>
            </a:r>
            <a:r>
              <a:rPr lang="en-US" baseline="0" dirty="0"/>
              <a:t> </a:t>
            </a:r>
            <a:r>
              <a:rPr lang="en-US" baseline="0" dirty="0" err="1"/>
              <a:t>bái</a:t>
            </a:r>
            <a:r>
              <a:rPr lang="en-US" baseline="0" dirty="0"/>
              <a:t> </a:t>
            </a:r>
            <a:r>
              <a:rPr lang="en-US" baseline="0" dirty="0" err="1"/>
              <a:t>tổ</a:t>
            </a:r>
            <a:r>
              <a:rPr lang="en-US" baseline="0" dirty="0"/>
              <a:t> </a:t>
            </a:r>
            <a:r>
              <a:rPr lang="en-US" baseline="0" dirty="0" err="1"/>
              <a:t>là</a:t>
            </a:r>
            <a:r>
              <a:rPr lang="en-US" baseline="0" dirty="0"/>
              <a:t> </a:t>
            </a:r>
            <a:r>
              <a:rPr lang="en-US" baseline="0" dirty="0" err="1"/>
              <a:t>gì</a:t>
            </a:r>
            <a:r>
              <a:rPr lang="en-US" baseline="0" dirty="0"/>
              <a:t> </a:t>
            </a:r>
            <a:r>
              <a:rPr lang="en-US" baseline="0" dirty="0" err="1"/>
              <a:t>để</a:t>
            </a:r>
            <a:r>
              <a:rPr lang="en-US" baseline="0" dirty="0"/>
              <a:t> </a:t>
            </a:r>
            <a:r>
              <a:rPr lang="en-US" baseline="0" dirty="0" err="1"/>
              <a:t>giải</a:t>
            </a:r>
            <a:r>
              <a:rPr lang="en-US" baseline="0" dirty="0"/>
              <a:t> </a:t>
            </a:r>
            <a:r>
              <a:rPr lang="en-US" baseline="0" dirty="0" err="1"/>
              <a:t>thích</a:t>
            </a:r>
            <a:r>
              <a:rPr lang="en-US" baseline="0" dirty="0"/>
              <a:t> </a:t>
            </a:r>
            <a:r>
              <a:rPr lang="en-US" baseline="0" dirty="0" err="1"/>
              <a:t>cho</a:t>
            </a:r>
            <a:r>
              <a:rPr lang="en-US" baseline="0" dirty="0"/>
              <a:t> HS </a:t>
            </a:r>
            <a:r>
              <a:rPr lang="en-US" baseline="0" dirty="0" err="1"/>
              <a:t>nghe</a:t>
            </a:r>
            <a:r>
              <a:rPr lang="en-US" baseline="0" dirty="0"/>
              <a:t>!</a:t>
            </a:r>
            <a:endParaRPr lang="en-US" dirty="0"/>
          </a:p>
        </p:txBody>
      </p:sp>
      <p:sp>
        <p:nvSpPr>
          <p:cNvPr id="4" name="Slide Number Placeholder 3"/>
          <p:cNvSpPr>
            <a:spLocks noGrp="1"/>
          </p:cNvSpPr>
          <p:nvPr>
            <p:ph type="sldNum" sz="quarter" idx="10"/>
          </p:nvPr>
        </p:nvSpPr>
        <p:spPr/>
        <p:txBody>
          <a:bodyPr/>
          <a:lstStyle/>
          <a:p>
            <a:fld id="{C50B3F4C-988B-40E0-85D3-0253AA0CEDB7}" type="slidenum">
              <a:rPr lang="zh-CN" altLang="en-US" smtClean="0"/>
              <a:t>28</a:t>
            </a:fld>
            <a:endParaRPr lang="zh-CN" altLang="en-US"/>
          </a:p>
        </p:txBody>
      </p:sp>
    </p:spTree>
    <p:extLst>
      <p:ext uri="{BB962C8B-B14F-4D97-AF65-F5344CB8AC3E}">
        <p14:creationId xmlns:p14="http://schemas.microsoft.com/office/powerpoint/2010/main" val="3524984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30</a:t>
            </a:fld>
            <a:endParaRPr lang="zh-CN" altLang="en-US"/>
          </a:p>
        </p:txBody>
      </p:sp>
    </p:spTree>
    <p:extLst>
      <p:ext uri="{BB962C8B-B14F-4D97-AF65-F5344CB8AC3E}">
        <p14:creationId xmlns:p14="http://schemas.microsoft.com/office/powerpoint/2010/main" val="2685082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31</a:t>
            </a:fld>
            <a:endParaRPr lang="zh-CN" altLang="en-US"/>
          </a:p>
        </p:txBody>
      </p:sp>
    </p:spTree>
    <p:extLst>
      <p:ext uri="{BB962C8B-B14F-4D97-AF65-F5344CB8AC3E}">
        <p14:creationId xmlns:p14="http://schemas.microsoft.com/office/powerpoint/2010/main" val="2286054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4</a:t>
            </a:fld>
            <a:endParaRPr lang="zh-CN" altLang="en-US"/>
          </a:p>
        </p:txBody>
      </p:sp>
    </p:spTree>
    <p:extLst>
      <p:ext uri="{BB962C8B-B14F-4D97-AF65-F5344CB8AC3E}">
        <p14:creationId xmlns:p14="http://schemas.microsoft.com/office/powerpoint/2010/main" val="55585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5</a:t>
            </a:fld>
            <a:endParaRPr lang="zh-CN" altLang="en-US"/>
          </a:p>
        </p:txBody>
      </p:sp>
    </p:spTree>
    <p:extLst>
      <p:ext uri="{BB962C8B-B14F-4D97-AF65-F5344CB8AC3E}">
        <p14:creationId xmlns:p14="http://schemas.microsoft.com/office/powerpoint/2010/main" val="2863429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tìm</a:t>
            </a:r>
            <a:r>
              <a:rPr lang="en-US" baseline="0" dirty="0"/>
              <a:t> </a:t>
            </a:r>
            <a:r>
              <a:rPr lang="en-US" baseline="0" dirty="0" err="1"/>
              <a:t>hiểu</a:t>
            </a:r>
            <a:r>
              <a:rPr lang="en-US" baseline="0" dirty="0"/>
              <a:t> </a:t>
            </a:r>
            <a:r>
              <a:rPr lang="en-US" baseline="0" dirty="0" err="1"/>
              <a:t>giới</a:t>
            </a:r>
            <a:r>
              <a:rPr lang="en-US" baseline="0" dirty="0"/>
              <a:t> </a:t>
            </a:r>
            <a:r>
              <a:rPr lang="en-US" baseline="0" dirty="0" err="1"/>
              <a:t>thiệu</a:t>
            </a:r>
            <a:r>
              <a:rPr lang="en-US" baseline="0" dirty="0"/>
              <a:t> </a:t>
            </a:r>
            <a:r>
              <a:rPr lang="en-US" baseline="0" dirty="0" err="1"/>
              <a:t>cho</a:t>
            </a:r>
            <a:r>
              <a:rPr lang="en-US" baseline="0" dirty="0"/>
              <a:t> </a:t>
            </a:r>
            <a:r>
              <a:rPr lang="en-US" baseline="0" dirty="0" err="1"/>
              <a:t>hs</a:t>
            </a:r>
            <a:r>
              <a:rPr lang="en-US" baseline="0" dirty="0"/>
              <a:t> </a:t>
            </a:r>
            <a:r>
              <a:rPr lang="en-US" baseline="0" dirty="0" err="1"/>
              <a:t>để</a:t>
            </a:r>
            <a:r>
              <a:rPr lang="en-US" baseline="0" dirty="0"/>
              <a:t> </a:t>
            </a:r>
            <a:r>
              <a:rPr lang="en-US" baseline="0" dirty="0" err="1"/>
              <a:t>vào</a:t>
            </a:r>
            <a:r>
              <a:rPr lang="en-US" baseline="0" dirty="0"/>
              <a:t> </a:t>
            </a:r>
            <a:r>
              <a:rPr lang="en-US" baseline="0" dirty="0" err="1"/>
              <a:t>bài</a:t>
            </a:r>
            <a:r>
              <a:rPr lang="en-US" baseline="0" dirty="0"/>
              <a:t>.</a:t>
            </a:r>
            <a:endParaRPr lang="en-US" dirty="0"/>
          </a:p>
        </p:txBody>
      </p:sp>
      <p:sp>
        <p:nvSpPr>
          <p:cNvPr id="4" name="Slide Number Placeholder 3"/>
          <p:cNvSpPr>
            <a:spLocks noGrp="1"/>
          </p:cNvSpPr>
          <p:nvPr>
            <p:ph type="sldNum" sz="quarter" idx="10"/>
          </p:nvPr>
        </p:nvSpPr>
        <p:spPr/>
        <p:txBody>
          <a:bodyPr/>
          <a:lstStyle/>
          <a:p>
            <a:fld id="{C50B3F4C-988B-40E0-85D3-0253AA0CEDB7}" type="slidenum">
              <a:rPr lang="zh-CN" altLang="en-US" smtClean="0"/>
              <a:t>6</a:t>
            </a:fld>
            <a:endParaRPr lang="zh-CN" altLang="en-US"/>
          </a:p>
        </p:txBody>
      </p:sp>
    </p:spTree>
    <p:extLst>
      <p:ext uri="{BB962C8B-B14F-4D97-AF65-F5344CB8AC3E}">
        <p14:creationId xmlns:p14="http://schemas.microsoft.com/office/powerpoint/2010/main" val="4054137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8</a:t>
            </a:fld>
            <a:endParaRPr lang="zh-CN" altLang="en-US"/>
          </a:p>
        </p:txBody>
      </p:sp>
    </p:spTree>
    <p:extLst>
      <p:ext uri="{BB962C8B-B14F-4D97-AF65-F5344CB8AC3E}">
        <p14:creationId xmlns:p14="http://schemas.microsoft.com/office/powerpoint/2010/main" val="1270032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9</a:t>
            </a:fld>
            <a:endParaRPr lang="zh-CN" altLang="en-US"/>
          </a:p>
        </p:txBody>
      </p:sp>
    </p:spTree>
    <p:extLst>
      <p:ext uri="{BB962C8B-B14F-4D97-AF65-F5344CB8AC3E}">
        <p14:creationId xmlns:p14="http://schemas.microsoft.com/office/powerpoint/2010/main" val="3094903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12</a:t>
            </a:fld>
            <a:endParaRPr lang="zh-CN" altLang="en-US"/>
          </a:p>
        </p:txBody>
      </p:sp>
    </p:spTree>
    <p:extLst>
      <p:ext uri="{BB962C8B-B14F-4D97-AF65-F5344CB8AC3E}">
        <p14:creationId xmlns:p14="http://schemas.microsoft.com/office/powerpoint/2010/main" val="958886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B3F4C-988B-40E0-85D3-0253AA0CEDB7}" type="slidenum">
              <a:rPr lang="zh-CN" altLang="en-US" smtClean="0"/>
              <a:t>14</a:t>
            </a:fld>
            <a:endParaRPr lang="zh-CN" altLang="en-US"/>
          </a:p>
        </p:txBody>
      </p:sp>
    </p:spTree>
    <p:extLst>
      <p:ext uri="{BB962C8B-B14F-4D97-AF65-F5344CB8AC3E}">
        <p14:creationId xmlns:p14="http://schemas.microsoft.com/office/powerpoint/2010/main" val="2307386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67B47F-7100-42E1-A46E-E235225202D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C635809-564C-4420-89C9-8E816673D0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B7F6E4F-250F-4897-8E3D-55C3D9B274A6}"/>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2022/1/23</a:t>
            </a:fld>
            <a:endParaRPr lang="zh-CN" altLang="en-US"/>
          </a:p>
        </p:txBody>
      </p:sp>
      <p:sp>
        <p:nvSpPr>
          <p:cNvPr id="5" name="页脚占位符 4">
            <a:extLst>
              <a:ext uri="{FF2B5EF4-FFF2-40B4-BE49-F238E27FC236}">
                <a16:creationId xmlns:a16="http://schemas.microsoft.com/office/drawing/2014/main" id="{D04AEB8B-9EB2-4150-BFE0-8C5F5EBD7F7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F9F09B6-761D-4860-92B1-4A998A521550}"/>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101626080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DD928E-B2EB-49FE-BE16-04895378EC4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C3951AF-FDC0-4BE4-971A-95E11B53A2D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F796AE7-D28C-4ADD-B875-BFECFEC20A9B}"/>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2022/1/23</a:t>
            </a:fld>
            <a:endParaRPr lang="zh-CN" altLang="en-US"/>
          </a:p>
        </p:txBody>
      </p:sp>
      <p:sp>
        <p:nvSpPr>
          <p:cNvPr id="5" name="页脚占位符 4">
            <a:extLst>
              <a:ext uri="{FF2B5EF4-FFF2-40B4-BE49-F238E27FC236}">
                <a16:creationId xmlns:a16="http://schemas.microsoft.com/office/drawing/2014/main" id="{E4C663E3-C42F-4C16-94ED-2CBA58553F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AE89C55-8DE9-47B0-8B37-1241CF3DF45F}"/>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428795321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7B86D26-2CFC-4F8E-9153-58929920E92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9B04529-23C5-4DCF-B23B-7619048C42F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12116D6-EE79-40D5-B370-2C4D3988F1EE}"/>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2022/1/23</a:t>
            </a:fld>
            <a:endParaRPr lang="zh-CN" altLang="en-US"/>
          </a:p>
        </p:txBody>
      </p:sp>
      <p:sp>
        <p:nvSpPr>
          <p:cNvPr id="5" name="页脚占位符 4">
            <a:extLst>
              <a:ext uri="{FF2B5EF4-FFF2-40B4-BE49-F238E27FC236}">
                <a16:creationId xmlns:a16="http://schemas.microsoft.com/office/drawing/2014/main" id="{9905CCB5-E065-421F-8FC2-4452FF4DCB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4CA0C5-0C11-4D56-8711-B1AB37F4844B}"/>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245518423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17995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088885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2150102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4402250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785AF5-43C2-4753-AFDC-B4D3E93006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3E4547-A942-4BDC-99E6-66D1256522E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B6D477C-DE46-4EFA-A66B-BA77C9605AFC}"/>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2022/1/23</a:t>
            </a:fld>
            <a:endParaRPr lang="zh-CN" altLang="en-US"/>
          </a:p>
        </p:txBody>
      </p:sp>
      <p:sp>
        <p:nvSpPr>
          <p:cNvPr id="5" name="页脚占位符 4">
            <a:extLst>
              <a:ext uri="{FF2B5EF4-FFF2-40B4-BE49-F238E27FC236}">
                <a16:creationId xmlns:a16="http://schemas.microsoft.com/office/drawing/2014/main" id="{33C51DAA-8D90-4E5E-A89A-70E8B12C89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02DD8B7-385F-46CD-8F69-83AEADCE00CC}"/>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44662511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405A22-BD34-47DB-8935-9357214AF2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9D9E96-AC74-438A-A149-1DCB01E742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EDFDC86-651E-40C8-9BF6-F2018B1D434B}"/>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2022/1/23</a:t>
            </a:fld>
            <a:endParaRPr lang="zh-CN" altLang="en-US"/>
          </a:p>
        </p:txBody>
      </p:sp>
      <p:sp>
        <p:nvSpPr>
          <p:cNvPr id="5" name="页脚占位符 4">
            <a:extLst>
              <a:ext uri="{FF2B5EF4-FFF2-40B4-BE49-F238E27FC236}">
                <a16:creationId xmlns:a16="http://schemas.microsoft.com/office/drawing/2014/main" id="{41514EFE-BC77-4ABD-81F4-8C5FBA633D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AA19CD3-3A3F-4E8B-8EA9-1694DAFC35EF}"/>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303232864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ED8B7D-B701-49C0-BFDB-DA8C2A2BC98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114085-1E19-4BCB-8887-562C3A4B133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B1D5020-11BC-4B97-A72F-89BCA7D32699}"/>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2E15C77-8C54-4F06-931B-D0A45686B20E}"/>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2022/1/23</a:t>
            </a:fld>
            <a:endParaRPr lang="zh-CN" altLang="en-US"/>
          </a:p>
        </p:txBody>
      </p:sp>
      <p:sp>
        <p:nvSpPr>
          <p:cNvPr id="6" name="页脚占位符 5">
            <a:extLst>
              <a:ext uri="{FF2B5EF4-FFF2-40B4-BE49-F238E27FC236}">
                <a16:creationId xmlns:a16="http://schemas.microsoft.com/office/drawing/2014/main" id="{C4E62819-8791-48F4-8963-1B2DBECB26B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0939E3C-9F6A-4EEC-81AC-48B2BC49E646}"/>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132035502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B062A7-DA1F-4C1F-AD11-A86723FFDD1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08A65A0-32D7-48D4-830B-8AF2111585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F77157F-B528-4185-9127-4425DC4609E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9753C26-97FF-4766-9EB6-B919AB89CDD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D9BCECE-1F60-4EE1-B038-5D55BCA0C8C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AEA1721-A62C-4616-8213-8198C00295BA}"/>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2022/1/23</a:t>
            </a:fld>
            <a:endParaRPr lang="zh-CN" altLang="en-US"/>
          </a:p>
        </p:txBody>
      </p:sp>
      <p:sp>
        <p:nvSpPr>
          <p:cNvPr id="8" name="页脚占位符 7">
            <a:extLst>
              <a:ext uri="{FF2B5EF4-FFF2-40B4-BE49-F238E27FC236}">
                <a16:creationId xmlns:a16="http://schemas.microsoft.com/office/drawing/2014/main" id="{1D3CD3F6-4D7D-453A-9953-A0BD259784A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09FAEDA-EE2B-4186-9D06-45ECCD2A2B59}"/>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2351695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A1A9A-C125-42ED-B8F8-E209F28BAD1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C666BCF-3501-4A89-9BEB-C9478B77B4F9}"/>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2022/1/23</a:t>
            </a:fld>
            <a:endParaRPr lang="zh-CN" altLang="en-US"/>
          </a:p>
        </p:txBody>
      </p:sp>
      <p:sp>
        <p:nvSpPr>
          <p:cNvPr id="4" name="页脚占位符 3">
            <a:extLst>
              <a:ext uri="{FF2B5EF4-FFF2-40B4-BE49-F238E27FC236}">
                <a16:creationId xmlns:a16="http://schemas.microsoft.com/office/drawing/2014/main" id="{EF2A89DF-B45D-4B14-9411-BBD82E5BF7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D570943-ACC3-4408-890C-FE1FE936B86F}"/>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22222196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C664D9-1F89-410D-AE5D-AE2863A88B35}"/>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2022/1/23</a:t>
            </a:fld>
            <a:endParaRPr lang="zh-CN" altLang="en-US"/>
          </a:p>
        </p:txBody>
      </p:sp>
      <p:sp>
        <p:nvSpPr>
          <p:cNvPr id="3" name="页脚占位符 2">
            <a:extLst>
              <a:ext uri="{FF2B5EF4-FFF2-40B4-BE49-F238E27FC236}">
                <a16:creationId xmlns:a16="http://schemas.microsoft.com/office/drawing/2014/main" id="{A2FBAA7A-DD2F-439D-A864-769B421547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01E7BD1D-8EE3-480B-9227-C560E6A51E0F}"/>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389120673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D034C9-51BA-45F4-AB8B-9DEC11AA2A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854437-E4F7-4C85-A8AC-3FDFB8E40B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4AB10D4-13A9-428A-B13A-34C784A9FF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520873-2B73-4474-BEF2-9EE3F67DA85D}"/>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2022/1/23</a:t>
            </a:fld>
            <a:endParaRPr lang="zh-CN" altLang="en-US"/>
          </a:p>
        </p:txBody>
      </p:sp>
      <p:sp>
        <p:nvSpPr>
          <p:cNvPr id="6" name="页脚占位符 5">
            <a:extLst>
              <a:ext uri="{FF2B5EF4-FFF2-40B4-BE49-F238E27FC236}">
                <a16:creationId xmlns:a16="http://schemas.microsoft.com/office/drawing/2014/main" id="{830384F5-7130-4349-B97E-DA0F1F0BD56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0917D90-22D2-497A-8B4F-007A2C6D0234}"/>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349495467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50767D-9808-4F1B-B78F-B21BCEDAE0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D95E6CF-1C7A-488C-98ED-2F7F3AC7E52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9C2B27-7C0D-415F-8646-04D334F9EB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5AA1D8-DB73-4434-960E-2FCAEE0A146E}"/>
              </a:ext>
            </a:extLst>
          </p:cNvPr>
          <p:cNvSpPr>
            <a:spLocks noGrp="1"/>
          </p:cNvSpPr>
          <p:nvPr>
            <p:ph type="dt" sz="half" idx="10"/>
          </p:nvPr>
        </p:nvSpPr>
        <p:spPr>
          <a:xfrm>
            <a:off x="838200" y="6356350"/>
            <a:ext cx="2743200" cy="365125"/>
          </a:xfrm>
          <a:prstGeom prst="rect">
            <a:avLst/>
          </a:prstGeom>
        </p:spPr>
        <p:txBody>
          <a:bodyPr/>
          <a:lstStyle/>
          <a:p>
            <a:fld id="{306C9949-80F1-48E1-BC87-0A0C6F1AE183}" type="datetimeFigureOut">
              <a:rPr lang="zh-CN" altLang="en-US" smtClean="0"/>
              <a:t>2022/1/23</a:t>
            </a:fld>
            <a:endParaRPr lang="zh-CN" altLang="en-US"/>
          </a:p>
        </p:txBody>
      </p:sp>
      <p:sp>
        <p:nvSpPr>
          <p:cNvPr id="6" name="页脚占位符 5">
            <a:extLst>
              <a:ext uri="{FF2B5EF4-FFF2-40B4-BE49-F238E27FC236}">
                <a16:creationId xmlns:a16="http://schemas.microsoft.com/office/drawing/2014/main" id="{E6A94FD1-6037-4891-82ED-2020B67032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F3A71F7-5EFC-4E0D-A362-B349F0AE55C1}"/>
              </a:ext>
            </a:extLst>
          </p:cNvPr>
          <p:cNvSpPr>
            <a:spLocks noGrp="1"/>
          </p:cNvSpPr>
          <p:nvPr>
            <p:ph type="sldNum" sz="quarter" idx="12"/>
          </p:nvPr>
        </p:nvSpPr>
        <p:spPr>
          <a:xfrm>
            <a:off x="8610600" y="6356350"/>
            <a:ext cx="2743200" cy="365125"/>
          </a:xfrm>
          <a:prstGeom prst="rect">
            <a:avLst/>
          </a:prstGeom>
        </p:spPr>
        <p:txBody>
          <a:bodyPr/>
          <a:lstStyle/>
          <a:p>
            <a:fld id="{F187FCD1-90BC-498D-B576-96F14B79E3E8}" type="slidenum">
              <a:rPr lang="zh-CN" altLang="en-US" smtClean="0"/>
              <a:t>‹#›</a:t>
            </a:fld>
            <a:endParaRPr lang="zh-CN" altLang="en-US"/>
          </a:p>
        </p:txBody>
      </p:sp>
    </p:spTree>
    <p:extLst>
      <p:ext uri="{BB962C8B-B14F-4D97-AF65-F5344CB8AC3E}">
        <p14:creationId xmlns:p14="http://schemas.microsoft.com/office/powerpoint/2010/main" val="131104536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1D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5" name="圆角矩形 4"/>
          <p:cNvSpPr/>
          <p:nvPr userDrawn="1"/>
        </p:nvSpPr>
        <p:spPr>
          <a:xfrm>
            <a:off x="325841" y="355221"/>
            <a:ext cx="11540315" cy="6147555"/>
          </a:xfrm>
          <a:prstGeom prst="roundRect">
            <a:avLst>
              <a:gd name="adj" fmla="val 2465"/>
            </a:avLst>
          </a:prstGeom>
          <a:solidFill>
            <a:schemeClr val="bg1"/>
          </a:solidFill>
          <a:ln w="38100">
            <a:gradFill>
              <a:gsLst>
                <a:gs pos="0">
                  <a:srgbClr val="D8C0A1"/>
                </a:gs>
                <a:gs pos="37000">
                  <a:srgbClr val="614019"/>
                </a:gs>
                <a:gs pos="65000">
                  <a:srgbClr val="D8C0A1"/>
                </a:gs>
                <a:gs pos="100000">
                  <a:schemeClr val="accent4">
                    <a:lumMod val="75000"/>
                  </a:schemeClr>
                </a:gs>
              </a:gsLst>
              <a:lin ang="5400000" scaled="1"/>
            </a:gra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3A3AC37A-A37A-423B-9717-FBDFA4E1C780}"/>
              </a:ext>
            </a:extLst>
          </p:cNvPr>
          <p:cNvSpPr txBox="1"/>
          <p:nvPr userDrawn="1"/>
        </p:nvSpPr>
        <p:spPr>
          <a:xfrm>
            <a:off x="11409413" y="0"/>
            <a:ext cx="740908" cy="369332"/>
          </a:xfrm>
          <a:prstGeom prst="rect">
            <a:avLst/>
          </a:prstGeom>
          <a:noFill/>
        </p:spPr>
        <p:txBody>
          <a:bodyPr wrap="none" rtlCol="0">
            <a:spAutoFit/>
          </a:bodyPr>
          <a:lstStyle/>
          <a:p>
            <a:r>
              <a:rPr lang="en-US">
                <a:solidFill>
                  <a:srgbClr val="A28250"/>
                </a:solidFill>
                <a:latin typeface="UTM Gradoo" panose="02040603050506020204" pitchFamily="18" charset="0"/>
              </a:rPr>
              <a:t>KTUTS</a:t>
            </a:r>
          </a:p>
        </p:txBody>
      </p:sp>
      <p:sp>
        <p:nvSpPr>
          <p:cNvPr id="7" name="TextBox 6">
            <a:extLst>
              <a:ext uri="{FF2B5EF4-FFF2-40B4-BE49-F238E27FC236}">
                <a16:creationId xmlns:a16="http://schemas.microsoft.com/office/drawing/2014/main" id="{9E915233-CFAE-4857-A99B-84A88ADA9838}"/>
              </a:ext>
            </a:extLst>
          </p:cNvPr>
          <p:cNvSpPr txBox="1"/>
          <p:nvPr userDrawn="1"/>
        </p:nvSpPr>
        <p:spPr>
          <a:xfrm>
            <a:off x="544010" y="6512155"/>
            <a:ext cx="740908" cy="369332"/>
          </a:xfrm>
          <a:prstGeom prst="rect">
            <a:avLst/>
          </a:prstGeom>
          <a:noFill/>
        </p:spPr>
        <p:txBody>
          <a:bodyPr wrap="none" rtlCol="0">
            <a:spAutoFit/>
          </a:bodyPr>
          <a:lstStyle/>
          <a:p>
            <a:r>
              <a:rPr lang="en-US">
                <a:solidFill>
                  <a:srgbClr val="A28250"/>
                </a:solidFill>
                <a:latin typeface="UTM Gradoo" panose="02040603050506020204" pitchFamily="18" charset="0"/>
              </a:rPr>
              <a:t>KTUTS</a:t>
            </a:r>
          </a:p>
        </p:txBody>
      </p:sp>
      <p:pic>
        <p:nvPicPr>
          <p:cNvPr id="8" name="Picture 7" descr="A picture containing diagram&#10;&#10;Description automatically generated">
            <a:extLst>
              <a:ext uri="{FF2B5EF4-FFF2-40B4-BE49-F238E27FC236}">
                <a16:creationId xmlns:a16="http://schemas.microsoft.com/office/drawing/2014/main" id="{DBC26D6A-3CA5-49CB-8783-1996B83F543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587FC19C-2DBA-4BBF-9A53-FC7BE4143AE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06990" y="911207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8284D78E-9856-4A66-BC54-B0FA5533832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986BDE4D-AF24-41D9-8A26-6E8461CE883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2" name="TextBox 11">
            <a:extLst>
              <a:ext uri="{FF2B5EF4-FFF2-40B4-BE49-F238E27FC236}">
                <a16:creationId xmlns:a16="http://schemas.microsoft.com/office/drawing/2014/main" id="{C3FEDAEE-098B-46DC-B46C-92C1C5040690}"/>
              </a:ext>
            </a:extLst>
          </p:cNvPr>
          <p:cNvSpPr txBox="1"/>
          <p:nvPr userDrawn="1"/>
        </p:nvSpPr>
        <p:spPr>
          <a:xfrm>
            <a:off x="2880780" y="956749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9"/>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3" name="Picture 12" descr="A picture containing diagram&#10;&#10;Description automatically generated">
            <a:extLst>
              <a:ext uri="{FF2B5EF4-FFF2-40B4-BE49-F238E27FC236}">
                <a16:creationId xmlns:a16="http://schemas.microsoft.com/office/drawing/2014/main" id="{91C493D7-CEB0-4171-A537-B9AD2D0EE4EC}"/>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421444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f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g"/><Relationship Id="rId7" Type="http://schemas.microsoft.com/office/2007/relationships/hdphoto" Target="../media/hdphoto6.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31.png"/><Relationship Id="rId9"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jp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844B9B-4D68-4E17-826D-FA07932173DE}"/>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BC2777C-E0EB-41C5-AE5D-427F5C260443}"/>
              </a:ext>
            </a:extLst>
          </p:cNvPr>
          <p:cNvSpPr txBox="1"/>
          <p:nvPr/>
        </p:nvSpPr>
        <p:spPr>
          <a:xfrm>
            <a:off x="4947434" y="2260248"/>
            <a:ext cx="2659224" cy="523220"/>
          </a:xfrm>
          <a:prstGeom prst="rect">
            <a:avLst/>
          </a:prstGeom>
          <a:noFill/>
        </p:spPr>
        <p:txBody>
          <a:bodyPr wrap="square" rtlCol="0">
            <a:spAutoFit/>
          </a:bodyPr>
          <a:lstStyle/>
          <a:p>
            <a:r>
              <a:rPr lang="en-US" sz="2800" b="1" dirty="0">
                <a:solidFill>
                  <a:srgbClr val="002060"/>
                </a:solidFill>
                <a:latin typeface="UTM Avo" panose="02040603050506020204" pitchFamily="18" charset="0"/>
              </a:rPr>
              <a:t>LỊCH SỬ</a:t>
            </a:r>
          </a:p>
        </p:txBody>
      </p:sp>
      <p:grpSp>
        <p:nvGrpSpPr>
          <p:cNvPr id="7" name="Group 6">
            <a:extLst>
              <a:ext uri="{FF2B5EF4-FFF2-40B4-BE49-F238E27FC236}">
                <a16:creationId xmlns:a16="http://schemas.microsoft.com/office/drawing/2014/main" id="{371D8EEB-8078-4838-B1E6-4D7A201063AB}"/>
              </a:ext>
            </a:extLst>
          </p:cNvPr>
          <p:cNvGrpSpPr/>
          <p:nvPr/>
        </p:nvGrpSpPr>
        <p:grpSpPr>
          <a:xfrm>
            <a:off x="5393757" y="2677555"/>
            <a:ext cx="5901611" cy="1886768"/>
            <a:chOff x="5460618" y="2994443"/>
            <a:chExt cx="5901611" cy="1886768"/>
          </a:xfrm>
        </p:grpSpPr>
        <p:sp>
          <p:nvSpPr>
            <p:cNvPr id="8" name="TextBox 7">
              <a:extLst>
                <a:ext uri="{FF2B5EF4-FFF2-40B4-BE49-F238E27FC236}">
                  <a16:creationId xmlns:a16="http://schemas.microsoft.com/office/drawing/2014/main" id="{9CEC3C81-C681-4FD0-98AA-03FB38FEA9F8}"/>
                </a:ext>
              </a:extLst>
            </p:cNvPr>
            <p:cNvSpPr txBox="1"/>
            <p:nvPr/>
          </p:nvSpPr>
          <p:spPr>
            <a:xfrm>
              <a:off x="5460618" y="3003774"/>
              <a:ext cx="5845628" cy="1877437"/>
            </a:xfrm>
            <a:prstGeom prst="rect">
              <a:avLst/>
            </a:prstGeom>
            <a:noFill/>
          </p:spPr>
          <p:txBody>
            <a:bodyPr wrap="square" rtlCol="0">
              <a:spAutoFit/>
            </a:bodyPr>
            <a:lstStyle/>
            <a:p>
              <a:r>
                <a:rPr lang="en-US" sz="5600" b="1" dirty="0">
                  <a:solidFill>
                    <a:srgbClr val="002060"/>
                  </a:solidFill>
                  <a:latin typeface="UTM Deutsch Gothic" panose="02040603050506020204" pitchFamily="18" charset="0"/>
                </a:rPr>
                <a:t>TRƯỜNG HỌC </a:t>
              </a:r>
            </a:p>
            <a:p>
              <a:r>
                <a:rPr lang="en-US" sz="5600" b="1" dirty="0">
                  <a:solidFill>
                    <a:srgbClr val="002060"/>
                  </a:solidFill>
                  <a:latin typeface="UTM Deutsch Gothic" panose="02040603050506020204" pitchFamily="18" charset="0"/>
                </a:rPr>
                <a:t>THỜI HẬU LÊ</a:t>
              </a:r>
            </a:p>
          </p:txBody>
        </p:sp>
        <p:sp>
          <p:nvSpPr>
            <p:cNvPr id="9" name="TextBox 8">
              <a:extLst>
                <a:ext uri="{FF2B5EF4-FFF2-40B4-BE49-F238E27FC236}">
                  <a16:creationId xmlns:a16="http://schemas.microsoft.com/office/drawing/2014/main" id="{BF6EF027-EF29-40D3-B504-C1B6E16244B6}"/>
                </a:ext>
              </a:extLst>
            </p:cNvPr>
            <p:cNvSpPr txBox="1"/>
            <p:nvPr/>
          </p:nvSpPr>
          <p:spPr>
            <a:xfrm>
              <a:off x="5516601" y="2994443"/>
              <a:ext cx="5845628" cy="1877437"/>
            </a:xfrm>
            <a:prstGeom prst="rect">
              <a:avLst/>
            </a:prstGeom>
            <a:noFill/>
          </p:spPr>
          <p:txBody>
            <a:bodyPr wrap="square" rtlCol="0">
              <a:spAutoFit/>
            </a:bodyPr>
            <a:lstStyle/>
            <a:p>
              <a:r>
                <a:rPr lang="en-US" sz="5600" b="1" dirty="0">
                  <a:solidFill>
                    <a:srgbClr val="00CCFF"/>
                  </a:solidFill>
                  <a:latin typeface="UTM Deutsch Gothic" panose="02040603050506020204" pitchFamily="18" charset="0"/>
                </a:rPr>
                <a:t>TRƯỜNG HỌC </a:t>
              </a:r>
            </a:p>
            <a:p>
              <a:r>
                <a:rPr lang="en-US" sz="5600" b="1" dirty="0">
                  <a:solidFill>
                    <a:srgbClr val="00CCFF"/>
                  </a:solidFill>
                  <a:latin typeface="UTM Deutsch Gothic" panose="02040603050506020204" pitchFamily="18" charset="0"/>
                </a:rPr>
                <a:t>THỜI HẬU LÊ</a:t>
              </a:r>
            </a:p>
          </p:txBody>
        </p:sp>
      </p:grpSp>
    </p:spTree>
    <p:extLst>
      <p:ext uri="{BB962C8B-B14F-4D97-AF65-F5344CB8AC3E}">
        <p14:creationId xmlns:p14="http://schemas.microsoft.com/office/powerpoint/2010/main" val="285420077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915" y="770176"/>
            <a:ext cx="5305306" cy="3886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4849" y="770176"/>
            <a:ext cx="5624636" cy="3886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5" name="Group 14"/>
          <p:cNvGrpSpPr/>
          <p:nvPr/>
        </p:nvGrpSpPr>
        <p:grpSpPr>
          <a:xfrm>
            <a:off x="547915" y="4787314"/>
            <a:ext cx="5329775" cy="1292620"/>
            <a:chOff x="547915" y="5026800"/>
            <a:chExt cx="5329775" cy="1292620"/>
          </a:xfrm>
        </p:grpSpPr>
        <p:grpSp>
          <p:nvGrpSpPr>
            <p:cNvPr id="8" name="Group 7"/>
            <p:cNvGrpSpPr/>
            <p:nvPr/>
          </p:nvGrpSpPr>
          <p:grpSpPr>
            <a:xfrm>
              <a:off x="547915" y="5026800"/>
              <a:ext cx="5305306" cy="1292620"/>
              <a:chOff x="1251857" y="2068286"/>
              <a:chExt cx="3918858" cy="1126541"/>
            </a:xfrm>
          </p:grpSpPr>
          <p:sp>
            <p:nvSpPr>
              <p:cNvPr id="9" name="Rectangle 8"/>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Rectangle 9"/>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effectLst>
                    <a:outerShdw blurRad="38100" dist="38100" dir="2700000" algn="tl">
                      <a:srgbClr val="000000">
                        <a:alpha val="43137"/>
                      </a:srgbClr>
                    </a:outerShdw>
                  </a:effectLst>
                  <a:latin typeface="UTM Avo" panose="02040603050506020204" pitchFamily="18" charset="0"/>
                </a:endParaRPr>
              </a:p>
            </p:txBody>
          </p:sp>
        </p:grpSp>
        <p:sp>
          <p:nvSpPr>
            <p:cNvPr id="7" name="Rectangle 6"/>
            <p:cNvSpPr/>
            <p:nvPr/>
          </p:nvSpPr>
          <p:spPr>
            <a:xfrm>
              <a:off x="670815" y="5234312"/>
              <a:ext cx="5206875" cy="954107"/>
            </a:xfrm>
            <a:prstGeom prst="rect">
              <a:avLst/>
            </a:prstGeom>
          </p:spPr>
          <p:txBody>
            <a:bodyPr wrap="none">
              <a:spAutoFit/>
            </a:bodyPr>
            <a:lstStyle/>
            <a:p>
              <a:pPr algn="ctr"/>
              <a:r>
                <a:rPr lang="en-US" sz="2800" b="1" dirty="0" err="1">
                  <a:solidFill>
                    <a:schemeClr val="bg1"/>
                  </a:solidFill>
                  <a:effectLst>
                    <a:outerShdw blurRad="38100" dist="38100" dir="2700000" algn="tl">
                      <a:srgbClr val="000000">
                        <a:alpha val="43137"/>
                      </a:srgbClr>
                    </a:outerShdw>
                  </a:effectLst>
                  <a:latin typeface="UTM Avo" panose="02040603050506020204" pitchFamily="18" charset="0"/>
                </a:rPr>
                <a:t>Văn</a:t>
              </a:r>
              <a:r>
                <a:rPr lang="en-US" sz="2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Avo" panose="02040603050506020204" pitchFamily="18" charset="0"/>
                </a:rPr>
                <a:t>Miếu</a:t>
              </a:r>
              <a:r>
                <a:rPr lang="en-US" sz="2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Avo" panose="02040603050506020204" pitchFamily="18" charset="0"/>
                </a:rPr>
                <a:t>Môn</a:t>
              </a:r>
              <a:endParaRPr lang="en-US" sz="28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2800" b="1" dirty="0" err="1">
                  <a:solidFill>
                    <a:schemeClr val="bg1"/>
                  </a:solidFill>
                  <a:effectLst>
                    <a:outerShdw blurRad="38100" dist="38100" dir="2700000" algn="tl">
                      <a:srgbClr val="000000">
                        <a:alpha val="43137"/>
                      </a:srgbClr>
                    </a:outerShdw>
                  </a:effectLst>
                  <a:latin typeface="UTM Avo" panose="02040603050506020204" pitchFamily="18" charset="0"/>
                </a:rPr>
                <a:t>cổng</a:t>
              </a:r>
              <a:r>
                <a:rPr lang="en-US" sz="2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Avo" panose="02040603050506020204" pitchFamily="18" charset="0"/>
                </a:rPr>
                <a:t>dẫn</a:t>
              </a:r>
              <a:r>
                <a:rPr lang="en-US" sz="2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Avo" panose="02040603050506020204" pitchFamily="18" charset="0"/>
                </a:rPr>
                <a:t>vào</a:t>
              </a:r>
              <a:r>
                <a:rPr lang="en-US" sz="2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Avo" panose="02040603050506020204" pitchFamily="18" charset="0"/>
                </a:rPr>
                <a:t>khu</a:t>
              </a:r>
              <a:r>
                <a:rPr lang="en-US" sz="2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Avo" panose="02040603050506020204" pitchFamily="18" charset="0"/>
                </a:rPr>
                <a:t>thứ</a:t>
              </a:r>
              <a:r>
                <a:rPr lang="en-US" sz="2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Avo" panose="02040603050506020204" pitchFamily="18" charset="0"/>
                </a:rPr>
                <a:t>nhất</a:t>
              </a:r>
              <a:endParaRPr lang="en-US" sz="28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grpSp>
      <p:grpSp>
        <p:nvGrpSpPr>
          <p:cNvPr id="16" name="Group 15"/>
          <p:cNvGrpSpPr/>
          <p:nvPr/>
        </p:nvGrpSpPr>
        <p:grpSpPr>
          <a:xfrm>
            <a:off x="6044849" y="4787314"/>
            <a:ext cx="5624636" cy="1292620"/>
            <a:chOff x="6044849" y="5026800"/>
            <a:chExt cx="5624636" cy="1292620"/>
          </a:xfrm>
        </p:grpSpPr>
        <p:grpSp>
          <p:nvGrpSpPr>
            <p:cNvPr id="11" name="Group 10"/>
            <p:cNvGrpSpPr/>
            <p:nvPr/>
          </p:nvGrpSpPr>
          <p:grpSpPr>
            <a:xfrm>
              <a:off x="6044849" y="5026800"/>
              <a:ext cx="5624636" cy="1292620"/>
              <a:chOff x="1251857" y="2068286"/>
              <a:chExt cx="3918858" cy="1126541"/>
            </a:xfrm>
          </p:grpSpPr>
          <p:sp>
            <p:nvSpPr>
              <p:cNvPr id="12" name="Rectangle 11"/>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ectangle 12"/>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effectLst>
                    <a:outerShdw blurRad="38100" dist="38100" dir="2700000" algn="tl">
                      <a:srgbClr val="000000">
                        <a:alpha val="43137"/>
                      </a:srgbClr>
                    </a:outerShdw>
                  </a:effectLst>
                  <a:latin typeface="UTM Avo" panose="02040603050506020204" pitchFamily="18" charset="0"/>
                </a:endParaRPr>
              </a:p>
            </p:txBody>
          </p:sp>
        </p:grpSp>
        <p:sp>
          <p:nvSpPr>
            <p:cNvPr id="14" name="Rectangle 13"/>
            <p:cNvSpPr/>
            <p:nvPr/>
          </p:nvSpPr>
          <p:spPr>
            <a:xfrm>
              <a:off x="7131524" y="5388199"/>
              <a:ext cx="3607527" cy="646331"/>
            </a:xfrm>
            <a:prstGeom prst="rect">
              <a:avLst/>
            </a:prstGeom>
          </p:spPr>
          <p:txBody>
            <a:bodyPr wrap="none">
              <a:spAutoFit/>
            </a:bodyPr>
            <a:lstStyle/>
            <a:p>
              <a:pPr algn="ctr"/>
              <a:r>
                <a:rPr lang="en-US" sz="3600" b="1" dirty="0" err="1">
                  <a:solidFill>
                    <a:schemeClr val="bg1"/>
                  </a:solidFill>
                  <a:effectLst>
                    <a:outerShdw blurRad="38100" dist="38100" dir="2700000" algn="tl">
                      <a:srgbClr val="000000">
                        <a:alpha val="43137"/>
                      </a:srgbClr>
                    </a:outerShdw>
                  </a:effectLst>
                  <a:latin typeface="UTM Avo" panose="02040603050506020204" pitchFamily="18" charset="0"/>
                </a:rPr>
                <a:t>Đại</a:t>
              </a:r>
              <a:r>
                <a:rPr lang="en-US" sz="3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chemeClr val="bg1"/>
                  </a:solidFill>
                  <a:effectLst>
                    <a:outerShdw blurRad="38100" dist="38100" dir="2700000" algn="tl">
                      <a:srgbClr val="000000">
                        <a:alpha val="43137"/>
                      </a:srgbClr>
                    </a:outerShdw>
                  </a:effectLst>
                  <a:latin typeface="UTM Avo" panose="02040603050506020204" pitchFamily="18" charset="0"/>
                </a:rPr>
                <a:t>Trung</a:t>
              </a:r>
              <a:r>
                <a:rPr lang="en-US" sz="3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chemeClr val="bg1"/>
                  </a:solidFill>
                  <a:effectLst>
                    <a:outerShdw blurRad="38100" dist="38100" dir="2700000" algn="tl">
                      <a:srgbClr val="000000">
                        <a:alpha val="43137"/>
                      </a:srgbClr>
                    </a:outerShdw>
                  </a:effectLst>
                  <a:latin typeface="UTM Avo" panose="02040603050506020204" pitchFamily="18" charset="0"/>
                </a:rPr>
                <a:t>Môn</a:t>
              </a:r>
              <a:endParaRPr lang="en-US" sz="36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grpSp>
    </p:spTree>
    <p:extLst>
      <p:ext uri="{BB962C8B-B14F-4D97-AF65-F5344CB8AC3E}">
        <p14:creationId xmlns:p14="http://schemas.microsoft.com/office/powerpoint/2010/main" val="2133828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762" y="587904"/>
            <a:ext cx="6965895" cy="4620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772324" y="5388199"/>
            <a:ext cx="10766533" cy="1077218"/>
          </a:xfrm>
          <a:prstGeom prst="rect">
            <a:avLst/>
          </a:prstGeom>
        </p:spPr>
        <p:txBody>
          <a:bodyPr wrap="square">
            <a:spAutoFit/>
          </a:bodyPr>
          <a:lstStyle/>
          <a:p>
            <a:pPr algn="ctr"/>
            <a:r>
              <a:rPr lang="vi-VN" sz="3200" b="1" dirty="0">
                <a:solidFill>
                  <a:srgbClr val="17386E"/>
                </a:solidFill>
                <a:latin typeface="UTM Avo" panose="02040603050506020204" pitchFamily="18" charset="0"/>
              </a:rPr>
              <a:t>Khuê </a:t>
            </a:r>
            <a:r>
              <a:rPr lang="en-US" sz="3200" b="1" dirty="0">
                <a:solidFill>
                  <a:srgbClr val="17386E"/>
                </a:solidFill>
                <a:latin typeface="UTM Avo" panose="02040603050506020204" pitchFamily="18" charset="0"/>
              </a:rPr>
              <a:t>V</a:t>
            </a:r>
            <a:r>
              <a:rPr lang="vi-VN" sz="3200" b="1" dirty="0">
                <a:solidFill>
                  <a:srgbClr val="17386E"/>
                </a:solidFill>
                <a:latin typeface="UTM Avo" panose="02040603050506020204" pitchFamily="18" charset="0"/>
              </a:rPr>
              <a:t>ăn </a:t>
            </a:r>
            <a:r>
              <a:rPr lang="en-US" sz="3200" b="1" dirty="0">
                <a:solidFill>
                  <a:srgbClr val="17386E"/>
                </a:solidFill>
                <a:latin typeface="UTM Avo" panose="02040603050506020204" pitchFamily="18" charset="0"/>
              </a:rPr>
              <a:t>C</a:t>
            </a:r>
            <a:r>
              <a:rPr lang="vi-VN" sz="3200" b="1" dirty="0">
                <a:solidFill>
                  <a:srgbClr val="17386E"/>
                </a:solidFill>
                <a:latin typeface="UTM Avo" panose="02040603050506020204" pitchFamily="18" charset="0"/>
              </a:rPr>
              <a:t>ác – Thiên quang tỉnh </a:t>
            </a:r>
            <a:endParaRPr lang="en-US" sz="3200" b="1" dirty="0">
              <a:solidFill>
                <a:srgbClr val="17386E"/>
              </a:solidFill>
              <a:latin typeface="UTM Avo" panose="02040603050506020204" pitchFamily="18" charset="0"/>
            </a:endParaRPr>
          </a:p>
          <a:p>
            <a:pPr algn="ctr"/>
            <a:r>
              <a:rPr lang="vi-VN" sz="3200" b="1" dirty="0">
                <a:solidFill>
                  <a:srgbClr val="17386E"/>
                </a:solidFill>
                <a:latin typeface="UTM Avo" panose="02040603050506020204" pitchFamily="18" charset="0"/>
              </a:rPr>
              <a:t>nơi giao hoà của đất, trời</a:t>
            </a:r>
            <a:r>
              <a:rPr lang="en-US" sz="3200" b="1" dirty="0">
                <a:solidFill>
                  <a:srgbClr val="17386E"/>
                </a:solidFill>
                <a:latin typeface="UTM Avo" panose="02040603050506020204" pitchFamily="18" charset="0"/>
              </a:rPr>
              <a:t>.</a:t>
            </a:r>
          </a:p>
        </p:txBody>
      </p:sp>
      <p:pic>
        <p:nvPicPr>
          <p:cNvPr id="8" name="Picture 7"/>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7322" b="53757" l="0" r="100000">
                        <a14:backgroundMark x1="824" y1="37187" x2="2610" y2="34875"/>
                        <a14:backgroundMark x1="29808" y1="35453" x2="32418" y2="30058"/>
                        <a14:backgroundMark x1="35027" y1="28709" x2="40797" y2="26012"/>
                        <a14:backgroundMark x1="31181" y1="30443" x2="34341" y2="28709"/>
                        <a14:backgroundMark x1="41071" y1="26975" x2="46566" y2="17726"/>
                        <a14:backgroundMark x1="98077" y1="39692" x2="99451" y2="36802"/>
                        <a14:backgroundMark x1="90385" y1="38728" x2="94780" y2="38921"/>
                      </a14:backgroundRemoval>
                    </a14:imgEffect>
                    <a14:imgEffect>
                      <a14:brightnessContrast bright="20000"/>
                    </a14:imgEffect>
                  </a14:imgLayer>
                </a14:imgProps>
              </a:ext>
              <a:ext uri="{28A0092B-C50C-407E-A947-70E740481C1C}">
                <a14:useLocalDpi xmlns:a14="http://schemas.microsoft.com/office/drawing/2010/main" val="0"/>
              </a:ext>
            </a:extLst>
          </a:blip>
          <a:srcRect l="30377" t="5739" r="-2826" b="55141"/>
          <a:stretch/>
        </p:blipFill>
        <p:spPr>
          <a:xfrm rot="16200000">
            <a:off x="8676964" y="1296451"/>
            <a:ext cx="4662325" cy="2367746"/>
          </a:xfrm>
          <a:prstGeom prst="rect">
            <a:avLst/>
          </a:prstGeom>
          <a:effectLst>
            <a:outerShdw blurRad="50800" dist="38100" dir="16200000" rotWithShape="0">
              <a:prstClr val="black">
                <a:alpha val="40000"/>
              </a:prstClr>
            </a:outerShdw>
          </a:effectLst>
        </p:spPr>
      </p:pic>
      <p:pic>
        <p:nvPicPr>
          <p:cNvPr id="9" name="Picture 8"/>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7322" b="53757" l="0" r="100000">
                        <a14:backgroundMark x1="824" y1="37187" x2="2610" y2="34875"/>
                        <a14:backgroundMark x1="29808" y1="35453" x2="32418" y2="30058"/>
                        <a14:backgroundMark x1="35027" y1="28709" x2="40797" y2="26012"/>
                        <a14:backgroundMark x1="31181" y1="30443" x2="34341" y2="28709"/>
                        <a14:backgroundMark x1="41071" y1="26975" x2="46566" y2="17726"/>
                        <a14:backgroundMark x1="98077" y1="39692" x2="99451" y2="36802"/>
                        <a14:backgroundMark x1="90385" y1="38728" x2="94780" y2="38921"/>
                      </a14:backgroundRemoval>
                    </a14:imgEffect>
                    <a14:imgEffect>
                      <a14:brightnessContrast bright="20000"/>
                    </a14:imgEffect>
                  </a14:imgLayer>
                </a14:imgProps>
              </a:ext>
              <a:ext uri="{28A0092B-C50C-407E-A947-70E740481C1C}">
                <a14:useLocalDpi xmlns:a14="http://schemas.microsoft.com/office/drawing/2010/main" val="0"/>
              </a:ext>
            </a:extLst>
          </a:blip>
          <a:srcRect l="30377" t="5739" r="-2826" b="55141"/>
          <a:stretch/>
        </p:blipFill>
        <p:spPr>
          <a:xfrm rot="5400000">
            <a:off x="-1056572" y="3223223"/>
            <a:ext cx="4662325" cy="2367746"/>
          </a:xfrm>
          <a:prstGeom prst="rect">
            <a:avLst/>
          </a:prstGeom>
          <a:effectLst>
            <a:outerShdw blurRad="50800" dist="38100" dir="16200000" rotWithShape="0">
              <a:prstClr val="black">
                <a:alpha val="40000"/>
              </a:prstClr>
            </a:outerShdw>
          </a:effectLst>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767441" y="315062"/>
            <a:ext cx="1726387" cy="1957858"/>
          </a:xfrm>
          <a:prstGeom prst="rect">
            <a:avLst/>
          </a:prstGeom>
        </p:spPr>
      </p:pic>
    </p:spTree>
    <p:extLst>
      <p:ext uri="{BB962C8B-B14F-4D97-AF65-F5344CB8AC3E}">
        <p14:creationId xmlns:p14="http://schemas.microsoft.com/office/powerpoint/2010/main" val="1935701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6944" y="2775857"/>
            <a:ext cx="11018628" cy="2436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3159312" y="1079435"/>
            <a:ext cx="6827511" cy="1323439"/>
          </a:xfrm>
          <a:prstGeom prst="rect">
            <a:avLst/>
          </a:prstGeom>
        </p:spPr>
        <p:txBody>
          <a:bodyPr wrap="none">
            <a:spAutoFit/>
          </a:bodyPr>
          <a:lstStyle/>
          <a:p>
            <a:pPr algn="ctr"/>
            <a:r>
              <a:rPr lang="en-US" altLang="en-US" sz="4000" b="1" dirty="0" err="1">
                <a:solidFill>
                  <a:srgbClr val="002060"/>
                </a:solidFill>
                <a:latin typeface="UTM Avo" panose="02040603050506020204" pitchFamily="18" charset="0"/>
              </a:rPr>
              <a:t>Nhà</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Hậu</a:t>
            </a:r>
            <a:r>
              <a:rPr lang="en-US" altLang="en-US" sz="4000" b="1" dirty="0">
                <a:solidFill>
                  <a:srgbClr val="002060"/>
                </a:solidFill>
                <a:latin typeface="UTM Avo" panose="02040603050506020204" pitchFamily="18" charset="0"/>
              </a:rPr>
              <a:t> Lê </a:t>
            </a:r>
            <a:r>
              <a:rPr lang="en-US" altLang="en-US" sz="4000" b="1" dirty="0" err="1">
                <a:solidFill>
                  <a:srgbClr val="002060"/>
                </a:solidFill>
                <a:latin typeface="UTM Avo" panose="02040603050506020204" pitchFamily="18" charset="0"/>
              </a:rPr>
              <a:t>đã</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tổ</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chức</a:t>
            </a:r>
            <a:r>
              <a:rPr lang="en-US" altLang="en-US" sz="4000" b="1" dirty="0">
                <a:solidFill>
                  <a:srgbClr val="002060"/>
                </a:solidFill>
                <a:latin typeface="UTM Avo" panose="02040603050506020204" pitchFamily="18" charset="0"/>
              </a:rPr>
              <a:t> </a:t>
            </a:r>
          </a:p>
          <a:p>
            <a:pPr algn="ctr"/>
            <a:r>
              <a:rPr lang="en-US" altLang="en-US" sz="4000" b="1" dirty="0" err="1">
                <a:solidFill>
                  <a:srgbClr val="002060"/>
                </a:solidFill>
                <a:latin typeface="UTM Avo" panose="02040603050506020204" pitchFamily="18" charset="0"/>
              </a:rPr>
              <a:t>trường</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học</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như</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thế</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nào</a:t>
            </a:r>
            <a:r>
              <a:rPr lang="en-US" altLang="en-US" sz="4000" b="1" dirty="0">
                <a:solidFill>
                  <a:srgbClr val="002060"/>
                </a:solidFill>
                <a:latin typeface="UTM Avo" panose="02040603050506020204" pitchFamily="18" charset="0"/>
              </a:rPr>
              <a:t> ?</a:t>
            </a: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167" b="96167" l="5667" r="100000"/>
                    </a14:imgEffect>
                  </a14:imgLayer>
                </a14:imgProps>
              </a:ext>
              <a:ext uri="{28A0092B-C50C-407E-A947-70E740481C1C}">
                <a14:useLocalDpi xmlns:a14="http://schemas.microsoft.com/office/drawing/2010/main" val="0"/>
              </a:ext>
            </a:extLst>
          </a:blip>
          <a:stretch>
            <a:fillRect/>
          </a:stretch>
        </p:blipFill>
        <p:spPr>
          <a:xfrm>
            <a:off x="919547" y="521374"/>
            <a:ext cx="2067992" cy="20679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9607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5065" y="623903"/>
            <a:ext cx="6952242" cy="4638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751115" y="5352962"/>
            <a:ext cx="10940142" cy="1138773"/>
          </a:xfrm>
          <a:prstGeom prst="rect">
            <a:avLst/>
          </a:prstGeom>
        </p:spPr>
        <p:txBody>
          <a:bodyPr wrap="square">
            <a:spAutoFit/>
          </a:bodyPr>
          <a:lstStyle/>
          <a:p>
            <a:pPr algn="ctr"/>
            <a:r>
              <a:rPr lang="en-US" sz="3400" b="1" dirty="0">
                <a:solidFill>
                  <a:srgbClr val="17386E"/>
                </a:solidFill>
                <a:latin typeface="UTM Avo" panose="02040603050506020204" pitchFamily="18" charset="0"/>
              </a:rPr>
              <a:t>N</a:t>
            </a:r>
            <a:r>
              <a:rPr lang="vi-VN" sz="3400" b="1" dirty="0">
                <a:solidFill>
                  <a:srgbClr val="17386E"/>
                </a:solidFill>
                <a:latin typeface="UTM Avo" panose="02040603050506020204" pitchFamily="18" charset="0"/>
              </a:rPr>
              <a:t>hà Thái học</a:t>
            </a:r>
            <a:r>
              <a:rPr lang="vi-VN" sz="3400" dirty="0">
                <a:solidFill>
                  <a:srgbClr val="17386E"/>
                </a:solidFill>
                <a:latin typeface="UTM Avo" panose="02040603050506020204" pitchFamily="18" charset="0"/>
              </a:rPr>
              <a:t>, xưa là Quốc Tử Giám, </a:t>
            </a:r>
            <a:endParaRPr lang="en-US" sz="3400" dirty="0">
              <a:solidFill>
                <a:srgbClr val="17386E"/>
              </a:solidFill>
              <a:latin typeface="UTM Avo" panose="02040603050506020204" pitchFamily="18" charset="0"/>
            </a:endParaRPr>
          </a:p>
          <a:p>
            <a:pPr algn="ctr"/>
            <a:r>
              <a:rPr lang="vi-VN" sz="3400" dirty="0">
                <a:solidFill>
                  <a:srgbClr val="17386E"/>
                </a:solidFill>
                <a:latin typeface="UTM Avo" panose="02040603050506020204" pitchFamily="18" charset="0"/>
              </a:rPr>
              <a:t>nơi đào tạo nhân tài cho các triều đại. </a:t>
            </a:r>
            <a:endParaRPr lang="en-US" sz="3400" dirty="0">
              <a:solidFill>
                <a:srgbClr val="17386E"/>
              </a:solidFill>
              <a:latin typeface="UTM Avo" panose="02040603050506020204" pitchFamily="18" charset="0"/>
            </a:endParaRPr>
          </a:p>
        </p:txBody>
      </p:sp>
      <p:pic>
        <p:nvPicPr>
          <p:cNvPr id="7" name="图片 8"/>
          <p:cNvPicPr>
            <a:picLocks noChangeAspect="1"/>
          </p:cNvPicPr>
          <p:nvPr/>
        </p:nvPicPr>
        <p:blipFill rotWithShape="1">
          <a:blip r:embed="rId3">
            <a:extLst>
              <a:ext uri="{28A0092B-C50C-407E-A947-70E740481C1C}">
                <a14:useLocalDpi xmlns:a14="http://schemas.microsoft.com/office/drawing/2010/main" val="0"/>
              </a:ext>
            </a:extLst>
          </a:blip>
          <a:srcRect t="34188" r="56336" b="16873"/>
          <a:stretch/>
        </p:blipFill>
        <p:spPr>
          <a:xfrm>
            <a:off x="361832" y="129468"/>
            <a:ext cx="2903882" cy="3792663"/>
          </a:xfrm>
          <a:prstGeom prst="rect">
            <a:avLst/>
          </a:prstGeom>
        </p:spPr>
      </p:pic>
      <p:pic>
        <p:nvPicPr>
          <p:cNvPr id="8" name="图片 8"/>
          <p:cNvPicPr>
            <a:picLocks noChangeAspect="1"/>
          </p:cNvPicPr>
          <p:nvPr/>
        </p:nvPicPr>
        <p:blipFill rotWithShape="1">
          <a:blip r:embed="rId3">
            <a:extLst>
              <a:ext uri="{28A0092B-C50C-407E-A947-70E740481C1C}">
                <a14:useLocalDpi xmlns:a14="http://schemas.microsoft.com/office/drawing/2010/main" val="0"/>
              </a:ext>
            </a:extLst>
          </a:blip>
          <a:srcRect t="34188" r="56336" b="16873"/>
          <a:stretch/>
        </p:blipFill>
        <p:spPr>
          <a:xfrm flipH="1">
            <a:off x="9252858" y="3191632"/>
            <a:ext cx="2596126" cy="3390713"/>
          </a:xfrm>
          <a:prstGeom prst="rect">
            <a:avLst/>
          </a:prstGeom>
        </p:spPr>
      </p:pic>
    </p:spTree>
    <p:extLst>
      <p:ext uri="{BB962C8B-B14F-4D97-AF65-F5344CB8AC3E}">
        <p14:creationId xmlns:p14="http://schemas.microsoft.com/office/powerpoint/2010/main" val="3398953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264" y="961359"/>
            <a:ext cx="5655741" cy="3480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582168" y="4626198"/>
            <a:ext cx="11028410" cy="1569660"/>
          </a:xfrm>
          <a:prstGeom prst="rect">
            <a:avLst/>
          </a:prstGeom>
        </p:spPr>
        <p:txBody>
          <a:bodyPr wrap="square">
            <a:spAutoFit/>
          </a:bodyPr>
          <a:lstStyle/>
          <a:p>
            <a:pPr algn="just"/>
            <a:r>
              <a:rPr lang="en-US" sz="3200" dirty="0">
                <a:solidFill>
                  <a:srgbClr val="17386E"/>
                </a:solidFill>
                <a:latin typeface="UTM Avo" panose="02040603050506020204" pitchFamily="18" charset="0"/>
              </a:rPr>
              <a:t>	</a:t>
            </a:r>
            <a:r>
              <a:rPr lang="vi-VN" sz="3200" b="1" dirty="0">
                <a:solidFill>
                  <a:srgbClr val="17386E"/>
                </a:solidFill>
                <a:latin typeface="UTM Avo" panose="02040603050506020204" pitchFamily="18" charset="0"/>
              </a:rPr>
              <a:t>Nhà Thái Học </a:t>
            </a:r>
            <a:r>
              <a:rPr lang="vi-VN" sz="3200" dirty="0">
                <a:solidFill>
                  <a:srgbClr val="17386E"/>
                </a:solidFill>
                <a:latin typeface="UTM Avo" panose="02040603050506020204" pitchFamily="18" charset="0"/>
              </a:rPr>
              <a:t>với diện tích 1530m</a:t>
            </a:r>
            <a:r>
              <a:rPr lang="vi-VN" sz="3200" baseline="30000" dirty="0">
                <a:solidFill>
                  <a:srgbClr val="17386E"/>
                </a:solidFill>
                <a:latin typeface="UTM Avo" panose="02040603050506020204" pitchFamily="18" charset="0"/>
              </a:rPr>
              <a:t>2</a:t>
            </a:r>
            <a:r>
              <a:rPr lang="vi-VN" sz="3200" dirty="0">
                <a:solidFill>
                  <a:srgbClr val="17386E"/>
                </a:solidFill>
                <a:latin typeface="UTM Avo" panose="02040603050506020204" pitchFamily="18" charset="0"/>
              </a:rPr>
              <a:t> gồm các công trình kiến trúc chính là tiền đường, hậu đường, tả vu, hữu vu, nhà chuông và nhà trống.</a:t>
            </a:r>
            <a:endParaRPr lang="en-US" sz="3200" dirty="0">
              <a:solidFill>
                <a:srgbClr val="17386E"/>
              </a:solidFill>
              <a:latin typeface="UTM Avo" panose="02040603050506020204" pitchFamily="18"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623" y="961359"/>
            <a:ext cx="5241689" cy="34808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02996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82168" y="4724170"/>
            <a:ext cx="11028410" cy="1569660"/>
          </a:xfrm>
          <a:prstGeom prst="rect">
            <a:avLst/>
          </a:prstGeom>
        </p:spPr>
        <p:txBody>
          <a:bodyPr wrap="square">
            <a:spAutoFit/>
          </a:bodyPr>
          <a:lstStyle/>
          <a:p>
            <a:pPr algn="just"/>
            <a:r>
              <a:rPr lang="en-US" sz="3200" dirty="0">
                <a:solidFill>
                  <a:srgbClr val="17386E"/>
                </a:solidFill>
                <a:latin typeface="UTM Avo" panose="02040603050506020204" pitchFamily="18" charset="0"/>
              </a:rPr>
              <a:t>	</a:t>
            </a:r>
            <a:r>
              <a:rPr lang="vi-VN" sz="3200" b="1" dirty="0">
                <a:solidFill>
                  <a:srgbClr val="17386E"/>
                </a:solidFill>
                <a:latin typeface="UTM Avo" panose="02040603050506020204" pitchFamily="18" charset="0"/>
              </a:rPr>
              <a:t>Nhà Tiền đường </a:t>
            </a:r>
            <a:r>
              <a:rPr lang="vi-VN" sz="3200" dirty="0">
                <a:solidFill>
                  <a:srgbClr val="17386E"/>
                </a:solidFill>
                <a:latin typeface="UTM Avo" panose="02040603050506020204" pitchFamily="18" charset="0"/>
              </a:rPr>
              <a:t>là nơi tổ chức lễ kỷ niệm danh nhân, hội thảo khoa học, triển lãm và các hoạt động văn hóa, nghệ thuật truyền thống.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563" y="677977"/>
            <a:ext cx="5187494" cy="3882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373" y="677977"/>
            <a:ext cx="5489785" cy="3882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16048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28" y="881307"/>
            <a:ext cx="5176157" cy="3452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391885" y="4588573"/>
            <a:ext cx="11342914" cy="1815882"/>
          </a:xfrm>
          <a:prstGeom prst="rect">
            <a:avLst/>
          </a:prstGeom>
          <a:noFill/>
        </p:spPr>
        <p:txBody>
          <a:bodyPr wrap="square" rtlCol="0">
            <a:spAutoFit/>
          </a:bodyPr>
          <a:lstStyle/>
          <a:p>
            <a:pPr algn="just"/>
            <a:r>
              <a:rPr lang="en-US" sz="2800" dirty="0">
                <a:solidFill>
                  <a:srgbClr val="002060"/>
                </a:solidFill>
                <a:latin typeface="UTM Avo" panose="02040603050506020204" pitchFamily="18" charset="0"/>
              </a:rPr>
              <a:t>	</a:t>
            </a:r>
            <a:r>
              <a:rPr lang="vi-VN" sz="2800" b="1" dirty="0">
                <a:solidFill>
                  <a:srgbClr val="002060"/>
                </a:solidFill>
                <a:latin typeface="UTM Avo" panose="02040603050506020204" pitchFamily="18" charset="0"/>
              </a:rPr>
              <a:t>Nhà Hậu đường </a:t>
            </a:r>
            <a:r>
              <a:rPr lang="vi-VN" sz="2800" dirty="0">
                <a:solidFill>
                  <a:srgbClr val="002060"/>
                </a:solidFill>
                <a:latin typeface="UTM Avo" panose="02040603050506020204" pitchFamily="18" charset="0"/>
              </a:rPr>
              <a:t>gồm 2 tầng: </a:t>
            </a:r>
            <a:r>
              <a:rPr lang="vi-VN" sz="2800" b="1" dirty="0">
                <a:solidFill>
                  <a:srgbClr val="002060"/>
                </a:solidFill>
                <a:latin typeface="UTM Avo" panose="02040603050506020204" pitchFamily="18" charset="0"/>
              </a:rPr>
              <a:t>Tầng dưới </a:t>
            </a:r>
            <a:r>
              <a:rPr lang="vi-VN" sz="2800" dirty="0">
                <a:solidFill>
                  <a:srgbClr val="002060"/>
                </a:solidFill>
                <a:latin typeface="UTM Avo" panose="02040603050506020204" pitchFamily="18" charset="0"/>
              </a:rPr>
              <a:t>đặt tượng thờ thầy giáo Chu Văn An là Tư nghiệp Quốc Tử Giám (Hiệu trưởng) và trưng bày về "Lịch sử Văn Miếu-Quốc Tử Giám và chế độ học hành thi cử Việt Nam".</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528" y="881307"/>
            <a:ext cx="5176156" cy="3452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20823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746" y="1120547"/>
            <a:ext cx="6953250" cy="4638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7696200" y="592951"/>
            <a:ext cx="4016828" cy="5693866"/>
          </a:xfrm>
          <a:prstGeom prst="rect">
            <a:avLst/>
          </a:prstGeom>
          <a:noFill/>
        </p:spPr>
        <p:txBody>
          <a:bodyPr wrap="square" rtlCol="0">
            <a:spAutoFit/>
          </a:bodyPr>
          <a:lstStyle/>
          <a:p>
            <a:pPr algn="just"/>
            <a:r>
              <a:rPr lang="vi-VN" sz="2800" dirty="0">
                <a:solidFill>
                  <a:srgbClr val="002060"/>
                </a:solidFill>
                <a:latin typeface="UTM Avo" panose="02040603050506020204" pitchFamily="18" charset="0"/>
              </a:rPr>
              <a:t>Tầng 2 nhà Hậu đường là nơi thờ 3 vị vua có công sáng lập Văn Miếu</a:t>
            </a:r>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Quốc Tử Giám và đóng góp cho sự nghiệp phát triển văn hóa, giáo dục Nho học Việt Nam: Vua Lý Thánh Tông (1023-1072), Vua Lý Nhân Tông (1066-1128), Vua Lê Thánh Tông (1442-1497).</a:t>
            </a:r>
            <a:endParaRPr lang="en-US" sz="28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780231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992" y="2013855"/>
            <a:ext cx="5380263" cy="3579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913" y="2046513"/>
            <a:ext cx="5318257" cy="35482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3420385" y="5769819"/>
            <a:ext cx="5731056" cy="584775"/>
          </a:xfrm>
          <a:prstGeom prst="rect">
            <a:avLst/>
          </a:prstGeom>
        </p:spPr>
        <p:txBody>
          <a:bodyPr wrap="none">
            <a:spAutoFit/>
          </a:bodyPr>
          <a:lstStyle/>
          <a:p>
            <a:r>
              <a:rPr lang="en-US" sz="3200" b="1" dirty="0">
                <a:solidFill>
                  <a:srgbClr val="17386E"/>
                </a:solidFill>
                <a:latin typeface="UTM Avo" panose="02040603050506020204" pitchFamily="18" charset="0"/>
              </a:rPr>
              <a:t>N</a:t>
            </a:r>
            <a:r>
              <a:rPr lang="vi-VN" sz="3200" b="1" dirty="0">
                <a:solidFill>
                  <a:srgbClr val="17386E"/>
                </a:solidFill>
                <a:latin typeface="UTM Avo" panose="02040603050506020204" pitchFamily="18" charset="0"/>
              </a:rPr>
              <a:t>hà chuông và nhà trống.</a:t>
            </a:r>
            <a:endParaRPr lang="en-US" sz="3200" b="1"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3475"/>
            <a:ext cx="12192000" cy="2070935"/>
          </a:xfrm>
          <a:prstGeom prst="rect">
            <a:avLst/>
          </a:prstGeom>
        </p:spPr>
      </p:pic>
    </p:spTree>
    <p:extLst>
      <p:ext uri="{BB962C8B-B14F-4D97-AF65-F5344CB8AC3E}">
        <p14:creationId xmlns:p14="http://schemas.microsoft.com/office/powerpoint/2010/main" val="3199072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52258" y="721757"/>
            <a:ext cx="10711542" cy="1446550"/>
          </a:xfrm>
          <a:prstGeom prst="rect">
            <a:avLst/>
          </a:prstGeom>
          <a:noFill/>
        </p:spPr>
        <p:txBody>
          <a:bodyPr wrap="square" rtlCol="0">
            <a:spAutoFit/>
          </a:bodyPr>
          <a:lstStyle/>
          <a:p>
            <a:pPr algn="ctr"/>
            <a:r>
              <a:rPr lang="vi-VN" sz="4400" b="1" dirty="0">
                <a:solidFill>
                  <a:srgbClr val="002060"/>
                </a:solidFill>
                <a:latin typeface="UTM Avo" panose="02040603050506020204" pitchFamily="18" charset="0"/>
              </a:rPr>
              <a:t>Dưới thời Hậu Lê, những ai được vào học trong trường Quốc Tử Giám ?</a:t>
            </a:r>
          </a:p>
        </p:txBody>
      </p:sp>
      <p:pic>
        <p:nvPicPr>
          <p:cNvPr id="2" name="Picture 1"/>
          <p:cNvPicPr>
            <a:picLocks noChangeAspect="1"/>
          </p:cNvPicPr>
          <p:nvPr/>
        </p:nvPicPr>
        <p:blipFill>
          <a:blip r:embed="rId3"/>
          <a:stretch>
            <a:fillRect/>
          </a:stretch>
        </p:blipFill>
        <p:spPr>
          <a:xfrm>
            <a:off x="598715" y="2471056"/>
            <a:ext cx="11018628" cy="2436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 name="Straight Connector 4"/>
          <p:cNvCxnSpPr/>
          <p:nvPr/>
        </p:nvCxnSpPr>
        <p:spPr>
          <a:xfrm>
            <a:off x="1534886" y="3853543"/>
            <a:ext cx="99289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30486" y="4310743"/>
            <a:ext cx="25134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606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34188" r="56336" b="16873"/>
          <a:stretch/>
        </p:blipFill>
        <p:spPr>
          <a:xfrm>
            <a:off x="2076449" y="2295727"/>
            <a:ext cx="2081894" cy="2719092"/>
          </a:xfrm>
          <a:prstGeom prst="rect">
            <a:avLst/>
          </a:prstGeom>
        </p:spPr>
      </p:pic>
      <p:pic>
        <p:nvPicPr>
          <p:cNvPr id="3" name="Picture 2"/>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7322" b="53757" l="0" r="100000">
                        <a14:backgroundMark x1="824" y1="37187" x2="2610" y2="34875"/>
                        <a14:backgroundMark x1="29808" y1="35453" x2="32418" y2="30058"/>
                        <a14:backgroundMark x1="35027" y1="28709" x2="40797" y2="26012"/>
                        <a14:backgroundMark x1="31181" y1="30443" x2="34341" y2="28709"/>
                        <a14:backgroundMark x1="41071" y1="26975" x2="46566" y2="17726"/>
                        <a14:backgroundMark x1="98077" y1="39692" x2="99451" y2="36802"/>
                        <a14:backgroundMark x1="90385" y1="38728" x2="94780" y2="38921"/>
                      </a14:backgroundRemoval>
                    </a14:imgEffect>
                    <a14:imgEffect>
                      <a14:brightnessContrast bright="20000"/>
                    </a14:imgEffect>
                  </a14:imgLayer>
                </a14:imgProps>
              </a:ext>
              <a:ext uri="{28A0092B-C50C-407E-A947-70E740481C1C}">
                <a14:useLocalDpi xmlns:a14="http://schemas.microsoft.com/office/drawing/2010/main" val="0"/>
              </a:ext>
            </a:extLst>
          </a:blip>
          <a:srcRect l="30377" t="5739" r="-2826" b="55141"/>
          <a:stretch/>
        </p:blipFill>
        <p:spPr>
          <a:xfrm>
            <a:off x="6596743" y="3682086"/>
            <a:ext cx="3750127" cy="1691709"/>
          </a:xfrm>
          <a:prstGeom prst="rect">
            <a:avLst/>
          </a:prstGeom>
          <a:effectLst>
            <a:outerShdw blurRad="50800" dist="38100" dir="16200000" rotWithShape="0">
              <a:prstClr val="black">
                <a:alpha val="40000"/>
              </a:prstClr>
            </a:outerShdw>
          </a:effectLst>
        </p:spPr>
      </p:pic>
      <p:pic>
        <p:nvPicPr>
          <p:cNvPr id="10" name="图片 8"/>
          <p:cNvPicPr>
            <a:picLocks noChangeAspect="1"/>
          </p:cNvPicPr>
          <p:nvPr/>
        </p:nvPicPr>
        <p:blipFill rotWithShape="1">
          <a:blip r:embed="rId4">
            <a:extLst>
              <a:ext uri="{28A0092B-C50C-407E-A947-70E740481C1C}">
                <a14:useLocalDpi xmlns:a14="http://schemas.microsoft.com/office/drawing/2010/main" val="0"/>
              </a:ext>
            </a:extLst>
          </a:blip>
          <a:srcRect t="34188" r="56336" b="16873"/>
          <a:stretch/>
        </p:blipFill>
        <p:spPr>
          <a:xfrm flipH="1">
            <a:off x="8892168" y="3428998"/>
            <a:ext cx="1264203" cy="1651133"/>
          </a:xfrm>
          <a:prstGeom prst="rect">
            <a:avLst/>
          </a:prstGeom>
        </p:spPr>
      </p:pic>
      <p:sp>
        <p:nvSpPr>
          <p:cNvPr id="7" name="TextBox 6"/>
          <p:cNvSpPr txBox="1"/>
          <p:nvPr/>
        </p:nvSpPr>
        <p:spPr>
          <a:xfrm>
            <a:off x="4027714" y="2028614"/>
            <a:ext cx="5845628" cy="2800767"/>
          </a:xfrm>
          <a:prstGeom prst="rect">
            <a:avLst/>
          </a:prstGeom>
          <a:noFill/>
        </p:spPr>
        <p:txBody>
          <a:bodyPr wrap="square" rtlCol="0">
            <a:spAutoFit/>
          </a:bodyPr>
          <a:lstStyle/>
          <a:p>
            <a:r>
              <a:rPr lang="en-US" sz="8800" b="1" dirty="0">
                <a:ln w="28575">
                  <a:solidFill>
                    <a:schemeClr val="accent4">
                      <a:lumMod val="75000"/>
                    </a:schemeClr>
                  </a:solidFill>
                </a:ln>
                <a:solidFill>
                  <a:srgbClr val="17386E"/>
                </a:solidFill>
                <a:effectLst>
                  <a:outerShdw blurRad="50800" dist="38100" dir="2700000" algn="tl" rotWithShape="0">
                    <a:prstClr val="black">
                      <a:alpha val="40000"/>
                    </a:prstClr>
                  </a:outerShdw>
                </a:effectLst>
                <a:latin typeface="UTM Futura Extra" panose="02040603050506020204" pitchFamily="18" charset="0"/>
              </a:rPr>
              <a:t>KHỞI </a:t>
            </a:r>
          </a:p>
          <a:p>
            <a:r>
              <a:rPr lang="en-US" sz="8800" b="1" dirty="0">
                <a:ln w="28575">
                  <a:solidFill>
                    <a:schemeClr val="accent4">
                      <a:lumMod val="75000"/>
                    </a:schemeClr>
                  </a:solidFill>
                </a:ln>
                <a:solidFill>
                  <a:srgbClr val="17386E"/>
                </a:solidFill>
                <a:effectLst>
                  <a:outerShdw blurRad="50800" dist="38100" dir="2700000" algn="tl" rotWithShape="0">
                    <a:prstClr val="black">
                      <a:alpha val="40000"/>
                    </a:prstClr>
                  </a:outerShdw>
                </a:effectLst>
                <a:latin typeface="UTM Futura Extra" panose="02040603050506020204" pitchFamily="18" charset="0"/>
              </a:rPr>
              <a:t>ĐỘNG</a:t>
            </a:r>
          </a:p>
        </p:txBody>
      </p:sp>
    </p:spTree>
    <p:extLst>
      <p:ext uri="{BB962C8B-B14F-4D97-AF65-F5344CB8AC3E}">
        <p14:creationId xmlns:p14="http://schemas.microsoft.com/office/powerpoint/2010/main" val="3179900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2" name="圆角矩形 1"/>
          <p:cNvSpPr/>
          <p:nvPr/>
        </p:nvSpPr>
        <p:spPr>
          <a:xfrm>
            <a:off x="315686" y="1062868"/>
            <a:ext cx="11593285" cy="4695674"/>
          </a:xfrm>
          <a:prstGeom prst="roundRect">
            <a:avLst>
              <a:gd name="adj" fmla="val 6102"/>
            </a:avLst>
          </a:prstGeom>
          <a:solidFill>
            <a:schemeClr val="bg1"/>
          </a:solidFill>
          <a:ln w="38100">
            <a:gradFill>
              <a:gsLst>
                <a:gs pos="0">
                  <a:srgbClr val="D8C0A1"/>
                </a:gs>
                <a:gs pos="37000">
                  <a:srgbClr val="614019"/>
                </a:gs>
                <a:gs pos="65000">
                  <a:srgbClr val="D8C0A1"/>
                </a:gs>
                <a:gs pos="100000">
                  <a:schemeClr val="accent4">
                    <a:lumMod val="75000"/>
                  </a:schemeClr>
                </a:gs>
              </a:gsLst>
              <a:lin ang="5400000" scaled="1"/>
            </a:gra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TextBox 19"/>
          <p:cNvSpPr txBox="1"/>
          <p:nvPr/>
        </p:nvSpPr>
        <p:spPr>
          <a:xfrm>
            <a:off x="506581" y="1299363"/>
            <a:ext cx="4995749" cy="1107996"/>
          </a:xfrm>
          <a:prstGeom prst="rect">
            <a:avLst/>
          </a:prstGeom>
          <a:noFill/>
        </p:spPr>
        <p:txBody>
          <a:bodyPr wrap="square" rtlCol="0">
            <a:spAutoFit/>
          </a:bodyPr>
          <a:lstStyle/>
          <a:p>
            <a:pPr algn="ctr"/>
            <a:r>
              <a:rPr lang="en-US" sz="6600" b="1" dirty="0">
                <a:ln w="38100">
                  <a:solidFill>
                    <a:schemeClr val="accent4">
                      <a:lumMod val="75000"/>
                    </a:schemeClr>
                  </a:solidFill>
                </a:ln>
                <a:solidFill>
                  <a:srgbClr val="002060"/>
                </a:solidFill>
                <a:effectLst>
                  <a:reflection blurRad="6350" stA="55000" endA="300" endPos="45500" dir="5400000" sy="-100000" algn="bl" rotWithShape="0"/>
                </a:effectLst>
                <a:latin typeface="UTM Futura Extra" panose="02040603050506020204" pitchFamily="18" charset="0"/>
              </a:rPr>
              <a:t>KẾT LUẬN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29" y="2938793"/>
            <a:ext cx="13846597" cy="4665029"/>
          </a:xfrm>
          <a:prstGeom prst="rect">
            <a:avLst/>
          </a:prstGeom>
        </p:spPr>
      </p:pic>
      <p:sp>
        <p:nvSpPr>
          <p:cNvPr id="5" name="Rectangle 4"/>
          <p:cNvSpPr/>
          <p:nvPr/>
        </p:nvSpPr>
        <p:spPr>
          <a:xfrm>
            <a:off x="4552748" y="2176054"/>
            <a:ext cx="6999516" cy="3170099"/>
          </a:xfrm>
          <a:prstGeom prst="rect">
            <a:avLst/>
          </a:prstGeom>
        </p:spPr>
        <p:txBody>
          <a:bodyPr wrap="square">
            <a:spAutoFit/>
          </a:bodyPr>
          <a:lstStyle/>
          <a:p>
            <a:pPr algn="just"/>
            <a:r>
              <a:rPr lang="en-US" altLang="en-US" sz="4000"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Trường</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học</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thời</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Hậu</a:t>
            </a:r>
            <a:r>
              <a:rPr lang="en-US" altLang="en-US" sz="4000" b="1" dirty="0">
                <a:solidFill>
                  <a:srgbClr val="002060"/>
                </a:solidFill>
                <a:latin typeface="UTM Avo" panose="02040603050506020204" pitchFamily="18" charset="0"/>
              </a:rPr>
              <a:t> Lê </a:t>
            </a:r>
            <a:r>
              <a:rPr lang="en-US" altLang="en-US" sz="4000" b="1" dirty="0" err="1">
                <a:solidFill>
                  <a:srgbClr val="002060"/>
                </a:solidFill>
                <a:latin typeface="UTM Avo" panose="02040603050506020204" pitchFamily="18" charset="0"/>
              </a:rPr>
              <a:t>nhằm</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đào</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tạo</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những</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người</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trung</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thành</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với</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chế</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độ</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phong</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kiến</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và</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nhân</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tài</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cho</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đất</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nước</a:t>
            </a:r>
            <a:r>
              <a:rPr lang="en-US" altLang="en-US" sz="4000" b="1" dirty="0">
                <a:solidFill>
                  <a:srgbClr val="002060"/>
                </a:solidFill>
                <a:latin typeface="UTM Avo" panose="02040603050506020204" pitchFamily="18" charset="0"/>
              </a:rPr>
              <a:t>.</a:t>
            </a:r>
            <a:endParaRPr lang="en-US" sz="4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706405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7" name="TextBox 6"/>
          <p:cNvSpPr txBox="1"/>
          <p:nvPr/>
        </p:nvSpPr>
        <p:spPr>
          <a:xfrm>
            <a:off x="1594756" y="2673067"/>
            <a:ext cx="9002486" cy="1754326"/>
          </a:xfrm>
          <a:prstGeom prst="rect">
            <a:avLst/>
          </a:prstGeom>
          <a:noFill/>
        </p:spPr>
        <p:txBody>
          <a:bodyPr wrap="square" rtlCol="0">
            <a:spAutoFit/>
          </a:bodyPr>
          <a:lstStyle/>
          <a:p>
            <a:pPr algn="ctr"/>
            <a:r>
              <a:rPr lang="vi-VN" sz="5200" b="1" dirty="0">
                <a:ln w="28575">
                  <a:solidFill>
                    <a:schemeClr val="accent4">
                      <a:lumMod val="75000"/>
                    </a:schemeClr>
                  </a:solidFill>
                </a:ln>
                <a:solidFill>
                  <a:srgbClr val="17386E"/>
                </a:solidFill>
                <a:latin typeface="UTM Futura Extra" panose="02040603050506020204" pitchFamily="18" charset="0"/>
              </a:rPr>
              <a:t>MỞ MANG NỀN </a:t>
            </a:r>
            <a:endParaRPr lang="en-US" sz="5200" b="1" dirty="0">
              <a:ln w="28575">
                <a:solidFill>
                  <a:schemeClr val="accent4">
                    <a:lumMod val="75000"/>
                  </a:schemeClr>
                </a:solidFill>
              </a:ln>
              <a:solidFill>
                <a:srgbClr val="17386E"/>
              </a:solidFill>
              <a:latin typeface="UTM Futura Extra" panose="02040603050506020204" pitchFamily="18" charset="0"/>
            </a:endParaRPr>
          </a:p>
          <a:p>
            <a:pPr algn="ctr"/>
            <a:r>
              <a:rPr lang="vi-VN" sz="5200" b="1" dirty="0">
                <a:ln w="28575">
                  <a:solidFill>
                    <a:schemeClr val="accent4">
                      <a:lumMod val="75000"/>
                    </a:schemeClr>
                  </a:solidFill>
                </a:ln>
                <a:solidFill>
                  <a:srgbClr val="17386E"/>
                </a:solidFill>
                <a:latin typeface="UTM Futura Extra" panose="02040603050506020204" pitchFamily="18" charset="0"/>
              </a:rPr>
              <a:t>GIÁO DỤC NƯỚC NHÀ</a:t>
            </a:r>
            <a:endParaRPr lang="en-US" sz="5200" b="1" dirty="0">
              <a:ln w="28575">
                <a:solidFill>
                  <a:schemeClr val="accent4">
                    <a:lumMod val="75000"/>
                  </a:schemeClr>
                </a:solidFill>
              </a:ln>
              <a:solidFill>
                <a:srgbClr val="17386E"/>
              </a:solidFill>
              <a:latin typeface="UTM Futura Extra" panose="02040603050506020204" pitchFamily="18" charset="0"/>
            </a:endParaRP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54384" b="93010" l="0" r="100000"/>
                    </a14:imgEffect>
                    <a14:imgEffect>
                      <a14:brightnessContrast bright="20000" contrast="20000"/>
                    </a14:imgEffect>
                  </a14:imgLayer>
                </a14:imgProps>
              </a:ext>
              <a:ext uri="{28A0092B-C50C-407E-A947-70E740481C1C}">
                <a14:useLocalDpi xmlns:a14="http://schemas.microsoft.com/office/drawing/2010/main" val="0"/>
              </a:ext>
            </a:extLst>
          </a:blip>
          <a:srcRect t="54603" b="7302"/>
          <a:stretch/>
        </p:blipFill>
        <p:spPr>
          <a:xfrm>
            <a:off x="97972" y="648806"/>
            <a:ext cx="2667000" cy="101600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54384" b="93010" l="0" r="100000"/>
                    </a14:imgEffect>
                    <a14:imgEffect>
                      <a14:brightnessContrast bright="20000"/>
                    </a14:imgEffect>
                  </a14:imgLayer>
                </a14:imgProps>
              </a:ext>
              <a:ext uri="{28A0092B-C50C-407E-A947-70E740481C1C}">
                <a14:useLocalDpi xmlns:a14="http://schemas.microsoft.com/office/drawing/2010/main" val="0"/>
              </a:ext>
            </a:extLst>
          </a:blip>
          <a:srcRect t="54603" b="7302"/>
          <a:stretch/>
        </p:blipFill>
        <p:spPr>
          <a:xfrm flipH="1">
            <a:off x="8179395" y="1219"/>
            <a:ext cx="4110578" cy="1565935"/>
          </a:xfrm>
          <a:prstGeom prst="rect">
            <a:avLst/>
          </a:prstGeom>
        </p:spPr>
      </p:pic>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backgroundRemoval t="54384" b="93010" l="0" r="100000"/>
                    </a14:imgEffect>
                  </a14:imgLayer>
                </a14:imgProps>
              </a:ext>
              <a:ext uri="{28A0092B-C50C-407E-A947-70E740481C1C}">
                <a14:useLocalDpi xmlns:a14="http://schemas.microsoft.com/office/drawing/2010/main" val="0"/>
              </a:ext>
            </a:extLst>
          </a:blip>
          <a:srcRect t="54603" b="7302"/>
          <a:stretch/>
        </p:blipFill>
        <p:spPr>
          <a:xfrm>
            <a:off x="-76202" y="5292065"/>
            <a:ext cx="3586844" cy="1366417"/>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07225" y="3857785"/>
            <a:ext cx="3200796" cy="2800697"/>
          </a:xfrm>
          <a:prstGeom prst="rect">
            <a:avLst/>
          </a:prstGeom>
        </p:spPr>
      </p:pic>
    </p:spTree>
    <p:extLst>
      <p:ext uri="{BB962C8B-B14F-4D97-AF65-F5344CB8AC3E}">
        <p14:creationId xmlns:p14="http://schemas.microsoft.com/office/powerpoint/2010/main" val="220683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1000" fill="hold"/>
                                        <p:tgtEl>
                                          <p:spTgt spid="6"/>
                                        </p:tgtEl>
                                        <p:attrNameLst>
                                          <p:attrName>ppt_x</p:attrName>
                                        </p:attrNameLst>
                                      </p:cBhvr>
                                      <p:tavLst>
                                        <p:tav tm="0">
                                          <p:val>
                                            <p:strVal val="0-#ppt_w/2"/>
                                          </p:val>
                                        </p:tav>
                                        <p:tav tm="100000">
                                          <p:val>
                                            <p:strVal val="#ppt_x"/>
                                          </p:val>
                                        </p:tav>
                                      </p:tavLst>
                                    </p:anim>
                                    <p:anim calcmode="lin" valueType="num">
                                      <p:cBhvr additive="base">
                                        <p:cTn id="29"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007" y="2400843"/>
            <a:ext cx="8820043" cy="3695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752258" y="721757"/>
            <a:ext cx="10711542" cy="1446550"/>
          </a:xfrm>
          <a:prstGeom prst="rect">
            <a:avLst/>
          </a:prstGeom>
          <a:noFill/>
        </p:spPr>
        <p:txBody>
          <a:bodyPr wrap="square" rtlCol="0">
            <a:spAutoFit/>
          </a:bodyPr>
          <a:lstStyle/>
          <a:p>
            <a:pPr algn="ctr"/>
            <a:r>
              <a:rPr lang="vi-VN" sz="4400" b="1" dirty="0">
                <a:solidFill>
                  <a:srgbClr val="002060"/>
                </a:solidFill>
                <a:latin typeface="UTM Avo" panose="02040603050506020204" pitchFamily="18" charset="0"/>
              </a:rPr>
              <a:t>Nội dung học tập để thi cử </a:t>
            </a:r>
            <a:endParaRPr lang="en-US" sz="4400" b="1" dirty="0">
              <a:solidFill>
                <a:srgbClr val="002060"/>
              </a:solidFill>
              <a:latin typeface="UTM Avo" panose="02040603050506020204" pitchFamily="18" charset="0"/>
            </a:endParaRPr>
          </a:p>
          <a:p>
            <a:pPr algn="ctr"/>
            <a:r>
              <a:rPr lang="vi-VN" sz="4400" b="1" dirty="0">
                <a:solidFill>
                  <a:srgbClr val="002060"/>
                </a:solidFill>
                <a:latin typeface="UTM Avo" panose="02040603050506020204" pitchFamily="18" charset="0"/>
              </a:rPr>
              <a:t>dưới thời Hậu Lê</a:t>
            </a:r>
            <a:r>
              <a:rPr lang="en-US" sz="4400" b="1" dirty="0">
                <a:solidFill>
                  <a:srgbClr val="002060"/>
                </a:solidFill>
                <a:latin typeface="UTM Avo" panose="02040603050506020204" pitchFamily="18" charset="0"/>
              </a:rPr>
              <a:t> </a:t>
            </a:r>
            <a:r>
              <a:rPr lang="vi-VN" sz="4400" b="1" dirty="0">
                <a:solidFill>
                  <a:srgbClr val="002060"/>
                </a:solidFill>
                <a:latin typeface="UTM Avo" panose="02040603050506020204" pitchFamily="18" charset="0"/>
              </a:rPr>
              <a:t>là</a:t>
            </a:r>
            <a:r>
              <a:rPr lang="en-US" sz="4400" b="1" dirty="0">
                <a:solidFill>
                  <a:srgbClr val="002060"/>
                </a:solidFill>
                <a:latin typeface="UTM Avo" panose="02040603050506020204" pitchFamily="18" charset="0"/>
              </a:rPr>
              <a:t> </a:t>
            </a:r>
            <a:r>
              <a:rPr lang="en-US" sz="4400" b="1" dirty="0" err="1">
                <a:solidFill>
                  <a:srgbClr val="002060"/>
                </a:solidFill>
                <a:latin typeface="UTM Avo" panose="02040603050506020204" pitchFamily="18" charset="0"/>
              </a:rPr>
              <a:t>gì</a:t>
            </a:r>
            <a:r>
              <a:rPr lang="en-US" sz="4400" b="1" dirty="0">
                <a:solidFill>
                  <a:srgbClr val="002060"/>
                </a:solidFill>
                <a:latin typeface="UTM Avo" panose="02040603050506020204" pitchFamily="18" charset="0"/>
              </a:rPr>
              <a:t>?</a:t>
            </a:r>
            <a:endParaRPr lang="vi-VN" sz="4400" b="1" dirty="0">
              <a:solidFill>
                <a:srgbClr val="002060"/>
              </a:solidFill>
              <a:latin typeface="UTM Avo" panose="02040603050506020204" pitchFamily="18" charset="0"/>
            </a:endParaRPr>
          </a:p>
        </p:txBody>
      </p:sp>
      <p:cxnSp>
        <p:nvCxnSpPr>
          <p:cNvPr id="10" name="Straight Connector 9"/>
          <p:cNvCxnSpPr/>
          <p:nvPr/>
        </p:nvCxnSpPr>
        <p:spPr>
          <a:xfrm>
            <a:off x="2808515" y="3254828"/>
            <a:ext cx="73696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46515" y="3918857"/>
            <a:ext cx="8926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图片 8"/>
          <p:cNvPicPr>
            <a:picLocks noChangeAspect="1"/>
          </p:cNvPicPr>
          <p:nvPr/>
        </p:nvPicPr>
        <p:blipFill rotWithShape="1">
          <a:blip r:embed="rId4">
            <a:extLst>
              <a:ext uri="{28A0092B-C50C-407E-A947-70E740481C1C}">
                <a14:useLocalDpi xmlns:a14="http://schemas.microsoft.com/office/drawing/2010/main" val="0"/>
              </a:ext>
            </a:extLst>
          </a:blip>
          <a:srcRect t="34188" r="56336" b="16873"/>
          <a:stretch/>
        </p:blipFill>
        <p:spPr>
          <a:xfrm>
            <a:off x="350946" y="425612"/>
            <a:ext cx="2141883" cy="2797442"/>
          </a:xfrm>
          <a:prstGeom prst="rect">
            <a:avLst/>
          </a:prstGeom>
        </p:spPr>
      </p:pic>
      <p:pic>
        <p:nvPicPr>
          <p:cNvPr id="15" name="图片 8"/>
          <p:cNvPicPr>
            <a:picLocks noChangeAspect="1"/>
          </p:cNvPicPr>
          <p:nvPr/>
        </p:nvPicPr>
        <p:blipFill rotWithShape="1">
          <a:blip r:embed="rId4">
            <a:extLst>
              <a:ext uri="{28A0092B-C50C-407E-A947-70E740481C1C}">
                <a14:useLocalDpi xmlns:a14="http://schemas.microsoft.com/office/drawing/2010/main" val="0"/>
              </a:ext>
            </a:extLst>
          </a:blip>
          <a:srcRect t="34188" r="56336" b="16873"/>
          <a:stretch/>
        </p:blipFill>
        <p:spPr>
          <a:xfrm flipH="1">
            <a:off x="10318082" y="4582886"/>
            <a:ext cx="1530901" cy="1999459"/>
          </a:xfrm>
          <a:prstGeom prst="rect">
            <a:avLst/>
          </a:prstGeom>
        </p:spPr>
      </p:pic>
    </p:spTree>
    <p:extLst>
      <p:ext uri="{BB962C8B-B14F-4D97-AF65-F5344CB8AC3E}">
        <p14:creationId xmlns:p14="http://schemas.microsoft.com/office/powerpoint/2010/main" val="241811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par>
                          <p:cTn id="33" fill="hold">
                            <p:stCondLst>
                              <p:cond delay="500"/>
                            </p:stCondLst>
                            <p:childTnLst>
                              <p:par>
                                <p:cTn id="34" presetID="16" presetClass="entr" presetSubtype="21"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94" y="636812"/>
            <a:ext cx="3772163" cy="5658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4735286" y="495298"/>
            <a:ext cx="6868886" cy="6494085"/>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vi-VN" sz="3200" b="1" dirty="0">
                <a:solidFill>
                  <a:srgbClr val="002060"/>
                </a:solidFill>
                <a:latin typeface="UTM Avo" panose="02040603050506020204" pitchFamily="18" charset="0"/>
              </a:rPr>
              <a:t>Khổng Phu Tử hay Khổng Tử</a:t>
            </a:r>
            <a:r>
              <a:rPr lang="vi-VN" sz="3200" dirty="0">
                <a:solidFill>
                  <a:srgbClr val="002060"/>
                </a:solidFill>
                <a:latin typeface="UTM Avo" panose="02040603050506020204" pitchFamily="18" charset="0"/>
              </a:rPr>
              <a:t> là một triết gia và chính trị gia người Trung Quốc, sinh sống vào thời Xuân Thu. Theo truyền thống, ông được xem là nhà hiền triết Trung Quốc mẫu mực nhất. Những lời dạy và triết lý của Khổng Tử đã hình thành nền tảng văn hóa Á Đông, và ngày nay vẫn tiếp tục duy trì ảnh hướng khắp Trung Quốc cũng như các quốc gia Đông Á khác.</a:t>
            </a:r>
          </a:p>
          <a:p>
            <a:pPr algn="just"/>
            <a:endParaRPr lang="en-US" sz="32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1323391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67418" y="718456"/>
            <a:ext cx="6464807" cy="5377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6958053" y="852683"/>
            <a:ext cx="5059775" cy="2554545"/>
          </a:xfrm>
          <a:prstGeom prst="rect">
            <a:avLst/>
          </a:prstGeom>
        </p:spPr>
        <p:txBody>
          <a:bodyPr wrap="square">
            <a:spAutoFit/>
          </a:bodyPr>
          <a:lstStyle/>
          <a:p>
            <a:pPr algn="ctr"/>
            <a:r>
              <a:rPr lang="vi-VN" altLang="en-US" sz="4000" b="1" dirty="0">
                <a:solidFill>
                  <a:srgbClr val="002060"/>
                </a:solidFill>
                <a:latin typeface="UTM Avo" panose="02040603050506020204" pitchFamily="18" charset="0"/>
              </a:rPr>
              <a:t>Nề nếp thi cử </a:t>
            </a:r>
            <a:endParaRPr lang="en-US" altLang="en-US" sz="4000" b="1" dirty="0">
              <a:solidFill>
                <a:srgbClr val="002060"/>
              </a:solidFill>
              <a:latin typeface="UTM Avo" panose="02040603050506020204" pitchFamily="18" charset="0"/>
            </a:endParaRPr>
          </a:p>
          <a:p>
            <a:pPr algn="ctr"/>
            <a:r>
              <a:rPr lang="vi-VN" altLang="en-US" sz="4000" b="1" dirty="0">
                <a:solidFill>
                  <a:srgbClr val="002060"/>
                </a:solidFill>
                <a:latin typeface="UTM Avo" panose="02040603050506020204" pitchFamily="18" charset="0"/>
              </a:rPr>
              <a:t>dưới thời Hậu Lê </a:t>
            </a:r>
            <a:endParaRPr lang="en-US" altLang="en-US" sz="4000" b="1" dirty="0">
              <a:solidFill>
                <a:srgbClr val="002060"/>
              </a:solidFill>
              <a:latin typeface="UTM Avo" panose="02040603050506020204" pitchFamily="18" charset="0"/>
            </a:endParaRPr>
          </a:p>
          <a:p>
            <a:pPr algn="ctr"/>
            <a:r>
              <a:rPr lang="vi-VN" altLang="en-US" sz="4000" b="1" dirty="0">
                <a:solidFill>
                  <a:srgbClr val="002060"/>
                </a:solidFill>
                <a:latin typeface="UTM Avo" panose="02040603050506020204" pitchFamily="18" charset="0"/>
              </a:rPr>
              <a:t>được quy định </a:t>
            </a:r>
            <a:endParaRPr lang="en-US" altLang="en-US" sz="4000" b="1" dirty="0">
              <a:solidFill>
                <a:srgbClr val="002060"/>
              </a:solidFill>
              <a:latin typeface="UTM Avo" panose="02040603050506020204" pitchFamily="18" charset="0"/>
            </a:endParaRPr>
          </a:p>
          <a:p>
            <a:pPr algn="ctr"/>
            <a:r>
              <a:rPr lang="en-US" altLang="en-US" sz="4000" b="1" dirty="0" err="1">
                <a:solidFill>
                  <a:srgbClr val="002060"/>
                </a:solidFill>
                <a:latin typeface="UTM Avo" panose="02040603050506020204" pitchFamily="18" charset="0"/>
              </a:rPr>
              <a:t>như</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thế</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nào</a:t>
            </a:r>
            <a:r>
              <a:rPr lang="en-US" altLang="en-US" sz="4000" b="1" dirty="0">
                <a:solidFill>
                  <a:srgbClr val="002060"/>
                </a:solidFill>
                <a:latin typeface="UTM Avo" panose="02040603050506020204" pitchFamily="18" charset="0"/>
              </a:rPr>
              <a:t>?</a:t>
            </a:r>
            <a:endParaRPr lang="vi-VN" altLang="en-US" sz="4000" b="1" dirty="0">
              <a:solidFill>
                <a:srgbClr val="002060"/>
              </a:solidFill>
              <a:latin typeface="UTM Avo" panose="020406030505060202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45286" y="3167742"/>
            <a:ext cx="3287492" cy="3287492"/>
          </a:xfrm>
          <a:prstGeom prst="rect">
            <a:avLst/>
          </a:prstGeom>
        </p:spPr>
      </p:pic>
      <p:cxnSp>
        <p:nvCxnSpPr>
          <p:cNvPr id="10" name="Straight Connector 9"/>
          <p:cNvCxnSpPr/>
          <p:nvPr/>
        </p:nvCxnSpPr>
        <p:spPr>
          <a:xfrm>
            <a:off x="1534887" y="1295400"/>
            <a:ext cx="50074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57944" y="1730829"/>
            <a:ext cx="5900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57944" y="2209800"/>
            <a:ext cx="5900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57944" y="2699658"/>
            <a:ext cx="48767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100000">
                        <a14:backgroundMark x1="52917" y1="60833" x2="43083" y2="70917"/>
                      </a14:backgroundRemoval>
                    </a14:imgEffect>
                  </a14:imgLayer>
                </a14:imgProps>
              </a:ext>
              <a:ext uri="{28A0092B-C50C-407E-A947-70E740481C1C}">
                <a14:useLocalDpi xmlns:a14="http://schemas.microsoft.com/office/drawing/2010/main" val="0"/>
              </a:ext>
            </a:extLst>
          </a:blip>
          <a:srcRect l="38998" t="28254" b="29207"/>
          <a:stretch/>
        </p:blipFill>
        <p:spPr>
          <a:xfrm flipH="1">
            <a:off x="6849849" y="2928256"/>
            <a:ext cx="4183502" cy="2917375"/>
          </a:xfrm>
          <a:prstGeom prst="rect">
            <a:avLst/>
          </a:prstGeom>
        </p:spPr>
      </p:pic>
    </p:spTree>
    <p:extLst>
      <p:ext uri="{BB962C8B-B14F-4D97-AF65-F5344CB8AC3E}">
        <p14:creationId xmlns:p14="http://schemas.microsoft.com/office/powerpoint/2010/main" val="229644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par>
                          <p:cTn id="33" fill="hold">
                            <p:stCondLst>
                              <p:cond delay="1000"/>
                            </p:stCondLst>
                            <p:childTnLst>
                              <p:par>
                                <p:cTn id="34" presetID="16" presetClass="entr" presetSubtype="21"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par>
                          <p:cTn id="37" fill="hold">
                            <p:stCondLst>
                              <p:cond delay="1500"/>
                            </p:stCondLst>
                            <p:childTnLst>
                              <p:par>
                                <p:cTn id="38" presetID="16" presetClass="entr" presetSubtype="21"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349" y="637494"/>
            <a:ext cx="8901794" cy="4976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 Box 9"/>
          <p:cNvSpPr txBox="1">
            <a:spLocks noChangeArrowheads="1"/>
          </p:cNvSpPr>
          <p:nvPr/>
        </p:nvSpPr>
        <p:spPr bwMode="auto">
          <a:xfrm>
            <a:off x="4517571" y="5747657"/>
            <a:ext cx="3352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4000" b="1" dirty="0" err="1">
                <a:solidFill>
                  <a:srgbClr val="002060"/>
                </a:solidFill>
                <a:latin typeface="UTM Avo" panose="02040603050506020204" pitchFamily="18" charset="0"/>
              </a:rPr>
              <a:t>Trường</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thi</a:t>
            </a:r>
            <a:endParaRPr lang="en-US" altLang="en-US" sz="4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40810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17889" y="666301"/>
            <a:ext cx="10756220" cy="1077218"/>
          </a:xfrm>
          <a:prstGeom prst="rect">
            <a:avLst/>
          </a:prstGeom>
        </p:spPr>
        <p:txBody>
          <a:bodyPr wrap="square">
            <a:spAutoFit/>
          </a:bodyPr>
          <a:lstStyle/>
          <a:p>
            <a:pPr algn="ctr"/>
            <a:r>
              <a:rPr lang="en-US" altLang="en-US" sz="3200" b="1" dirty="0" err="1">
                <a:solidFill>
                  <a:srgbClr val="002060"/>
                </a:solidFill>
                <a:latin typeface="UTM Avo" panose="02040603050506020204" pitchFamily="18" charset="0"/>
              </a:rPr>
              <a:t>Những</a:t>
            </a:r>
            <a:r>
              <a:rPr lang="en-US" altLang="en-US" sz="3200" b="1" dirty="0">
                <a:solidFill>
                  <a:srgbClr val="002060"/>
                </a:solidFill>
                <a:latin typeface="UTM Avo" panose="02040603050506020204" pitchFamily="18" charset="0"/>
              </a:rPr>
              <a:t> </a:t>
            </a:r>
            <a:r>
              <a:rPr lang="en-US" altLang="en-US" sz="3200" b="1" dirty="0" err="1">
                <a:solidFill>
                  <a:srgbClr val="FF0000"/>
                </a:solidFill>
                <a:latin typeface="UTM Avo" panose="02040603050506020204" pitchFamily="18" charset="0"/>
              </a:rPr>
              <a:t>điểm</a:t>
            </a:r>
            <a:r>
              <a:rPr lang="en-US" altLang="en-US" sz="3200" b="1" dirty="0">
                <a:solidFill>
                  <a:srgbClr val="FF0000"/>
                </a:solidFill>
                <a:latin typeface="UTM Avo" panose="02040603050506020204" pitchFamily="18" charset="0"/>
              </a:rPr>
              <a:t> </a:t>
            </a:r>
            <a:r>
              <a:rPr lang="en-US" altLang="en-US" sz="3200" b="1" dirty="0" err="1">
                <a:solidFill>
                  <a:srgbClr val="FF0000"/>
                </a:solidFill>
                <a:latin typeface="UTM Avo" panose="02040603050506020204" pitchFamily="18" charset="0"/>
              </a:rPr>
              <a:t>khác</a:t>
            </a:r>
            <a:r>
              <a:rPr lang="en-US" altLang="en-US" sz="3200" b="1" dirty="0">
                <a:solidFill>
                  <a:srgbClr val="FF0000"/>
                </a:solidFill>
                <a:latin typeface="UTM Avo" panose="02040603050506020204" pitchFamily="18" charset="0"/>
              </a:rPr>
              <a:t> </a:t>
            </a:r>
            <a:r>
              <a:rPr lang="en-US" altLang="en-US" sz="3200" b="1" dirty="0" err="1">
                <a:solidFill>
                  <a:srgbClr val="FF0000"/>
                </a:solidFill>
                <a:latin typeface="UTM Avo" panose="02040603050506020204" pitchFamily="18" charset="0"/>
              </a:rPr>
              <a:t>nhau</a:t>
            </a:r>
            <a:r>
              <a:rPr lang="en-US" altLang="en-US" sz="3200" b="1" dirty="0">
                <a:solidFill>
                  <a:srgbClr val="FF0000"/>
                </a:solidFill>
                <a:latin typeface="UTM Avo" panose="02040603050506020204" pitchFamily="18" charset="0"/>
              </a:rPr>
              <a:t> </a:t>
            </a:r>
            <a:r>
              <a:rPr lang="en-US" altLang="en-US" sz="3200" b="1" dirty="0" err="1">
                <a:solidFill>
                  <a:srgbClr val="002060"/>
                </a:solidFill>
                <a:latin typeface="UTM Avo" panose="02040603050506020204" pitchFamily="18" charset="0"/>
              </a:rPr>
              <a:t>về</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người</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học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về</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nội</a:t>
            </a:r>
            <a:r>
              <a:rPr lang="en-US" altLang="en-US" sz="3200" b="1" dirty="0">
                <a:solidFill>
                  <a:srgbClr val="002060"/>
                </a:solidFill>
                <a:latin typeface="UTM Avo" panose="02040603050506020204" pitchFamily="18" charset="0"/>
              </a:rPr>
              <a:t> dung </a:t>
            </a:r>
            <a:r>
              <a:rPr lang="en-US" altLang="en-US" sz="3200" b="1" dirty="0" err="1">
                <a:solidFill>
                  <a:srgbClr val="002060"/>
                </a:solidFill>
                <a:latin typeface="UTM Avo" panose="02040603050506020204" pitchFamily="18" charset="0"/>
              </a:rPr>
              <a:t>giáo</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dục</a:t>
            </a:r>
            <a:r>
              <a:rPr lang="en-US" altLang="en-US" sz="3200" b="1" dirty="0">
                <a:solidFill>
                  <a:srgbClr val="002060"/>
                </a:solidFill>
                <a:latin typeface="UTM Avo" panose="02040603050506020204" pitchFamily="18" charset="0"/>
              </a:rPr>
              <a:t> </a:t>
            </a:r>
            <a:r>
              <a:rPr lang="en-US" altLang="en-US" sz="3200" b="1" dirty="0" err="1">
                <a:solidFill>
                  <a:srgbClr val="FFC000"/>
                </a:solidFill>
                <a:latin typeface="UTM Avo" panose="02040603050506020204" pitchFamily="18" charset="0"/>
              </a:rPr>
              <a:t>thời</a:t>
            </a:r>
            <a:r>
              <a:rPr lang="en-US" altLang="en-US" sz="3200" b="1" dirty="0">
                <a:solidFill>
                  <a:srgbClr val="FFC000"/>
                </a:solidFill>
                <a:latin typeface="UTM Avo" panose="02040603050506020204" pitchFamily="18" charset="0"/>
              </a:rPr>
              <a:t> </a:t>
            </a:r>
            <a:r>
              <a:rPr lang="en-US" altLang="en-US" sz="3200" b="1" dirty="0" err="1">
                <a:solidFill>
                  <a:srgbClr val="FFC000"/>
                </a:solidFill>
                <a:latin typeface="UTM Avo" panose="02040603050506020204" pitchFamily="18" charset="0"/>
              </a:rPr>
              <a:t>Hậu</a:t>
            </a:r>
            <a:r>
              <a:rPr lang="en-US" altLang="en-US" sz="3200" b="1" dirty="0">
                <a:solidFill>
                  <a:srgbClr val="FFC000"/>
                </a:solidFill>
                <a:latin typeface="UTM Avo" panose="02040603050506020204" pitchFamily="18" charset="0"/>
              </a:rPr>
              <a:t> Lê </a:t>
            </a:r>
            <a:r>
              <a:rPr lang="en-US" altLang="en-US" sz="3200" b="1" dirty="0" err="1">
                <a:solidFill>
                  <a:srgbClr val="002060"/>
                </a:solidFill>
                <a:latin typeface="UTM Avo" panose="02040603050506020204" pitchFamily="18" charset="0"/>
              </a:rPr>
              <a:t>và</a:t>
            </a:r>
            <a:r>
              <a:rPr lang="en-US" altLang="en-US" sz="3200" b="1" dirty="0">
                <a:solidFill>
                  <a:srgbClr val="002060"/>
                </a:solidFill>
                <a:latin typeface="UTM Avo" panose="02040603050506020204" pitchFamily="18" charset="0"/>
              </a:rPr>
              <a:t> </a:t>
            </a:r>
            <a:r>
              <a:rPr lang="en-US" altLang="en-US" sz="3200" b="1" dirty="0" err="1">
                <a:solidFill>
                  <a:srgbClr val="FFC000"/>
                </a:solidFill>
                <a:latin typeface="UTM Avo" panose="02040603050506020204" pitchFamily="18" charset="0"/>
              </a:rPr>
              <a:t>thời</a:t>
            </a:r>
            <a:r>
              <a:rPr lang="en-US" altLang="en-US" sz="3200" b="1" dirty="0">
                <a:solidFill>
                  <a:srgbClr val="FFC000"/>
                </a:solidFill>
                <a:latin typeface="UTM Avo" panose="02040603050506020204" pitchFamily="18" charset="0"/>
              </a:rPr>
              <a:t> </a:t>
            </a:r>
            <a:r>
              <a:rPr lang="en-US" altLang="en-US" sz="3200" b="1" dirty="0" err="1">
                <a:solidFill>
                  <a:srgbClr val="FFC000"/>
                </a:solidFill>
                <a:latin typeface="UTM Avo" panose="02040603050506020204" pitchFamily="18" charset="0"/>
              </a:rPr>
              <a:t>Lý</a:t>
            </a:r>
            <a:r>
              <a:rPr lang="en-US" altLang="en-US" sz="3200" b="1" dirty="0">
                <a:solidFill>
                  <a:srgbClr val="FFC000"/>
                </a:solidFill>
                <a:latin typeface="UTM Avo" panose="02040603050506020204" pitchFamily="18" charset="0"/>
              </a:rPr>
              <a:t> - </a:t>
            </a:r>
            <a:r>
              <a:rPr lang="en-US" altLang="en-US" sz="3200" b="1" dirty="0" err="1">
                <a:solidFill>
                  <a:srgbClr val="FFC000"/>
                </a:solidFill>
                <a:latin typeface="UTM Avo" panose="02040603050506020204" pitchFamily="18" charset="0"/>
              </a:rPr>
              <a:t>Trần</a:t>
            </a:r>
            <a:r>
              <a:rPr lang="en-US" altLang="en-US" sz="3200" b="1" dirty="0">
                <a:solidFill>
                  <a:srgbClr val="FFC000"/>
                </a:solidFill>
                <a:latin typeface="UTM Avo" panose="02040603050506020204" pitchFamily="18" charset="0"/>
              </a:rPr>
              <a:t>:</a:t>
            </a:r>
            <a:endParaRPr lang="en-US" sz="3200" b="1" dirty="0">
              <a:solidFill>
                <a:srgbClr val="FFC000"/>
              </a:solidFill>
              <a:latin typeface="UTM Avo" panose="02040603050506020204" pitchFamily="18" charset="0"/>
            </a:endParaRPr>
          </a:p>
        </p:txBody>
      </p:sp>
      <p:graphicFrame>
        <p:nvGraphicFramePr>
          <p:cNvPr id="7" name="Group 5"/>
          <p:cNvGraphicFramePr>
            <a:graphicFrameLocks noGrp="1"/>
          </p:cNvGraphicFramePr>
          <p:nvPr>
            <p:extLst>
              <p:ext uri="{D42A27DB-BD31-4B8C-83A1-F6EECF244321}">
                <p14:modId xmlns:p14="http://schemas.microsoft.com/office/powerpoint/2010/main" val="2220606021"/>
              </p:ext>
            </p:extLst>
          </p:nvPr>
        </p:nvGraphicFramePr>
        <p:xfrm>
          <a:off x="618930" y="2076902"/>
          <a:ext cx="11038481" cy="3844925"/>
        </p:xfrm>
        <a:graphic>
          <a:graphicData uri="http://schemas.openxmlformats.org/drawingml/2006/table">
            <a:tbl>
              <a:tblPr/>
              <a:tblGrid>
                <a:gridCol w="2175192">
                  <a:extLst>
                    <a:ext uri="{9D8B030D-6E8A-4147-A177-3AD203B41FA5}">
                      <a16:colId xmlns:a16="http://schemas.microsoft.com/office/drawing/2014/main" val="2340741738"/>
                    </a:ext>
                  </a:extLst>
                </a:gridCol>
                <a:gridCol w="4281677">
                  <a:extLst>
                    <a:ext uri="{9D8B030D-6E8A-4147-A177-3AD203B41FA5}">
                      <a16:colId xmlns:a16="http://schemas.microsoft.com/office/drawing/2014/main" val="4081039492"/>
                    </a:ext>
                  </a:extLst>
                </a:gridCol>
                <a:gridCol w="4581612">
                  <a:extLst>
                    <a:ext uri="{9D8B030D-6E8A-4147-A177-3AD203B41FA5}">
                      <a16:colId xmlns:a16="http://schemas.microsoft.com/office/drawing/2014/main" val="3500295916"/>
                    </a:ext>
                  </a:extLst>
                </a:gridCol>
              </a:tblGrid>
              <a:tr h="84614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UTM Avo" panose="0204060305050602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00B0F0"/>
                          </a:solidFill>
                          <a:effectLst/>
                          <a:latin typeface="UTM Avo" panose="02040603050506020204" pitchFamily="18" charset="0"/>
                        </a:rPr>
                        <a:t>Thời</a:t>
                      </a:r>
                      <a:r>
                        <a:rPr kumimoji="0" lang="en-US" altLang="en-US" sz="2800" b="1" i="0" u="none" strike="noStrike" cap="none" normalizeH="0" baseline="0" dirty="0">
                          <a:ln>
                            <a:noFill/>
                          </a:ln>
                          <a:solidFill>
                            <a:srgbClr val="00B0F0"/>
                          </a:solidFill>
                          <a:effectLst/>
                          <a:latin typeface="UTM Avo" panose="02040603050506020204" pitchFamily="18" charset="0"/>
                        </a:rPr>
                        <a:t> </a:t>
                      </a:r>
                      <a:r>
                        <a:rPr kumimoji="0" lang="en-US" altLang="en-US" sz="2800" b="1" i="0" u="none" strike="noStrike" cap="none" normalizeH="0" baseline="0" dirty="0" err="1">
                          <a:ln>
                            <a:noFill/>
                          </a:ln>
                          <a:solidFill>
                            <a:srgbClr val="00B0F0"/>
                          </a:solidFill>
                          <a:effectLst/>
                          <a:latin typeface="UTM Avo" panose="02040603050506020204" pitchFamily="18" charset="0"/>
                        </a:rPr>
                        <a:t>Lý</a:t>
                      </a:r>
                      <a:r>
                        <a:rPr kumimoji="0" lang="en-US" altLang="en-US" sz="2800" b="1" i="0" u="none" strike="noStrike" cap="none" normalizeH="0" baseline="0" dirty="0">
                          <a:ln>
                            <a:noFill/>
                          </a:ln>
                          <a:solidFill>
                            <a:srgbClr val="00B0F0"/>
                          </a:solidFill>
                          <a:effectLst/>
                          <a:latin typeface="UTM Avo" panose="02040603050506020204" pitchFamily="18" charset="0"/>
                        </a:rPr>
                        <a:t> - </a:t>
                      </a:r>
                      <a:r>
                        <a:rPr kumimoji="0" lang="en-US" altLang="en-US" sz="2800" b="1" i="0" u="none" strike="noStrike" cap="none" normalizeH="0" baseline="0" dirty="0" err="1">
                          <a:ln>
                            <a:noFill/>
                          </a:ln>
                          <a:solidFill>
                            <a:srgbClr val="00B0F0"/>
                          </a:solidFill>
                          <a:effectLst/>
                          <a:latin typeface="UTM Avo" panose="02040603050506020204" pitchFamily="18" charset="0"/>
                        </a:rPr>
                        <a:t>Trần</a:t>
                      </a:r>
                      <a:endParaRPr kumimoji="0" lang="en-US" altLang="en-US" sz="2800" b="1" i="0" u="none" strike="noStrike" cap="none" normalizeH="0" baseline="0" dirty="0">
                        <a:ln>
                          <a:noFill/>
                        </a:ln>
                        <a:solidFill>
                          <a:srgbClr val="00B0F0"/>
                        </a:solidFill>
                        <a:effectLst/>
                        <a:latin typeface="UTM Avo" panose="020406030505060202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00B0F0"/>
                          </a:solidFill>
                          <a:effectLst/>
                          <a:latin typeface="UTM Avo" panose="02040603050506020204" pitchFamily="18" charset="0"/>
                        </a:rPr>
                        <a:t>Thời</a:t>
                      </a:r>
                      <a:r>
                        <a:rPr kumimoji="0" lang="en-US" altLang="en-US" sz="2800" b="1" i="0" u="none" strike="noStrike" cap="none" normalizeH="0" baseline="0" dirty="0">
                          <a:ln>
                            <a:noFill/>
                          </a:ln>
                          <a:solidFill>
                            <a:srgbClr val="00B0F0"/>
                          </a:solidFill>
                          <a:effectLst/>
                          <a:latin typeface="UTM Avo" panose="02040603050506020204" pitchFamily="18" charset="0"/>
                        </a:rPr>
                        <a:t> </a:t>
                      </a:r>
                      <a:r>
                        <a:rPr kumimoji="0" lang="en-US" altLang="en-US" sz="2800" b="1" i="0" u="none" strike="noStrike" cap="none" normalizeH="0" baseline="0" dirty="0" err="1">
                          <a:ln>
                            <a:noFill/>
                          </a:ln>
                          <a:solidFill>
                            <a:srgbClr val="00B0F0"/>
                          </a:solidFill>
                          <a:effectLst/>
                          <a:latin typeface="UTM Avo" panose="02040603050506020204" pitchFamily="18" charset="0"/>
                        </a:rPr>
                        <a:t>Hậu</a:t>
                      </a:r>
                      <a:r>
                        <a:rPr kumimoji="0" lang="en-US" altLang="en-US" sz="2800" b="1" i="0" u="none" strike="noStrike" cap="none" normalizeH="0" baseline="0" dirty="0">
                          <a:ln>
                            <a:noFill/>
                          </a:ln>
                          <a:solidFill>
                            <a:srgbClr val="00B0F0"/>
                          </a:solidFill>
                          <a:effectLst/>
                          <a:latin typeface="UTM Avo" panose="02040603050506020204" pitchFamily="18" charset="0"/>
                        </a:rPr>
                        <a:t> Lê</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38874196"/>
                  </a:ext>
                </a:extLst>
              </a:tr>
              <a:tr h="212069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accent6">
                              <a:lumMod val="75000"/>
                            </a:schemeClr>
                          </a:solidFill>
                          <a:effectLst/>
                          <a:latin typeface="UTM Avo" panose="02040603050506020204" pitchFamily="18" charset="0"/>
                        </a:rPr>
                        <a:t>Người</a:t>
                      </a:r>
                      <a:r>
                        <a:rPr kumimoji="0" lang="en-US" altLang="en-US" sz="2800" b="1" i="0" u="none" strike="noStrike" cap="none" normalizeH="0" baseline="0" dirty="0">
                          <a:ln>
                            <a:noFill/>
                          </a:ln>
                          <a:solidFill>
                            <a:schemeClr val="accent6">
                              <a:lumMod val="75000"/>
                            </a:schemeClr>
                          </a:solidFill>
                          <a:effectLst/>
                          <a:latin typeface="UTM Avo" panose="02040603050506020204" pitchFamily="18" charset="0"/>
                        </a:rPr>
                        <a:t> </a:t>
                      </a:r>
                      <a:r>
                        <a:rPr kumimoji="0" lang="en-US" altLang="en-US" sz="2800" b="1" i="0" u="none" strike="noStrike" cap="none" normalizeH="0" baseline="0" dirty="0" err="1">
                          <a:ln>
                            <a:noFill/>
                          </a:ln>
                          <a:solidFill>
                            <a:schemeClr val="accent6">
                              <a:lumMod val="75000"/>
                            </a:schemeClr>
                          </a:solidFill>
                          <a:effectLst/>
                          <a:latin typeface="UTM Avo" panose="02040603050506020204" pitchFamily="18" charset="0"/>
                        </a:rPr>
                        <a:t>học</a:t>
                      </a:r>
                      <a:endParaRPr kumimoji="0" lang="en-US" altLang="en-US" sz="2800" b="1" i="0" u="none" strike="noStrike" cap="none" normalizeH="0" baseline="0" dirty="0">
                        <a:ln>
                          <a:noFill/>
                        </a:ln>
                        <a:solidFill>
                          <a:schemeClr val="accent6">
                            <a:lumMod val="75000"/>
                          </a:schemeClr>
                        </a:solidFill>
                        <a:effectLst/>
                        <a:latin typeface="UTM Avo" panose="020406030505060202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FF"/>
                        </a:solidFill>
                        <a:effectLst/>
                        <a:latin typeface="UTM Avo" panose="020406030505060202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FF"/>
                        </a:solidFill>
                        <a:effectLst/>
                        <a:latin typeface="UTM Avo" panose="020406030505060202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15905977"/>
                  </a:ext>
                </a:extLst>
              </a:tr>
              <a:tr h="87808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accent6">
                              <a:lumMod val="75000"/>
                            </a:schemeClr>
                          </a:solidFill>
                          <a:effectLst/>
                          <a:latin typeface="UTM Avo" panose="02040603050506020204" pitchFamily="18" charset="0"/>
                        </a:rPr>
                        <a:t>Nội</a:t>
                      </a:r>
                      <a:r>
                        <a:rPr kumimoji="0" lang="en-US" altLang="en-US" sz="2800" b="1" i="0" u="none" strike="noStrike" cap="none" normalizeH="0" baseline="0" dirty="0">
                          <a:ln>
                            <a:noFill/>
                          </a:ln>
                          <a:solidFill>
                            <a:schemeClr val="accent6">
                              <a:lumMod val="75000"/>
                            </a:schemeClr>
                          </a:solidFill>
                          <a:effectLst/>
                          <a:latin typeface="UTM Avo" panose="02040603050506020204" pitchFamily="18" charset="0"/>
                        </a:rPr>
                        <a:t> dung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FF"/>
                        </a:solidFill>
                        <a:effectLst/>
                        <a:latin typeface="UTM Avo" panose="020406030505060202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FF"/>
                        </a:solidFill>
                        <a:effectLst/>
                        <a:latin typeface="UTM Avo" panose="020406030505060202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17043260"/>
                  </a:ext>
                </a:extLst>
              </a:tr>
            </a:tbl>
          </a:graphicData>
        </a:graphic>
      </p:graphicFrame>
      <p:sp>
        <p:nvSpPr>
          <p:cNvPr id="8" name="Text Box 23"/>
          <p:cNvSpPr txBox="1">
            <a:spLocks noChangeArrowheads="1"/>
          </p:cNvSpPr>
          <p:nvPr/>
        </p:nvSpPr>
        <p:spPr bwMode="auto">
          <a:xfrm>
            <a:off x="7110096" y="3211286"/>
            <a:ext cx="434150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2800" b="1" dirty="0" err="1">
                <a:solidFill>
                  <a:srgbClr val="002060"/>
                </a:solidFill>
                <a:latin typeface="UTM Avo" panose="02040603050506020204" pitchFamily="18" charset="0"/>
              </a:rPr>
              <a:t>Người</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dân</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nghèo</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học</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giỏi</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được</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học</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trường</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Quốc</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Tử</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Giám</a:t>
            </a:r>
            <a:r>
              <a:rPr lang="en-US" altLang="en-US" sz="2800" b="1" dirty="0">
                <a:solidFill>
                  <a:srgbClr val="002060"/>
                </a:solidFill>
                <a:latin typeface="UTM Avo" panose="02040603050506020204" pitchFamily="18" charset="0"/>
              </a:rPr>
              <a:t>.</a:t>
            </a:r>
          </a:p>
        </p:txBody>
      </p:sp>
      <p:sp>
        <p:nvSpPr>
          <p:cNvPr id="9" name="Text Box 24"/>
          <p:cNvSpPr txBox="1">
            <a:spLocks noChangeArrowheads="1"/>
          </p:cNvSpPr>
          <p:nvPr/>
        </p:nvSpPr>
        <p:spPr bwMode="auto">
          <a:xfrm>
            <a:off x="2670801" y="3211286"/>
            <a:ext cx="429605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2800" b="1" dirty="0" err="1">
                <a:solidFill>
                  <a:srgbClr val="002060"/>
                </a:solidFill>
                <a:latin typeface="UTM Avo" panose="02040603050506020204" pitchFamily="18" charset="0"/>
              </a:rPr>
              <a:t>Người</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dân</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nghèo</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không</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được</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học</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trường</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Quốc</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Tử</a:t>
            </a:r>
            <a:r>
              <a:rPr lang="en-US" altLang="en-US" sz="2800" b="1" dirty="0">
                <a:solidFill>
                  <a:srgbClr val="002060"/>
                </a:solidFill>
                <a:latin typeface="UTM Avo" panose="02040603050506020204" pitchFamily="18" charset="0"/>
              </a:rPr>
              <a:t> </a:t>
            </a:r>
            <a:r>
              <a:rPr lang="en-US" altLang="en-US" sz="2800" b="1" dirty="0" err="1">
                <a:solidFill>
                  <a:srgbClr val="002060"/>
                </a:solidFill>
                <a:latin typeface="UTM Avo" panose="02040603050506020204" pitchFamily="18" charset="0"/>
              </a:rPr>
              <a:t>Giám</a:t>
            </a:r>
            <a:r>
              <a:rPr lang="en-US" altLang="en-US" sz="2800" b="1" dirty="0">
                <a:solidFill>
                  <a:srgbClr val="002060"/>
                </a:solidFill>
                <a:latin typeface="UTM Avo" panose="02040603050506020204" pitchFamily="18" charset="0"/>
              </a:rPr>
              <a:t>.</a:t>
            </a:r>
          </a:p>
        </p:txBody>
      </p:sp>
      <p:sp>
        <p:nvSpPr>
          <p:cNvPr id="10" name="Text Box 25"/>
          <p:cNvSpPr txBox="1">
            <a:spLocks noChangeArrowheads="1"/>
          </p:cNvSpPr>
          <p:nvPr/>
        </p:nvSpPr>
        <p:spPr bwMode="auto">
          <a:xfrm>
            <a:off x="7875116" y="5142837"/>
            <a:ext cx="28114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dirty="0" err="1">
                <a:solidFill>
                  <a:srgbClr val="002060"/>
                </a:solidFill>
                <a:latin typeface="UTM Avo" panose="02040603050506020204" pitchFamily="18" charset="0"/>
              </a:rPr>
              <a:t>Nho</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giáo</a:t>
            </a:r>
            <a:endParaRPr lang="en-US" altLang="en-US" sz="3200" b="1" dirty="0">
              <a:solidFill>
                <a:srgbClr val="002060"/>
              </a:solidFill>
              <a:latin typeface="UTM Avo" panose="02040603050506020204" pitchFamily="18" charset="0"/>
            </a:endParaRPr>
          </a:p>
        </p:txBody>
      </p:sp>
      <p:sp>
        <p:nvSpPr>
          <p:cNvPr id="11" name="Text Box 26"/>
          <p:cNvSpPr txBox="1">
            <a:spLocks noChangeArrowheads="1"/>
          </p:cNvSpPr>
          <p:nvPr/>
        </p:nvSpPr>
        <p:spPr bwMode="auto">
          <a:xfrm>
            <a:off x="3447823" y="5145890"/>
            <a:ext cx="270260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dirty="0" err="1">
                <a:solidFill>
                  <a:srgbClr val="002060"/>
                </a:solidFill>
                <a:latin typeface="UTM Avo" panose="02040603050506020204" pitchFamily="18" charset="0"/>
              </a:rPr>
              <a:t>Phật</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giáo</a:t>
            </a:r>
            <a:endParaRPr lang="en-US" altLang="en-US" sz="32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1000776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67418" y="718456"/>
            <a:ext cx="6464807" cy="5377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45286" y="3167742"/>
            <a:ext cx="3287492" cy="3287492"/>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100000">
                        <a14:backgroundMark x1="52917" y1="60833" x2="43083" y2="70917"/>
                      </a14:backgroundRemoval>
                    </a14:imgEffect>
                  </a14:imgLayer>
                </a14:imgProps>
              </a:ext>
              <a:ext uri="{28A0092B-C50C-407E-A947-70E740481C1C}">
                <a14:useLocalDpi xmlns:a14="http://schemas.microsoft.com/office/drawing/2010/main" val="0"/>
              </a:ext>
            </a:extLst>
          </a:blip>
          <a:srcRect l="38998" t="28254" b="29207"/>
          <a:stretch/>
        </p:blipFill>
        <p:spPr>
          <a:xfrm flipH="1">
            <a:off x="6849849" y="2928256"/>
            <a:ext cx="4183502" cy="2917375"/>
          </a:xfrm>
          <a:prstGeom prst="rect">
            <a:avLst/>
          </a:prstGeom>
        </p:spPr>
      </p:pic>
      <p:cxnSp>
        <p:nvCxnSpPr>
          <p:cNvPr id="10" name="Straight Connector 9"/>
          <p:cNvCxnSpPr/>
          <p:nvPr/>
        </p:nvCxnSpPr>
        <p:spPr>
          <a:xfrm>
            <a:off x="3211286" y="3614057"/>
            <a:ext cx="36467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49793" y="5061858"/>
            <a:ext cx="5900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57944" y="4604657"/>
            <a:ext cx="5900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0859" y="4103915"/>
            <a:ext cx="59871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947168" y="718456"/>
            <a:ext cx="5059775" cy="2554545"/>
          </a:xfrm>
          <a:prstGeom prst="rect">
            <a:avLst/>
          </a:prstGeom>
        </p:spPr>
        <p:txBody>
          <a:bodyPr wrap="square">
            <a:spAutoFit/>
          </a:bodyPr>
          <a:lstStyle/>
          <a:p>
            <a:pPr algn="ctr"/>
            <a:r>
              <a:rPr lang="vi-VN" altLang="en-US" sz="4000" b="1" dirty="0">
                <a:solidFill>
                  <a:srgbClr val="002060"/>
                </a:solidFill>
                <a:latin typeface="UTM Avo" panose="02040603050506020204" pitchFamily="18" charset="0"/>
              </a:rPr>
              <a:t>Nhà Hậu Lê </a:t>
            </a:r>
            <a:endParaRPr lang="en-US" altLang="en-US" sz="4000" b="1" dirty="0">
              <a:solidFill>
                <a:srgbClr val="002060"/>
              </a:solidFill>
              <a:latin typeface="UTM Avo" panose="02040603050506020204" pitchFamily="18" charset="0"/>
            </a:endParaRPr>
          </a:p>
          <a:p>
            <a:pPr algn="ctr"/>
            <a:r>
              <a:rPr lang="vi-VN" altLang="en-US" sz="4000" b="1" dirty="0">
                <a:solidFill>
                  <a:srgbClr val="002060"/>
                </a:solidFill>
                <a:latin typeface="UTM Avo" panose="02040603050506020204" pitchFamily="18" charset="0"/>
              </a:rPr>
              <a:t>đã làm gì </a:t>
            </a:r>
            <a:endParaRPr lang="en-US" altLang="en-US" sz="4000" b="1" dirty="0">
              <a:solidFill>
                <a:srgbClr val="002060"/>
              </a:solidFill>
              <a:latin typeface="UTM Avo" panose="02040603050506020204" pitchFamily="18" charset="0"/>
            </a:endParaRPr>
          </a:p>
          <a:p>
            <a:pPr algn="ctr"/>
            <a:r>
              <a:rPr lang="vi-VN" altLang="en-US" sz="4000" b="1" dirty="0">
                <a:solidFill>
                  <a:srgbClr val="002060"/>
                </a:solidFill>
                <a:latin typeface="UTM Avo" panose="02040603050506020204" pitchFamily="18" charset="0"/>
              </a:rPr>
              <a:t>để khuyến khích việc học tập?</a:t>
            </a:r>
          </a:p>
        </p:txBody>
      </p:sp>
      <p:cxnSp>
        <p:nvCxnSpPr>
          <p:cNvPr id="13" name="Straight Connector 12"/>
          <p:cNvCxnSpPr/>
          <p:nvPr/>
        </p:nvCxnSpPr>
        <p:spPr>
          <a:xfrm>
            <a:off x="957944" y="5551715"/>
            <a:ext cx="5900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28021" y="6019801"/>
            <a:ext cx="4895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044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8"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0-#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2" presetClass="entr" presetSubtype="8"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0-#ppt_w/2"/>
                                          </p:val>
                                        </p:tav>
                                        <p:tav tm="100000">
                                          <p:val>
                                            <p:strVal val="#ppt_x"/>
                                          </p:val>
                                        </p:tav>
                                      </p:tavLst>
                                    </p:anim>
                                    <p:anim calcmode="lin" valueType="num">
                                      <p:cBhvr additive="base">
                                        <p:cTn id="39" dur="500" fill="hold"/>
                                        <p:tgtEl>
                                          <p:spTgt spid="14"/>
                                        </p:tgtEl>
                                        <p:attrNameLst>
                                          <p:attrName>ppt_y</p:attrName>
                                        </p:attrNameLst>
                                      </p:cBhvr>
                                      <p:tavLst>
                                        <p:tav tm="0">
                                          <p:val>
                                            <p:strVal val="#ppt_y"/>
                                          </p:val>
                                        </p:tav>
                                        <p:tav tm="100000">
                                          <p:val>
                                            <p:strVal val="#ppt_y"/>
                                          </p:val>
                                        </p:tav>
                                      </p:tavLst>
                                    </p:anim>
                                  </p:childTnLst>
                                </p:cTn>
                              </p:par>
                            </p:childTnLst>
                          </p:cTn>
                        </p:par>
                        <p:par>
                          <p:cTn id="40" fill="hold">
                            <p:stCondLst>
                              <p:cond delay="1500"/>
                            </p:stCondLst>
                            <p:childTnLst>
                              <p:par>
                                <p:cTn id="41" presetID="2" presetClass="entr" presetSubtype="8"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childTnLst>
                          </p:cTn>
                        </p:par>
                        <p:par>
                          <p:cTn id="45" fill="hold">
                            <p:stCondLst>
                              <p:cond delay="2000"/>
                            </p:stCondLst>
                            <p:childTnLst>
                              <p:par>
                                <p:cTn id="46" presetID="2" presetClass="entr" presetSubtype="8"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0-#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childTnLst>
                          </p:cTn>
                        </p:par>
                        <p:par>
                          <p:cTn id="50" fill="hold">
                            <p:stCondLst>
                              <p:cond delay="2500"/>
                            </p:stCondLst>
                            <p:childTnLst>
                              <p:par>
                                <p:cTn id="51" presetID="2" presetClass="entr" presetSubtype="8"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0-#ppt_w/2"/>
                                          </p:val>
                                        </p:tav>
                                        <p:tav tm="100000">
                                          <p:val>
                                            <p:strVal val="#ppt_x"/>
                                          </p:val>
                                        </p:tav>
                                      </p:tavLst>
                                    </p:anim>
                                    <p:anim calcmode="lin" valueType="num">
                                      <p:cBhvr additive="base">
                                        <p:cTn id="5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8083" y="696684"/>
            <a:ext cx="3706256" cy="4822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43" y="696685"/>
            <a:ext cx="6429828" cy="4822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Box 9"/>
          <p:cNvSpPr txBox="1">
            <a:spLocks noChangeArrowheads="1"/>
          </p:cNvSpPr>
          <p:nvPr/>
        </p:nvSpPr>
        <p:spPr bwMode="auto">
          <a:xfrm>
            <a:off x="2144484" y="5682344"/>
            <a:ext cx="8077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4000" dirty="0" err="1">
                <a:solidFill>
                  <a:srgbClr val="002060"/>
                </a:solidFill>
                <a:latin typeface="UTM Avo" panose="02040603050506020204" pitchFamily="18" charset="0"/>
              </a:rPr>
              <a:t>Tranh</a:t>
            </a:r>
            <a:r>
              <a:rPr lang="en-US" altLang="en-US" sz="4000" dirty="0">
                <a:solidFill>
                  <a:srgbClr val="002060"/>
                </a:solidFill>
                <a:latin typeface="UTM Avo" panose="02040603050506020204" pitchFamily="18" charset="0"/>
              </a:rPr>
              <a:t> </a:t>
            </a:r>
            <a:r>
              <a:rPr lang="en-US" altLang="en-US" sz="4000" dirty="0" err="1">
                <a:solidFill>
                  <a:srgbClr val="002060"/>
                </a:solidFill>
                <a:latin typeface="UTM Avo" panose="02040603050506020204" pitchFamily="18" charset="0"/>
              </a:rPr>
              <a:t>dân</a:t>
            </a:r>
            <a:r>
              <a:rPr lang="en-US" altLang="en-US" sz="4000" dirty="0">
                <a:solidFill>
                  <a:srgbClr val="002060"/>
                </a:solidFill>
                <a:latin typeface="UTM Avo" panose="02040603050506020204" pitchFamily="18" charset="0"/>
              </a:rPr>
              <a:t> </a:t>
            </a:r>
            <a:r>
              <a:rPr lang="en-US" altLang="en-US" sz="4000" dirty="0" err="1">
                <a:solidFill>
                  <a:srgbClr val="002060"/>
                </a:solidFill>
                <a:latin typeface="UTM Avo" panose="02040603050506020204" pitchFamily="18" charset="0"/>
              </a:rPr>
              <a:t>gian</a:t>
            </a:r>
            <a:r>
              <a:rPr lang="en-US" altLang="en-US" sz="4000"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Vinh</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quy</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bái</a:t>
            </a:r>
            <a:r>
              <a:rPr lang="en-US" altLang="en-US" sz="4000" b="1" dirty="0">
                <a:solidFill>
                  <a:srgbClr val="002060"/>
                </a:solidFill>
                <a:latin typeface="UTM Avo" panose="02040603050506020204" pitchFamily="18" charset="0"/>
              </a:rPr>
              <a:t> </a:t>
            </a:r>
            <a:r>
              <a:rPr lang="en-US" altLang="en-US" sz="4000" b="1" dirty="0" err="1">
                <a:solidFill>
                  <a:srgbClr val="002060"/>
                </a:solidFill>
                <a:latin typeface="UTM Avo" panose="02040603050506020204" pitchFamily="18" charset="0"/>
              </a:rPr>
              <a:t>tổ</a:t>
            </a:r>
            <a:endParaRPr lang="en-US" altLang="en-US" sz="4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524353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86" y="795336"/>
            <a:ext cx="5882434" cy="4118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8835" y="795336"/>
            <a:ext cx="5144450" cy="4118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307714" y="5047681"/>
            <a:ext cx="11375571" cy="1200329"/>
          </a:xfrm>
          <a:prstGeom prst="rect">
            <a:avLst/>
          </a:prstGeom>
        </p:spPr>
        <p:txBody>
          <a:bodyPr wrap="square">
            <a:spAutoFit/>
          </a:bodyPr>
          <a:lstStyle/>
          <a:p>
            <a:pPr algn="just"/>
            <a:r>
              <a:rPr lang="en-US" sz="2400" dirty="0">
                <a:solidFill>
                  <a:srgbClr val="002060"/>
                </a:solidFill>
                <a:latin typeface="UTM Avo" panose="02040603050506020204" pitchFamily="18" charset="0"/>
              </a:rPr>
              <a:t>	</a:t>
            </a:r>
            <a:r>
              <a:rPr lang="vi-VN" sz="2400" dirty="0">
                <a:solidFill>
                  <a:srgbClr val="002060"/>
                </a:solidFill>
                <a:latin typeface="UTM Avo" panose="02040603050506020204" pitchFamily="18" charset="0"/>
              </a:rPr>
              <a:t>Bia tiến sĩ Văn Miếu</a:t>
            </a:r>
            <a:r>
              <a:rPr lang="en-US" sz="2400" dirty="0">
                <a:solidFill>
                  <a:srgbClr val="002060"/>
                </a:solidFill>
                <a:latin typeface="UTM Avo" panose="02040603050506020204" pitchFamily="18" charset="0"/>
              </a:rPr>
              <a:t> </a:t>
            </a:r>
            <a:r>
              <a:rPr lang="vi-VN" sz="2400" dirty="0">
                <a:solidFill>
                  <a:srgbClr val="002060"/>
                </a:solidFill>
                <a:latin typeface="UTM Avo" panose="02040603050506020204" pitchFamily="18" charset="0"/>
              </a:rPr>
              <a:t>-</a:t>
            </a:r>
            <a:r>
              <a:rPr lang="en-US" sz="2400" dirty="0">
                <a:solidFill>
                  <a:srgbClr val="002060"/>
                </a:solidFill>
                <a:latin typeface="UTM Avo" panose="02040603050506020204" pitchFamily="18" charset="0"/>
              </a:rPr>
              <a:t> </a:t>
            </a:r>
            <a:r>
              <a:rPr lang="vi-VN" sz="2400" dirty="0">
                <a:solidFill>
                  <a:srgbClr val="002060"/>
                </a:solidFill>
                <a:latin typeface="UTM Avo" panose="02040603050506020204" pitchFamily="18" charset="0"/>
              </a:rPr>
              <a:t>Quốc Tử Giám ghi tên những người đỗ Tiến sĩ các khoa thi</a:t>
            </a:r>
            <a:r>
              <a:rPr lang="en-US" sz="2400" dirty="0">
                <a:solidFill>
                  <a:srgbClr val="002060"/>
                </a:solidFill>
                <a:latin typeface="UTM Avo" panose="02040603050506020204" pitchFamily="18" charset="0"/>
              </a:rPr>
              <a:t>. </a:t>
            </a:r>
            <a:r>
              <a:rPr lang="vi-VN" sz="2400" dirty="0">
                <a:solidFill>
                  <a:srgbClr val="002060"/>
                </a:solidFill>
                <a:latin typeface="UTM Avo" panose="02040603050506020204" pitchFamily="18" charset="0"/>
              </a:rPr>
              <a:t>Các bia đá này đã</a:t>
            </a:r>
            <a:r>
              <a:rPr lang="en-US" sz="2400" dirty="0">
                <a:solidFill>
                  <a:srgbClr val="002060"/>
                </a:solidFill>
                <a:latin typeface="UTM Avo" panose="02040603050506020204" pitchFamily="18" charset="0"/>
              </a:rPr>
              <a:t> </a:t>
            </a:r>
            <a:r>
              <a:rPr lang="vi-VN" sz="2400" dirty="0">
                <a:solidFill>
                  <a:srgbClr val="002060"/>
                </a:solidFill>
                <a:latin typeface="UTM Avo" panose="02040603050506020204" pitchFamily="18" charset="0"/>
              </a:rPr>
              <a:t>được UNESCO công nhận là Di sản tư liệu thế giới thuộc Chương trình Ký ức Thế giới vào ngày 9/3/2010</a:t>
            </a:r>
            <a:r>
              <a:rPr lang="en-US" sz="2400" dirty="0">
                <a:solidFill>
                  <a:srgbClr val="002060"/>
                </a:solidFill>
                <a:latin typeface="UTM Avo" panose="02040603050506020204" pitchFamily="18" charset="0"/>
              </a:rPr>
              <a:t>.</a:t>
            </a:r>
          </a:p>
        </p:txBody>
      </p:sp>
    </p:spTree>
    <p:extLst>
      <p:ext uri="{BB962C8B-B14F-4D97-AF65-F5344CB8AC3E}">
        <p14:creationId xmlns:p14="http://schemas.microsoft.com/office/powerpoint/2010/main" val="3567825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2" name="圆角矩形 1"/>
          <p:cNvSpPr/>
          <p:nvPr/>
        </p:nvSpPr>
        <p:spPr>
          <a:xfrm>
            <a:off x="315686" y="1160842"/>
            <a:ext cx="11593285" cy="4695674"/>
          </a:xfrm>
          <a:prstGeom prst="roundRect">
            <a:avLst>
              <a:gd name="adj" fmla="val 6102"/>
            </a:avLst>
          </a:prstGeom>
          <a:solidFill>
            <a:schemeClr val="bg1"/>
          </a:solidFill>
          <a:ln w="38100">
            <a:gradFill>
              <a:gsLst>
                <a:gs pos="0">
                  <a:srgbClr val="D8C0A1"/>
                </a:gs>
                <a:gs pos="37000">
                  <a:srgbClr val="614019"/>
                </a:gs>
                <a:gs pos="65000">
                  <a:srgbClr val="D8C0A1"/>
                </a:gs>
                <a:gs pos="100000">
                  <a:schemeClr val="accent4">
                    <a:lumMod val="75000"/>
                  </a:schemeClr>
                </a:gs>
              </a:gsLst>
              <a:lin ang="5400000" scaled="1"/>
            </a:gra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a:off x="1149575" y="1581748"/>
            <a:ext cx="10148206" cy="646331"/>
          </a:xfrm>
          <a:prstGeom prst="rect">
            <a:avLst/>
          </a:prstGeom>
          <a:noFill/>
        </p:spPr>
        <p:txBody>
          <a:bodyPr wrap="square" rtlCol="0">
            <a:spAutoFit/>
          </a:bodyPr>
          <a:lstStyle/>
          <a:p>
            <a:r>
              <a:rPr lang="en-US" sz="3600" b="1" dirty="0" err="1">
                <a:solidFill>
                  <a:srgbClr val="002060"/>
                </a:solidFill>
                <a:latin typeface="UTM Avo" panose="02040603050506020204" pitchFamily="18" charset="0"/>
              </a:rPr>
              <a:t>Bản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đồ</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đầu</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tiên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của</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nước</a:t>
            </a:r>
            <a:r>
              <a:rPr lang="en-US" sz="3600" b="1" dirty="0">
                <a:solidFill>
                  <a:srgbClr val="002060"/>
                </a:solidFill>
                <a:latin typeface="UTM Avo" panose="02040603050506020204" pitchFamily="18" charset="0"/>
              </a:rPr>
              <a:t> ta </a:t>
            </a:r>
            <a:r>
              <a:rPr lang="en-US" sz="3600" b="1" dirty="0" err="1">
                <a:solidFill>
                  <a:srgbClr val="002060"/>
                </a:solidFill>
                <a:latin typeface="UTM Avo" panose="02040603050506020204" pitchFamily="18" charset="0"/>
              </a:rPr>
              <a:t>có</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tên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là</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gì</a:t>
            </a:r>
            <a:r>
              <a:rPr lang="en-US" sz="3600" b="1" dirty="0">
                <a:solidFill>
                  <a:srgbClr val="002060"/>
                </a:solidFill>
                <a:latin typeface="UTM Avo" panose="02040603050506020204" pitchFamily="18" charset="0"/>
              </a:rPr>
              <a:t>?</a:t>
            </a:r>
          </a:p>
        </p:txBody>
      </p:sp>
      <p:grpSp>
        <p:nvGrpSpPr>
          <p:cNvPr id="4" name="Group 3"/>
          <p:cNvGrpSpPr/>
          <p:nvPr/>
        </p:nvGrpSpPr>
        <p:grpSpPr>
          <a:xfrm>
            <a:off x="1076420" y="3977401"/>
            <a:ext cx="4871357" cy="1126541"/>
            <a:chOff x="1251857" y="2068286"/>
            <a:chExt cx="3918858" cy="1126541"/>
          </a:xfrm>
        </p:grpSpPr>
        <p:sp>
          <p:nvSpPr>
            <p:cNvPr id="3" name="Rectangle 2"/>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 name="Rectangle 21"/>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B. </a:t>
              </a:r>
              <a:r>
                <a:rPr lang="en-US" sz="3200" b="1" dirty="0" err="1">
                  <a:effectLst>
                    <a:outerShdw blurRad="38100" dist="38100" dir="2700000" algn="tl">
                      <a:srgbClr val="000000">
                        <a:alpha val="43137"/>
                      </a:srgbClr>
                    </a:outerShdw>
                  </a:effectLst>
                  <a:latin typeface="UTM Avo" panose="02040603050506020204" pitchFamily="18" charset="0"/>
                </a:rPr>
                <a:t>Bản</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đồ</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Đại</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Việt</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grpSp>
        <p:nvGrpSpPr>
          <p:cNvPr id="23" name="Group 22"/>
          <p:cNvGrpSpPr/>
          <p:nvPr/>
        </p:nvGrpSpPr>
        <p:grpSpPr>
          <a:xfrm>
            <a:off x="1014582" y="2569144"/>
            <a:ext cx="4859715" cy="1126541"/>
            <a:chOff x="1251857" y="2068286"/>
            <a:chExt cx="3918858" cy="1126541"/>
          </a:xfrm>
        </p:grpSpPr>
        <p:sp>
          <p:nvSpPr>
            <p:cNvPr id="24" name="Rectangle 23"/>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ectangle 24"/>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A. </a:t>
              </a:r>
              <a:r>
                <a:rPr lang="en-US" sz="3200" b="1" dirty="0" err="1">
                  <a:effectLst>
                    <a:outerShdw blurRad="38100" dist="38100" dir="2700000" algn="tl">
                      <a:srgbClr val="000000">
                        <a:alpha val="43137"/>
                      </a:srgbClr>
                    </a:outerShdw>
                  </a:effectLst>
                  <a:latin typeface="UTM Avo" panose="02040603050506020204" pitchFamily="18" charset="0"/>
                </a:rPr>
                <a:t>Bản</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đồ</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Việt</a:t>
              </a:r>
              <a:r>
                <a:rPr lang="en-US" sz="3200" b="1" dirty="0">
                  <a:effectLst>
                    <a:outerShdw blurRad="38100" dist="38100" dir="2700000" algn="tl">
                      <a:srgbClr val="000000">
                        <a:alpha val="43137"/>
                      </a:srgbClr>
                    </a:outerShdw>
                  </a:effectLst>
                  <a:latin typeface="UTM Avo" panose="02040603050506020204" pitchFamily="18" charset="0"/>
                </a:rPr>
                <a:t> Nam </a:t>
              </a:r>
            </a:p>
          </p:txBody>
        </p:sp>
      </p:grpSp>
      <p:grpSp>
        <p:nvGrpSpPr>
          <p:cNvPr id="26" name="Group 25"/>
          <p:cNvGrpSpPr/>
          <p:nvPr/>
        </p:nvGrpSpPr>
        <p:grpSpPr>
          <a:xfrm>
            <a:off x="6274349" y="2569144"/>
            <a:ext cx="4871357" cy="1126541"/>
            <a:chOff x="1251857" y="2068286"/>
            <a:chExt cx="3918858" cy="1126541"/>
          </a:xfrm>
        </p:grpSpPr>
        <p:sp>
          <p:nvSpPr>
            <p:cNvPr id="27" name="Rectangle 26"/>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8" name="Rectangle 27"/>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C. </a:t>
              </a:r>
              <a:r>
                <a:rPr lang="en-US" sz="3200" b="1" dirty="0" err="1">
                  <a:effectLst>
                    <a:outerShdw blurRad="38100" dist="38100" dir="2700000" algn="tl">
                      <a:srgbClr val="000000">
                        <a:alpha val="43137"/>
                      </a:srgbClr>
                    </a:outerShdw>
                  </a:effectLst>
                  <a:latin typeface="UTM Avo" panose="02040603050506020204" pitchFamily="18" charset="0"/>
                </a:rPr>
                <a:t>Bản</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đồ</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Hồng</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Đức</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grpSp>
        <p:nvGrpSpPr>
          <p:cNvPr id="29" name="Group 28"/>
          <p:cNvGrpSpPr/>
          <p:nvPr/>
        </p:nvGrpSpPr>
        <p:grpSpPr>
          <a:xfrm>
            <a:off x="6274349" y="3977401"/>
            <a:ext cx="4871357" cy="1126541"/>
            <a:chOff x="1251857" y="2068286"/>
            <a:chExt cx="3918858" cy="1126541"/>
          </a:xfrm>
        </p:grpSpPr>
        <p:sp>
          <p:nvSpPr>
            <p:cNvPr id="30" name="Rectangle 29"/>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1" name="Rectangle 30"/>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D. </a:t>
              </a:r>
              <a:r>
                <a:rPr lang="en-US" sz="3200" b="1" dirty="0" err="1">
                  <a:effectLst>
                    <a:outerShdw blurRad="38100" dist="38100" dir="2700000" algn="tl">
                      <a:srgbClr val="000000">
                        <a:alpha val="43137"/>
                      </a:srgbClr>
                    </a:outerShdw>
                  </a:effectLst>
                  <a:latin typeface="UTM Avo" panose="02040603050506020204" pitchFamily="18" charset="0"/>
                </a:rPr>
                <a:t>Bản</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đồ</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Phú</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Xuân</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spTree>
    <p:extLst>
      <p:ext uri="{BB962C8B-B14F-4D97-AF65-F5344CB8AC3E}">
        <p14:creationId xmlns:p14="http://schemas.microsoft.com/office/powerpoint/2010/main" val="3999797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23"/>
                                        </p:tgtEl>
                                      </p:cBhvr>
                                    </p:animEffect>
                                    <p:anim calcmode="lin" valueType="num">
                                      <p:cBhvr>
                                        <p:cTn id="34" dur="1000"/>
                                        <p:tgtEl>
                                          <p:spTgt spid="23"/>
                                        </p:tgtEl>
                                        <p:attrNameLst>
                                          <p:attrName>ppt_x</p:attrName>
                                        </p:attrNameLst>
                                      </p:cBhvr>
                                      <p:tavLst>
                                        <p:tav tm="0">
                                          <p:val>
                                            <p:strVal val="ppt_x"/>
                                          </p:val>
                                        </p:tav>
                                        <p:tav tm="100000">
                                          <p:val>
                                            <p:strVal val="ppt_x"/>
                                          </p:val>
                                        </p:tav>
                                      </p:tavLst>
                                    </p:anim>
                                    <p:anim calcmode="lin" valueType="num">
                                      <p:cBhvr>
                                        <p:cTn id="35" dur="1000"/>
                                        <p:tgtEl>
                                          <p:spTgt spid="23"/>
                                        </p:tgtEl>
                                        <p:attrNameLst>
                                          <p:attrName>ppt_y</p:attrName>
                                        </p:attrNameLst>
                                      </p:cBhvr>
                                      <p:tavLst>
                                        <p:tav tm="0">
                                          <p:val>
                                            <p:strVal val="ppt_y"/>
                                          </p:val>
                                        </p:tav>
                                        <p:tav tm="100000">
                                          <p:val>
                                            <p:strVal val="ppt_y+.1"/>
                                          </p:val>
                                        </p:tav>
                                      </p:tavLst>
                                    </p:anim>
                                    <p:set>
                                      <p:cBhvr>
                                        <p:cTn id="3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7" presetID="42" presetClass="exit" presetSubtype="0" fill="hold" nodeType="withEffect">
                                  <p:stCondLst>
                                    <p:cond delay="0"/>
                                  </p:stCondLst>
                                  <p:childTnLst>
                                    <p:animEffect transition="out" filter="fade">
                                      <p:cBhvr>
                                        <p:cTn id="38" dur="1000"/>
                                        <p:tgtEl>
                                          <p:spTgt spid="29"/>
                                        </p:tgtEl>
                                      </p:cBhvr>
                                    </p:animEffect>
                                    <p:anim calcmode="lin" valueType="num">
                                      <p:cBhvr>
                                        <p:cTn id="39" dur="1000"/>
                                        <p:tgtEl>
                                          <p:spTgt spid="29"/>
                                        </p:tgtEl>
                                        <p:attrNameLst>
                                          <p:attrName>ppt_x</p:attrName>
                                        </p:attrNameLst>
                                      </p:cBhvr>
                                      <p:tavLst>
                                        <p:tav tm="0">
                                          <p:val>
                                            <p:strVal val="ppt_x"/>
                                          </p:val>
                                        </p:tav>
                                        <p:tav tm="100000">
                                          <p:val>
                                            <p:strVal val="ppt_x"/>
                                          </p:val>
                                        </p:tav>
                                      </p:tavLst>
                                    </p:anim>
                                    <p:anim calcmode="lin" valueType="num">
                                      <p:cBhvr>
                                        <p:cTn id="40" dur="1000"/>
                                        <p:tgtEl>
                                          <p:spTgt spid="29"/>
                                        </p:tgtEl>
                                        <p:attrNameLst>
                                          <p:attrName>ppt_y</p:attrName>
                                        </p:attrNameLst>
                                      </p:cBhvr>
                                      <p:tavLst>
                                        <p:tav tm="0">
                                          <p:val>
                                            <p:strVal val="ppt_y"/>
                                          </p:val>
                                        </p:tav>
                                        <p:tav tm="100000">
                                          <p:val>
                                            <p:strVal val="ppt_y+.1"/>
                                          </p:val>
                                        </p:tav>
                                      </p:tavLst>
                                    </p:anim>
                                    <p:set>
                                      <p:cBhvr>
                                        <p:cTn id="41" dur="1" fill="hold">
                                          <p:stCondLst>
                                            <p:cond delay="999"/>
                                          </p:stCondLst>
                                        </p:cTn>
                                        <p:tgtEl>
                                          <p:spTgt spid="29"/>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4"/>
                                        </p:tgtEl>
                                      </p:cBhvr>
                                    </p:animEffect>
                                    <p:anim calcmode="lin" valueType="num">
                                      <p:cBhvr>
                                        <p:cTn id="44" dur="1000"/>
                                        <p:tgtEl>
                                          <p:spTgt spid="4"/>
                                        </p:tgtEl>
                                        <p:attrNameLst>
                                          <p:attrName>ppt_x</p:attrName>
                                        </p:attrNameLst>
                                      </p:cBhvr>
                                      <p:tavLst>
                                        <p:tav tm="0">
                                          <p:val>
                                            <p:strVal val="ppt_x"/>
                                          </p:val>
                                        </p:tav>
                                        <p:tav tm="100000">
                                          <p:val>
                                            <p:strVal val="ppt_x"/>
                                          </p:val>
                                        </p:tav>
                                      </p:tavLst>
                                    </p:anim>
                                    <p:anim calcmode="lin" valueType="num">
                                      <p:cBhvr>
                                        <p:cTn id="45" dur="1000"/>
                                        <p:tgtEl>
                                          <p:spTgt spid="4"/>
                                        </p:tgtEl>
                                        <p:attrNameLst>
                                          <p:attrName>ppt_y</p:attrName>
                                        </p:attrNameLst>
                                      </p:cBhvr>
                                      <p:tavLst>
                                        <p:tav tm="0">
                                          <p:val>
                                            <p:strVal val="ppt_y"/>
                                          </p:val>
                                        </p:tav>
                                        <p:tav tm="100000">
                                          <p:val>
                                            <p:strVal val="ppt_y+.1"/>
                                          </p:val>
                                        </p:tav>
                                      </p:tavLst>
                                    </p:anim>
                                    <p:set>
                                      <p:cBhvr>
                                        <p:cTn id="46"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2" name="圆角矩形 1"/>
          <p:cNvSpPr/>
          <p:nvPr/>
        </p:nvSpPr>
        <p:spPr>
          <a:xfrm>
            <a:off x="315686" y="1062868"/>
            <a:ext cx="11593285" cy="4695674"/>
          </a:xfrm>
          <a:prstGeom prst="roundRect">
            <a:avLst>
              <a:gd name="adj" fmla="val 6102"/>
            </a:avLst>
          </a:prstGeom>
          <a:solidFill>
            <a:schemeClr val="bg1"/>
          </a:solidFill>
          <a:ln w="38100">
            <a:gradFill>
              <a:gsLst>
                <a:gs pos="0">
                  <a:srgbClr val="D8C0A1"/>
                </a:gs>
                <a:gs pos="37000">
                  <a:srgbClr val="614019"/>
                </a:gs>
                <a:gs pos="65000">
                  <a:srgbClr val="D8C0A1"/>
                </a:gs>
                <a:gs pos="100000">
                  <a:schemeClr val="accent4">
                    <a:lumMod val="75000"/>
                  </a:schemeClr>
                </a:gs>
              </a:gsLst>
              <a:lin ang="5400000" scaled="1"/>
            </a:gra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TextBox 19"/>
          <p:cNvSpPr txBox="1"/>
          <p:nvPr/>
        </p:nvSpPr>
        <p:spPr>
          <a:xfrm>
            <a:off x="506581" y="1299363"/>
            <a:ext cx="4995749" cy="1107996"/>
          </a:xfrm>
          <a:prstGeom prst="rect">
            <a:avLst/>
          </a:prstGeom>
          <a:noFill/>
        </p:spPr>
        <p:txBody>
          <a:bodyPr wrap="square" rtlCol="0">
            <a:spAutoFit/>
          </a:bodyPr>
          <a:lstStyle/>
          <a:p>
            <a:pPr algn="ctr"/>
            <a:r>
              <a:rPr lang="en-US" sz="6600" b="1" dirty="0">
                <a:ln w="38100">
                  <a:solidFill>
                    <a:schemeClr val="accent4">
                      <a:lumMod val="75000"/>
                    </a:schemeClr>
                  </a:solidFill>
                </a:ln>
                <a:solidFill>
                  <a:srgbClr val="002060"/>
                </a:solidFill>
                <a:effectLst>
                  <a:reflection blurRad="6350" stA="55000" endA="300" endPos="45500" dir="5400000" sy="-100000" algn="bl" rotWithShape="0"/>
                </a:effectLst>
                <a:latin typeface="UTM Futura Extra" panose="02040603050506020204" pitchFamily="18" charset="0"/>
              </a:rPr>
              <a:t>GHI NHỚ</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29" y="2938793"/>
            <a:ext cx="13846597" cy="4665029"/>
          </a:xfrm>
          <a:prstGeom prst="rect">
            <a:avLst/>
          </a:prstGeom>
        </p:spPr>
      </p:pic>
      <p:sp>
        <p:nvSpPr>
          <p:cNvPr id="5" name="Rectangle 4"/>
          <p:cNvSpPr/>
          <p:nvPr/>
        </p:nvSpPr>
        <p:spPr>
          <a:xfrm>
            <a:off x="4067072" y="2407359"/>
            <a:ext cx="7552166" cy="3046988"/>
          </a:xfrm>
          <a:prstGeom prst="rect">
            <a:avLst/>
          </a:prstGeom>
        </p:spPr>
        <p:txBody>
          <a:bodyPr wrap="square">
            <a:spAutoFit/>
          </a:bodyPr>
          <a:lstStyle/>
          <a:p>
            <a:pPr algn="just"/>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Giáo</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dục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thời</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Hậu</a:t>
            </a:r>
            <a:r>
              <a:rPr lang="en-US" altLang="en-US" sz="3200" b="1" dirty="0">
                <a:solidFill>
                  <a:srgbClr val="002060"/>
                </a:solidFill>
                <a:latin typeface="UTM Avo" panose="02040603050506020204" pitchFamily="18" charset="0"/>
              </a:rPr>
              <a:t> Lê </a:t>
            </a:r>
            <a:r>
              <a:rPr lang="en-US" altLang="en-US" sz="3200" b="1" dirty="0" err="1">
                <a:solidFill>
                  <a:srgbClr val="002060"/>
                </a:solidFill>
                <a:latin typeface="UTM Avo" panose="02040603050506020204" pitchFamily="18" charset="0"/>
              </a:rPr>
              <a:t>đã</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có</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nề</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nếp</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và</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quy</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củ</a:t>
            </a:r>
            <a:r>
              <a:rPr lang="en-US" altLang="en-US" sz="3200" b="1" dirty="0">
                <a:solidFill>
                  <a:srgbClr val="002060"/>
                </a:solidFill>
                <a:latin typeface="UTM Avo" panose="02040603050506020204" pitchFamily="18" charset="0"/>
              </a:rPr>
              <a:t>.	</a:t>
            </a:r>
          </a:p>
          <a:p>
            <a:pPr algn="just"/>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Trường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học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thời</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Hậu</a:t>
            </a:r>
            <a:r>
              <a:rPr lang="en-US" altLang="en-US" sz="3200" b="1" dirty="0">
                <a:solidFill>
                  <a:srgbClr val="002060"/>
                </a:solidFill>
                <a:latin typeface="UTM Avo" panose="02040603050506020204" pitchFamily="18" charset="0"/>
              </a:rPr>
              <a:t> Lê </a:t>
            </a:r>
            <a:r>
              <a:rPr lang="en-US" altLang="en-US" sz="3200" b="1" dirty="0" err="1">
                <a:solidFill>
                  <a:srgbClr val="002060"/>
                </a:solidFill>
                <a:latin typeface="UTM Avo" panose="02040603050506020204" pitchFamily="18" charset="0"/>
              </a:rPr>
              <a:t>nhằm</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đào</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tạo</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những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người</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trung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thành</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với</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chế</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độ</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phong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kiến</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và</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nhân</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tài</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cho</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đất</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nước</a:t>
            </a:r>
            <a:r>
              <a:rPr lang="en-US" altLang="en-US" sz="3200" b="1" dirty="0">
                <a:solidFill>
                  <a:srgbClr val="002060"/>
                </a:solidFill>
                <a:latin typeface="UTM Avo" panose="02040603050506020204" pitchFamily="18" charset="0"/>
              </a:rPr>
              <a:t>.</a:t>
            </a:r>
            <a:endParaRPr lang="en-US" sz="32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60565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6" name="文本框 15">
            <a:extLst>
              <a:ext uri="{FF2B5EF4-FFF2-40B4-BE49-F238E27FC236}">
                <a16:creationId xmlns:a16="http://schemas.microsoft.com/office/drawing/2014/main" id="{D7890BD8-40D4-4552-A68E-185CDF5F56A5}"/>
              </a:ext>
            </a:extLst>
          </p:cNvPr>
          <p:cNvSpPr txBox="1"/>
          <p:nvPr/>
        </p:nvSpPr>
        <p:spPr>
          <a:xfrm>
            <a:off x="4208968" y="2555537"/>
            <a:ext cx="6371946" cy="2554545"/>
          </a:xfrm>
          <a:prstGeom prst="rect">
            <a:avLst/>
          </a:prstGeom>
          <a:noFill/>
        </p:spPr>
        <p:txBody>
          <a:bodyPr wrap="square" rtlCol="0">
            <a:spAutoFit/>
          </a:bodyPr>
          <a:lstStyle/>
          <a:p>
            <a:pPr algn="ctr"/>
            <a:r>
              <a:rPr lang="en-US" altLang="zh-CN" sz="8000" dirty="0">
                <a:ln w="38100">
                  <a:solidFill>
                    <a:schemeClr val="accent4">
                      <a:lumMod val="75000"/>
                    </a:schemeClr>
                  </a:solidFill>
                </a:ln>
                <a:solidFill>
                  <a:srgbClr val="002060"/>
                </a:solidFill>
                <a:latin typeface="UTM Futura Extra" panose="02040603050506020204" pitchFamily="18" charset="0"/>
                <a:ea typeface="字魂59号-创粗黑" panose="00000500000000000000" pitchFamily="2" charset="-122"/>
                <a:sym typeface="字魂59号-创粗黑" panose="00000500000000000000" pitchFamily="2" charset="-122"/>
              </a:rPr>
              <a:t>CHÀO </a:t>
            </a:r>
          </a:p>
          <a:p>
            <a:pPr algn="ctr"/>
            <a:r>
              <a:rPr lang="en-US" altLang="zh-CN" sz="8000" dirty="0">
                <a:ln w="38100">
                  <a:solidFill>
                    <a:schemeClr val="accent4">
                      <a:lumMod val="75000"/>
                    </a:schemeClr>
                  </a:solidFill>
                </a:ln>
                <a:solidFill>
                  <a:srgbClr val="002060"/>
                </a:solidFill>
                <a:latin typeface="UTM Futura Extra" panose="02040603050506020204" pitchFamily="18" charset="0"/>
                <a:ea typeface="字魂59号-创粗黑" panose="00000500000000000000" pitchFamily="2" charset="-122"/>
                <a:sym typeface="字魂59号-创粗黑" panose="00000500000000000000" pitchFamily="2" charset="-122"/>
              </a:rPr>
              <a:t>TẠM BIỆT</a:t>
            </a:r>
            <a:endParaRPr lang="zh-CN" altLang="en-US" sz="8000" dirty="0">
              <a:ln w="38100">
                <a:solidFill>
                  <a:schemeClr val="accent4">
                    <a:lumMod val="75000"/>
                  </a:schemeClr>
                </a:solidFill>
              </a:ln>
              <a:solidFill>
                <a:srgbClr val="002060"/>
              </a:solidFill>
              <a:latin typeface="UTM Futura Extra" panose="02040603050506020204" pitchFamily="18" charset="0"/>
              <a:ea typeface="字魂59号-创粗黑" panose="00000500000000000000" pitchFamily="2" charset="-122"/>
              <a:sym typeface="字魂59号-创粗黑" panose="00000500000000000000" pitchFamily="2" charset="-122"/>
            </a:endParaRPr>
          </a:p>
        </p:txBody>
      </p:sp>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34188" r="56336" b="16873"/>
          <a:stretch/>
        </p:blipFill>
        <p:spPr>
          <a:xfrm>
            <a:off x="2043792" y="2015067"/>
            <a:ext cx="2165176" cy="2827864"/>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54384" b="93010" l="0" r="100000"/>
                    </a14:imgEffect>
                    <a14:imgEffect>
                      <a14:brightnessContrast bright="20000" contrast="20000"/>
                    </a14:imgEffect>
                  </a14:imgLayer>
                </a14:imgProps>
              </a:ext>
              <a:ext uri="{28A0092B-C50C-407E-A947-70E740481C1C}">
                <a14:useLocalDpi xmlns:a14="http://schemas.microsoft.com/office/drawing/2010/main" val="0"/>
              </a:ext>
            </a:extLst>
          </a:blip>
          <a:srcRect t="54603" b="7302"/>
          <a:stretch/>
        </p:blipFill>
        <p:spPr>
          <a:xfrm>
            <a:off x="97972" y="648806"/>
            <a:ext cx="2667000" cy="1016000"/>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54384" b="93010" l="0" r="100000"/>
                    </a14:imgEffect>
                    <a14:imgEffect>
                      <a14:brightnessContrast bright="20000"/>
                    </a14:imgEffect>
                  </a14:imgLayer>
                </a14:imgProps>
              </a:ext>
              <a:ext uri="{28A0092B-C50C-407E-A947-70E740481C1C}">
                <a14:useLocalDpi xmlns:a14="http://schemas.microsoft.com/office/drawing/2010/main" val="0"/>
              </a:ext>
            </a:extLst>
          </a:blip>
          <a:srcRect t="54603" b="7302"/>
          <a:stretch/>
        </p:blipFill>
        <p:spPr>
          <a:xfrm flipH="1">
            <a:off x="8179395" y="1219"/>
            <a:ext cx="4110578" cy="1565935"/>
          </a:xfrm>
          <a:prstGeom prst="rect">
            <a:avLst/>
          </a:prstGeom>
        </p:spPr>
      </p:pic>
    </p:spTree>
    <p:extLst>
      <p:ext uri="{BB962C8B-B14F-4D97-AF65-F5344CB8AC3E}">
        <p14:creationId xmlns:p14="http://schemas.microsoft.com/office/powerpoint/2010/main" val="958833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2" name="圆角矩形 1"/>
          <p:cNvSpPr/>
          <p:nvPr/>
        </p:nvSpPr>
        <p:spPr>
          <a:xfrm>
            <a:off x="315686" y="1160842"/>
            <a:ext cx="11593285" cy="4695674"/>
          </a:xfrm>
          <a:prstGeom prst="roundRect">
            <a:avLst>
              <a:gd name="adj" fmla="val 6102"/>
            </a:avLst>
          </a:prstGeom>
          <a:solidFill>
            <a:schemeClr val="bg1"/>
          </a:solidFill>
          <a:ln w="38100">
            <a:gradFill>
              <a:gsLst>
                <a:gs pos="0">
                  <a:srgbClr val="D8C0A1"/>
                </a:gs>
                <a:gs pos="37000">
                  <a:srgbClr val="614019"/>
                </a:gs>
                <a:gs pos="65000">
                  <a:srgbClr val="D8C0A1"/>
                </a:gs>
                <a:gs pos="100000">
                  <a:schemeClr val="accent4">
                    <a:lumMod val="75000"/>
                  </a:schemeClr>
                </a:gs>
              </a:gsLst>
              <a:lin ang="5400000" scaled="1"/>
            </a:gra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a:off x="604951" y="1541828"/>
            <a:ext cx="10982095" cy="646331"/>
          </a:xfrm>
          <a:prstGeom prst="rect">
            <a:avLst/>
          </a:prstGeom>
          <a:noFill/>
        </p:spPr>
        <p:txBody>
          <a:bodyPr wrap="square" rtlCol="0">
            <a:spAutoFit/>
          </a:bodyPr>
          <a:lstStyle/>
          <a:p>
            <a:r>
              <a:rPr lang="en-US" sz="3600" b="1" dirty="0" err="1">
                <a:solidFill>
                  <a:srgbClr val="002060"/>
                </a:solidFill>
                <a:latin typeface="UTM Avo" panose="02040603050506020204" pitchFamily="18" charset="0"/>
              </a:rPr>
              <a:t>Bộ</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luật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Hồng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Đức</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ra</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đời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dưới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thời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vị</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vua</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nào</a:t>
            </a:r>
            <a:r>
              <a:rPr lang="en-US" sz="3600" b="1" dirty="0">
                <a:solidFill>
                  <a:srgbClr val="002060"/>
                </a:solidFill>
                <a:latin typeface="UTM Avo" panose="02040603050506020204" pitchFamily="18" charset="0"/>
              </a:rPr>
              <a:t>?</a:t>
            </a:r>
          </a:p>
        </p:txBody>
      </p:sp>
      <p:grpSp>
        <p:nvGrpSpPr>
          <p:cNvPr id="4" name="Group 3"/>
          <p:cNvGrpSpPr/>
          <p:nvPr/>
        </p:nvGrpSpPr>
        <p:grpSpPr>
          <a:xfrm>
            <a:off x="6274349" y="2568465"/>
            <a:ext cx="4871357" cy="1126541"/>
            <a:chOff x="1251857" y="2068286"/>
            <a:chExt cx="3918858" cy="1126541"/>
          </a:xfrm>
        </p:grpSpPr>
        <p:sp>
          <p:nvSpPr>
            <p:cNvPr id="3" name="Rectangle 2"/>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 name="Rectangle 21"/>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C. Lê </a:t>
              </a:r>
              <a:r>
                <a:rPr lang="en-US" sz="3200" b="1" dirty="0" err="1">
                  <a:effectLst>
                    <a:outerShdw blurRad="38100" dist="38100" dir="2700000" algn="tl">
                      <a:srgbClr val="000000">
                        <a:alpha val="43137"/>
                      </a:srgbClr>
                    </a:outerShdw>
                  </a:effectLst>
                  <a:latin typeface="UTM Avo" panose="02040603050506020204" pitchFamily="18" charset="0"/>
                </a:rPr>
                <a:t>Nhân</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Tông</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grpSp>
        <p:nvGrpSpPr>
          <p:cNvPr id="23" name="Group 22"/>
          <p:cNvGrpSpPr/>
          <p:nvPr/>
        </p:nvGrpSpPr>
        <p:grpSpPr>
          <a:xfrm>
            <a:off x="1014582" y="2569144"/>
            <a:ext cx="4859715" cy="1126541"/>
            <a:chOff x="1251857" y="2068286"/>
            <a:chExt cx="3918858" cy="1126541"/>
          </a:xfrm>
        </p:grpSpPr>
        <p:sp>
          <p:nvSpPr>
            <p:cNvPr id="24" name="Rectangle 23"/>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ectangle 24"/>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A. Lê </a:t>
              </a:r>
              <a:r>
                <a:rPr lang="en-US" sz="3200" b="1" dirty="0" err="1">
                  <a:effectLst>
                    <a:outerShdw blurRad="38100" dist="38100" dir="2700000" algn="tl">
                      <a:srgbClr val="000000">
                        <a:alpha val="43137"/>
                      </a:srgbClr>
                    </a:outerShdw>
                  </a:effectLst>
                  <a:latin typeface="UTM Avo" panose="02040603050506020204" pitchFamily="18" charset="0"/>
                </a:rPr>
                <a:t>Thái</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Tổ</a:t>
              </a:r>
              <a:r>
                <a:rPr lang="en-US" sz="3200" b="1" dirty="0">
                  <a:effectLst>
                    <a:outerShdw blurRad="38100" dist="38100" dir="2700000" algn="tl">
                      <a:srgbClr val="000000">
                        <a:alpha val="43137"/>
                      </a:srgbClr>
                    </a:outerShdw>
                  </a:effectLst>
                  <a:latin typeface="UTM Avo" panose="02040603050506020204" pitchFamily="18" charset="0"/>
                </a:rPr>
                <a:t> </a:t>
              </a:r>
            </a:p>
          </p:txBody>
        </p:sp>
      </p:grpSp>
      <p:grpSp>
        <p:nvGrpSpPr>
          <p:cNvPr id="26" name="Group 25"/>
          <p:cNvGrpSpPr/>
          <p:nvPr/>
        </p:nvGrpSpPr>
        <p:grpSpPr>
          <a:xfrm>
            <a:off x="1014582" y="3962500"/>
            <a:ext cx="4871357" cy="1126541"/>
            <a:chOff x="1251857" y="2068286"/>
            <a:chExt cx="3918858" cy="1126541"/>
          </a:xfrm>
        </p:grpSpPr>
        <p:sp>
          <p:nvSpPr>
            <p:cNvPr id="27" name="Rectangle 26"/>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8" name="Rectangle 27"/>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B. Lê </a:t>
              </a:r>
              <a:r>
                <a:rPr lang="en-US" sz="3200" b="1" dirty="0" err="1">
                  <a:effectLst>
                    <a:outerShdw blurRad="38100" dist="38100" dir="2700000" algn="tl">
                      <a:srgbClr val="000000">
                        <a:alpha val="43137"/>
                      </a:srgbClr>
                    </a:outerShdw>
                  </a:effectLst>
                  <a:latin typeface="UTM Avo" panose="02040603050506020204" pitchFamily="18" charset="0"/>
                </a:rPr>
                <a:t>Thánh</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Tông</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grpSp>
        <p:nvGrpSpPr>
          <p:cNvPr id="29" name="Group 28"/>
          <p:cNvGrpSpPr/>
          <p:nvPr/>
        </p:nvGrpSpPr>
        <p:grpSpPr>
          <a:xfrm>
            <a:off x="6274349" y="3977401"/>
            <a:ext cx="4871357" cy="1126541"/>
            <a:chOff x="1251857" y="2068286"/>
            <a:chExt cx="3918858" cy="1126541"/>
          </a:xfrm>
        </p:grpSpPr>
        <p:sp>
          <p:nvSpPr>
            <p:cNvPr id="30" name="Rectangle 29"/>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1" name="Rectangle 30"/>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D. Lê </a:t>
              </a:r>
              <a:r>
                <a:rPr lang="en-US" sz="3200" b="1" dirty="0" err="1">
                  <a:effectLst>
                    <a:outerShdw blurRad="38100" dist="38100" dir="2700000" algn="tl">
                      <a:srgbClr val="000000">
                        <a:alpha val="43137"/>
                      </a:srgbClr>
                    </a:outerShdw>
                  </a:effectLst>
                  <a:latin typeface="UTM Avo" panose="02040603050506020204" pitchFamily="18" charset="0"/>
                </a:rPr>
                <a:t>Thần</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Tông</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spTree>
    <p:extLst>
      <p:ext uri="{BB962C8B-B14F-4D97-AF65-F5344CB8AC3E}">
        <p14:creationId xmlns:p14="http://schemas.microsoft.com/office/powerpoint/2010/main" val="150426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23"/>
                                        </p:tgtEl>
                                      </p:cBhvr>
                                    </p:animEffect>
                                    <p:anim calcmode="lin" valueType="num">
                                      <p:cBhvr>
                                        <p:cTn id="34" dur="1000"/>
                                        <p:tgtEl>
                                          <p:spTgt spid="23"/>
                                        </p:tgtEl>
                                        <p:attrNameLst>
                                          <p:attrName>ppt_x</p:attrName>
                                        </p:attrNameLst>
                                      </p:cBhvr>
                                      <p:tavLst>
                                        <p:tav tm="0">
                                          <p:val>
                                            <p:strVal val="ppt_x"/>
                                          </p:val>
                                        </p:tav>
                                        <p:tav tm="100000">
                                          <p:val>
                                            <p:strVal val="ppt_x"/>
                                          </p:val>
                                        </p:tav>
                                      </p:tavLst>
                                    </p:anim>
                                    <p:anim calcmode="lin" valueType="num">
                                      <p:cBhvr>
                                        <p:cTn id="35" dur="1000"/>
                                        <p:tgtEl>
                                          <p:spTgt spid="23"/>
                                        </p:tgtEl>
                                        <p:attrNameLst>
                                          <p:attrName>ppt_y</p:attrName>
                                        </p:attrNameLst>
                                      </p:cBhvr>
                                      <p:tavLst>
                                        <p:tav tm="0">
                                          <p:val>
                                            <p:strVal val="ppt_y"/>
                                          </p:val>
                                        </p:tav>
                                        <p:tav tm="100000">
                                          <p:val>
                                            <p:strVal val="ppt_y+.1"/>
                                          </p:val>
                                        </p:tav>
                                      </p:tavLst>
                                    </p:anim>
                                    <p:set>
                                      <p:cBhvr>
                                        <p:cTn id="3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7" presetID="42" presetClass="exit" presetSubtype="0" fill="hold" nodeType="withEffect">
                                  <p:stCondLst>
                                    <p:cond delay="0"/>
                                  </p:stCondLst>
                                  <p:childTnLst>
                                    <p:animEffect transition="out" filter="fade">
                                      <p:cBhvr>
                                        <p:cTn id="38" dur="1000"/>
                                        <p:tgtEl>
                                          <p:spTgt spid="29"/>
                                        </p:tgtEl>
                                      </p:cBhvr>
                                    </p:animEffect>
                                    <p:anim calcmode="lin" valueType="num">
                                      <p:cBhvr>
                                        <p:cTn id="39" dur="1000"/>
                                        <p:tgtEl>
                                          <p:spTgt spid="29"/>
                                        </p:tgtEl>
                                        <p:attrNameLst>
                                          <p:attrName>ppt_x</p:attrName>
                                        </p:attrNameLst>
                                      </p:cBhvr>
                                      <p:tavLst>
                                        <p:tav tm="0">
                                          <p:val>
                                            <p:strVal val="ppt_x"/>
                                          </p:val>
                                        </p:tav>
                                        <p:tav tm="100000">
                                          <p:val>
                                            <p:strVal val="ppt_x"/>
                                          </p:val>
                                        </p:tav>
                                      </p:tavLst>
                                    </p:anim>
                                    <p:anim calcmode="lin" valueType="num">
                                      <p:cBhvr>
                                        <p:cTn id="40" dur="1000"/>
                                        <p:tgtEl>
                                          <p:spTgt spid="29"/>
                                        </p:tgtEl>
                                        <p:attrNameLst>
                                          <p:attrName>ppt_y</p:attrName>
                                        </p:attrNameLst>
                                      </p:cBhvr>
                                      <p:tavLst>
                                        <p:tav tm="0">
                                          <p:val>
                                            <p:strVal val="ppt_y"/>
                                          </p:val>
                                        </p:tav>
                                        <p:tav tm="100000">
                                          <p:val>
                                            <p:strVal val="ppt_y+.1"/>
                                          </p:val>
                                        </p:tav>
                                      </p:tavLst>
                                    </p:anim>
                                    <p:set>
                                      <p:cBhvr>
                                        <p:cTn id="41" dur="1" fill="hold">
                                          <p:stCondLst>
                                            <p:cond delay="999"/>
                                          </p:stCondLst>
                                        </p:cTn>
                                        <p:tgtEl>
                                          <p:spTgt spid="29"/>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4"/>
                                        </p:tgtEl>
                                      </p:cBhvr>
                                    </p:animEffect>
                                    <p:anim calcmode="lin" valueType="num">
                                      <p:cBhvr>
                                        <p:cTn id="44" dur="1000"/>
                                        <p:tgtEl>
                                          <p:spTgt spid="4"/>
                                        </p:tgtEl>
                                        <p:attrNameLst>
                                          <p:attrName>ppt_x</p:attrName>
                                        </p:attrNameLst>
                                      </p:cBhvr>
                                      <p:tavLst>
                                        <p:tav tm="0">
                                          <p:val>
                                            <p:strVal val="ppt_x"/>
                                          </p:val>
                                        </p:tav>
                                        <p:tav tm="100000">
                                          <p:val>
                                            <p:strVal val="ppt_x"/>
                                          </p:val>
                                        </p:tav>
                                      </p:tavLst>
                                    </p:anim>
                                    <p:anim calcmode="lin" valueType="num">
                                      <p:cBhvr>
                                        <p:cTn id="45" dur="1000"/>
                                        <p:tgtEl>
                                          <p:spTgt spid="4"/>
                                        </p:tgtEl>
                                        <p:attrNameLst>
                                          <p:attrName>ppt_y</p:attrName>
                                        </p:attrNameLst>
                                      </p:cBhvr>
                                      <p:tavLst>
                                        <p:tav tm="0">
                                          <p:val>
                                            <p:strVal val="ppt_y"/>
                                          </p:val>
                                        </p:tav>
                                        <p:tav tm="100000">
                                          <p:val>
                                            <p:strVal val="ppt_y+.1"/>
                                          </p:val>
                                        </p:tav>
                                      </p:tavLst>
                                    </p:anim>
                                    <p:set>
                                      <p:cBhvr>
                                        <p:cTn id="46"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2" name="圆角矩形 1"/>
          <p:cNvSpPr/>
          <p:nvPr/>
        </p:nvSpPr>
        <p:spPr>
          <a:xfrm>
            <a:off x="315686" y="1160842"/>
            <a:ext cx="11593285" cy="4695674"/>
          </a:xfrm>
          <a:prstGeom prst="roundRect">
            <a:avLst>
              <a:gd name="adj" fmla="val 6102"/>
            </a:avLst>
          </a:prstGeom>
          <a:solidFill>
            <a:schemeClr val="bg1"/>
          </a:solidFill>
          <a:ln w="38100">
            <a:gradFill>
              <a:gsLst>
                <a:gs pos="0">
                  <a:srgbClr val="D8C0A1"/>
                </a:gs>
                <a:gs pos="37000">
                  <a:srgbClr val="614019"/>
                </a:gs>
                <a:gs pos="65000">
                  <a:srgbClr val="D8C0A1"/>
                </a:gs>
                <a:gs pos="100000">
                  <a:schemeClr val="accent4">
                    <a:lumMod val="75000"/>
                  </a:schemeClr>
                </a:gs>
              </a:gsLst>
              <a:lin ang="5400000" scaled="1"/>
            </a:gra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a:off x="621280" y="1266043"/>
            <a:ext cx="10982095" cy="1200329"/>
          </a:xfrm>
          <a:prstGeom prst="rect">
            <a:avLst/>
          </a:prstGeom>
          <a:noFill/>
        </p:spPr>
        <p:txBody>
          <a:bodyPr wrap="square" rtlCol="0">
            <a:spAutoFit/>
          </a:bodyPr>
          <a:lstStyle/>
          <a:p>
            <a:pPr algn="ctr"/>
            <a:r>
              <a:rPr lang="en-US" sz="3600" b="1" dirty="0" err="1">
                <a:solidFill>
                  <a:srgbClr val="002060"/>
                </a:solidFill>
                <a:latin typeface="UTM Avo" panose="02040603050506020204" pitchFamily="18" charset="0"/>
              </a:rPr>
              <a:t>Dưới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thời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Hậu</a:t>
            </a:r>
            <a:r>
              <a:rPr lang="en-US" sz="3600" b="1" dirty="0">
                <a:solidFill>
                  <a:srgbClr val="002060"/>
                </a:solidFill>
                <a:latin typeface="UTM Avo" panose="02040603050506020204" pitchFamily="18" charset="0"/>
              </a:rPr>
              <a:t> Lê, </a:t>
            </a:r>
            <a:r>
              <a:rPr lang="en-US" sz="3600" b="1" dirty="0" err="1">
                <a:solidFill>
                  <a:srgbClr val="002060"/>
                </a:solidFill>
                <a:latin typeface="UTM Avo" panose="02040603050506020204" pitchFamily="18" charset="0"/>
              </a:rPr>
              <a:t>mọi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uy</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quyền</a:t>
            </a:r>
            <a:r>
              <a:rPr lang="en-US" sz="3600" b="1" dirty="0">
                <a:solidFill>
                  <a:srgbClr val="002060"/>
                </a:solidFill>
                <a:latin typeface="UTM Avo" panose="02040603050506020204" pitchFamily="18" charset="0"/>
              </a:rPr>
              <a:t> </a:t>
            </a:r>
          </a:p>
          <a:p>
            <a:pPr algn="ctr"/>
            <a:r>
              <a:rPr lang="en-US" sz="3600" b="1" dirty="0" err="1">
                <a:solidFill>
                  <a:srgbClr val="002060"/>
                </a:solidFill>
                <a:latin typeface="UTM Avo" panose="02040603050506020204" pitchFamily="18" charset="0"/>
              </a:rPr>
              <a:t>đều</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tập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trung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vào</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ai</a:t>
            </a:r>
            <a:r>
              <a:rPr lang="en-US" sz="3600" b="1" dirty="0">
                <a:solidFill>
                  <a:srgbClr val="002060"/>
                </a:solidFill>
                <a:latin typeface="UTM Avo" panose="02040603050506020204" pitchFamily="18" charset="0"/>
              </a:rPr>
              <a:t>? </a:t>
            </a:r>
          </a:p>
        </p:txBody>
      </p:sp>
      <p:grpSp>
        <p:nvGrpSpPr>
          <p:cNvPr id="4" name="Group 3"/>
          <p:cNvGrpSpPr/>
          <p:nvPr/>
        </p:nvGrpSpPr>
        <p:grpSpPr>
          <a:xfrm>
            <a:off x="6285234" y="2753522"/>
            <a:ext cx="4871357" cy="1126541"/>
            <a:chOff x="1251857" y="2068286"/>
            <a:chExt cx="3918858" cy="1126541"/>
          </a:xfrm>
        </p:grpSpPr>
        <p:sp>
          <p:nvSpPr>
            <p:cNvPr id="3" name="Rectangle 2"/>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 name="Rectangle 21"/>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C. </a:t>
              </a:r>
              <a:r>
                <a:rPr lang="en-US" sz="3200" b="1" dirty="0" err="1">
                  <a:effectLst>
                    <a:outerShdw blurRad="38100" dist="38100" dir="2700000" algn="tl">
                      <a:srgbClr val="000000">
                        <a:alpha val="43137"/>
                      </a:srgbClr>
                    </a:outerShdw>
                  </a:effectLst>
                  <a:latin typeface="UTM Avo" panose="02040603050506020204" pitchFamily="18" charset="0"/>
                </a:rPr>
                <a:t>Tể</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tướng</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grpSp>
        <p:nvGrpSpPr>
          <p:cNvPr id="23" name="Group 22"/>
          <p:cNvGrpSpPr/>
          <p:nvPr/>
        </p:nvGrpSpPr>
        <p:grpSpPr>
          <a:xfrm>
            <a:off x="1025467" y="2754201"/>
            <a:ext cx="4859715" cy="1126541"/>
            <a:chOff x="1251857" y="2068286"/>
            <a:chExt cx="3918858" cy="1126541"/>
          </a:xfrm>
        </p:grpSpPr>
        <p:sp>
          <p:nvSpPr>
            <p:cNvPr id="24" name="Rectangle 23"/>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ectangle 24"/>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UTM Avo" panose="02040603050506020204" pitchFamily="18" charset="0"/>
                </a:rPr>
                <a:t>A. </a:t>
              </a:r>
              <a:r>
                <a:rPr lang="en-US" sz="2800" b="1" dirty="0" err="1">
                  <a:effectLst>
                    <a:outerShdw blurRad="38100" dist="38100" dir="2700000" algn="tl">
                      <a:srgbClr val="000000">
                        <a:alpha val="43137"/>
                      </a:srgbClr>
                    </a:outerShdw>
                  </a:effectLst>
                  <a:latin typeface="UTM Avo" panose="02040603050506020204" pitchFamily="18" charset="0"/>
                </a:rPr>
                <a:t>Thái</a:t>
              </a:r>
              <a:r>
                <a:rPr lang="en-US" sz="2800" b="1" dirty="0">
                  <a:effectLst>
                    <a:outerShdw blurRad="38100" dist="38100" dir="2700000" algn="tl">
                      <a:srgbClr val="000000">
                        <a:alpha val="43137"/>
                      </a:srgbClr>
                    </a:outerShdw>
                  </a:effectLst>
                  <a:latin typeface="UTM Avo" panose="02040603050506020204" pitchFamily="18" charset="0"/>
                </a:rPr>
                <a:t> </a:t>
              </a:r>
              <a:r>
                <a:rPr lang="en-US" sz="2800" b="1" dirty="0" err="1">
                  <a:effectLst>
                    <a:outerShdw blurRad="38100" dist="38100" dir="2700000" algn="tl">
                      <a:srgbClr val="000000">
                        <a:alpha val="43137"/>
                      </a:srgbClr>
                    </a:outerShdw>
                  </a:effectLst>
                  <a:latin typeface="UTM Avo" panose="02040603050506020204" pitchFamily="18" charset="0"/>
                </a:rPr>
                <a:t>Thượng</a:t>
              </a:r>
              <a:r>
                <a:rPr lang="en-US" sz="2800" b="1" dirty="0">
                  <a:effectLst>
                    <a:outerShdw blurRad="38100" dist="38100" dir="2700000" algn="tl">
                      <a:srgbClr val="000000">
                        <a:alpha val="43137"/>
                      </a:srgbClr>
                    </a:outerShdw>
                  </a:effectLst>
                  <a:latin typeface="UTM Avo" panose="02040603050506020204" pitchFamily="18" charset="0"/>
                </a:rPr>
                <a:t> </a:t>
              </a:r>
              <a:r>
                <a:rPr lang="en-US" sz="2800" b="1" dirty="0" err="1">
                  <a:effectLst>
                    <a:outerShdw blurRad="38100" dist="38100" dir="2700000" algn="tl">
                      <a:srgbClr val="000000">
                        <a:alpha val="43137"/>
                      </a:srgbClr>
                    </a:outerShdw>
                  </a:effectLst>
                  <a:latin typeface="UTM Avo" panose="02040603050506020204" pitchFamily="18" charset="0"/>
                </a:rPr>
                <a:t>Hoàng</a:t>
              </a:r>
              <a:endParaRPr lang="en-US" sz="2800" b="1" dirty="0">
                <a:effectLst>
                  <a:outerShdw blurRad="38100" dist="38100" dir="2700000" algn="tl">
                    <a:srgbClr val="000000">
                      <a:alpha val="43137"/>
                    </a:srgbClr>
                  </a:outerShdw>
                </a:effectLst>
                <a:latin typeface="UTM Avo" panose="02040603050506020204" pitchFamily="18" charset="0"/>
              </a:endParaRPr>
            </a:p>
          </p:txBody>
        </p:sp>
      </p:grpSp>
      <p:grpSp>
        <p:nvGrpSpPr>
          <p:cNvPr id="26" name="Group 25"/>
          <p:cNvGrpSpPr/>
          <p:nvPr/>
        </p:nvGrpSpPr>
        <p:grpSpPr>
          <a:xfrm>
            <a:off x="6285234" y="4247149"/>
            <a:ext cx="4871357" cy="1126541"/>
            <a:chOff x="1251857" y="2068286"/>
            <a:chExt cx="3918858" cy="1126541"/>
          </a:xfrm>
        </p:grpSpPr>
        <p:sp>
          <p:nvSpPr>
            <p:cNvPr id="27" name="Rectangle 26"/>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8" name="Rectangle 27"/>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D. </a:t>
              </a:r>
              <a:r>
                <a:rPr lang="en-US" sz="3200" b="1" dirty="0" err="1">
                  <a:effectLst>
                    <a:outerShdw blurRad="38100" dist="38100" dir="2700000" algn="tl">
                      <a:srgbClr val="000000">
                        <a:alpha val="43137"/>
                      </a:srgbClr>
                    </a:outerShdw>
                  </a:effectLst>
                  <a:latin typeface="UTM Avo" panose="02040603050506020204" pitchFamily="18" charset="0"/>
                </a:rPr>
                <a:t>Nhà</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vua</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grpSp>
        <p:nvGrpSpPr>
          <p:cNvPr id="29" name="Group 28"/>
          <p:cNvGrpSpPr/>
          <p:nvPr/>
        </p:nvGrpSpPr>
        <p:grpSpPr>
          <a:xfrm>
            <a:off x="1013825" y="4223790"/>
            <a:ext cx="4871357" cy="1126541"/>
            <a:chOff x="1251857" y="2068286"/>
            <a:chExt cx="3918858" cy="1126541"/>
          </a:xfrm>
        </p:grpSpPr>
        <p:sp>
          <p:nvSpPr>
            <p:cNvPr id="30" name="Rectangle 29"/>
            <p:cNvSpPr/>
            <p:nvPr/>
          </p:nvSpPr>
          <p:spPr>
            <a:xfrm>
              <a:off x="1251857" y="2068286"/>
              <a:ext cx="3810000" cy="1012371"/>
            </a:xfrm>
            <a:prstGeom prst="rect">
              <a:avLst/>
            </a:prstGeom>
            <a:solidFill>
              <a:srgbClr val="17386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1" name="Rectangle 30"/>
            <p:cNvSpPr/>
            <p:nvPr/>
          </p:nvSpPr>
          <p:spPr>
            <a:xfrm>
              <a:off x="1360715" y="2182456"/>
              <a:ext cx="3810000" cy="1012371"/>
            </a:xfrm>
            <a:prstGeom prst="rect">
              <a:avLst/>
            </a:prstGeom>
            <a:solidFill>
              <a:srgbClr val="00C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B. </a:t>
              </a:r>
              <a:r>
                <a:rPr lang="en-US" sz="3200" b="1" dirty="0" err="1">
                  <a:effectLst>
                    <a:outerShdw blurRad="38100" dist="38100" dir="2700000" algn="tl">
                      <a:srgbClr val="000000">
                        <a:alpha val="43137"/>
                      </a:srgbClr>
                    </a:outerShdw>
                  </a:effectLst>
                  <a:latin typeface="UTM Avo" panose="02040603050506020204" pitchFamily="18" charset="0"/>
                </a:rPr>
                <a:t>Quốc</a:t>
              </a:r>
              <a:r>
                <a:rPr lang="en-US" sz="3200" b="1" dirty="0">
                  <a:effectLst>
                    <a:outerShdw blurRad="38100" dist="38100" dir="2700000" algn="tl">
                      <a:srgbClr val="000000">
                        <a:alpha val="43137"/>
                      </a:srgbClr>
                    </a:outerShdw>
                  </a:effectLst>
                  <a:latin typeface="UTM Avo" panose="02040603050506020204" pitchFamily="18" charset="0"/>
                </a:rPr>
                <a:t> </a:t>
              </a:r>
              <a:r>
                <a:rPr lang="en-US" sz="3200" b="1" dirty="0" err="1">
                  <a:effectLst>
                    <a:outerShdw blurRad="38100" dist="38100" dir="2700000" algn="tl">
                      <a:srgbClr val="000000">
                        <a:alpha val="43137"/>
                      </a:srgbClr>
                    </a:outerShdw>
                  </a:effectLst>
                  <a:latin typeface="UTM Avo" panose="02040603050506020204" pitchFamily="18" charset="0"/>
                </a:rPr>
                <a:t>sư</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spTree>
    <p:extLst>
      <p:ext uri="{BB962C8B-B14F-4D97-AF65-F5344CB8AC3E}">
        <p14:creationId xmlns:p14="http://schemas.microsoft.com/office/powerpoint/2010/main" val="749824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23"/>
                                        </p:tgtEl>
                                      </p:cBhvr>
                                    </p:animEffect>
                                    <p:anim calcmode="lin" valueType="num">
                                      <p:cBhvr>
                                        <p:cTn id="34" dur="1000"/>
                                        <p:tgtEl>
                                          <p:spTgt spid="23"/>
                                        </p:tgtEl>
                                        <p:attrNameLst>
                                          <p:attrName>ppt_x</p:attrName>
                                        </p:attrNameLst>
                                      </p:cBhvr>
                                      <p:tavLst>
                                        <p:tav tm="0">
                                          <p:val>
                                            <p:strVal val="ppt_x"/>
                                          </p:val>
                                        </p:tav>
                                        <p:tav tm="100000">
                                          <p:val>
                                            <p:strVal val="ppt_x"/>
                                          </p:val>
                                        </p:tav>
                                      </p:tavLst>
                                    </p:anim>
                                    <p:anim calcmode="lin" valueType="num">
                                      <p:cBhvr>
                                        <p:cTn id="35" dur="1000"/>
                                        <p:tgtEl>
                                          <p:spTgt spid="23"/>
                                        </p:tgtEl>
                                        <p:attrNameLst>
                                          <p:attrName>ppt_y</p:attrName>
                                        </p:attrNameLst>
                                      </p:cBhvr>
                                      <p:tavLst>
                                        <p:tav tm="0">
                                          <p:val>
                                            <p:strVal val="ppt_y"/>
                                          </p:val>
                                        </p:tav>
                                        <p:tav tm="100000">
                                          <p:val>
                                            <p:strVal val="ppt_y+.1"/>
                                          </p:val>
                                        </p:tav>
                                      </p:tavLst>
                                    </p:anim>
                                    <p:set>
                                      <p:cBhvr>
                                        <p:cTn id="3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7" presetID="42" presetClass="exit" presetSubtype="0" fill="hold" nodeType="withEffect">
                                  <p:stCondLst>
                                    <p:cond delay="0"/>
                                  </p:stCondLst>
                                  <p:childTnLst>
                                    <p:animEffect transition="out" filter="fade">
                                      <p:cBhvr>
                                        <p:cTn id="38" dur="1000"/>
                                        <p:tgtEl>
                                          <p:spTgt spid="29"/>
                                        </p:tgtEl>
                                      </p:cBhvr>
                                    </p:animEffect>
                                    <p:anim calcmode="lin" valueType="num">
                                      <p:cBhvr>
                                        <p:cTn id="39" dur="1000"/>
                                        <p:tgtEl>
                                          <p:spTgt spid="29"/>
                                        </p:tgtEl>
                                        <p:attrNameLst>
                                          <p:attrName>ppt_x</p:attrName>
                                        </p:attrNameLst>
                                      </p:cBhvr>
                                      <p:tavLst>
                                        <p:tav tm="0">
                                          <p:val>
                                            <p:strVal val="ppt_x"/>
                                          </p:val>
                                        </p:tav>
                                        <p:tav tm="100000">
                                          <p:val>
                                            <p:strVal val="ppt_x"/>
                                          </p:val>
                                        </p:tav>
                                      </p:tavLst>
                                    </p:anim>
                                    <p:anim calcmode="lin" valueType="num">
                                      <p:cBhvr>
                                        <p:cTn id="40" dur="1000"/>
                                        <p:tgtEl>
                                          <p:spTgt spid="29"/>
                                        </p:tgtEl>
                                        <p:attrNameLst>
                                          <p:attrName>ppt_y</p:attrName>
                                        </p:attrNameLst>
                                      </p:cBhvr>
                                      <p:tavLst>
                                        <p:tav tm="0">
                                          <p:val>
                                            <p:strVal val="ppt_y"/>
                                          </p:val>
                                        </p:tav>
                                        <p:tav tm="100000">
                                          <p:val>
                                            <p:strVal val="ppt_y+.1"/>
                                          </p:val>
                                        </p:tav>
                                      </p:tavLst>
                                    </p:anim>
                                    <p:set>
                                      <p:cBhvr>
                                        <p:cTn id="41" dur="1" fill="hold">
                                          <p:stCondLst>
                                            <p:cond delay="999"/>
                                          </p:stCondLst>
                                        </p:cTn>
                                        <p:tgtEl>
                                          <p:spTgt spid="29"/>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4"/>
                                        </p:tgtEl>
                                      </p:cBhvr>
                                    </p:animEffect>
                                    <p:anim calcmode="lin" valueType="num">
                                      <p:cBhvr>
                                        <p:cTn id="44" dur="1000"/>
                                        <p:tgtEl>
                                          <p:spTgt spid="4"/>
                                        </p:tgtEl>
                                        <p:attrNameLst>
                                          <p:attrName>ppt_x</p:attrName>
                                        </p:attrNameLst>
                                      </p:cBhvr>
                                      <p:tavLst>
                                        <p:tav tm="0">
                                          <p:val>
                                            <p:strVal val="ppt_x"/>
                                          </p:val>
                                        </p:tav>
                                        <p:tav tm="100000">
                                          <p:val>
                                            <p:strVal val="ppt_x"/>
                                          </p:val>
                                        </p:tav>
                                      </p:tavLst>
                                    </p:anim>
                                    <p:anim calcmode="lin" valueType="num">
                                      <p:cBhvr>
                                        <p:cTn id="45" dur="1000"/>
                                        <p:tgtEl>
                                          <p:spTgt spid="4"/>
                                        </p:tgtEl>
                                        <p:attrNameLst>
                                          <p:attrName>ppt_y</p:attrName>
                                        </p:attrNameLst>
                                      </p:cBhvr>
                                      <p:tavLst>
                                        <p:tav tm="0">
                                          <p:val>
                                            <p:strVal val="ppt_y"/>
                                          </p:val>
                                        </p:tav>
                                        <p:tav tm="100000">
                                          <p:val>
                                            <p:strVal val="ppt_y+.1"/>
                                          </p:val>
                                        </p:tav>
                                      </p:tavLst>
                                    </p:anim>
                                    <p:set>
                                      <p:cBhvr>
                                        <p:cTn id="46"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526" y="607232"/>
            <a:ext cx="7570546" cy="5053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444140" y="5750957"/>
            <a:ext cx="3417318" cy="646331"/>
          </a:xfrm>
          <a:prstGeom prst="rect">
            <a:avLst/>
          </a:prstGeom>
          <a:noFill/>
        </p:spPr>
        <p:txBody>
          <a:bodyPr wrap="square" rtlCol="0">
            <a:spAutoFit/>
          </a:bodyPr>
          <a:lstStyle/>
          <a:p>
            <a:pPr algn="ctr"/>
            <a:r>
              <a:rPr lang="en-US" sz="3600" b="1" dirty="0" err="1">
                <a:solidFill>
                  <a:srgbClr val="002060"/>
                </a:solidFill>
                <a:latin typeface="UTM Avo" panose="02040603050506020204" pitchFamily="18" charset="0"/>
              </a:rPr>
              <a:t>Đây</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là</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đâu</a:t>
            </a:r>
            <a:r>
              <a:rPr lang="en-US" sz="3600" b="1" dirty="0">
                <a:solidFill>
                  <a:srgbClr val="002060"/>
                </a:solidFill>
                <a:latin typeface="UTM Avo" panose="02040603050506020204" pitchFamily="18" charset="0"/>
              </a:rPr>
              <a:t>?</a:t>
            </a:r>
          </a:p>
        </p:txBody>
      </p:sp>
      <p:pic>
        <p:nvPicPr>
          <p:cNvPr id="7" name="图片 8"/>
          <p:cNvPicPr>
            <a:picLocks noChangeAspect="1"/>
          </p:cNvPicPr>
          <p:nvPr/>
        </p:nvPicPr>
        <p:blipFill rotWithShape="1">
          <a:blip r:embed="rId4">
            <a:extLst>
              <a:ext uri="{28A0092B-C50C-407E-A947-70E740481C1C}">
                <a14:useLocalDpi xmlns:a14="http://schemas.microsoft.com/office/drawing/2010/main" val="0"/>
              </a:ext>
            </a:extLst>
          </a:blip>
          <a:srcRect t="34188" r="56336" b="16873"/>
          <a:stretch/>
        </p:blipFill>
        <p:spPr>
          <a:xfrm>
            <a:off x="361832" y="129468"/>
            <a:ext cx="2903882" cy="3792663"/>
          </a:xfrm>
          <a:prstGeom prst="rect">
            <a:avLst/>
          </a:prstGeom>
        </p:spPr>
      </p:pic>
      <p:pic>
        <p:nvPicPr>
          <p:cNvPr id="8" name="图片 8"/>
          <p:cNvPicPr>
            <a:picLocks noChangeAspect="1"/>
          </p:cNvPicPr>
          <p:nvPr/>
        </p:nvPicPr>
        <p:blipFill rotWithShape="1">
          <a:blip r:embed="rId4">
            <a:extLst>
              <a:ext uri="{28A0092B-C50C-407E-A947-70E740481C1C}">
                <a14:useLocalDpi xmlns:a14="http://schemas.microsoft.com/office/drawing/2010/main" val="0"/>
              </a:ext>
            </a:extLst>
          </a:blip>
          <a:srcRect t="34188" r="56336" b="16873"/>
          <a:stretch/>
        </p:blipFill>
        <p:spPr>
          <a:xfrm flipH="1">
            <a:off x="9252858" y="3191632"/>
            <a:ext cx="2596126" cy="3390713"/>
          </a:xfrm>
          <a:prstGeom prst="rect">
            <a:avLst/>
          </a:prstGeom>
        </p:spPr>
      </p:pic>
    </p:spTree>
    <p:extLst>
      <p:ext uri="{BB962C8B-B14F-4D97-AF65-F5344CB8AC3E}">
        <p14:creationId xmlns:p14="http://schemas.microsoft.com/office/powerpoint/2010/main" val="71252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844B9B-4D68-4E17-826D-FA07932173DE}"/>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BC2777C-E0EB-41C5-AE5D-427F5C260443}"/>
              </a:ext>
            </a:extLst>
          </p:cNvPr>
          <p:cNvSpPr txBox="1"/>
          <p:nvPr/>
        </p:nvSpPr>
        <p:spPr>
          <a:xfrm>
            <a:off x="4947434" y="2260248"/>
            <a:ext cx="2659224" cy="523220"/>
          </a:xfrm>
          <a:prstGeom prst="rect">
            <a:avLst/>
          </a:prstGeom>
          <a:noFill/>
        </p:spPr>
        <p:txBody>
          <a:bodyPr wrap="square" rtlCol="0">
            <a:spAutoFit/>
          </a:bodyPr>
          <a:lstStyle/>
          <a:p>
            <a:r>
              <a:rPr lang="en-US" sz="2800" b="1" dirty="0">
                <a:solidFill>
                  <a:srgbClr val="002060"/>
                </a:solidFill>
                <a:latin typeface="UTM Avo" panose="02040603050506020204" pitchFamily="18" charset="0"/>
              </a:rPr>
              <a:t>LỊCH SỬ</a:t>
            </a:r>
          </a:p>
        </p:txBody>
      </p:sp>
      <p:grpSp>
        <p:nvGrpSpPr>
          <p:cNvPr id="7" name="Group 6">
            <a:extLst>
              <a:ext uri="{FF2B5EF4-FFF2-40B4-BE49-F238E27FC236}">
                <a16:creationId xmlns:a16="http://schemas.microsoft.com/office/drawing/2014/main" id="{371D8EEB-8078-4838-B1E6-4D7A201063AB}"/>
              </a:ext>
            </a:extLst>
          </p:cNvPr>
          <p:cNvGrpSpPr/>
          <p:nvPr/>
        </p:nvGrpSpPr>
        <p:grpSpPr>
          <a:xfrm>
            <a:off x="5393757" y="2677555"/>
            <a:ext cx="5901611" cy="1886768"/>
            <a:chOff x="5460618" y="2994443"/>
            <a:chExt cx="5901611" cy="1886768"/>
          </a:xfrm>
        </p:grpSpPr>
        <p:sp>
          <p:nvSpPr>
            <p:cNvPr id="8" name="TextBox 7">
              <a:extLst>
                <a:ext uri="{FF2B5EF4-FFF2-40B4-BE49-F238E27FC236}">
                  <a16:creationId xmlns:a16="http://schemas.microsoft.com/office/drawing/2014/main" id="{9CEC3C81-C681-4FD0-98AA-03FB38FEA9F8}"/>
                </a:ext>
              </a:extLst>
            </p:cNvPr>
            <p:cNvSpPr txBox="1"/>
            <p:nvPr/>
          </p:nvSpPr>
          <p:spPr>
            <a:xfrm>
              <a:off x="5460618" y="3003774"/>
              <a:ext cx="5845628" cy="1877437"/>
            </a:xfrm>
            <a:prstGeom prst="rect">
              <a:avLst/>
            </a:prstGeom>
            <a:noFill/>
          </p:spPr>
          <p:txBody>
            <a:bodyPr wrap="square" rtlCol="0">
              <a:spAutoFit/>
            </a:bodyPr>
            <a:lstStyle/>
            <a:p>
              <a:r>
                <a:rPr lang="en-US" sz="5600" b="1" dirty="0">
                  <a:solidFill>
                    <a:srgbClr val="002060"/>
                  </a:solidFill>
                  <a:latin typeface="UTM Deutsch Gothic" panose="02040603050506020204" pitchFamily="18" charset="0"/>
                </a:rPr>
                <a:t>TRƯỜNG HỌC </a:t>
              </a:r>
            </a:p>
            <a:p>
              <a:r>
                <a:rPr lang="en-US" sz="5600" b="1" dirty="0">
                  <a:solidFill>
                    <a:srgbClr val="002060"/>
                  </a:solidFill>
                  <a:latin typeface="UTM Deutsch Gothic" panose="02040603050506020204" pitchFamily="18" charset="0"/>
                </a:rPr>
                <a:t>THỜI HẬU LÊ</a:t>
              </a:r>
            </a:p>
          </p:txBody>
        </p:sp>
        <p:sp>
          <p:nvSpPr>
            <p:cNvPr id="9" name="TextBox 8">
              <a:extLst>
                <a:ext uri="{FF2B5EF4-FFF2-40B4-BE49-F238E27FC236}">
                  <a16:creationId xmlns:a16="http://schemas.microsoft.com/office/drawing/2014/main" id="{BF6EF027-EF29-40D3-B504-C1B6E16244B6}"/>
                </a:ext>
              </a:extLst>
            </p:cNvPr>
            <p:cNvSpPr txBox="1"/>
            <p:nvPr/>
          </p:nvSpPr>
          <p:spPr>
            <a:xfrm>
              <a:off x="5516601" y="2994443"/>
              <a:ext cx="5845628" cy="1877437"/>
            </a:xfrm>
            <a:prstGeom prst="rect">
              <a:avLst/>
            </a:prstGeom>
            <a:noFill/>
          </p:spPr>
          <p:txBody>
            <a:bodyPr wrap="square" rtlCol="0">
              <a:spAutoFit/>
            </a:bodyPr>
            <a:lstStyle/>
            <a:p>
              <a:r>
                <a:rPr lang="en-US" sz="5600" b="1" dirty="0">
                  <a:solidFill>
                    <a:srgbClr val="00CCFF"/>
                  </a:solidFill>
                  <a:latin typeface="UTM Deutsch Gothic" panose="02040603050506020204" pitchFamily="18" charset="0"/>
                </a:rPr>
                <a:t>TRƯỜNG HỌC </a:t>
              </a:r>
            </a:p>
            <a:p>
              <a:r>
                <a:rPr lang="en-US" sz="5600" b="1" dirty="0">
                  <a:solidFill>
                    <a:srgbClr val="00CCFF"/>
                  </a:solidFill>
                  <a:latin typeface="UTM Deutsch Gothic" panose="02040603050506020204" pitchFamily="18" charset="0"/>
                </a:rPr>
                <a:t>THỜI HẬU LÊ</a:t>
              </a:r>
            </a:p>
          </p:txBody>
        </p:sp>
      </p:grpSp>
    </p:spTree>
    <p:extLst>
      <p:ext uri="{BB962C8B-B14F-4D97-AF65-F5344CB8AC3E}">
        <p14:creationId xmlns:p14="http://schemas.microsoft.com/office/powerpoint/2010/main" val="111327655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7" name="TextBox 6"/>
          <p:cNvSpPr txBox="1"/>
          <p:nvPr/>
        </p:nvSpPr>
        <p:spPr>
          <a:xfrm>
            <a:off x="1594756" y="2673067"/>
            <a:ext cx="9002486" cy="1754326"/>
          </a:xfrm>
          <a:prstGeom prst="rect">
            <a:avLst/>
          </a:prstGeom>
          <a:noFill/>
        </p:spPr>
        <p:txBody>
          <a:bodyPr wrap="square" rtlCol="0">
            <a:spAutoFit/>
          </a:bodyPr>
          <a:lstStyle/>
          <a:p>
            <a:pPr algn="ctr"/>
            <a:r>
              <a:rPr lang="en-US" sz="5400" b="1" dirty="0">
                <a:ln w="28575">
                  <a:solidFill>
                    <a:schemeClr val="accent4">
                      <a:lumMod val="75000"/>
                    </a:schemeClr>
                  </a:solidFill>
                </a:ln>
                <a:solidFill>
                  <a:srgbClr val="17386E"/>
                </a:solidFill>
                <a:latin typeface="UTM Futura Extra" panose="02040603050506020204" pitchFamily="18" charset="0"/>
              </a:rPr>
              <a:t>TỔ CHỨC GIÁO DỤC THỜI HẬU LÊ</a:t>
            </a: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54384" b="93010" l="0" r="100000"/>
                    </a14:imgEffect>
                    <a14:imgEffect>
                      <a14:brightnessContrast bright="20000" contrast="-20000"/>
                    </a14:imgEffect>
                  </a14:imgLayer>
                </a14:imgProps>
              </a:ext>
              <a:ext uri="{28A0092B-C50C-407E-A947-70E740481C1C}">
                <a14:useLocalDpi xmlns:a14="http://schemas.microsoft.com/office/drawing/2010/main" val="0"/>
              </a:ext>
            </a:extLst>
          </a:blip>
          <a:srcRect t="54603" b="7302"/>
          <a:stretch/>
        </p:blipFill>
        <p:spPr>
          <a:xfrm>
            <a:off x="-244929" y="346707"/>
            <a:ext cx="4103914" cy="1563396"/>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5">
                    <a14:imgEffect>
                      <a14:backgroundRemoval t="54384" b="93010" l="0" r="100000"/>
                    </a14:imgEffect>
                  </a14:imgLayer>
                </a14:imgProps>
              </a:ext>
              <a:ext uri="{28A0092B-C50C-407E-A947-70E740481C1C}">
                <a14:useLocalDpi xmlns:a14="http://schemas.microsoft.com/office/drawing/2010/main" val="0"/>
              </a:ext>
            </a:extLst>
          </a:blip>
          <a:srcRect t="54603" b="7302"/>
          <a:stretch/>
        </p:blipFill>
        <p:spPr>
          <a:xfrm flipH="1">
            <a:off x="9514899" y="242460"/>
            <a:ext cx="1600202" cy="609601"/>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54384" b="93010" l="0" r="100000"/>
                    </a14:imgEffect>
                  </a14:imgLayer>
                </a14:imgProps>
              </a:ext>
              <a:ext uri="{28A0092B-C50C-407E-A947-70E740481C1C}">
                <a14:useLocalDpi xmlns:a14="http://schemas.microsoft.com/office/drawing/2010/main" val="0"/>
              </a:ext>
            </a:extLst>
          </a:blip>
          <a:srcRect t="54603" b="7302"/>
          <a:stretch/>
        </p:blipFill>
        <p:spPr>
          <a:xfrm flipH="1">
            <a:off x="8714014" y="5190357"/>
            <a:ext cx="3586844" cy="136641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9743" y="3222172"/>
            <a:ext cx="3429393" cy="3000719"/>
          </a:xfrm>
          <a:prstGeom prst="rect">
            <a:avLst/>
          </a:prstGeom>
        </p:spPr>
      </p:pic>
    </p:spTree>
    <p:extLst>
      <p:ext uri="{BB962C8B-B14F-4D97-AF65-F5344CB8AC3E}">
        <p14:creationId xmlns:p14="http://schemas.microsoft.com/office/powerpoint/2010/main" val="519247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1000" fill="hold"/>
                                        <p:tgtEl>
                                          <p:spTgt spid="6"/>
                                        </p:tgtEl>
                                        <p:attrNameLst>
                                          <p:attrName>ppt_x</p:attrName>
                                        </p:attrNameLst>
                                      </p:cBhvr>
                                      <p:tavLst>
                                        <p:tav tm="0">
                                          <p:val>
                                            <p:strVal val="1+#ppt_w/2"/>
                                          </p:val>
                                        </p:tav>
                                        <p:tav tm="100000">
                                          <p:val>
                                            <p:strVal val="#ppt_x"/>
                                          </p:val>
                                        </p:tav>
                                      </p:tavLst>
                                    </p:anim>
                                    <p:anim calcmode="lin" valueType="num">
                                      <p:cBhvr additive="base">
                                        <p:cTn id="29"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628" y="2446563"/>
            <a:ext cx="5384800" cy="3703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8313" y="539976"/>
            <a:ext cx="8994001" cy="1657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67" b="96167" l="5667" r="100000"/>
                    </a14:imgEffect>
                  </a14:imgLayer>
                </a14:imgProps>
              </a:ext>
              <a:ext uri="{28A0092B-C50C-407E-A947-70E740481C1C}">
                <a14:useLocalDpi xmlns:a14="http://schemas.microsoft.com/office/drawing/2010/main" val="0"/>
              </a:ext>
            </a:extLst>
          </a:blip>
          <a:stretch>
            <a:fillRect/>
          </a:stretch>
        </p:blipFill>
        <p:spPr>
          <a:xfrm>
            <a:off x="473233" y="334882"/>
            <a:ext cx="2067992" cy="2067992"/>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431" y="2446563"/>
            <a:ext cx="5459481" cy="3703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552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1077</TotalTime>
  <Words>768</Words>
  <Application>Microsoft Office PowerPoint</Application>
  <PresentationFormat>Widescreen</PresentationFormat>
  <Paragraphs>100</Paragraphs>
  <Slides>31</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UTM Futura Extra</vt:lpstr>
      <vt:lpstr>等线</vt:lpstr>
      <vt:lpstr>UTM Deutsch Gothic</vt:lpstr>
      <vt:lpstr>UTM Gradoo</vt:lpstr>
      <vt:lpstr>Arial</vt:lpstr>
      <vt:lpstr>Times New Roman</vt:lpstr>
      <vt:lpstr>UTM Avo</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Truong hoc thoi Hau Le</dc:title>
  <dc:subject>Lich su 4</dc:subject>
  <dc:creator>KTUTS</dc:creator>
  <cp:keywords>VIETBAO</cp:keywords>
  <cp:lastModifiedBy>Nguyen Huu Hieu</cp:lastModifiedBy>
  <cp:revision>112</cp:revision>
  <dcterms:created xsi:type="dcterms:W3CDTF">2019-12-23T07:52:36Z</dcterms:created>
  <dcterms:modified xsi:type="dcterms:W3CDTF">2022-01-23T14:29:45Z</dcterms:modified>
  <cp:version>U04</cp:version>
</cp:coreProperties>
</file>