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24" r:id="rId2"/>
    <p:sldId id="319" r:id="rId3"/>
    <p:sldId id="320" r:id="rId4"/>
    <p:sldId id="300" r:id="rId5"/>
    <p:sldId id="321" r:id="rId6"/>
    <p:sldId id="322" r:id="rId7"/>
    <p:sldId id="341" r:id="rId8"/>
    <p:sldId id="285" r:id="rId9"/>
    <p:sldId id="301" r:id="rId10"/>
    <p:sldId id="275" r:id="rId11"/>
    <p:sldId id="326" r:id="rId12"/>
    <p:sldId id="325" r:id="rId13"/>
    <p:sldId id="327" r:id="rId14"/>
    <p:sldId id="340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280" r:id="rId23"/>
    <p:sldId id="313" r:id="rId24"/>
    <p:sldId id="336" r:id="rId25"/>
    <p:sldId id="315" r:id="rId26"/>
    <p:sldId id="337" r:id="rId27"/>
    <p:sldId id="338" r:id="rId28"/>
  </p:sldIdLst>
  <p:sldSz cx="12192000" cy="6858000"/>
  <p:notesSz cx="6858000" cy="9144000"/>
  <p:embeddedFontLst>
    <p:embeddedFont>
      <p:font typeface="宋体" panose="02010600030101010101" pitchFamily="2" charset="-122"/>
      <p:regular r:id="rId30"/>
    </p:embeddedFont>
    <p:embeddedFont>
      <p:font typeface="字魂59号-创粗黑" panose="00000500000000000000" charset="-122"/>
      <p:regular r:id="rId31"/>
    </p:embeddedFont>
  </p:embeddedFontLst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FF"/>
    <a:srgbClr val="CC6600"/>
    <a:srgbClr val="FF9933"/>
    <a:srgbClr val="CCFFCC"/>
    <a:srgbClr val="339933"/>
    <a:srgbClr val="CC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86449" autoAdjust="0"/>
  </p:normalViewPr>
  <p:slideViewPr>
    <p:cSldViewPr>
      <p:cViewPr varScale="1">
        <p:scale>
          <a:sx n="59" d="100"/>
          <a:sy n="59" d="100"/>
        </p:scale>
        <p:origin x="112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8E48E48-7F5B-469F-8CA0-D69A605142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A18EE81-AB69-4D36-95DA-B808F471759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C733FB2-991A-43E2-BD47-26D6F8794B4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2821020-DC60-4866-8E25-5E22D57A18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A2D938D-B874-4F07-960F-E0E7B0F66F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4DBFA681-F3A0-46DA-BAC7-F2FDCDC5E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B6ECEA92-C50A-4F8D-8B42-87203B2CF3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DD0D5B0D-6044-4F57-A276-7AFD0A515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05483117-A423-4BD3-9858-086C9B771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8393E839-E6AD-4529-A59B-2D5B0C558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AF6C93E2-73CE-4BF8-90BE-31CB9D7206C8}" type="slidenum">
              <a:rPr lang="en-US" altLang="zh-CN" sz="1200" smtClean="0"/>
              <a:pPr/>
              <a:t>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F0B6EEA6-0BCD-43CA-9F08-5426A5771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6B9EF01E-0D4A-4916-937D-555E447C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87FE4594-6DAE-47B3-BF80-B3E40824B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BDBD1042-DA93-490E-8EEC-2494EDCA4F62}" type="slidenum">
              <a:rPr lang="en-US" altLang="zh-CN" sz="1200" smtClean="0"/>
              <a:pPr/>
              <a:t>13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30D250BF-A7C8-4B10-B197-4AB269401E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FC371406-A101-48DD-82B2-002219248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DDC4676B-6E89-45DB-9797-DAC424AB4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20A66DD0-A3A4-4B2F-A953-1E85BBBFBAEC}" type="slidenum">
              <a:rPr lang="en-US" altLang="zh-CN" sz="1200" smtClean="0"/>
              <a:pPr/>
              <a:t>14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5E9293D-32C3-42E7-A408-FB087ABE5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F7A1C5F-F7F6-4193-85D9-B1E4737B6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Khi HS chọn ô số, click vào phần số để link qua slide câu hỏi tương ứng, bấm trở về bằng icon ông mặt trời. Bấm vào phần NỀN XANH ở góc để biến mất ô số.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143FEFF-58BC-4944-8654-1E42F7C5E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2726DC7-E641-493C-AF6F-F3BE6EE09096}" type="slidenum">
              <a:rPr lang="en-US" altLang="zh-CN" sz="1200" smtClean="0"/>
              <a:pPr/>
              <a:t>15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A5D45A1-7343-46AF-8D77-3A585563C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15B696ED-00FE-4937-B9F6-28964DCD5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D4AEC6EE-327E-45AC-8F8C-4424B454F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09C100BA-AC69-4688-BCF0-309997EBF013}" type="slidenum">
              <a:rPr lang="en-US" altLang="zh-CN" sz="1200" smtClean="0"/>
              <a:pPr/>
              <a:t>16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2DD7C092-0959-48BE-A223-6E7E2B0B7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052895-D6E0-4F90-A5F9-4C3F47CF0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2DA261B-3D25-484C-8439-3CC4FFA58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FBD6AAB4-893F-40BE-8824-D14602C1D031}" type="slidenum">
              <a:rPr lang="en-US" altLang="zh-CN" sz="1200" smtClean="0"/>
              <a:pPr/>
              <a:t>17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C18B19C-E129-4773-A37C-BFCEFC57F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83FBE8B-C79E-4417-A390-22783E02B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21AFACA-0ED5-4655-9A5E-7CEED2AEC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1376B90-46FE-47A1-B22A-4CA3A82CC0EA}" type="slidenum">
              <a:rPr lang="en-US" altLang="zh-CN" sz="1200" smtClean="0"/>
              <a:pPr/>
              <a:t>18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48B598B-1E0A-4E06-9CFE-9D8B68F1D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A8F54B78-E8C2-41E7-8F1B-05F2E6754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C8B83B3E-0185-4D09-97B4-EDFBD29A33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38EC8336-9D6A-4114-B043-3D0DE2E2A93C}" type="slidenum">
              <a:rPr lang="en-US" altLang="zh-CN" sz="1200" smtClean="0"/>
              <a:pPr/>
              <a:t>19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EDAA88E-1C8A-4818-8FBE-34CFF23E3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E0CF3D0-BD32-4404-B71E-A5E9FA253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270718E9-6778-40C6-A1D7-A4E8B152B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FA8B794E-9B10-40CE-91EA-46B5A7966FF7}" type="slidenum">
              <a:rPr lang="en-US" altLang="zh-CN" sz="1200" smtClean="0"/>
              <a:pPr/>
              <a:t>20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CE261242-0CC8-4622-88E1-9D7E12D25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备注占位符 2">
            <a:extLst>
              <a:ext uri="{FF2B5EF4-FFF2-40B4-BE49-F238E27FC236}">
                <a16:creationId xmlns:a16="http://schemas.microsoft.com/office/drawing/2014/main" id="{2735AA6F-9AB2-483F-B7C4-160D0177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76" name="灯片编号占位符 3">
            <a:extLst>
              <a:ext uri="{FF2B5EF4-FFF2-40B4-BE49-F238E27FC236}">
                <a16:creationId xmlns:a16="http://schemas.microsoft.com/office/drawing/2014/main" id="{A76FC754-E025-4D3D-8604-DADF239EE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18D3FF7F-1E18-4D53-A9E8-E575893F5724}" type="slidenum">
              <a:rPr lang="en-US" altLang="zh-CN" sz="1200" smtClean="0"/>
              <a:pPr/>
              <a:t>22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4AE89261-284A-484C-9314-7DFB6C1B1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EF36B14-720A-4D44-9E66-DC2C90037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202E7719-24EF-41C0-A7A3-AA5659EDD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95CE2B4-DE3B-4E74-9C2D-37D765B1119F}" type="slidenum">
              <a:rPr lang="en-US" altLang="zh-CN" sz="1200" smtClean="0"/>
              <a:pPr/>
              <a:t>27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9C2B6FCC-5836-44A9-A3F9-07CD39FC1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DA8F429-88F8-460D-8158-F33C588E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BE22227A-E203-4623-9287-16156D9D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50CD1CD4-D982-446B-BDD0-A135BA3D6E32}" type="slidenum">
              <a:rPr lang="en-US" altLang="zh-CN" sz="1200" smtClean="0"/>
              <a:pPr/>
              <a:t>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9C664D9D-E200-4F3A-9DD5-8BAE532C9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FBAB34FF-DE41-4BEC-8926-8D77600A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0E4110B8-8CD4-4DFC-93C1-72139A818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6203372C-3952-42FA-963C-ED87DD266EA9}" type="slidenum">
              <a:rPr lang="en-US" altLang="zh-CN" sz="1200" smtClean="0"/>
              <a:pPr/>
              <a:t>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18C9BB49-FAD9-4F41-A7AC-6D05DD61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6DF0F6F0-FB44-41A4-A1AF-5876805BC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5B25C1BE-43DB-4D36-A472-CDFCC64E4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C0A27E0-C88D-4E7C-A516-0B5CF0EFF9AB}" type="slidenum">
              <a:rPr lang="en-US" altLang="zh-CN" sz="1200" smtClean="0"/>
              <a:pPr/>
              <a:t>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8CED68D1-9544-4D1E-893B-90512C496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A57C8E8A-6EEF-489F-94A2-C4DA6432C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9EA40355-741C-4B58-96D6-DADBAB80B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5FA62925-87AD-4534-B804-46C645683F16}" type="slidenum">
              <a:rPr lang="en-US" altLang="zh-CN" sz="1200" smtClean="0"/>
              <a:pPr/>
              <a:t>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5FAC4564-4770-4C5F-872E-8F181B069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6A4512F3-E942-4375-A0E4-A0B1F3C9D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3A97398-2735-4A85-BCE7-58233F0A5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B211C42A-43EE-47CE-8481-698CDC18FB26}" type="slidenum">
              <a:rPr lang="en-US" altLang="zh-CN" sz="1200" smtClean="0"/>
              <a:pPr/>
              <a:t>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:a16="http://schemas.microsoft.com/office/drawing/2014/main" id="{6F6BF7F6-FAFE-459A-B1AB-81ACB85807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备注占位符 2">
            <a:extLst>
              <a:ext uri="{FF2B5EF4-FFF2-40B4-BE49-F238E27FC236}">
                <a16:creationId xmlns:a16="http://schemas.microsoft.com/office/drawing/2014/main" id="{31D5E1B7-1CE6-4A37-B705-87329F9B2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83473CE0-EB29-480B-BEC5-0C1ADB658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45A7AE1-890F-491D-AF7F-EF702CD4F6F1}" type="slidenum">
              <a:rPr lang="en-US" altLang="zh-CN" sz="1200" smtClean="0"/>
              <a:pPr/>
              <a:t>10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840B5963-4279-4236-8223-16E5B9AA8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DE23646A-14C9-4DD1-A7D4-EAA9A9E01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736B04A3-BB2A-4AF2-B23D-B1F4A8581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D7887D99-8E7C-435C-A92C-0239E8EA3D39}" type="slidenum">
              <a:rPr lang="en-US" altLang="zh-CN" sz="1200" smtClean="0"/>
              <a:pPr/>
              <a:t>11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E88F728F-D217-42F3-88F2-12FE3CBA3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B31E8A4F-FC4A-4FE8-AF66-A05CEA37C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9E7156A-2225-4295-B5E1-C17B6F098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26D9FA1-0635-4184-BE95-6F642F11F4AE}" type="slidenum">
              <a:rPr lang="en-US" altLang="zh-CN" sz="1200" smtClean="0"/>
              <a:pPr/>
              <a:t>12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D655829-2083-4F2B-AC64-BBE47BABF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4E8BAFC-3878-4C80-8E3F-198652C28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45211F8-27DF-4CFA-B9D8-0E90C7ABB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0DE86-FCD4-4E00-B7C0-DD07615921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3217258"/>
      </p:ext>
    </p:extLst>
  </p:cSld>
  <p:clrMapOvr>
    <a:masterClrMapping/>
  </p:clrMapOvr>
  <p:transition spd="slow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2C2A05E-FF4D-414E-9E32-B101973D3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F66091D-83B3-4485-B05A-2EE5FBC3DA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EB3364F-ACAD-47F6-9E35-88A9BDB96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47250-6EEE-4CC0-BAD2-5853DB5A51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3609161"/>
      </p:ext>
    </p:extLst>
  </p:cSld>
  <p:clrMapOvr>
    <a:masterClrMapping/>
  </p:clrMapOvr>
  <p:transition spd="slow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A627BE6-97F8-4424-B8BB-4458936E4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45303DF-ECB2-4290-A28B-C98E91786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5B455B7-5435-4560-A5E4-E568F5BF5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65F48-362D-4BF0-B1A3-F35B847058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8612353"/>
      </p:ext>
    </p:extLst>
  </p:cSld>
  <p:clrMapOvr>
    <a:masterClrMapping/>
  </p:clrMapOvr>
  <p:transition spd="slow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CEA93CC-76A1-4C2B-9F13-CE4EB620D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68C3227-2B98-49CB-95FE-7D313B0A9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7BEC76-5666-4082-A9A7-42A2F12F5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F408F-E53C-4786-83ED-96EBB1299F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2598601"/>
      </p:ext>
    </p:extLst>
  </p:cSld>
  <p:clrMapOvr>
    <a:masterClrMapping/>
  </p:clrMapOvr>
  <p:transition spd="slow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14BD0D4-54FA-47F4-881F-A0C3203DE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D4BFF09-6F9F-4E2D-BB9D-F23AA6D4D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BC5D606-925D-47C2-B2B1-1920CE7D5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0827-6D19-414D-942C-BE5EA52E14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600144"/>
      </p:ext>
    </p:extLst>
  </p:cSld>
  <p:clrMapOvr>
    <a:masterClrMapping/>
  </p:clrMapOvr>
  <p:transition spd="slow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98447-BC0E-4BA0-8DD2-90365B11A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B8394-0C6A-4899-BE9C-04EC65AFD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37128-AC8A-431F-B450-8605C76F0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71CDB-E68C-448E-9824-508FA28FEB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5348137"/>
      </p:ext>
    </p:extLst>
  </p:cSld>
  <p:clrMapOvr>
    <a:masterClrMapping/>
  </p:clrMapOvr>
  <p:transition spd="slow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6CB2B82-4DF3-49FD-9374-0D3E1EFC7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57BFDB8-FBBD-4340-8AB1-3DC6C2D0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868756-D951-4EDF-9E0B-5E1E6992E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7B85-58AE-4847-A2FE-F8A8D0B7F1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8781887"/>
      </p:ext>
    </p:extLst>
  </p:cSld>
  <p:clrMapOvr>
    <a:masterClrMapping/>
  </p:clrMapOvr>
  <p:transition spd="slow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9D6A092-5045-4C82-80A3-EEA79C560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2530E5A-C0E2-4934-9D0A-D36E452BE2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E929A27-46A3-465F-88F8-D8A7F32E6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FC187-51D6-49E3-8DC0-F89D71718C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599792"/>
      </p:ext>
    </p:extLst>
  </p:cSld>
  <p:clrMapOvr>
    <a:masterClrMapping/>
  </p:clrMapOvr>
  <p:transition spd="slow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669B8EE-616B-4845-A137-D93506C16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BD443C7-2518-4BC5-B2BB-EAEDAD38B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3B88BA4-B25F-4F02-897F-E07A5CD36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1ADB-9A4A-4E61-97D2-26AB7DEFFA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27316"/>
      </p:ext>
    </p:extLst>
  </p:cSld>
  <p:clrMapOvr>
    <a:masterClrMapping/>
  </p:clrMapOvr>
  <p:transition spd="slow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B1F8D-156D-40E7-98AF-C7718605E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5ADAB-B337-4CCE-800E-279D28631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DCFD0-BB2A-47CD-AC07-B223A1342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C5B6-89EF-4142-9603-2A2DB08E8C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9165755"/>
      </p:ext>
    </p:extLst>
  </p:cSld>
  <p:clrMapOvr>
    <a:masterClrMapping/>
  </p:clrMapOvr>
  <p:transition spd="slow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CB83-B4BA-468C-B0B3-A757BF145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DA33B-2B3E-41DC-9476-39B31B56F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25643-AE2D-4BD8-9BCC-0788B520F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B599F-0D28-488E-8FD2-F07DCDDBF59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151726"/>
      </p:ext>
    </p:extLst>
  </p:cSld>
  <p:clrMapOvr>
    <a:masterClrMapping/>
  </p:clrMapOvr>
  <p:transition spd="slow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1">
            <a:extLst>
              <a:ext uri="{FF2B5EF4-FFF2-40B4-BE49-F238E27FC236}">
                <a16:creationId xmlns:a16="http://schemas.microsoft.com/office/drawing/2014/main" id="{D467E7A1-D51F-40E5-83A8-3FE6F8DB07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88713" y="3175"/>
            <a:ext cx="928687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en-US" sz="1800"/>
              <a:t>KTUTS</a:t>
            </a:r>
          </a:p>
        </p:txBody>
      </p:sp>
      <p:pic>
        <p:nvPicPr>
          <p:cNvPr id="1027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B5A2D-145E-4A79-826B-48A77247D7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300" y="6021388"/>
            <a:ext cx="11620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Tm="300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4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4.png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slide" Target="slide19.xml"/><Relationship Id="rId4" Type="http://schemas.openxmlformats.org/officeDocument/2006/relationships/image" Target="../media/image35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file:///E:\l&#7899;p%204\BG&#272;T\TU&#7846;N%204\TV_Tuan4_KTUTS\TV_Tuan4_KTUTS\TD4_Tuan4_TreVN_KTUTS\M&#226;y%20tre%20&#273;an.mp4" TargetMode="External"/><Relationship Id="rId7" Type="http://schemas.openxmlformats.org/officeDocument/2006/relationships/image" Target="../media/image24.emf"/><Relationship Id="rId2" Type="http://schemas.microsoft.com/office/2007/relationships/media" Target="file:///E:\l&#7899;p%204\BG&#272;T\TU&#7846;N%204\TV_Tuan4_KTUTS\TV_Tuan4_KTUTS\TD4_Tuan4_TreVN_KTUTS\M&#226;y%20tre%20&#273;an.mp4" TargetMode="Externa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3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EBAE93D8-0A21-4C00-AF1D-132E2BA7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7EBF37A0-7519-46D5-8184-51F842E0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F3A02D4C-FBC1-4604-80DB-98AF14D3A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4D5A3D21-D569-49C0-977B-0F2E7884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7D94202A-C4E3-471C-993D-AA3050620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343" name="图片 6">
            <a:extLst>
              <a:ext uri="{FF2B5EF4-FFF2-40B4-BE49-F238E27FC236}">
                <a16:creationId xmlns:a16="http://schemas.microsoft.com/office/drawing/2014/main" id="{A493BE71-A7E2-488E-A035-16E450D49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550" y="-954088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6058BCD0-2EA9-4703-8CB8-1FD3FB76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565400"/>
            <a:ext cx="31416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A20897A5-D9AB-4DA0-9DF8-8A5601D1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782638"/>
            <a:ext cx="80121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TẬP ĐỌC 4</a:t>
            </a:r>
            <a:endParaRPr lang="zh-CN" altLang="en-US" sz="100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62E04876-1CC7-4D72-9A59-EA0927E74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7149">
            <a:off x="9064625" y="3484563"/>
            <a:ext cx="2811463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图片 4">
            <a:extLst>
              <a:ext uri="{FF2B5EF4-FFF2-40B4-BE49-F238E27FC236}">
                <a16:creationId xmlns:a16="http://schemas.microsoft.com/office/drawing/2014/main" id="{8EF866E3-CF64-49FD-B25B-55607607E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112375" y="-282575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85F5B-4606-40DC-8E46-321DE361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871538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3">
            <a:extLst>
              <a:ext uri="{FF2B5EF4-FFF2-40B4-BE49-F238E27FC236}">
                <a16:creationId xmlns:a16="http://schemas.microsoft.com/office/drawing/2014/main" id="{42CF902E-5609-480F-B94C-7CB2C49EB44F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29706" name="Picture 2">
              <a:extLst>
                <a:ext uri="{FF2B5EF4-FFF2-40B4-BE49-F238E27FC236}">
                  <a16:creationId xmlns:a16="http://schemas.microsoft.com/office/drawing/2014/main" id="{A18DF123-7C16-4750-85F2-292724EBA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5">
              <a:extLst>
                <a:ext uri="{FF2B5EF4-FFF2-40B4-BE49-F238E27FC236}">
                  <a16:creationId xmlns:a16="http://schemas.microsoft.com/office/drawing/2014/main" id="{E6C9CDA0-F0A2-44E0-9BFA-7ED1431F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548680"/>
              <a:ext cx="367233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54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LUYỆN ĐỌC</a:t>
              </a:r>
              <a:endParaRPr lang="zh-CN" altLang="en-US" sz="54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aphicFrame>
        <p:nvGraphicFramePr>
          <p:cNvPr id="29699" name="Object 7">
            <a:extLst>
              <a:ext uri="{FF2B5EF4-FFF2-40B4-BE49-F238E27FC236}">
                <a16:creationId xmlns:a16="http://schemas.microsoft.com/office/drawing/2014/main" id="{35045092-A7EB-4E16-A102-803D97396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幻灯片" r:id="rId5" imgW="4549750" imgH="3402787" progId="PowerPoint.Slide.8">
                  <p:embed/>
                </p:oleObj>
              </mc:Choice>
              <mc:Fallback>
                <p:oleObj name="幻灯片" r:id="rId5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图片 1">
            <a:extLst>
              <a:ext uri="{FF2B5EF4-FFF2-40B4-BE49-F238E27FC236}">
                <a16:creationId xmlns:a16="http://schemas.microsoft.com/office/drawing/2014/main" id="{6C93B151-FB65-4915-8B85-18CD7DAAF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3127375"/>
            <a:ext cx="533717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1F6B6A9-B63B-4ACA-ABC4-6AEAAC4E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97" y="3246098"/>
            <a:ext cx="3268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gầy</a:t>
            </a:r>
            <a:r>
              <a:rPr lang="en-US" altLang="zh-CN" sz="5400" b="1" dirty="0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guộc</a:t>
            </a:r>
            <a:endParaRPr lang="zh-CN" altLang="en-US" sz="5400" b="1" dirty="0">
              <a:solidFill>
                <a:srgbClr val="6633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DF589A3-7EB9-49FD-A100-0797BB9F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049462"/>
            <a:ext cx="397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khuất</a:t>
            </a:r>
            <a:r>
              <a:rPr lang="en-US" altLang="zh-CN" sz="5400" b="1" dirty="0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mình</a:t>
            </a:r>
            <a:endParaRPr lang="zh-CN" altLang="en-US" sz="5400" b="1" dirty="0">
              <a:solidFill>
                <a:srgbClr val="6633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13977066-5EF6-4C8D-BD59-722E2DBE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215" y="4441147"/>
            <a:ext cx="397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luỹ</a:t>
            </a:r>
            <a:r>
              <a:rPr lang="en-US" altLang="zh-CN" sz="5400" b="1" dirty="0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thành</a:t>
            </a:r>
            <a:endParaRPr lang="zh-CN" altLang="en-US" sz="5400" b="1" dirty="0">
              <a:solidFill>
                <a:srgbClr val="0066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7">
            <a:extLst>
              <a:ext uri="{FF2B5EF4-FFF2-40B4-BE49-F238E27FC236}">
                <a16:creationId xmlns:a16="http://schemas.microsoft.com/office/drawing/2014/main" id="{742E97F6-BBAD-439C-BC8E-9FFF87871E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FBF8F2-F135-4823-93D9-CD186A88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771525"/>
            <a:ext cx="79978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oup 3">
            <a:extLst>
              <a:ext uri="{FF2B5EF4-FFF2-40B4-BE49-F238E27FC236}">
                <a16:creationId xmlns:a16="http://schemas.microsoft.com/office/drawing/2014/main" id="{CF5AFB29-F5C0-4A3C-90F5-23FAA24BDDDE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1753" name="Picture 2">
              <a:extLst>
                <a:ext uri="{FF2B5EF4-FFF2-40B4-BE49-F238E27FC236}">
                  <a16:creationId xmlns:a16="http://schemas.microsoft.com/office/drawing/2014/main" id="{533E3368-FAF9-4B15-8B25-75BE5663E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 Box 5">
              <a:extLst>
                <a:ext uri="{FF2B5EF4-FFF2-40B4-BE49-F238E27FC236}">
                  <a16:creationId xmlns:a16="http://schemas.microsoft.com/office/drawing/2014/main" id="{144BF4AA-DF90-43D8-BFBB-5C36BA1AD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FD75A2-1D82-4C9B-AB81-939F24137766}"/>
              </a:ext>
            </a:extLst>
          </p:cNvPr>
          <p:cNvGrpSpPr>
            <a:grpSpLocks/>
          </p:cNvGrpSpPr>
          <p:nvPr/>
        </p:nvGrpSpPr>
        <p:grpSpPr bwMode="auto">
          <a:xfrm>
            <a:off x="0" y="3405188"/>
            <a:ext cx="4302125" cy="922337"/>
            <a:chOff x="146765" y="4953111"/>
            <a:chExt cx="4301794" cy="921104"/>
          </a:xfrm>
        </p:grpSpPr>
        <p:pic>
          <p:nvPicPr>
            <p:cNvPr id="31751" name="Picture 14">
              <a:extLst>
                <a:ext uri="{FF2B5EF4-FFF2-40B4-BE49-F238E27FC236}">
                  <a16:creationId xmlns:a16="http://schemas.microsoft.com/office/drawing/2014/main" id="{56943AFD-8BE1-4BD9-893F-B62EC58F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5">
              <a:extLst>
                <a:ext uri="{FF2B5EF4-FFF2-40B4-BE49-F238E27FC236}">
                  <a16:creationId xmlns:a16="http://schemas.microsoft.com/office/drawing/2014/main" id="{CB98A055-963B-405F-B8D6-454E07E8D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739" y="5021248"/>
              <a:ext cx="3376820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luỹ thành</a:t>
              </a:r>
              <a:endParaRPr lang="zh-CN" altLang="en-US" sz="45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1750" name="Picture 6">
            <a:extLst>
              <a:ext uri="{FF2B5EF4-FFF2-40B4-BE49-F238E27FC236}">
                <a16:creationId xmlns:a16="http://schemas.microsoft.com/office/drawing/2014/main" id="{EE881F8C-4442-4379-9D18-4A40D05B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7">
            <a:extLst>
              <a:ext uri="{FF2B5EF4-FFF2-40B4-BE49-F238E27FC236}">
                <a16:creationId xmlns:a16="http://schemas.microsoft.com/office/drawing/2014/main" id="{FB1AF6A5-995A-4F79-86D6-4EC83F814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8EF12D-E177-441F-BAF1-15E05B78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771525"/>
            <a:ext cx="80962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3">
            <a:extLst>
              <a:ext uri="{FF2B5EF4-FFF2-40B4-BE49-F238E27FC236}">
                <a16:creationId xmlns:a16="http://schemas.microsoft.com/office/drawing/2014/main" id="{2473CB66-5589-4133-A7DE-0A565CC32117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3801" name="Picture 2">
              <a:extLst>
                <a:ext uri="{FF2B5EF4-FFF2-40B4-BE49-F238E27FC236}">
                  <a16:creationId xmlns:a16="http://schemas.microsoft.com/office/drawing/2014/main" id="{0DECA487-4091-4FCA-B857-33CB97A5C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 Box 5">
              <a:extLst>
                <a:ext uri="{FF2B5EF4-FFF2-40B4-BE49-F238E27FC236}">
                  <a16:creationId xmlns:a16="http://schemas.microsoft.com/office/drawing/2014/main" id="{6528D200-9988-4848-AEFF-A00798B1E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24203-2374-4452-B659-A26FFBACBBED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3330575"/>
            <a:ext cx="3514725" cy="923925"/>
            <a:chOff x="146765" y="4950885"/>
            <a:chExt cx="3514830" cy="923330"/>
          </a:xfrm>
        </p:grpSpPr>
        <p:pic>
          <p:nvPicPr>
            <p:cNvPr id="33799" name="Picture 14">
              <a:extLst>
                <a:ext uri="{FF2B5EF4-FFF2-40B4-BE49-F238E27FC236}">
                  <a16:creationId xmlns:a16="http://schemas.microsoft.com/office/drawing/2014/main" id="{A16B9676-AA81-4523-8D86-CC918E23E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Text Box 5">
              <a:extLst>
                <a:ext uri="{FF2B5EF4-FFF2-40B4-BE49-F238E27FC236}">
                  <a16:creationId xmlns:a16="http://schemas.microsoft.com/office/drawing/2014/main" id="{4C6F8D8E-31B2-4337-8286-EBEE53DB3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987" y="4950885"/>
              <a:ext cx="256760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54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luỹ tre</a:t>
              </a:r>
              <a:endParaRPr lang="zh-CN" altLang="en-US" sz="54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3798" name="Picture 19">
            <a:extLst>
              <a:ext uri="{FF2B5EF4-FFF2-40B4-BE49-F238E27FC236}">
                <a16:creationId xmlns:a16="http://schemas.microsoft.com/office/drawing/2014/main" id="{F3A76B4B-8AAB-4802-963D-9D4450E1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7">
            <a:extLst>
              <a:ext uri="{FF2B5EF4-FFF2-40B4-BE49-F238E27FC236}">
                <a16:creationId xmlns:a16="http://schemas.microsoft.com/office/drawing/2014/main" id="{AD620D97-AA6E-497C-B4DE-16214F074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1494475-7DA0-447F-AE0C-2C8FBEE4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825500"/>
            <a:ext cx="5192713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3">
            <a:extLst>
              <a:ext uri="{FF2B5EF4-FFF2-40B4-BE49-F238E27FC236}">
                <a16:creationId xmlns:a16="http://schemas.microsoft.com/office/drawing/2014/main" id="{46BF5E89-107B-47AF-AE27-80199FF55BA7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5853" name="Picture 2">
              <a:extLst>
                <a:ext uri="{FF2B5EF4-FFF2-40B4-BE49-F238E27FC236}">
                  <a16:creationId xmlns:a16="http://schemas.microsoft.com/office/drawing/2014/main" id="{E77AE707-631F-436C-94A7-B83632749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4" name="Text Box 5">
              <a:extLst>
                <a:ext uri="{FF2B5EF4-FFF2-40B4-BE49-F238E27FC236}">
                  <a16:creationId xmlns:a16="http://schemas.microsoft.com/office/drawing/2014/main" id="{A105F908-C6D0-45BE-92FE-A944CD558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2F7888-28AF-4A71-AB8B-7365618DC40A}"/>
              </a:ext>
            </a:extLst>
          </p:cNvPr>
          <p:cNvGrpSpPr>
            <a:grpSpLocks/>
          </p:cNvGrpSpPr>
          <p:nvPr/>
        </p:nvGrpSpPr>
        <p:grpSpPr bwMode="auto">
          <a:xfrm>
            <a:off x="1008063" y="2863850"/>
            <a:ext cx="5087937" cy="1546225"/>
            <a:chOff x="146765" y="4953111"/>
            <a:chExt cx="5087888" cy="1545465"/>
          </a:xfrm>
        </p:grpSpPr>
        <p:pic>
          <p:nvPicPr>
            <p:cNvPr id="35851" name="Picture 14">
              <a:extLst>
                <a:ext uri="{FF2B5EF4-FFF2-40B4-BE49-F238E27FC236}">
                  <a16:creationId xmlns:a16="http://schemas.microsoft.com/office/drawing/2014/main" id="{33425572-7631-454C-9060-6051B36AA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>
              <a:extLst>
                <a:ext uri="{FF2B5EF4-FFF2-40B4-BE49-F238E27FC236}">
                  <a16:creationId xmlns:a16="http://schemas.microsoft.com/office/drawing/2014/main" id="{2E91B152-010A-4F5C-B811-F4E11AB05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739" y="5021248"/>
              <a:ext cx="416291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áo cộc </a:t>
              </a:r>
            </a:p>
            <a:p>
              <a:pPr eaLnBrk="1" hangingPunct="1"/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(áo ngắn)</a:t>
              </a:r>
              <a:endParaRPr lang="zh-CN" altLang="en-US" sz="45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5846" name="Picture 6">
            <a:extLst>
              <a:ext uri="{FF2B5EF4-FFF2-40B4-BE49-F238E27FC236}">
                <a16:creationId xmlns:a16="http://schemas.microsoft.com/office/drawing/2014/main" id="{46C14083-D500-4057-9ACE-BF5F2BCD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C8806F-9759-483B-8122-D96B36FB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2762250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2D0758-A398-4ADF-8790-2E76C32E0E51}"/>
              </a:ext>
            </a:extLst>
          </p:cNvPr>
          <p:cNvGrpSpPr>
            <a:grpSpLocks/>
          </p:cNvGrpSpPr>
          <p:nvPr/>
        </p:nvGrpSpPr>
        <p:grpSpPr bwMode="auto">
          <a:xfrm>
            <a:off x="7065963" y="123825"/>
            <a:ext cx="4845050" cy="4114800"/>
            <a:chOff x="7065331" y="123762"/>
            <a:chExt cx="4846140" cy="4115444"/>
          </a:xfrm>
        </p:grpSpPr>
        <p:pic>
          <p:nvPicPr>
            <p:cNvPr id="35849" name="Picture 9">
              <a:extLst>
                <a:ext uri="{FF2B5EF4-FFF2-40B4-BE49-F238E27FC236}">
                  <a16:creationId xmlns:a16="http://schemas.microsoft.com/office/drawing/2014/main" id="{F912E11F-6199-4A7D-A01A-13DFBBC07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7223">
              <a:off x="7065331" y="123762"/>
              <a:ext cx="4846140" cy="41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5">
              <a:extLst>
                <a:ext uri="{FF2B5EF4-FFF2-40B4-BE49-F238E27FC236}">
                  <a16:creationId xmlns:a16="http://schemas.microsoft.com/office/drawing/2014/main" id="{DC6995F2-1807-48C4-9591-1AD2BAC5E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9390" y="1348368"/>
              <a:ext cx="360118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  <a:cs typeface="Times New Roman" panose="02020603050405020304" pitchFamily="18" charset="0"/>
                </a:rPr>
                <a:t>lớp bẹ bọc bên ngoài củ măng</a:t>
              </a:r>
              <a:endParaRPr lang="zh-CN" altLang="en-US" sz="4000" b="1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86 L 0.00286 -0.00486 C -0.01901 -0.00209 -0.01472 -0.00324 -0.03308 0.00069 C -0.03724 0.00139 -0.04141 0.00231 -0.04558 0.00347 C -0.04818 0.00416 -0.05599 0.00625 -0.05339 0.00625 C -0.04362 0.00625 -0.0349 -0.00209 -0.02526 -0.00209 C -0.02201 -0.00209 -0.03138 3.33333E-6 -0.03464 0.00069 C -0.04128 0.00185 -0.04805 0.00347 -0.05495 0.00347 C -0.05912 0.00347 -0.04649 0.00162 -0.04245 0.00069 C -0.03919 -0.00023 -0.0362 -0.00139 -0.03308 -0.00209 C -0.02839 -0.00324 -0.01433 -0.00579 -0.01901 -0.00486 C -0.02891 -0.00301 -0.0388 -0.00232 -0.0487 0.00069 C -0.05183 0.00162 -0.0612 0.0037 -0.05808 0.00347 C -0.04766 0.00231 -0.02474 -0.00162 -0.0112 -0.00486 C -0.00794 -0.00579 -0.00482 -0.00672 -0.00183 -0.00764 C 0.00091 -0.00857 0.00612 -0.01042 0.00612 -0.01042 L 0.00612 -0.01042 " pathEditMode="relative" ptsTypes="AAAAAAAAAAAAAAA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8">
            <a:extLst>
              <a:ext uri="{FF2B5EF4-FFF2-40B4-BE49-F238E27FC236}">
                <a16:creationId xmlns:a16="http://schemas.microsoft.com/office/drawing/2014/main" id="{F869B3A2-1BB0-439F-B6E0-92ECBDD2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7" name="Rectangle 1032">
            <a:extLst>
              <a:ext uri="{FF2B5EF4-FFF2-40B4-BE49-F238E27FC236}">
                <a16:creationId xmlns:a16="http://schemas.microsoft.com/office/drawing/2014/main" id="{D0C00DA3-0D63-42B7-AE97-409BEDB7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8" name="Rectangle 1033">
            <a:extLst>
              <a:ext uri="{FF2B5EF4-FFF2-40B4-BE49-F238E27FC236}">
                <a16:creationId xmlns:a16="http://schemas.microsoft.com/office/drawing/2014/main" id="{B7DFE8AE-8A8D-46BE-849E-12AC7B3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9" name="Rectangle 1034">
            <a:extLst>
              <a:ext uri="{FF2B5EF4-FFF2-40B4-BE49-F238E27FC236}">
                <a16:creationId xmlns:a16="http://schemas.microsoft.com/office/drawing/2014/main" id="{313A6490-1291-4CE5-B599-396485A4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90" name="矩形 4">
            <a:extLst>
              <a:ext uri="{FF2B5EF4-FFF2-40B4-BE49-F238E27FC236}">
                <a16:creationId xmlns:a16="http://schemas.microsoft.com/office/drawing/2014/main" id="{D8AA9CCD-D780-4209-B9AD-DC5E80DE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7895" name="图片 6">
            <a:extLst>
              <a:ext uri="{FF2B5EF4-FFF2-40B4-BE49-F238E27FC236}">
                <a16:creationId xmlns:a16="http://schemas.microsoft.com/office/drawing/2014/main" id="{A9C9CA96-C75F-4092-8CAE-980A695FA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015">
            <a:off x="-3729038" y="-1346200"/>
            <a:ext cx="4899026" cy="87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文本框 2">
            <a:extLst>
              <a:ext uri="{FF2B5EF4-FFF2-40B4-BE49-F238E27FC236}">
                <a16:creationId xmlns:a16="http://schemas.microsoft.com/office/drawing/2014/main" id="{88E2CBDB-DD26-4A5F-9F90-76D8EA3F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0"/>
            <a:ext cx="6569075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Tre xanh, 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Xanh tự bao giờ?</a:t>
            </a:r>
          </a:p>
          <a:p>
            <a:pPr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Chuyện ngày xưa... đã có bờ tre xanh</a:t>
            </a:r>
            <a:r>
              <a:rPr lang="en-US" altLang="en-US" b="1">
                <a:solidFill>
                  <a:srgbClr val="006600"/>
                </a:solidFill>
                <a:ea typeface="字魂59号-创粗黑" pitchFamily="2" charset="-122"/>
              </a:rPr>
              <a:t>.</a:t>
            </a:r>
            <a:endParaRPr lang="vi-VN" altLang="en-US" b="1">
              <a:solidFill>
                <a:srgbClr val="0066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Thân gầy guộc, lá mong manh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Mà sao nên lũy nên thành tre ơi?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Ở đâu tre cũng xanh tươi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Cho dù đất sỏi đất vôi bạc màu?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Có gì đâu, có gì đâu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Mỡ màu ít, chắt dồn lâu hóa nhiều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Rễ siêng không ngại đất nghèo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Tre bao nhiêu rễ bấy nhiêu cần cù.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Vươn mình trong gió tre đu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Cây kham khổ vẫn hát ru lá cành</a:t>
            </a:r>
            <a:r>
              <a:rPr lang="en-US" altLang="en-US" b="1">
                <a:solidFill>
                  <a:srgbClr val="C00000"/>
                </a:solidFill>
                <a:ea typeface="字魂59号-创粗黑" pitchFamily="2" charset="-122"/>
              </a:rPr>
              <a:t>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Yêu nhiều nắng nỏ trời xanh</a:t>
            </a: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Tre xanh không đứng khuất mình bóng râm.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Bão bùng thân bọc lấy thân</a:t>
            </a:r>
            <a:endParaRPr lang="en-US" altLang="en-US" b="1">
              <a:solidFill>
                <a:schemeClr val="accent2">
                  <a:lumMod val="75000"/>
                </a:schemeClr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Tay ôm tay níu tre gần nhau thêm</a:t>
            </a:r>
          </a:p>
        </p:txBody>
      </p:sp>
      <p:pic>
        <p:nvPicPr>
          <p:cNvPr id="37897" name="图片 3">
            <a:extLst>
              <a:ext uri="{FF2B5EF4-FFF2-40B4-BE49-F238E27FC236}">
                <a16:creationId xmlns:a16="http://schemas.microsoft.com/office/drawing/2014/main" id="{1857CED9-38BE-4B6F-AC67-17F40F16C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13" y="-1084263"/>
            <a:ext cx="4249737" cy="3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522944D-3276-4E85-8397-98195C7F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557213"/>
            <a:ext cx="5553075" cy="638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Thương nhau tre chẳng ở riêng</a:t>
            </a: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Lũy thành từ đó mà nên hỡi người</a:t>
            </a:r>
            <a:r>
              <a:rPr lang="en-US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.</a:t>
            </a:r>
            <a:endParaRPr lang="vi-VN" altLang="en-US" b="1">
              <a:solidFill>
                <a:schemeClr val="accent2">
                  <a:lumMod val="75000"/>
                </a:schemeClr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Chẳng may thân gãy cành rơi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Vẫn nguyên cái gốc truyền đời cho măng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Nòi tre đâu chịu mọc cong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Chưa lên đã nhọn như chông lạ thường.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Lưng trần phơi nắng phơi sương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Có manh áo cộc, tre nhường cho con.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Măng non là búp măng non.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Đã mang dáng thẳng thân tròn của tre.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Năm qua đi, tháng qua đi</a:t>
            </a:r>
            <a:r>
              <a:rPr lang="en-US" altLang="en-US" b="1">
                <a:solidFill>
                  <a:srgbClr val="CC6600"/>
                </a:solidFill>
                <a:ea typeface="字魂59号-创粗黑" pitchFamily="2" charset="-122"/>
              </a:rPr>
              <a:t>,</a:t>
            </a:r>
            <a:endParaRPr lang="vi-VN" altLang="en-US" b="1">
              <a:solidFill>
                <a:srgbClr val="CC66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Tre già măng mọc có gì lạ đâu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Đất xanh tre mãi xanh màu tre xanh.</a:t>
            </a:r>
            <a:endParaRPr lang="en-US" altLang="en-US" b="1">
              <a:solidFill>
                <a:srgbClr val="FF00FF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 </a:t>
            </a:r>
            <a:r>
              <a:rPr lang="en-US" altLang="en-US" b="1">
                <a:solidFill>
                  <a:srgbClr val="000000"/>
                </a:solidFill>
                <a:ea typeface="字魂59号-创粗黑" pitchFamily="2" charset="-122"/>
              </a:rPr>
              <a:t>			</a:t>
            </a:r>
            <a:r>
              <a:rPr lang="en-US" altLang="zh-CN" sz="2500" b="1">
                <a:solidFill>
                  <a:srgbClr val="006600"/>
                </a:solidFill>
                <a:ea typeface="字魂59号-创粗黑" pitchFamily="2" charset="-122"/>
              </a:rPr>
              <a:t>Nguyễn Duy</a:t>
            </a:r>
            <a:endParaRPr lang="zh-CN" altLang="en-US" sz="2500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pic>
        <p:nvPicPr>
          <p:cNvPr id="37899" name="Picture 2">
            <a:extLst>
              <a:ext uri="{FF2B5EF4-FFF2-40B4-BE49-F238E27FC236}">
                <a16:creationId xmlns:a16="http://schemas.microsoft.com/office/drawing/2014/main" id="{E7D85A4B-145A-4793-B36E-2B9FD47E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895850"/>
            <a:ext cx="18049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D5566-B9DB-4FFE-BEED-DE2C307D38B0}"/>
              </a:ext>
            </a:extLst>
          </p:cNvPr>
          <p:cNvSpPr txBox="1"/>
          <p:nvPr/>
        </p:nvSpPr>
        <p:spPr>
          <a:xfrm>
            <a:off x="4429125" y="122238"/>
            <a:ext cx="2819400" cy="584200"/>
          </a:xfrm>
          <a:custGeom>
            <a:avLst/>
            <a:gdLst>
              <a:gd name="connsiteX0" fmla="*/ 0 w 2818772"/>
              <a:gd name="connsiteY0" fmla="*/ 0 h 584775"/>
              <a:gd name="connsiteX1" fmla="*/ 620130 w 2818772"/>
              <a:gd name="connsiteY1" fmla="*/ 0 h 584775"/>
              <a:gd name="connsiteX2" fmla="*/ 1127509 w 2818772"/>
              <a:gd name="connsiteY2" fmla="*/ 0 h 584775"/>
              <a:gd name="connsiteX3" fmla="*/ 1606700 w 2818772"/>
              <a:gd name="connsiteY3" fmla="*/ 0 h 584775"/>
              <a:gd name="connsiteX4" fmla="*/ 2114079 w 2818772"/>
              <a:gd name="connsiteY4" fmla="*/ 0 h 584775"/>
              <a:gd name="connsiteX5" fmla="*/ 2818772 w 2818772"/>
              <a:gd name="connsiteY5" fmla="*/ 0 h 584775"/>
              <a:gd name="connsiteX6" fmla="*/ 2818772 w 2818772"/>
              <a:gd name="connsiteY6" fmla="*/ 584775 h 584775"/>
              <a:gd name="connsiteX7" fmla="*/ 2311393 w 2818772"/>
              <a:gd name="connsiteY7" fmla="*/ 584775 h 584775"/>
              <a:gd name="connsiteX8" fmla="*/ 1747639 w 2818772"/>
              <a:gd name="connsiteY8" fmla="*/ 584775 h 584775"/>
              <a:gd name="connsiteX9" fmla="*/ 1268447 w 2818772"/>
              <a:gd name="connsiteY9" fmla="*/ 584775 h 584775"/>
              <a:gd name="connsiteX10" fmla="*/ 648318 w 2818772"/>
              <a:gd name="connsiteY10" fmla="*/ 584775 h 584775"/>
              <a:gd name="connsiteX11" fmla="*/ 0 w 2818772"/>
              <a:gd name="connsiteY11" fmla="*/ 584775 h 584775"/>
              <a:gd name="connsiteX12" fmla="*/ 0 w 2818772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772" h="584775" fill="none" extrusionOk="0">
                <a:moveTo>
                  <a:pt x="0" y="0"/>
                </a:moveTo>
                <a:cubicBezTo>
                  <a:pt x="157902" y="-37867"/>
                  <a:pt x="441196" y="45872"/>
                  <a:pt x="620130" y="0"/>
                </a:cubicBezTo>
                <a:cubicBezTo>
                  <a:pt x="799064" y="-45872"/>
                  <a:pt x="1023488" y="1953"/>
                  <a:pt x="1127509" y="0"/>
                </a:cubicBezTo>
                <a:cubicBezTo>
                  <a:pt x="1231530" y="-1953"/>
                  <a:pt x="1505609" y="53406"/>
                  <a:pt x="1606700" y="0"/>
                </a:cubicBezTo>
                <a:cubicBezTo>
                  <a:pt x="1707791" y="-53406"/>
                  <a:pt x="1974907" y="18386"/>
                  <a:pt x="2114079" y="0"/>
                </a:cubicBezTo>
                <a:cubicBezTo>
                  <a:pt x="2253251" y="-18386"/>
                  <a:pt x="2664913" y="64038"/>
                  <a:pt x="2818772" y="0"/>
                </a:cubicBezTo>
                <a:cubicBezTo>
                  <a:pt x="2826065" y="141193"/>
                  <a:pt x="2790809" y="394921"/>
                  <a:pt x="2818772" y="584775"/>
                </a:cubicBezTo>
                <a:cubicBezTo>
                  <a:pt x="2626486" y="622761"/>
                  <a:pt x="2455924" y="538759"/>
                  <a:pt x="2311393" y="584775"/>
                </a:cubicBezTo>
                <a:cubicBezTo>
                  <a:pt x="2166862" y="630791"/>
                  <a:pt x="1893421" y="535635"/>
                  <a:pt x="1747639" y="584775"/>
                </a:cubicBezTo>
                <a:cubicBezTo>
                  <a:pt x="1601857" y="633915"/>
                  <a:pt x="1396410" y="531836"/>
                  <a:pt x="1268447" y="584775"/>
                </a:cubicBezTo>
                <a:cubicBezTo>
                  <a:pt x="1140484" y="637714"/>
                  <a:pt x="815301" y="538122"/>
                  <a:pt x="648318" y="584775"/>
                </a:cubicBezTo>
                <a:cubicBezTo>
                  <a:pt x="481335" y="631428"/>
                  <a:pt x="226508" y="527649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818772" h="584775" stroke="0" extrusionOk="0">
                <a:moveTo>
                  <a:pt x="0" y="0"/>
                </a:moveTo>
                <a:cubicBezTo>
                  <a:pt x="121772" y="-32978"/>
                  <a:pt x="286129" y="3243"/>
                  <a:pt x="563754" y="0"/>
                </a:cubicBezTo>
                <a:cubicBezTo>
                  <a:pt x="841379" y="-3243"/>
                  <a:pt x="1028172" y="62330"/>
                  <a:pt x="1183884" y="0"/>
                </a:cubicBezTo>
                <a:cubicBezTo>
                  <a:pt x="1339596" y="-62330"/>
                  <a:pt x="1549447" y="424"/>
                  <a:pt x="1663075" y="0"/>
                </a:cubicBezTo>
                <a:cubicBezTo>
                  <a:pt x="1776703" y="-424"/>
                  <a:pt x="2016598" y="11966"/>
                  <a:pt x="2170454" y="0"/>
                </a:cubicBezTo>
                <a:cubicBezTo>
                  <a:pt x="2324310" y="-11966"/>
                  <a:pt x="2586176" y="41473"/>
                  <a:pt x="2818772" y="0"/>
                </a:cubicBezTo>
                <a:cubicBezTo>
                  <a:pt x="2818880" y="203977"/>
                  <a:pt x="2753645" y="400337"/>
                  <a:pt x="2818772" y="584775"/>
                </a:cubicBezTo>
                <a:cubicBezTo>
                  <a:pt x="2656847" y="594033"/>
                  <a:pt x="2386538" y="548622"/>
                  <a:pt x="2255018" y="584775"/>
                </a:cubicBezTo>
                <a:cubicBezTo>
                  <a:pt x="2123498" y="620928"/>
                  <a:pt x="1979772" y="542781"/>
                  <a:pt x="1719451" y="584775"/>
                </a:cubicBezTo>
                <a:cubicBezTo>
                  <a:pt x="1459130" y="626769"/>
                  <a:pt x="1421873" y="532033"/>
                  <a:pt x="1155697" y="584775"/>
                </a:cubicBezTo>
                <a:cubicBezTo>
                  <a:pt x="889521" y="637517"/>
                  <a:pt x="873090" y="557349"/>
                  <a:pt x="648318" y="584775"/>
                </a:cubicBezTo>
                <a:cubicBezTo>
                  <a:pt x="423546" y="612201"/>
                  <a:pt x="186421" y="516653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Việt Nam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06814C-BFB4-42D9-A801-C19B0306D703}"/>
              </a:ext>
            </a:extLst>
          </p:cNvPr>
          <p:cNvCxnSpPr>
            <a:cxnSpLocks/>
          </p:cNvCxnSpPr>
          <p:nvPr/>
        </p:nvCxnSpPr>
        <p:spPr bwMode="auto">
          <a:xfrm flipH="1">
            <a:off x="847725" y="388938"/>
            <a:ext cx="73025" cy="338137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B7383-1FFD-471E-B99B-67E76C7E04E2}"/>
              </a:ext>
            </a:extLst>
          </p:cNvPr>
          <p:cNvCxnSpPr>
            <a:cxnSpLocks/>
          </p:cNvCxnSpPr>
          <p:nvPr/>
        </p:nvCxnSpPr>
        <p:spPr bwMode="auto">
          <a:xfrm flipH="1">
            <a:off x="844550" y="517366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F1E7B-BE8C-4E50-9FEC-827EFC25CA6C}"/>
              </a:ext>
            </a:extLst>
          </p:cNvPr>
          <p:cNvCxnSpPr>
            <a:cxnSpLocks/>
          </p:cNvCxnSpPr>
          <p:nvPr/>
        </p:nvCxnSpPr>
        <p:spPr bwMode="auto">
          <a:xfrm flipH="1">
            <a:off x="7177088" y="1323975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93CFDA-61D9-48B6-976C-9566A36613E5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9150" y="5005388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6811B5-20CC-4C05-B86A-E14766A7A5B9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77538" y="4635500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61622A-E306-4C2D-BB40-8D318C2CF5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36375" y="613251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9CE673-2A16-40DA-8381-02D6C0AA8EEC}"/>
              </a:ext>
            </a:extLst>
          </p:cNvPr>
          <p:cNvCxnSpPr>
            <a:cxnSpLocks/>
          </p:cNvCxnSpPr>
          <p:nvPr/>
        </p:nvCxnSpPr>
        <p:spPr bwMode="auto">
          <a:xfrm flipH="1">
            <a:off x="11425238" y="968375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9DD1EF-8E48-4D2D-A9F5-FE41E3E8C392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5700" y="4803775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3BEF50-68BE-4768-9BBA-12360C02D92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53063" y="1174750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515DC-5D5F-495A-8950-14FC412B93A2}"/>
              </a:ext>
            </a:extLst>
          </p:cNvPr>
          <p:cNvCxnSpPr>
            <a:cxnSpLocks/>
          </p:cNvCxnSpPr>
          <p:nvPr/>
        </p:nvCxnSpPr>
        <p:spPr bwMode="auto">
          <a:xfrm flipH="1">
            <a:off x="812800" y="151606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5834DB2-4C42-47C4-8205-CAE358D6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13" y="-200025"/>
            <a:ext cx="6510338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>
            <a:extLst>
              <a:ext uri="{FF2B5EF4-FFF2-40B4-BE49-F238E27FC236}">
                <a16:creationId xmlns:a16="http://schemas.microsoft.com/office/drawing/2014/main" id="{D951A860-54E5-4A3E-8041-3428D6DA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0175"/>
            <a:ext cx="61928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DB3413C-A19E-42D9-B2B4-DE2CDFFCA6CD}"/>
              </a:ext>
            </a:extLst>
          </p:cNvPr>
          <p:cNvGrpSpPr>
            <a:grpSpLocks/>
          </p:cNvGrpSpPr>
          <p:nvPr/>
        </p:nvGrpSpPr>
        <p:grpSpPr bwMode="auto">
          <a:xfrm>
            <a:off x="8310563" y="3427413"/>
            <a:ext cx="2373312" cy="2738437"/>
            <a:chOff x="8310647" y="3427895"/>
            <a:chExt cx="2372421" cy="2737409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A74047EE-84E2-4B8B-BB7B-0C230BBE3B71}"/>
                </a:ext>
              </a:extLst>
            </p:cNvPr>
            <p:cNvSpPr/>
            <p:nvPr/>
          </p:nvSpPr>
          <p:spPr bwMode="auto">
            <a:xfrm>
              <a:off x="8310647" y="3427895"/>
              <a:ext cx="2372421" cy="2737409"/>
            </a:xfrm>
            <a:prstGeom prst="round2DiagRect">
              <a:avLst/>
            </a:prstGeom>
            <a:solidFill>
              <a:srgbClr val="CCFF99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9" name="Pictur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82AB8140-F6C2-4D22-8793-F5CFDCB0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23" t="49808" r="3970" b="7758"/>
            <a:stretch>
              <a:fillRect/>
            </a:stretch>
          </p:blipFill>
          <p:spPr bwMode="auto">
            <a:xfrm>
              <a:off x="8761691" y="3983996"/>
              <a:ext cx="1642322" cy="166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CCC453-4C53-4A47-A3E7-8031D77FC1C6}"/>
              </a:ext>
            </a:extLst>
          </p:cNvPr>
          <p:cNvGrpSpPr>
            <a:grpSpLocks/>
          </p:cNvGrpSpPr>
          <p:nvPr/>
        </p:nvGrpSpPr>
        <p:grpSpPr bwMode="auto">
          <a:xfrm>
            <a:off x="8337550" y="690563"/>
            <a:ext cx="2371725" cy="2736850"/>
            <a:chOff x="8336797" y="690486"/>
            <a:chExt cx="2372421" cy="2737409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C397932B-D217-4D0F-B532-386125BEFC4D}"/>
                </a:ext>
              </a:extLst>
            </p:cNvPr>
            <p:cNvSpPr/>
            <p:nvPr/>
          </p:nvSpPr>
          <p:spPr bwMode="auto">
            <a:xfrm>
              <a:off x="8336797" y="690486"/>
              <a:ext cx="2372421" cy="2737409"/>
            </a:xfrm>
            <a:prstGeom prst="round2DiagRect">
              <a:avLst/>
            </a:prstGeom>
            <a:solidFill>
              <a:srgbClr val="99FF66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5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F20EE1D-C626-41E1-BED7-0F2C78159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23" t="9383" r="3212" b="52904"/>
            <a:stretch>
              <a:fillRect/>
            </a:stretch>
          </p:blipFill>
          <p:spPr bwMode="auto">
            <a:xfrm>
              <a:off x="8641922" y="1230937"/>
              <a:ext cx="1762170" cy="147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5EEBFD-DDAD-4814-A361-EBB415CFE242}"/>
              </a:ext>
            </a:extLst>
          </p:cNvPr>
          <p:cNvGrpSpPr>
            <a:grpSpLocks/>
          </p:cNvGrpSpPr>
          <p:nvPr/>
        </p:nvGrpSpPr>
        <p:grpSpPr bwMode="auto">
          <a:xfrm>
            <a:off x="5932488" y="698500"/>
            <a:ext cx="2371725" cy="2736850"/>
            <a:chOff x="5931881" y="698498"/>
            <a:chExt cx="2372421" cy="2737409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BE6F1B41-8108-43AB-A63D-5876D992F42D}"/>
                </a:ext>
              </a:extLst>
            </p:cNvPr>
            <p:cNvSpPr/>
            <p:nvPr/>
          </p:nvSpPr>
          <p:spPr bwMode="auto">
            <a:xfrm>
              <a:off x="5931881" y="698498"/>
              <a:ext cx="2372421" cy="2737409"/>
            </a:xfrm>
            <a:prstGeom prst="round2DiagRect">
              <a:avLst/>
            </a:prstGeom>
            <a:solidFill>
              <a:srgbClr val="CCFF99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1" name="Picture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79F81B3-9835-45A2-AB66-DEFC67A25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" t="5664" r="49747" b="50020"/>
            <a:stretch>
              <a:fillRect/>
            </a:stretch>
          </p:blipFill>
          <p:spPr bwMode="auto">
            <a:xfrm>
              <a:off x="6118099" y="1230936"/>
              <a:ext cx="1925008" cy="1736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088E9A-974B-42CB-9D42-959ABD7C7B3B}"/>
              </a:ext>
            </a:extLst>
          </p:cNvPr>
          <p:cNvGrpSpPr>
            <a:grpSpLocks/>
          </p:cNvGrpSpPr>
          <p:nvPr/>
        </p:nvGrpSpPr>
        <p:grpSpPr bwMode="auto">
          <a:xfrm>
            <a:off x="5899150" y="3435350"/>
            <a:ext cx="2373313" cy="2738438"/>
            <a:chOff x="5899883" y="3435907"/>
            <a:chExt cx="2372421" cy="2737409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839A3689-94BB-483B-A6E3-2E529E172686}"/>
                </a:ext>
              </a:extLst>
            </p:cNvPr>
            <p:cNvSpPr/>
            <p:nvPr/>
          </p:nvSpPr>
          <p:spPr bwMode="auto">
            <a:xfrm>
              <a:off x="5899883" y="3435907"/>
              <a:ext cx="2372421" cy="2737409"/>
            </a:xfrm>
            <a:prstGeom prst="round2DiagRect">
              <a:avLst/>
            </a:prstGeom>
            <a:solidFill>
              <a:srgbClr val="99FF66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47" name="Pictur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5185568B-00C9-434B-90D2-434C62F8F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" t="49306" r="47688" b="6377"/>
            <a:stretch>
              <a:fillRect/>
            </a:stretch>
          </p:blipFill>
          <p:spPr bwMode="auto">
            <a:xfrm>
              <a:off x="6185742" y="4003573"/>
              <a:ext cx="1854474" cy="162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D27BBEE0-16C4-4F03-8492-004FF29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15F9F31-2C0C-4823-BBC7-8B8E7CD01E04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1992" name="Picture 3">
              <a:extLst>
                <a:ext uri="{FF2B5EF4-FFF2-40B4-BE49-F238E27FC236}">
                  <a16:creationId xmlns:a16="http://schemas.microsoft.com/office/drawing/2014/main" id="{7285C71F-B687-4289-AA22-577039F32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TextBox 5">
              <a:extLst>
                <a:ext uri="{FF2B5EF4-FFF2-40B4-BE49-F238E27FC236}">
                  <a16:creationId xmlns:a16="http://schemas.microsoft.com/office/drawing/2014/main" id="{B0226DB8-08D8-417B-8479-7858D6762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50932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Tìm những câu thơ nói lên sự gắn bó lâu đời của cây tre với người Việt Nam?</a:t>
              </a:r>
            </a:p>
          </p:txBody>
        </p:sp>
        <p:pic>
          <p:nvPicPr>
            <p:cNvPr id="41994" name="Picture 7">
              <a:extLst>
                <a:ext uri="{FF2B5EF4-FFF2-40B4-BE49-F238E27FC236}">
                  <a16:creationId xmlns:a16="http://schemas.microsoft.com/office/drawing/2014/main" id="{AE0BD1FA-5E92-4627-8D4E-C1DB7033C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35328-B272-4ECE-84D5-29D50DDC1960}"/>
              </a:ext>
            </a:extLst>
          </p:cNvPr>
          <p:cNvGrpSpPr>
            <a:grpSpLocks/>
          </p:cNvGrpSpPr>
          <p:nvPr/>
        </p:nvGrpSpPr>
        <p:grpSpPr bwMode="auto">
          <a:xfrm>
            <a:off x="2495600" y="3724585"/>
            <a:ext cx="9764712" cy="2054225"/>
            <a:chOff x="2427899" y="3755149"/>
            <a:chExt cx="9764101" cy="2054051"/>
          </a:xfrm>
        </p:grpSpPr>
        <p:sp>
          <p:nvSpPr>
            <p:cNvPr id="41990" name="TextBox 9">
              <a:extLst>
                <a:ext uri="{FF2B5EF4-FFF2-40B4-BE49-F238E27FC236}">
                  <a16:creationId xmlns:a16="http://schemas.microsoft.com/office/drawing/2014/main" id="{6820C1F1-F46E-4444-98F9-5E1C71FAC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212" y="3755149"/>
              <a:ext cx="815378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Tre xanh, </a:t>
              </a:r>
            </a:p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Xanh tự bao giờ?</a:t>
              </a:r>
            </a:p>
            <a:p>
              <a:pPr algn="just"/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Chuyện ngày xưa... đã có bờ tre xanh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4000">
                <a:solidFill>
                  <a:srgbClr val="000000"/>
                </a:solidFill>
                <a:ea typeface="字魂59号-创粗黑" pitchFamily="2" charset="-122"/>
              </a:endParaRPr>
            </a:p>
          </p:txBody>
        </p:sp>
        <p:pic>
          <p:nvPicPr>
            <p:cNvPr id="41991" name="Picture 11">
              <a:extLst>
                <a:ext uri="{FF2B5EF4-FFF2-40B4-BE49-F238E27FC236}">
                  <a16:creationId xmlns:a16="http://schemas.microsoft.com/office/drawing/2014/main" id="{BF496228-4574-45B0-9E84-72E52582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99" y="3884718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76149B09-8317-494E-89EA-B4F3A842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F5119DD2-352C-4B69-8076-39B26881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4E1379-51E5-4581-A91F-6A0E9A4DEC7B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4040" name="Picture 3">
              <a:extLst>
                <a:ext uri="{FF2B5EF4-FFF2-40B4-BE49-F238E27FC236}">
                  <a16:creationId xmlns:a16="http://schemas.microsoft.com/office/drawing/2014/main" id="{FD5F15C5-16F3-4483-8535-4C7A3DB5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TextBox 5">
              <a:extLst>
                <a:ext uri="{FF2B5EF4-FFF2-40B4-BE49-F238E27FC236}">
                  <a16:creationId xmlns:a16="http://schemas.microsoft.com/office/drawing/2014/main" id="{53E350C8-497D-4E12-A644-F7B8FC819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529" y="396268"/>
              <a:ext cx="661349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tượng trưng cho tính cần cù?</a:t>
              </a:r>
              <a:endParaRPr lang="en-US" altLang="en-US" sz="4000" b="1">
                <a:solidFill>
                  <a:srgbClr val="008000"/>
                </a:solidFill>
                <a:ea typeface="字魂59号-创粗黑" pitchFamily="2" charset="-122"/>
              </a:endParaRPr>
            </a:p>
          </p:txBody>
        </p:sp>
        <p:pic>
          <p:nvPicPr>
            <p:cNvPr id="44042" name="Picture 7">
              <a:extLst>
                <a:ext uri="{FF2B5EF4-FFF2-40B4-BE49-F238E27FC236}">
                  <a16:creationId xmlns:a16="http://schemas.microsoft.com/office/drawing/2014/main" id="{890E9B2C-D9E5-4D62-8CEB-10838FE45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45047-9E99-43B3-A637-44B1D6D48001}"/>
              </a:ext>
            </a:extLst>
          </p:cNvPr>
          <p:cNvGrpSpPr>
            <a:grpSpLocks/>
          </p:cNvGrpSpPr>
          <p:nvPr/>
        </p:nvGrpSpPr>
        <p:grpSpPr bwMode="auto">
          <a:xfrm>
            <a:off x="3789363" y="3168650"/>
            <a:ext cx="8571333" cy="3324225"/>
            <a:chOff x="2973423" y="3755149"/>
            <a:chExt cx="9691108" cy="3323987"/>
          </a:xfrm>
        </p:grpSpPr>
        <p:sp>
          <p:nvSpPr>
            <p:cNvPr id="44038" name="TextBox 9">
              <a:extLst>
                <a:ext uri="{FF2B5EF4-FFF2-40B4-BE49-F238E27FC236}">
                  <a16:creationId xmlns:a16="http://schemas.microsoft.com/office/drawing/2014/main" id="{33EED2AD-C2BD-4171-9795-246A8786F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0743" y="3755149"/>
              <a:ext cx="8153788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Ở đâu tre cũng xanh tươi</a:t>
              </a: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Cho dù đất sỏi đất vôi bạc màu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Có gì đâu, có gì đâu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,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Mỡ màu ít, chắt dồn lâu hóa nhiều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Rễ siêng không ngại đất nghèo</a:t>
              </a: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Tre bao nhiêu rễ bấy nhiêu cần cù.</a:t>
              </a:r>
            </a:p>
          </p:txBody>
        </p:sp>
        <p:pic>
          <p:nvPicPr>
            <p:cNvPr id="44039" name="Picture 11">
              <a:extLst>
                <a:ext uri="{FF2B5EF4-FFF2-40B4-BE49-F238E27FC236}">
                  <a16:creationId xmlns:a16="http://schemas.microsoft.com/office/drawing/2014/main" id="{CF23A3EE-7231-49AE-9AF6-081E4CAE3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423" y="4327851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F1746A-AD70-46C0-93B8-3FE7805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FA7733DD-3A1A-4FF5-B80C-8031F06E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22C08B-07E0-40E5-B6D0-C82CD12AE735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6088" name="Picture 3">
              <a:extLst>
                <a:ext uri="{FF2B5EF4-FFF2-40B4-BE49-F238E27FC236}">
                  <a16:creationId xmlns:a16="http://schemas.microsoft.com/office/drawing/2014/main" id="{78B59FC8-03D3-4ABA-A68E-058FC3391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Box 5">
              <a:extLst>
                <a:ext uri="{FF2B5EF4-FFF2-40B4-BE49-F238E27FC236}">
                  <a16:creationId xmlns:a16="http://schemas.microsoft.com/office/drawing/2014/main" id="{330F72EC-AEB9-4ADE-A487-01D43A5C2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50932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gợi lên phẩm chất đoàn kết của người Việt Nam?</a:t>
              </a:r>
            </a:p>
          </p:txBody>
        </p:sp>
        <p:pic>
          <p:nvPicPr>
            <p:cNvPr id="46090" name="Picture 7">
              <a:extLst>
                <a:ext uri="{FF2B5EF4-FFF2-40B4-BE49-F238E27FC236}">
                  <a16:creationId xmlns:a16="http://schemas.microsoft.com/office/drawing/2014/main" id="{471AE823-188F-4D47-8592-112F8BA7A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3B94-26DE-4C1C-B06C-FDB376AF0BCB}"/>
              </a:ext>
            </a:extLst>
          </p:cNvPr>
          <p:cNvGrpSpPr>
            <a:grpSpLocks/>
          </p:cNvGrpSpPr>
          <p:nvPr/>
        </p:nvGrpSpPr>
        <p:grpSpPr bwMode="auto">
          <a:xfrm>
            <a:off x="2875303" y="3735387"/>
            <a:ext cx="9197361" cy="2554545"/>
            <a:chOff x="3191547" y="3755149"/>
            <a:chExt cx="9197021" cy="2553838"/>
          </a:xfrm>
        </p:grpSpPr>
        <p:sp>
          <p:nvSpPr>
            <p:cNvPr id="46086" name="TextBox 9">
              <a:extLst>
                <a:ext uri="{FF2B5EF4-FFF2-40B4-BE49-F238E27FC236}">
                  <a16:creationId xmlns:a16="http://schemas.microsoft.com/office/drawing/2014/main" id="{47E186BE-B959-44E7-AC95-F80D0D10A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0400" y="3755149"/>
              <a:ext cx="7608168" cy="255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Khi bão bùng, tre tay ôm tay níu cho gần nhau thêm.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 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Thương nhau tre chẳng ở riêng mà mọc thành lũy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4000">
                <a:solidFill>
                  <a:srgbClr val="000000"/>
                </a:solidFill>
                <a:ea typeface="字魂59号-创粗黑" pitchFamily="2" charset="-122"/>
              </a:endParaRPr>
            </a:p>
          </p:txBody>
        </p:sp>
        <p:pic>
          <p:nvPicPr>
            <p:cNvPr id="46087" name="Picture 11">
              <a:extLst>
                <a:ext uri="{FF2B5EF4-FFF2-40B4-BE49-F238E27FC236}">
                  <a16:creationId xmlns:a16="http://schemas.microsoft.com/office/drawing/2014/main" id="{B1FD85A2-D54E-4964-9E80-8D84B5A7E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547" y="3827189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8E76008B-B144-46BA-A607-595CCC41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FB74BBE2-3DF7-4707-9C17-DABAAFFD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865CD-74F8-4436-AD5D-6943541EB298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8136" name="Picture 3">
              <a:extLst>
                <a:ext uri="{FF2B5EF4-FFF2-40B4-BE49-F238E27FC236}">
                  <a16:creationId xmlns:a16="http://schemas.microsoft.com/office/drawing/2014/main" id="{F1E76DD2-E141-4CC7-A812-5A34BD33F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TextBox 5">
              <a:extLst>
                <a:ext uri="{FF2B5EF4-FFF2-40B4-BE49-F238E27FC236}">
                  <a16:creationId xmlns:a16="http://schemas.microsoft.com/office/drawing/2014/main" id="{6EE841B6-8462-4B14-8092-DB3FEEAE49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14928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tượng trưng cho tính ngay thẳng?</a:t>
              </a:r>
              <a:endParaRPr lang="en-US" altLang="en-US" sz="4000" b="1">
                <a:solidFill>
                  <a:srgbClr val="008000"/>
                </a:solidFill>
                <a:ea typeface="字魂59号-创粗黑" pitchFamily="2" charset="-122"/>
              </a:endParaRPr>
            </a:p>
          </p:txBody>
        </p:sp>
        <p:pic>
          <p:nvPicPr>
            <p:cNvPr id="48138" name="Picture 7">
              <a:extLst>
                <a:ext uri="{FF2B5EF4-FFF2-40B4-BE49-F238E27FC236}">
                  <a16:creationId xmlns:a16="http://schemas.microsoft.com/office/drawing/2014/main" id="{5055ED74-A8EC-428C-989C-7092FF3A0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DB2E76-2F13-4737-9658-10D35419C530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3359150"/>
            <a:ext cx="8996363" cy="3170238"/>
            <a:chOff x="2427899" y="3755149"/>
            <a:chExt cx="8996693" cy="3170099"/>
          </a:xfrm>
        </p:grpSpPr>
        <p:sp>
          <p:nvSpPr>
            <p:cNvPr id="48134" name="TextBox 9">
              <a:extLst>
                <a:ext uri="{FF2B5EF4-FFF2-40B4-BE49-F238E27FC236}">
                  <a16:creationId xmlns:a16="http://schemas.microsoft.com/office/drawing/2014/main" id="{7DA41BE3-0BFD-475E-B0ED-604DC4017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212" y="3755149"/>
              <a:ext cx="738638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Tre già thân g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ã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y cành rơi vẫn truyền cái gốc cho con, măng tre luôn mọc thẳng: Nòi tre đâu chịu mọc cong, búp măng non đã mang dáng thẳng thân tròn của tre.</a:t>
              </a:r>
            </a:p>
          </p:txBody>
        </p:sp>
        <p:pic>
          <p:nvPicPr>
            <p:cNvPr id="48135" name="Picture 11">
              <a:extLst>
                <a:ext uri="{FF2B5EF4-FFF2-40B4-BE49-F238E27FC236}">
                  <a16:creationId xmlns:a16="http://schemas.microsoft.com/office/drawing/2014/main" id="{6F2FBC70-53FA-449C-8434-B451362FA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99" y="3884718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4E41EE49-F8B2-4BDC-8D5C-689B77E7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>
            <a:extLst>
              <a:ext uri="{FF2B5EF4-FFF2-40B4-BE49-F238E27FC236}">
                <a16:creationId xmlns:a16="http://schemas.microsoft.com/office/drawing/2014/main" id="{5960570E-E8A4-4841-A58F-4B0FA780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7463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41AD9-F0EB-42DE-BFB0-7ADC5F94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1109E9-FE4B-403E-A881-08C5DC206522}"/>
              </a:ext>
            </a:extLst>
          </p:cNvPr>
          <p:cNvSpPr/>
          <p:nvPr/>
        </p:nvSpPr>
        <p:spPr>
          <a:xfrm>
            <a:off x="3521534" y="3032864"/>
            <a:ext cx="581424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>
            <a:extLst>
              <a:ext uri="{FF2B5EF4-FFF2-40B4-BE49-F238E27FC236}">
                <a16:creationId xmlns:a16="http://schemas.microsoft.com/office/drawing/2014/main" id="{69160E7D-503F-477D-B643-655EAC3C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36DFF-502F-4DE9-A27C-1589DA39E488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-1404938"/>
            <a:ext cx="7373938" cy="7373938"/>
            <a:chOff x="1531504" y="-1533286"/>
            <a:chExt cx="7373604" cy="7373604"/>
          </a:xfrm>
        </p:grpSpPr>
        <p:pic>
          <p:nvPicPr>
            <p:cNvPr id="50186" name="Picture 8">
              <a:extLst>
                <a:ext uri="{FF2B5EF4-FFF2-40B4-BE49-F238E27FC236}">
                  <a16:creationId xmlns:a16="http://schemas.microsoft.com/office/drawing/2014/main" id="{EEB97D67-4A64-4D57-AB4F-CC4EE3558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8127">
              <a:off x="1531504" y="-1533286"/>
              <a:ext cx="7373604" cy="737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TextBox 10">
              <a:extLst>
                <a:ext uri="{FF2B5EF4-FFF2-40B4-BE49-F238E27FC236}">
                  <a16:creationId xmlns:a16="http://schemas.microsoft.com/office/drawing/2014/main" id="{696F6A19-E646-4FFD-ACF6-2D82DAAD8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616" y="1120075"/>
              <a:ext cx="553457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Em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thích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những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hình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ảnh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nào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về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cây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tre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và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búp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măng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non?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Vì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 </a:t>
              </a:r>
              <a:r>
                <a:rPr lang="en-US" altLang="en-US" sz="4000" b="1" dirty="0" err="1">
                  <a:solidFill>
                    <a:srgbClr val="800000"/>
                  </a:solidFill>
                  <a:ea typeface="字魂59号-创粗黑" pitchFamily="2" charset="-122"/>
                </a:rPr>
                <a:t>sao</a:t>
              </a:r>
              <a:r>
                <a:rPr lang="en-US" altLang="en-US" sz="4000" b="1" dirty="0">
                  <a:solidFill>
                    <a:srgbClr val="800000"/>
                  </a:solidFill>
                  <a:ea typeface="字魂59号-创粗黑" pitchFamily="2" charset="-122"/>
                </a:rPr>
                <a:t>?</a:t>
              </a:r>
              <a:endParaRPr lang="en-US" altLang="en-US" sz="4000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F9B02A6-1F5B-4761-A558-634446A8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C5AB5-0C06-4114-B8FD-B5DE056E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5284788"/>
            <a:ext cx="13985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94E5-8A7F-481F-8ADB-8EA9E961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24200"/>
            <a:ext cx="43926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F226A7-EBED-40A0-939A-1890FDCB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5" y="47894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AEBA02-5E34-4EE7-8BCC-A78CD95C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5586413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07A1AB-26A1-434F-982D-AB9551E0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3462338"/>
            <a:ext cx="33655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3">
            <a:extLst>
              <a:ext uri="{FF2B5EF4-FFF2-40B4-BE49-F238E27FC236}">
                <a16:creationId xmlns:a16="http://schemas.microsoft.com/office/drawing/2014/main" id="{F6333D9C-FE60-4532-8A1F-BDAE1AAB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4533CB-3F00-4BDD-B60B-9CBE8EBA186E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-1404938"/>
            <a:ext cx="7373938" cy="7373938"/>
            <a:chOff x="1531504" y="-1533286"/>
            <a:chExt cx="7373604" cy="7373604"/>
          </a:xfrm>
        </p:grpSpPr>
        <p:pic>
          <p:nvPicPr>
            <p:cNvPr id="52233" name="Picture 8">
              <a:extLst>
                <a:ext uri="{FF2B5EF4-FFF2-40B4-BE49-F238E27FC236}">
                  <a16:creationId xmlns:a16="http://schemas.microsoft.com/office/drawing/2014/main" id="{556DB85D-44CA-4C00-AE46-9DFA28F4E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8127">
              <a:off x="1531504" y="-1533286"/>
              <a:ext cx="7373604" cy="737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10">
              <a:extLst>
                <a:ext uri="{FF2B5EF4-FFF2-40B4-BE49-F238E27FC236}">
                  <a16:creationId xmlns:a16="http://schemas.microsoft.com/office/drawing/2014/main" id="{CE621CB0-7181-4ACD-85AB-A1EE0C9DD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291" y="1184020"/>
              <a:ext cx="553457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800000"/>
                  </a:solidFill>
                  <a:ea typeface="字魂59号-创粗黑" pitchFamily="2" charset="-122"/>
                </a:rPr>
                <a:t>Qua hình tượng cây tre, tác giả muốn nói lên điều gì?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F047794-C274-4B12-8D0F-35E67709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89DEE-B64C-42B3-9AB9-F902A165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5284788"/>
            <a:ext cx="13985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0483A-975D-49ED-B802-489EA84C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24200"/>
            <a:ext cx="43926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51F216-E89E-496C-B772-3BF7E946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5" y="47894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7114D7-3D88-42D5-8F13-3A4FDBDB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5586413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EB4F8EA-D736-48CD-9607-0C8667B4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0200"/>
            <a:ext cx="6096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        </a:t>
            </a: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557D712C-E935-4ED4-A1F9-5B5B61EC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219200"/>
            <a:ext cx="62484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CN" sz="3600">
                <a:latin typeface="+mn-lt"/>
                <a:ea typeface="+mn-ea"/>
                <a:cs typeface="+mn-ea"/>
                <a:sym typeface="+mn-lt"/>
              </a:rPr>
              <a:t>      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72" name="Text Box 5">
            <a:extLst>
              <a:ext uri="{FF2B5EF4-FFF2-40B4-BE49-F238E27FC236}">
                <a16:creationId xmlns:a16="http://schemas.microsoft.com/office/drawing/2014/main" id="{BC98546B-5B0C-4DE8-8743-0E8FE900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1123950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zh-CN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627CAA2D-EF96-4F53-B3B5-EE904F75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412875"/>
            <a:ext cx="67691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zh-CN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3559" name="图片 1">
            <a:extLst>
              <a:ext uri="{FF2B5EF4-FFF2-40B4-BE49-F238E27FC236}">
                <a16:creationId xmlns:a16="http://schemas.microsoft.com/office/drawing/2014/main" id="{4ADD7F69-DA85-48CC-83B5-98B4D07E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716338"/>
            <a:ext cx="1627187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299E96-303B-475B-B9DB-DACA0BA20206}"/>
              </a:ext>
            </a:extLst>
          </p:cNvPr>
          <p:cNvGrpSpPr>
            <a:grpSpLocks/>
          </p:cNvGrpSpPr>
          <p:nvPr/>
        </p:nvGrpSpPr>
        <p:grpSpPr bwMode="auto">
          <a:xfrm>
            <a:off x="2063553" y="-446088"/>
            <a:ext cx="9577064" cy="7750176"/>
            <a:chOff x="2936429" y="-446089"/>
            <a:chExt cx="7750178" cy="7750178"/>
          </a:xfrm>
        </p:grpSpPr>
        <p:pic>
          <p:nvPicPr>
            <p:cNvPr id="53256" name="Picture 3">
              <a:extLst>
                <a:ext uri="{FF2B5EF4-FFF2-40B4-BE49-F238E27FC236}">
                  <a16:creationId xmlns:a16="http://schemas.microsoft.com/office/drawing/2014/main" id="{CA04C1DC-E23B-45BC-8C69-A52C8C33C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429" y="-446089"/>
              <a:ext cx="7750178" cy="7750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7" name="TextBox 8">
              <a:extLst>
                <a:ext uri="{FF2B5EF4-FFF2-40B4-BE49-F238E27FC236}">
                  <a16:creationId xmlns:a16="http://schemas.microsoft.com/office/drawing/2014/main" id="{EE15A821-CC5E-4CEE-B9B9-F4B85F417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890" y="1476067"/>
              <a:ext cx="3972011" cy="332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500" b="1" dirty="0" smtClean="0">
                  <a:cs typeface="Times New Roman" panose="02020603050405020304" pitchFamily="18" charset="0"/>
                </a:rPr>
                <a:t>Ca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ngợi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những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phẩm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chất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cao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đẹp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của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con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người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Việt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>
                  <a:cs typeface="Times New Roman" panose="02020603050405020304" pitchFamily="18" charset="0"/>
                </a:rPr>
                <a:t>Nam </a:t>
              </a:r>
              <a:r>
                <a:rPr lang="en-US" altLang="en-US" sz="3500" b="1" smtClean="0">
                  <a:cs typeface="Times New Roman" panose="02020603050405020304" pitchFamily="18" charset="0"/>
                </a:rPr>
                <a:t>qua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hình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tượng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cây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 smtClean="0">
                  <a:cs typeface="Times New Roman" panose="02020603050405020304" pitchFamily="18" charset="0"/>
                </a:rPr>
                <a:t>tre</a:t>
              </a:r>
              <a:r>
                <a:rPr lang="en-US" altLang="en-US" sz="3500" b="1" dirty="0" smtClean="0">
                  <a:cs typeface="Times New Roman" panose="02020603050405020304" pitchFamily="18" charset="0"/>
                </a:rPr>
                <a:t>: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giàu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tình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thương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yêu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,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ngay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thẳng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,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chính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3500" b="1" dirty="0" err="1">
                  <a:cs typeface="Times New Roman" panose="02020603050405020304" pitchFamily="18" charset="0"/>
                </a:rPr>
                <a:t>trực</a:t>
              </a:r>
              <a:r>
                <a:rPr lang="en-US" altLang="en-US" sz="3500" b="1" dirty="0">
                  <a:cs typeface="Times New Roman" panose="02020603050405020304" pitchFamily="18" charset="0"/>
                </a:rPr>
                <a:t>.</a:t>
              </a:r>
              <a:endParaRPr lang="en-US" altLang="en-US" sz="3500" dirty="0"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0CB7B802-BB72-4F7B-9574-B831B2C8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868363"/>
            <a:ext cx="4418012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9" name="Object 1">
            <a:extLst>
              <a:ext uri="{FF2B5EF4-FFF2-40B4-BE49-F238E27FC236}">
                <a16:creationId xmlns:a16="http://schemas.microsoft.com/office/drawing/2014/main" id="{E4C8EB99-3228-4009-92D6-4BACFDAC4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33350" y="5373688"/>
          <a:ext cx="12457113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3350" y="5373688"/>
                        <a:ext cx="12457113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0AD4740C-068E-44F0-9BDC-A9EA0AFF0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3540125"/>
            <a:ext cx="2663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6BDCF82B-6B31-4023-AD6B-DE85E258B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3540125"/>
            <a:ext cx="30972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E3D89C00-57B8-49DD-8499-B9794904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38131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A68853B3-69BE-40E2-9D98-46D46593A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4116388"/>
            <a:ext cx="30972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4" name="Rectangle 8">
            <a:extLst>
              <a:ext uri="{FF2B5EF4-FFF2-40B4-BE49-F238E27FC236}">
                <a16:creationId xmlns:a16="http://schemas.microsoft.com/office/drawing/2014/main" id="{03CAD91E-0C84-4508-AA5F-8C2711320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332288"/>
            <a:ext cx="30972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B3DFFF35-3368-4A00-8BCD-1FA9758A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4908550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Rectangle 10">
            <a:extLst>
              <a:ext uri="{FF2B5EF4-FFF2-40B4-BE49-F238E27FC236}">
                <a16:creationId xmlns:a16="http://schemas.microsoft.com/office/drawing/2014/main" id="{59E584DB-39F6-4BA2-97F9-969366AA5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5003800"/>
            <a:ext cx="30972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7" name="Rectangle 13">
            <a:extLst>
              <a:ext uri="{FF2B5EF4-FFF2-40B4-BE49-F238E27FC236}">
                <a16:creationId xmlns:a16="http://schemas.microsoft.com/office/drawing/2014/main" id="{F7DC605C-BF83-44F1-A50E-CA78DF405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8" y="21875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8" name="Rectangle 14">
            <a:extLst>
              <a:ext uri="{FF2B5EF4-FFF2-40B4-BE49-F238E27FC236}">
                <a16:creationId xmlns:a16="http://schemas.microsoft.com/office/drawing/2014/main" id="{DE103E5B-EFEC-428B-8A49-1473D418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246062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9" name="Rectangle 15">
            <a:extLst>
              <a:ext uri="{FF2B5EF4-FFF2-40B4-BE49-F238E27FC236}">
                <a16:creationId xmlns:a16="http://schemas.microsoft.com/office/drawing/2014/main" id="{ABB98CDD-41E5-444A-BB83-C0BA908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938" y="27336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0" name="Rectangle 16">
            <a:extLst>
              <a:ext uri="{FF2B5EF4-FFF2-40B4-BE49-F238E27FC236}">
                <a16:creationId xmlns:a16="http://schemas.microsoft.com/office/drawing/2014/main" id="{BFABB65C-89A2-496D-9236-03A73DA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3036888"/>
            <a:ext cx="30972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1" name="Rectangle 17">
            <a:extLst>
              <a:ext uri="{FF2B5EF4-FFF2-40B4-BE49-F238E27FC236}">
                <a16:creationId xmlns:a16="http://schemas.microsoft.com/office/drawing/2014/main" id="{E730C69D-DB45-42CD-B235-FC90A037D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3756025"/>
            <a:ext cx="431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2" name="Rectangle 18">
            <a:extLst>
              <a:ext uri="{FF2B5EF4-FFF2-40B4-BE49-F238E27FC236}">
                <a16:creationId xmlns:a16="http://schemas.microsoft.com/office/drawing/2014/main" id="{C410ADCC-181A-4653-A745-C52E3228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4548188"/>
            <a:ext cx="5762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EF5FD7B-1A2B-4D66-B52A-BB9BC326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1524000"/>
            <a:ext cx="60499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Nòi tre </a:t>
            </a:r>
            <a:r>
              <a:rPr lang="en-US" altLang="en-US" sz="2200" b="1" i="1">
                <a:solidFill>
                  <a:srgbClr val="008000"/>
                </a:solidFill>
                <a:cs typeface="Times New Roman" panose="02020603050405020304" pitchFamily="18" charset="0"/>
              </a:rPr>
              <a:t>đâu chịu</a:t>
            </a:r>
            <a:r>
              <a:rPr lang="en-US" alt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cs typeface="Times New Roman" panose="02020603050405020304" pitchFamily="18" charset="0"/>
              </a:rPr>
              <a:t>mọc cong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Chưa lên đã </a:t>
            </a:r>
            <a:r>
              <a:rPr lang="en-US" altLang="en-US" sz="2200" b="1" i="1">
                <a:solidFill>
                  <a:srgbClr val="008000"/>
                </a:solidFill>
                <a:cs typeface="Times New Roman" panose="02020603050405020304" pitchFamily="18" charset="0"/>
              </a:rPr>
              <a:t>nhọn như chông   lạ thường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Lưng trần phơi nắng  phơi sương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Có manh áo cộc,  tre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nhường</a:t>
            </a:r>
            <a:r>
              <a:rPr lang="en-US" altLang="en-US" sz="2200" b="1">
                <a:cs typeface="Times New Roman" panose="02020603050405020304" pitchFamily="18" charset="0"/>
              </a:rPr>
              <a:t> cho con.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Măng non là búp măng non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Đã mang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dáng thẳng  thân tròn</a:t>
            </a:r>
            <a:r>
              <a:rPr lang="en-US" altLang="en-US" sz="2200" b="1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cs typeface="Times New Roman" panose="02020603050405020304" pitchFamily="18" charset="0"/>
              </a:rPr>
              <a:t>của tre.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Năm qua đi, tháng qua đi</a:t>
            </a:r>
          </a:p>
          <a:p>
            <a:pPr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	Tre già măng mọc  có gì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lạ đâu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 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 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Đất xanh  tre mãi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xanh màu tre xanh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5314" name="Line 20">
            <a:extLst>
              <a:ext uri="{FF2B5EF4-FFF2-40B4-BE49-F238E27FC236}">
                <a16:creationId xmlns:a16="http://schemas.microsoft.com/office/drawing/2014/main" id="{C70FED92-C74A-4879-B8EB-C06CE2C18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2532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Text Box 32">
            <a:extLst>
              <a:ext uri="{FF2B5EF4-FFF2-40B4-BE49-F238E27FC236}">
                <a16:creationId xmlns:a16="http://schemas.microsoft.com/office/drawing/2014/main" id="{1FC2F8FF-E59C-46D3-ACBC-6107A819E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687388"/>
            <a:ext cx="39243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3300"/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ĐỌC DIỄN CẢM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3300"/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C100A30A-17E5-466D-B54E-E6A4E2D3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357" y="446607"/>
            <a:ext cx="5535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TRE VIỆT NAM</a:t>
            </a:r>
            <a:endParaRPr lang="zh-CN" altLang="en-US" sz="6000" b="1" dirty="0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FBD809-70EB-44A8-9D25-45E59C7374BB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96" y="1892123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3934A7-420A-4C5A-81C7-9731A3A54423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7849" y="2251075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45031F-2C70-4C78-8EDC-0985F345A0FC}"/>
              </a:ext>
            </a:extLst>
          </p:cNvPr>
          <p:cNvCxnSpPr>
            <a:cxnSpLocks/>
          </p:cNvCxnSpPr>
          <p:nvPr/>
        </p:nvCxnSpPr>
        <p:spPr bwMode="auto">
          <a:xfrm flipH="1">
            <a:off x="7421563" y="2557463"/>
            <a:ext cx="71437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3743FD-07DC-497E-BAAC-5A63D85B5B97}"/>
              </a:ext>
            </a:extLst>
          </p:cNvPr>
          <p:cNvCxnSpPr>
            <a:cxnSpLocks/>
          </p:cNvCxnSpPr>
          <p:nvPr/>
        </p:nvCxnSpPr>
        <p:spPr bwMode="auto">
          <a:xfrm flipH="1">
            <a:off x="7829550" y="3206750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27F9E9-9D24-4693-8D52-567C4E8C461B}"/>
              </a:ext>
            </a:extLst>
          </p:cNvPr>
          <p:cNvCxnSpPr>
            <a:cxnSpLocks/>
          </p:cNvCxnSpPr>
          <p:nvPr/>
        </p:nvCxnSpPr>
        <p:spPr bwMode="auto">
          <a:xfrm flipH="1">
            <a:off x="7792244" y="3900488"/>
            <a:ext cx="73025" cy="338137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655A87-70CE-400D-B31A-0F69F3F77ABE}"/>
              </a:ext>
            </a:extLst>
          </p:cNvPr>
          <p:cNvCxnSpPr>
            <a:cxnSpLocks/>
          </p:cNvCxnSpPr>
          <p:nvPr/>
        </p:nvCxnSpPr>
        <p:spPr bwMode="auto">
          <a:xfrm flipH="1">
            <a:off x="6533657" y="5291138"/>
            <a:ext cx="71437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3828DE-FB83-4D0E-A93F-0B9E99262D5F}"/>
              </a:ext>
            </a:extLst>
          </p:cNvPr>
          <p:cNvCxnSpPr>
            <a:cxnSpLocks/>
          </p:cNvCxnSpPr>
          <p:nvPr/>
        </p:nvCxnSpPr>
        <p:spPr bwMode="auto">
          <a:xfrm flipH="1">
            <a:off x="9852026" y="5255861"/>
            <a:ext cx="73025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13FCBF-CDD7-4442-A4B5-28519D3BE0F0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5051" y="5253920"/>
            <a:ext cx="73025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587605-9872-40A3-8A31-2E24E3EB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009">
            <a:off x="-581819" y="3633788"/>
            <a:ext cx="3479801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C 1.04167E-6 -0.03495 0.02799 -0.06203 0.06198 -0.06203 C 0.097 -0.06203 0.125 -0.03495 0.125 -4.07407E-6 C 0.125 0.03496 0.15299 0.06204 0.18802 0.06204 C 0.222 0.06204 0.25 0.03496 0.25 -4.07407E-6 " pathEditMode="relative" rAng="0" ptsTypes="AAAAA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4">
            <a:extLst>
              <a:ext uri="{FF2B5EF4-FFF2-40B4-BE49-F238E27FC236}">
                <a16:creationId xmlns:a16="http://schemas.microsoft.com/office/drawing/2014/main" id="{973474ED-6B84-475A-8124-396CB2FD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7463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40C32A-B794-4D44-B526-3C5CAA7A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51D7EF-09EC-4574-8464-3FC0724AFF9C}"/>
              </a:ext>
            </a:extLst>
          </p:cNvPr>
          <p:cNvSpPr/>
          <p:nvPr/>
        </p:nvSpPr>
        <p:spPr>
          <a:xfrm>
            <a:off x="3521534" y="3032864"/>
            <a:ext cx="581424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CỦNG CỐ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>
            <a:extLst>
              <a:ext uri="{FF2B5EF4-FFF2-40B4-BE49-F238E27FC236}">
                <a16:creationId xmlns:a16="http://schemas.microsoft.com/office/drawing/2014/main" id="{5028E76D-1E4D-4740-9135-37437A5915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7" b="-5141"/>
          <a:stretch>
            <a:fillRect/>
          </a:stretch>
        </p:blipFill>
        <p:spPr bwMode="auto">
          <a:xfrm>
            <a:off x="-1033463" y="-363538"/>
            <a:ext cx="3097213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47" name="Object 1">
            <a:extLst>
              <a:ext uri="{FF2B5EF4-FFF2-40B4-BE49-F238E27FC236}">
                <a16:creationId xmlns:a16="http://schemas.microsoft.com/office/drawing/2014/main" id="{456FF7D9-379F-4B53-ACD6-35F6F33F6C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029200"/>
          <a:ext cx="121920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幻灯片" r:id="rId6" imgW="4549750" imgH="3402787" progId="PowerPoint.Slide.8">
                  <p:embed/>
                </p:oleObj>
              </mc:Choice>
              <mc:Fallback>
                <p:oleObj name="幻灯片" r:id="rId6" imgW="4549750" imgH="3402787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29200"/>
                        <a:ext cx="121920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TextBox 2">
            <a:extLst>
              <a:ext uri="{FF2B5EF4-FFF2-40B4-BE49-F238E27FC236}">
                <a16:creationId xmlns:a16="http://schemas.microsoft.com/office/drawing/2014/main" id="{C143AB9D-6F25-4254-B206-ED39F7E8A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0"/>
            <a:ext cx="9048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500" b="1">
                <a:solidFill>
                  <a:srgbClr val="0066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MỘT SỐ CÔNG DỤNG CỦA CÂY TRE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1B636277-1B08-4D5C-9641-F72CCDA2B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-1090613"/>
            <a:ext cx="5840413" cy="583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ây tre đan.mp4">
            <a:hlinkClick r:id="" action="ppaction://media"/>
            <a:extLst>
              <a:ext uri="{FF2B5EF4-FFF2-40B4-BE49-F238E27FC236}">
                <a16:creationId xmlns:a16="http://schemas.microsoft.com/office/drawing/2014/main" id="{93A268C7-A876-495B-B8CF-AFC6135D5B76}"/>
              </a:ext>
            </a:extLst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784225"/>
            <a:ext cx="801687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4">
            <a:extLst>
              <a:ext uri="{FF2B5EF4-FFF2-40B4-BE49-F238E27FC236}">
                <a16:creationId xmlns:a16="http://schemas.microsoft.com/office/drawing/2014/main" id="{3902FB40-F68C-4060-B97D-4393931F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05FB1342-2C9B-4426-AD44-A83DBEE1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173668E-B302-40DF-B350-201F8C41E2BE}"/>
              </a:ext>
            </a:extLst>
          </p:cNvPr>
          <p:cNvGrpSpPr>
            <a:grpSpLocks/>
          </p:cNvGrpSpPr>
          <p:nvPr/>
        </p:nvGrpSpPr>
        <p:grpSpPr bwMode="auto">
          <a:xfrm>
            <a:off x="3089275" y="358775"/>
            <a:ext cx="9042400" cy="6118225"/>
            <a:chOff x="3406500" y="-2233162"/>
            <a:chExt cx="9043088" cy="6117880"/>
          </a:xfrm>
        </p:grpSpPr>
        <p:pic>
          <p:nvPicPr>
            <p:cNvPr id="58372" name="Picture 3">
              <a:extLst>
                <a:ext uri="{FF2B5EF4-FFF2-40B4-BE49-F238E27FC236}">
                  <a16:creationId xmlns:a16="http://schemas.microsoft.com/office/drawing/2014/main" id="{89DD1F89-4D36-423F-90D4-D70D771F7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3" name="TextBox 5">
              <a:extLst>
                <a:ext uri="{FF2B5EF4-FFF2-40B4-BE49-F238E27FC236}">
                  <a16:creationId xmlns:a16="http://schemas.microsoft.com/office/drawing/2014/main" id="{65F552CF-4A7A-488B-BEBD-5F84CDC7E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8800" y="3266"/>
              <a:ext cx="6149284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Học thuộc lòng bài thơ</a:t>
              </a:r>
            </a:p>
          </p:txBody>
        </p:sp>
        <p:pic>
          <p:nvPicPr>
            <p:cNvPr id="58374" name="Picture 7">
              <a:extLst>
                <a:ext uri="{FF2B5EF4-FFF2-40B4-BE49-F238E27FC236}">
                  <a16:creationId xmlns:a16="http://schemas.microsoft.com/office/drawing/2014/main" id="{AA45D115-05AD-4FA6-9D24-A85762853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DF89A4AC-6198-4B92-9FC0-F65B14216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973" y="-2233162"/>
              <a:ext cx="3368938" cy="923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en-US" sz="5400" b="1">
                  <a:ln>
                    <a:solidFill>
                      <a:srgbClr val="CCFF99"/>
                    </a:solidFill>
                  </a:ln>
                  <a:solidFill>
                    <a:srgbClr val="008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Cooper Black" panose="02040603050506020204" pitchFamily="18" charset="0"/>
                  <a:ea typeface="字魂59号-创粗黑" pitchFamily="2" charset="-122"/>
                </a:rPr>
                <a:t>DẶN DÒ</a:t>
              </a:r>
            </a:p>
          </p:txBody>
        </p:sp>
        <p:sp>
          <p:nvSpPr>
            <p:cNvPr id="58376" name="TextBox 5">
              <a:extLst>
                <a:ext uri="{FF2B5EF4-FFF2-40B4-BE49-F238E27FC236}">
                  <a16:creationId xmlns:a16="http://schemas.microsoft.com/office/drawing/2014/main" id="{11005F46-203F-4D72-AE8F-D40FF62D2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825" y="836474"/>
              <a:ext cx="6149284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Chuẩn bị bài tiếp theo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23F531FF-22D5-457B-A7D9-F90DD509E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DE842AEE-A078-4528-B19A-A72C9003E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184C45BE-27B9-4DF8-BDEE-09CF70E23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44C1D9C7-E313-4E8D-B9AB-FDF895A40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B18AAA09-3243-4FC0-8F1B-C7A33293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9399" name="图片 6">
            <a:extLst>
              <a:ext uri="{FF2B5EF4-FFF2-40B4-BE49-F238E27FC236}">
                <a16:creationId xmlns:a16="http://schemas.microsoft.com/office/drawing/2014/main" id="{5BC3E118-85F2-4EEC-9ABD-FA1DFA6D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550" y="-935038"/>
            <a:ext cx="4349750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ABFC475F-DC68-4260-85AD-721F7067C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271838"/>
            <a:ext cx="314166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16017503-AF90-4DFA-8C94-B3CA410C9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1117600"/>
            <a:ext cx="80121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Chúc các em</a:t>
            </a:r>
          </a:p>
          <a:p>
            <a:pPr algn="ctr"/>
            <a:r>
              <a:rPr lang="en-US" altLang="zh-CN" sz="88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học tốt nhé!</a:t>
            </a:r>
            <a:endParaRPr lang="zh-CN" altLang="en-US" sz="88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DADC2B3C-BDE1-4A00-97E2-C24D6264E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7149">
            <a:off x="8247063" y="3859213"/>
            <a:ext cx="2811462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图片 4">
            <a:extLst>
              <a:ext uri="{FF2B5EF4-FFF2-40B4-BE49-F238E27FC236}">
                <a16:creationId xmlns:a16="http://schemas.microsoft.com/office/drawing/2014/main" id="{71D7177A-0B73-46A1-928D-4D4902B5F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112375" y="-282575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376E4-9A0B-4D31-BE58-6F2245DE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871538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>
            <a:extLst>
              <a:ext uri="{FF2B5EF4-FFF2-40B4-BE49-F238E27FC236}">
                <a16:creationId xmlns:a16="http://schemas.microsoft.com/office/drawing/2014/main" id="{37CF5A18-F05C-4B4D-813A-1960A610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-71438" y="0"/>
            <a:ext cx="1226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AC45F2-B54A-4ACC-8E9A-47A3888352D4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55563"/>
            <a:ext cx="10414000" cy="4365625"/>
            <a:chOff x="551384" y="1246448"/>
            <a:chExt cx="10413776" cy="4365104"/>
          </a:xfrm>
        </p:grpSpPr>
        <p:pic>
          <p:nvPicPr>
            <p:cNvPr id="17416" name="Picture 2">
              <a:extLst>
                <a:ext uri="{FF2B5EF4-FFF2-40B4-BE49-F238E27FC236}">
                  <a16:creationId xmlns:a16="http://schemas.microsoft.com/office/drawing/2014/main" id="{0A9DC4EF-15AF-4053-915E-B6AC287B7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4" y="1246448"/>
              <a:ext cx="10413776" cy="436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B6A54A80-6846-41AC-9C10-FA9CC6185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432" y="2756064"/>
              <a:ext cx="5543813" cy="132328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8000" b="1" dirty="0">
                  <a:ln w="22225">
                    <a:solidFill>
                      <a:srgbClr val="008000"/>
                    </a:solidFill>
                    <a:prstDash val="solid"/>
                  </a:ln>
                  <a:solidFill>
                    <a:srgbClr val="00FF99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zuki" panose="02040603050506020204" pitchFamily="18" charset="0"/>
                  <a:ea typeface="字魂59号-创粗黑" pitchFamily="2" charset="-122"/>
                </a:rPr>
                <a:t>KHẮC NHẬP</a:t>
              </a:r>
              <a:endParaRPr lang="zh-CN" altLang="en-US" sz="8000" b="1" dirty="0">
                <a:ln w="22225">
                  <a:solidFill>
                    <a:srgbClr val="008000"/>
                  </a:solidFill>
                  <a:prstDash val="solid"/>
                </a:ln>
                <a:solidFill>
                  <a:srgbClr val="00FF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ea typeface="字魂59号-创粗黑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8DCE42-2540-4C67-8AFE-B7B9E123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r="20535" b="7700"/>
          <a:stretch>
            <a:fillRect/>
          </a:stretch>
        </p:blipFill>
        <p:spPr bwMode="auto">
          <a:xfrm>
            <a:off x="8455025" y="-1049338"/>
            <a:ext cx="4410075" cy="7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A00BF-848D-47D6-A369-50E1DC58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084763"/>
            <a:ext cx="20558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4FBA6-7AFE-4EFC-AC28-60658B8D2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203825"/>
            <a:ext cx="121126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695767-B087-4E6C-8F18-EB1CBD83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5445125"/>
            <a:ext cx="14700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extLst>
              <a:ext uri="{FF2B5EF4-FFF2-40B4-BE49-F238E27FC236}">
                <a16:creationId xmlns:a16="http://schemas.microsoft.com/office/drawing/2014/main" id="{0A39D6AA-5134-4C1E-8E15-AC3279E7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155F1B-9787-4B09-93F3-FADF553BB2A0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515725" cy="2727325"/>
            <a:chOff x="415914" y="112454"/>
            <a:chExt cx="11515788" cy="2726967"/>
          </a:xfrm>
        </p:grpSpPr>
        <p:sp>
          <p:nvSpPr>
            <p:cNvPr id="18442" name="Text Box 2">
              <a:extLst>
                <a:ext uri="{FF2B5EF4-FFF2-40B4-BE49-F238E27FC236}">
                  <a16:creationId xmlns:a16="http://schemas.microsoft.com/office/drawing/2014/main" id="{4E42B27F-C505-4759-AC94-B640E4ED7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119" y="369391"/>
              <a:ext cx="100091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6000" b="1">
                  <a:solidFill>
                    <a:srgbClr val="003300"/>
                  </a:solidFill>
                  <a:ea typeface="字魂59号-创粗黑" pitchFamily="2" charset="-122"/>
                </a:rPr>
                <a:t>Khi Tô Hiến Thành ốm nặng, ai thường xuyên chăm sóc?</a:t>
              </a:r>
              <a:endParaRPr lang="zh-CN" altLang="zh-CN" sz="60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71A05EA-6CB6-491F-88D7-A2BD85610AD5}"/>
                </a:ext>
              </a:extLst>
            </p:cNvPr>
            <p:cNvSpPr/>
            <p:nvPr/>
          </p:nvSpPr>
          <p:spPr bwMode="auto">
            <a:xfrm>
              <a:off x="415914" y="112454"/>
              <a:ext cx="11515788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1C394638-92A3-466F-A896-25CBC17F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>
            <a:extLst>
              <a:ext uri="{FF2B5EF4-FFF2-40B4-BE49-F238E27FC236}">
                <a16:creationId xmlns:a16="http://schemas.microsoft.com/office/drawing/2014/main" id="{E42E5DD5-B128-46F9-88F2-F72E45B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1C792C-1CB4-4A43-844C-7508A1414AD7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2740025"/>
            <a:ext cx="10174287" cy="2389188"/>
            <a:chOff x="1147334" y="3657823"/>
            <a:chExt cx="10173535" cy="2389354"/>
          </a:xfrm>
        </p:grpSpPr>
        <p:sp>
          <p:nvSpPr>
            <p:cNvPr id="18440" name="Rectangle 12">
              <a:extLst>
                <a:ext uri="{FF2B5EF4-FFF2-40B4-BE49-F238E27FC236}">
                  <a16:creationId xmlns:a16="http://schemas.microsoft.com/office/drawing/2014/main" id="{06EC7A19-FD1A-4C7B-A971-A79FAF7BB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334" y="4477517"/>
              <a:ext cx="1017353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800">
                  <a:cs typeface="Times New Roman" panose="02020603050405020304" pitchFamily="18" charset="0"/>
                </a:rPr>
                <a:t> </a:t>
              </a:r>
              <a:r>
                <a:rPr lang="en-US" altLang="en-US" sz="4800" b="1">
                  <a:cs typeface="Times New Roman" panose="02020603050405020304" pitchFamily="18" charset="0"/>
                </a:rPr>
                <a:t>Quan tham tri chính sự </a:t>
              </a:r>
            </a:p>
            <a:p>
              <a:pPr algn="ctr"/>
              <a:r>
                <a:rPr lang="en-US" altLang="en-US" sz="4800" b="1">
                  <a:cs typeface="Times New Roman" panose="02020603050405020304" pitchFamily="18" charset="0"/>
                </a:rPr>
                <a:t>Vũ Tán Đường ngày đêm hầu hạ ông.</a:t>
              </a:r>
            </a:p>
          </p:txBody>
        </p:sp>
        <p:pic>
          <p:nvPicPr>
            <p:cNvPr id="18441" name="Picture 14">
              <a:extLst>
                <a:ext uri="{FF2B5EF4-FFF2-40B4-BE49-F238E27FC236}">
                  <a16:creationId xmlns:a16="http://schemas.microsoft.com/office/drawing/2014/main" id="{20942F3C-E080-459D-90F5-D5E591FC5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844" y="3657823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B4705FC-3A0F-4927-B7AF-6D22315B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6">
            <a:extLst>
              <a:ext uri="{FF2B5EF4-FFF2-40B4-BE49-F238E27FC236}">
                <a16:creationId xmlns:a16="http://schemas.microsoft.com/office/drawing/2014/main" id="{25193076-3B67-4617-8384-3624F904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C297184-7681-4003-9498-34BCCEFECCA6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515725" cy="2727325"/>
            <a:chOff x="415914" y="112454"/>
            <a:chExt cx="11515788" cy="2726967"/>
          </a:xfrm>
        </p:grpSpPr>
        <p:sp>
          <p:nvSpPr>
            <p:cNvPr id="20491" name="Text Box 2">
              <a:extLst>
                <a:ext uri="{FF2B5EF4-FFF2-40B4-BE49-F238E27FC236}">
                  <a16:creationId xmlns:a16="http://schemas.microsoft.com/office/drawing/2014/main" id="{78B92101-F860-4599-9983-F27C68A87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119" y="369391"/>
              <a:ext cx="100091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6000" b="1">
                  <a:solidFill>
                    <a:srgbClr val="003300"/>
                  </a:solidFill>
                  <a:ea typeface="字魂59号-创粗黑" pitchFamily="2" charset="-122"/>
                </a:rPr>
                <a:t>Tô Hiến Thành tiến cử ai thay ông đứng đầu triều đình?</a:t>
              </a:r>
              <a:endParaRPr lang="zh-CN" altLang="zh-CN" sz="60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004F35-D9D5-464E-98B2-328D7605F565}"/>
                </a:ext>
              </a:extLst>
            </p:cNvPr>
            <p:cNvSpPr/>
            <p:nvPr/>
          </p:nvSpPr>
          <p:spPr bwMode="auto">
            <a:xfrm>
              <a:off x="415914" y="112454"/>
              <a:ext cx="11515788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2B0E0C1E-DE7D-4CD3-8A2C-B9EAAC390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7">
            <a:extLst>
              <a:ext uri="{FF2B5EF4-FFF2-40B4-BE49-F238E27FC236}">
                <a16:creationId xmlns:a16="http://schemas.microsoft.com/office/drawing/2014/main" id="{EC798C40-C308-4BD1-B9F9-3DCF2C52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A0EDF9-F19A-4B72-B1D6-C97CFBB7F5F9}"/>
              </a:ext>
            </a:extLst>
          </p:cNvPr>
          <p:cNvGrpSpPr>
            <a:grpSpLocks/>
          </p:cNvGrpSpPr>
          <p:nvPr/>
        </p:nvGrpSpPr>
        <p:grpSpPr bwMode="auto">
          <a:xfrm>
            <a:off x="1416050" y="3027363"/>
            <a:ext cx="8161338" cy="1860550"/>
            <a:chOff x="3021389" y="4442653"/>
            <a:chExt cx="8161378" cy="1861653"/>
          </a:xfrm>
        </p:grpSpPr>
        <p:sp>
          <p:nvSpPr>
            <p:cNvPr id="20489" name="Rectangle 12">
              <a:extLst>
                <a:ext uri="{FF2B5EF4-FFF2-40B4-BE49-F238E27FC236}">
                  <a16:creationId xmlns:a16="http://schemas.microsoft.com/office/drawing/2014/main" id="{65188AE7-9799-446A-9A9B-13C50659A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910" y="4588650"/>
              <a:ext cx="719485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800">
                  <a:cs typeface="Times New Roman" panose="02020603050405020304" pitchFamily="18" charset="0"/>
                </a:rPr>
                <a:t> </a:t>
              </a:r>
              <a:r>
                <a:rPr lang="en-US" altLang="en-US" sz="4800" b="1">
                  <a:cs typeface="Times New Roman" panose="02020603050405020304" pitchFamily="18" charset="0"/>
                </a:rPr>
                <a:t>Quan gián nghị đại phu Trần Trung Tá</a:t>
              </a: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C99918D6-0E7E-40D1-898E-FAFA6B717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389" y="4442653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7" name="Picture 18">
            <a:extLst>
              <a:ext uri="{FF2B5EF4-FFF2-40B4-BE49-F238E27FC236}">
                <a16:creationId xmlns:a16="http://schemas.microsoft.com/office/drawing/2014/main" id="{BA0BF74A-086D-43A6-9410-4A70E723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C268A-FF91-405A-A0E2-8F5BD704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1908" r="20226" b="49071"/>
          <a:stretch>
            <a:fillRect/>
          </a:stretch>
        </p:blipFill>
        <p:spPr bwMode="auto">
          <a:xfrm>
            <a:off x="10604500" y="1243013"/>
            <a:ext cx="22907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>
            <a:extLst>
              <a:ext uri="{FF2B5EF4-FFF2-40B4-BE49-F238E27FC236}">
                <a16:creationId xmlns:a16="http://schemas.microsoft.com/office/drawing/2014/main" id="{0984AB50-6233-4E46-A76C-676FE3A2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EF8796-D5B9-46AA-981E-0E16B1EBA0B7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728450" cy="2727325"/>
            <a:chOff x="415914" y="112454"/>
            <a:chExt cx="11728758" cy="2726967"/>
          </a:xfrm>
        </p:grpSpPr>
        <p:sp>
          <p:nvSpPr>
            <p:cNvPr id="22540" name="Text Box 2">
              <a:extLst>
                <a:ext uri="{FF2B5EF4-FFF2-40B4-BE49-F238E27FC236}">
                  <a16:creationId xmlns:a16="http://schemas.microsoft.com/office/drawing/2014/main" id="{CA9FA47C-B61E-4E49-8306-B5AE01EF9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37" y="512093"/>
              <a:ext cx="11032635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5200" b="1">
                  <a:solidFill>
                    <a:srgbClr val="003300"/>
                  </a:solidFill>
                  <a:ea typeface="字魂59号-创粗黑" pitchFamily="2" charset="-122"/>
                </a:rPr>
                <a:t>Vì sao nhân dân ca ngợi những người chính trực như Tô Hiến Thành?</a:t>
              </a:r>
              <a:endParaRPr lang="zh-CN" altLang="zh-CN" sz="52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11EC60D-A7A6-4070-9D80-A7EF8E39D464}"/>
                </a:ext>
              </a:extLst>
            </p:cNvPr>
            <p:cNvSpPr/>
            <p:nvPr/>
          </p:nvSpPr>
          <p:spPr bwMode="auto">
            <a:xfrm>
              <a:off x="415914" y="112454"/>
              <a:ext cx="11516027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56EB1097-C535-4062-B42F-09EDA3998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7">
            <a:extLst>
              <a:ext uri="{FF2B5EF4-FFF2-40B4-BE49-F238E27FC236}">
                <a16:creationId xmlns:a16="http://schemas.microsoft.com/office/drawing/2014/main" id="{AC739D83-A54E-40B6-9F80-74510C1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945D85-8100-4D0B-8799-AB1AF35FDC54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2924175"/>
            <a:ext cx="9356725" cy="2554288"/>
            <a:chOff x="1781257" y="4557825"/>
            <a:chExt cx="9355608" cy="2554545"/>
          </a:xfrm>
        </p:grpSpPr>
        <p:sp>
          <p:nvSpPr>
            <p:cNvPr id="22538" name="Rectangle 12">
              <a:extLst>
                <a:ext uri="{FF2B5EF4-FFF2-40B4-BE49-F238E27FC236}">
                  <a16:creationId xmlns:a16="http://schemas.microsoft.com/office/drawing/2014/main" id="{5EB6B077-DB9E-496E-AEE4-4ED1936A3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116" y="4557825"/>
              <a:ext cx="7751749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000">
                  <a:cs typeface="Times New Roman" panose="02020603050405020304" pitchFamily="18" charset="0"/>
                </a:rPr>
                <a:t> </a:t>
              </a:r>
              <a:r>
                <a:rPr lang="vi-VN" altLang="en-US" sz="4000" b="1">
                  <a:cs typeface="Times New Roman" panose="02020603050405020304" pitchFamily="18" charset="0"/>
                </a:rPr>
                <a:t>Vì những người chính trực bao giờ cũng đặt lợi ích của đất nước lên trên lợi ích riêng. Họ làm được nhiều điều tốt cho dân, cho nước.</a:t>
              </a:r>
              <a:endParaRPr lang="en-US" altLang="en-US" sz="4000" b="1">
                <a:cs typeface="Times New Roman" panose="02020603050405020304" pitchFamily="18" charset="0"/>
              </a:endParaRPr>
            </a:p>
          </p:txBody>
        </p:sp>
        <p:pic>
          <p:nvPicPr>
            <p:cNvPr id="22539" name="Picture 14">
              <a:extLst>
                <a:ext uri="{FF2B5EF4-FFF2-40B4-BE49-F238E27FC236}">
                  <a16:creationId xmlns:a16="http://schemas.microsoft.com/office/drawing/2014/main" id="{E37A21EE-B91A-4DA5-B12A-0EAE5FFFE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257" y="4616210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8">
            <a:extLst>
              <a:ext uri="{FF2B5EF4-FFF2-40B4-BE49-F238E27FC236}">
                <a16:creationId xmlns:a16="http://schemas.microsoft.com/office/drawing/2014/main" id="{2D70BAB8-7229-43B4-8800-1017896C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>
            <a:extLst>
              <a:ext uri="{FF2B5EF4-FFF2-40B4-BE49-F238E27FC236}">
                <a16:creationId xmlns:a16="http://schemas.microsoft.com/office/drawing/2014/main" id="{A103F079-E6BA-4797-82A2-9917926D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1908" r="20226" b="49071"/>
          <a:stretch>
            <a:fillRect/>
          </a:stretch>
        </p:blipFill>
        <p:spPr bwMode="auto">
          <a:xfrm>
            <a:off x="10604500" y="1243013"/>
            <a:ext cx="22907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5DBE9-6739-4B10-982D-AB78E36C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t="-3227" r="20226" b="49071"/>
          <a:stretch>
            <a:fillRect/>
          </a:stretch>
        </p:blipFill>
        <p:spPr bwMode="auto">
          <a:xfrm>
            <a:off x="8085138" y="-1139825"/>
            <a:ext cx="484187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9 Bài văn phát biểu cảm nghĩ bài “Cây tre Việt Nam” của Thép Mới hay  nhất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0"/>
            <a:ext cx="9433048" cy="68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1759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75B4B45B-D253-4DB7-8CAC-49CD6D94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A809C176-FA10-4E91-805F-58986C52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BF2DB342-9E4C-41C6-B775-14A6ADE82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BB2A76EC-1106-4347-813F-0210FA778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42" name="文本框 2">
            <a:extLst>
              <a:ext uri="{FF2B5EF4-FFF2-40B4-BE49-F238E27FC236}">
                <a16:creationId xmlns:a16="http://schemas.microsoft.com/office/drawing/2014/main" id="{A6FBD6B3-2A05-4B73-94FE-8280695C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88" y="3321050"/>
            <a:ext cx="31416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500" b="1">
                <a:solidFill>
                  <a:srgbClr val="663300"/>
                </a:solidFill>
                <a:latin typeface="UTM Azuki" panose="02040603050506020204" pitchFamily="18" charset="0"/>
                <a:ea typeface="字魂59号-创粗黑" pitchFamily="2" charset="-122"/>
              </a:rPr>
              <a:t>Nguyễn Duy</a:t>
            </a: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083EF882-F707-4961-8980-20D0DD58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5608" name="图片 6">
            <a:extLst>
              <a:ext uri="{FF2B5EF4-FFF2-40B4-BE49-F238E27FC236}">
                <a16:creationId xmlns:a16="http://schemas.microsoft.com/office/drawing/2014/main" id="{EA54CE5B-59D5-46C3-BA3F-3A5E8392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7088" y="-1006475"/>
            <a:ext cx="4899026" cy="88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40DF7795-49BD-4C45-96DE-6D2F78E6F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813175"/>
            <a:ext cx="31416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8C108690-245B-41C1-B507-5E4CAC40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1489075"/>
            <a:ext cx="80121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800" b="1" dirty="0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TRE VIỆT NAM</a:t>
            </a:r>
            <a:endParaRPr lang="zh-CN" altLang="en-US" sz="8800" b="1" dirty="0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EDD7F030-3C83-4DAE-B4B3-C18C499FC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5301">
            <a:off x="9781382" y="4137818"/>
            <a:ext cx="19177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图片 4">
            <a:extLst>
              <a:ext uri="{FF2B5EF4-FFF2-40B4-BE49-F238E27FC236}">
                <a16:creationId xmlns:a16="http://schemas.microsoft.com/office/drawing/2014/main" id="{A472332C-471B-4269-824F-027B7D080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9839325" y="-925513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30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8">
            <a:extLst>
              <a:ext uri="{FF2B5EF4-FFF2-40B4-BE49-F238E27FC236}">
                <a16:creationId xmlns:a16="http://schemas.microsoft.com/office/drawing/2014/main" id="{77BA9EF9-F664-4DA9-B993-DABE88BF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7" name="Rectangle 1032">
            <a:extLst>
              <a:ext uri="{FF2B5EF4-FFF2-40B4-BE49-F238E27FC236}">
                <a16:creationId xmlns:a16="http://schemas.microsoft.com/office/drawing/2014/main" id="{93E10C0B-2325-4E3C-97DF-E96EE779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8" name="Rectangle 1033">
            <a:extLst>
              <a:ext uri="{FF2B5EF4-FFF2-40B4-BE49-F238E27FC236}">
                <a16:creationId xmlns:a16="http://schemas.microsoft.com/office/drawing/2014/main" id="{573D52CD-9FB3-4BA0-802B-402EC402F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9" name="Rectangle 1034">
            <a:extLst>
              <a:ext uri="{FF2B5EF4-FFF2-40B4-BE49-F238E27FC236}">
                <a16:creationId xmlns:a16="http://schemas.microsoft.com/office/drawing/2014/main" id="{4C27D152-E593-49D3-AA48-F4E90A89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90" name="矩形 4">
            <a:extLst>
              <a:ext uri="{FF2B5EF4-FFF2-40B4-BE49-F238E27FC236}">
                <a16:creationId xmlns:a16="http://schemas.microsoft.com/office/drawing/2014/main" id="{B5FDC81B-E363-45EE-893E-B7CAA8890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655" name="图片 6">
            <a:extLst>
              <a:ext uri="{FF2B5EF4-FFF2-40B4-BE49-F238E27FC236}">
                <a16:creationId xmlns:a16="http://schemas.microsoft.com/office/drawing/2014/main" id="{0E1189CE-0D2D-48C7-9FE5-E71E87412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015">
            <a:off x="-3729038" y="-1346200"/>
            <a:ext cx="4899026" cy="87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文本框 2">
            <a:extLst>
              <a:ext uri="{FF2B5EF4-FFF2-40B4-BE49-F238E27FC236}">
                <a16:creationId xmlns:a16="http://schemas.microsoft.com/office/drawing/2014/main" id="{28049922-D583-4213-978E-9BF84C7FF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0"/>
            <a:ext cx="6569075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endParaRPr lang="en-US" altLang="en-US" b="1" dirty="0">
              <a:solidFill>
                <a:srgbClr val="0000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Tre xanh, 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Xanh tự bao giờ?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Chuyện ngày xưa... đã có bờ tre xanh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Thân gầy guộc, lá mong manh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Mà sao nên lũy nên thành tre ơi?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Ở đâu tre cũng xanh tươi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Cho dù đất sỏi đất vôi bạc màu?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Có gì đâu, có gì đâu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Mỡ màu ít, chắt dồn lâu hóa nhiều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Rễ siêng không ngại đất nghèo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Tre bao nhiêu rễ bấy nhiêu cần cù.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Vươn mình trong gió tre đu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6600"/>
                </a:solidFill>
                <a:ea typeface="字魂59号-创粗黑" pitchFamily="2" charset="-122"/>
              </a:rPr>
              <a:t>Cây kham khổ vẫn hát ru lá cành</a:t>
            </a:r>
            <a:endParaRPr lang="en-US" altLang="en-US" b="1" dirty="0">
              <a:solidFill>
                <a:srgbClr val="0066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Yêu nhiều nắng nỏ trời xanh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Tre xanh không đứng khuất mình bóng râm.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Bão bùng thân bọc lấy thân</a:t>
            </a:r>
            <a:endParaRPr lang="en-US" altLang="en-US" b="1" dirty="0">
              <a:solidFill>
                <a:srgbClr val="C000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Tay ôm tay níu tre gần nhau thêm</a:t>
            </a:r>
          </a:p>
        </p:txBody>
      </p:sp>
      <p:pic>
        <p:nvPicPr>
          <p:cNvPr id="27657" name="图片 3">
            <a:extLst>
              <a:ext uri="{FF2B5EF4-FFF2-40B4-BE49-F238E27FC236}">
                <a16:creationId xmlns:a16="http://schemas.microsoft.com/office/drawing/2014/main" id="{3204EA26-DCA3-4143-B9A3-9AB9C5EE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13" y="-1084263"/>
            <a:ext cx="4249737" cy="3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28BA4FB7-F1A2-4577-ABB0-B607A5E6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557213"/>
            <a:ext cx="5553075" cy="638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Thương nhau tre chẳng ở riêng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C00000"/>
                </a:solidFill>
                <a:ea typeface="字魂59号-创粗黑" pitchFamily="2" charset="-122"/>
              </a:rPr>
              <a:t>Lũy thành từ đó mà nên hỡi người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Chẳng may thân gãy cành rơi</a:t>
            </a:r>
          </a:p>
          <a:p>
            <a:pPr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Vẫn nguyên cái gốc truyền đời cho măng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Nòi tre đâu chịu mọc cong</a:t>
            </a:r>
          </a:p>
          <a:p>
            <a:pPr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Chưa lên đã nhọn như chông lạ thường.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Lưng trần phơi nắng phơi sương</a:t>
            </a:r>
          </a:p>
          <a:p>
            <a:pPr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Có manh áo cộc, tre nhường cho con.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Măng non là búp măng non.</a:t>
            </a:r>
          </a:p>
          <a:p>
            <a:pPr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Đã mang dáng thẳng thân tròn của tre.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Năm qua đi, tháng qua đi</a:t>
            </a:r>
          </a:p>
          <a:p>
            <a:pPr algn="just">
              <a:defRPr/>
            </a:pPr>
            <a:r>
              <a:rPr lang="vi-VN" altLang="en-US" b="1" dirty="0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Tre già măng mọc có gì lạ đâu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Đất xanh tre mãi xanh màu tre xanh.</a:t>
            </a:r>
            <a:endParaRPr lang="en-US" altLang="en-US" b="1" dirty="0">
              <a:solidFill>
                <a:srgbClr val="0000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 dirty="0">
                <a:solidFill>
                  <a:srgbClr val="000000"/>
                </a:solidFill>
                <a:ea typeface="字魂59号-创粗黑" pitchFamily="2" charset="-122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ea typeface="字魂59号-创粗黑" pitchFamily="2" charset="-122"/>
              </a:rPr>
              <a:t>			</a:t>
            </a:r>
            <a:r>
              <a:rPr lang="en-US" altLang="zh-CN" sz="2500" b="1" dirty="0" err="1">
                <a:solidFill>
                  <a:srgbClr val="006600"/>
                </a:solidFill>
                <a:ea typeface="字魂59号-创粗黑" pitchFamily="2" charset="-122"/>
              </a:rPr>
              <a:t>Nguyễn</a:t>
            </a:r>
            <a:r>
              <a:rPr lang="en-US" altLang="zh-CN" sz="2500" b="1" dirty="0">
                <a:solidFill>
                  <a:srgbClr val="006600"/>
                </a:solidFill>
                <a:ea typeface="字魂59号-创粗黑" pitchFamily="2" charset="-122"/>
              </a:rPr>
              <a:t> </a:t>
            </a:r>
            <a:r>
              <a:rPr lang="en-US" altLang="zh-CN" sz="2500" b="1" dirty="0" err="1">
                <a:solidFill>
                  <a:srgbClr val="006600"/>
                </a:solidFill>
                <a:ea typeface="字魂59号-创粗黑" pitchFamily="2" charset="-122"/>
              </a:rPr>
              <a:t>Duy</a:t>
            </a:r>
            <a:endParaRPr lang="zh-CN" altLang="en-US" sz="2500" b="1" dirty="0">
              <a:solidFill>
                <a:srgbClr val="006600"/>
              </a:solidFill>
              <a:ea typeface="字魂59号-创粗黑" pitchFamily="2" charset="-122"/>
            </a:endParaRPr>
          </a:p>
        </p:txBody>
      </p:sp>
      <p:pic>
        <p:nvPicPr>
          <p:cNvPr id="27659" name="Picture 2">
            <a:extLst>
              <a:ext uri="{FF2B5EF4-FFF2-40B4-BE49-F238E27FC236}">
                <a16:creationId xmlns:a16="http://schemas.microsoft.com/office/drawing/2014/main" id="{F0820547-12EF-48A6-9929-0D6C8463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895850"/>
            <a:ext cx="18049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8F6F2-710C-48F7-9680-FD5FF4EBCBE0}"/>
              </a:ext>
            </a:extLst>
          </p:cNvPr>
          <p:cNvSpPr txBox="1"/>
          <p:nvPr/>
        </p:nvSpPr>
        <p:spPr>
          <a:xfrm>
            <a:off x="4429125" y="122238"/>
            <a:ext cx="2819400" cy="584200"/>
          </a:xfrm>
          <a:custGeom>
            <a:avLst/>
            <a:gdLst>
              <a:gd name="connsiteX0" fmla="*/ 0 w 2818772"/>
              <a:gd name="connsiteY0" fmla="*/ 0 h 584775"/>
              <a:gd name="connsiteX1" fmla="*/ 620130 w 2818772"/>
              <a:gd name="connsiteY1" fmla="*/ 0 h 584775"/>
              <a:gd name="connsiteX2" fmla="*/ 1127509 w 2818772"/>
              <a:gd name="connsiteY2" fmla="*/ 0 h 584775"/>
              <a:gd name="connsiteX3" fmla="*/ 1606700 w 2818772"/>
              <a:gd name="connsiteY3" fmla="*/ 0 h 584775"/>
              <a:gd name="connsiteX4" fmla="*/ 2114079 w 2818772"/>
              <a:gd name="connsiteY4" fmla="*/ 0 h 584775"/>
              <a:gd name="connsiteX5" fmla="*/ 2818772 w 2818772"/>
              <a:gd name="connsiteY5" fmla="*/ 0 h 584775"/>
              <a:gd name="connsiteX6" fmla="*/ 2818772 w 2818772"/>
              <a:gd name="connsiteY6" fmla="*/ 584775 h 584775"/>
              <a:gd name="connsiteX7" fmla="*/ 2311393 w 2818772"/>
              <a:gd name="connsiteY7" fmla="*/ 584775 h 584775"/>
              <a:gd name="connsiteX8" fmla="*/ 1747639 w 2818772"/>
              <a:gd name="connsiteY8" fmla="*/ 584775 h 584775"/>
              <a:gd name="connsiteX9" fmla="*/ 1268447 w 2818772"/>
              <a:gd name="connsiteY9" fmla="*/ 584775 h 584775"/>
              <a:gd name="connsiteX10" fmla="*/ 648318 w 2818772"/>
              <a:gd name="connsiteY10" fmla="*/ 584775 h 584775"/>
              <a:gd name="connsiteX11" fmla="*/ 0 w 2818772"/>
              <a:gd name="connsiteY11" fmla="*/ 584775 h 584775"/>
              <a:gd name="connsiteX12" fmla="*/ 0 w 2818772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772" h="584775" fill="none" extrusionOk="0">
                <a:moveTo>
                  <a:pt x="0" y="0"/>
                </a:moveTo>
                <a:cubicBezTo>
                  <a:pt x="157902" y="-37867"/>
                  <a:pt x="441196" y="45872"/>
                  <a:pt x="620130" y="0"/>
                </a:cubicBezTo>
                <a:cubicBezTo>
                  <a:pt x="799064" y="-45872"/>
                  <a:pt x="1023488" y="1953"/>
                  <a:pt x="1127509" y="0"/>
                </a:cubicBezTo>
                <a:cubicBezTo>
                  <a:pt x="1231530" y="-1953"/>
                  <a:pt x="1505609" y="53406"/>
                  <a:pt x="1606700" y="0"/>
                </a:cubicBezTo>
                <a:cubicBezTo>
                  <a:pt x="1707791" y="-53406"/>
                  <a:pt x="1974907" y="18386"/>
                  <a:pt x="2114079" y="0"/>
                </a:cubicBezTo>
                <a:cubicBezTo>
                  <a:pt x="2253251" y="-18386"/>
                  <a:pt x="2664913" y="64038"/>
                  <a:pt x="2818772" y="0"/>
                </a:cubicBezTo>
                <a:cubicBezTo>
                  <a:pt x="2826065" y="141193"/>
                  <a:pt x="2790809" y="394921"/>
                  <a:pt x="2818772" y="584775"/>
                </a:cubicBezTo>
                <a:cubicBezTo>
                  <a:pt x="2626486" y="622761"/>
                  <a:pt x="2455924" y="538759"/>
                  <a:pt x="2311393" y="584775"/>
                </a:cubicBezTo>
                <a:cubicBezTo>
                  <a:pt x="2166862" y="630791"/>
                  <a:pt x="1893421" y="535635"/>
                  <a:pt x="1747639" y="584775"/>
                </a:cubicBezTo>
                <a:cubicBezTo>
                  <a:pt x="1601857" y="633915"/>
                  <a:pt x="1396410" y="531836"/>
                  <a:pt x="1268447" y="584775"/>
                </a:cubicBezTo>
                <a:cubicBezTo>
                  <a:pt x="1140484" y="637714"/>
                  <a:pt x="815301" y="538122"/>
                  <a:pt x="648318" y="584775"/>
                </a:cubicBezTo>
                <a:cubicBezTo>
                  <a:pt x="481335" y="631428"/>
                  <a:pt x="226508" y="527649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818772" h="584775" stroke="0" extrusionOk="0">
                <a:moveTo>
                  <a:pt x="0" y="0"/>
                </a:moveTo>
                <a:cubicBezTo>
                  <a:pt x="121772" y="-32978"/>
                  <a:pt x="286129" y="3243"/>
                  <a:pt x="563754" y="0"/>
                </a:cubicBezTo>
                <a:cubicBezTo>
                  <a:pt x="841379" y="-3243"/>
                  <a:pt x="1028172" y="62330"/>
                  <a:pt x="1183884" y="0"/>
                </a:cubicBezTo>
                <a:cubicBezTo>
                  <a:pt x="1339596" y="-62330"/>
                  <a:pt x="1549447" y="424"/>
                  <a:pt x="1663075" y="0"/>
                </a:cubicBezTo>
                <a:cubicBezTo>
                  <a:pt x="1776703" y="-424"/>
                  <a:pt x="2016598" y="11966"/>
                  <a:pt x="2170454" y="0"/>
                </a:cubicBezTo>
                <a:cubicBezTo>
                  <a:pt x="2324310" y="-11966"/>
                  <a:pt x="2586176" y="41473"/>
                  <a:pt x="2818772" y="0"/>
                </a:cubicBezTo>
                <a:cubicBezTo>
                  <a:pt x="2818880" y="203977"/>
                  <a:pt x="2753645" y="400337"/>
                  <a:pt x="2818772" y="584775"/>
                </a:cubicBezTo>
                <a:cubicBezTo>
                  <a:pt x="2656847" y="594033"/>
                  <a:pt x="2386538" y="548622"/>
                  <a:pt x="2255018" y="584775"/>
                </a:cubicBezTo>
                <a:cubicBezTo>
                  <a:pt x="2123498" y="620928"/>
                  <a:pt x="1979772" y="542781"/>
                  <a:pt x="1719451" y="584775"/>
                </a:cubicBezTo>
                <a:cubicBezTo>
                  <a:pt x="1459130" y="626769"/>
                  <a:pt x="1421873" y="532033"/>
                  <a:pt x="1155697" y="584775"/>
                </a:cubicBezTo>
                <a:cubicBezTo>
                  <a:pt x="889521" y="637517"/>
                  <a:pt x="873090" y="557349"/>
                  <a:pt x="648318" y="584775"/>
                </a:cubicBezTo>
                <a:cubicBezTo>
                  <a:pt x="423546" y="612201"/>
                  <a:pt x="186421" y="516653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Việt Nam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笋芽儿"/>
  <p:tag name="ISPRING_FIRST_PUBLISH" val="1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u5giqb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682</Words>
  <Application>Microsoft Office PowerPoint</Application>
  <PresentationFormat>Widescreen</PresentationFormat>
  <Paragraphs>162</Paragraphs>
  <Slides>27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Times New Roman</vt:lpstr>
      <vt:lpstr>Arial</vt:lpstr>
      <vt:lpstr>宋体</vt:lpstr>
      <vt:lpstr>UTM Azuki</vt:lpstr>
      <vt:lpstr>UTM Penumbra</vt:lpstr>
      <vt:lpstr>Wingdings</vt:lpstr>
      <vt:lpstr>UTM Duepuntozero</vt:lpstr>
      <vt:lpstr>UTM Cooper Black</vt:lpstr>
      <vt:lpstr>字魂59号-创粗黑</vt:lpstr>
      <vt:lpstr>默认设计模板</vt:lpstr>
      <vt:lpstr>幻灯片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3笋芽儿</dc:title>
  <dc:subject>第一PPT模板网-WWW.1PPT.COM</dc:subject>
  <dc:creator>KTUTS</dc:creator>
  <cp:keywords>Hana</cp:keywords>
  <dc:description>第一PPT模板网-WWW.1PPT.COM</dc:description>
  <cp:lastModifiedBy>MAYTINHVUKHANG</cp:lastModifiedBy>
  <cp:revision>137</cp:revision>
  <dcterms:created xsi:type="dcterms:W3CDTF">2004-02-16T09:12:28Z</dcterms:created>
  <dcterms:modified xsi:type="dcterms:W3CDTF">2022-09-28T02:32:14Z</dcterms:modified>
</cp:coreProperties>
</file>