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5"/>
  </p:notesMasterIdLst>
  <p:sldIdLst>
    <p:sldId id="342" r:id="rId2"/>
    <p:sldId id="343" r:id="rId3"/>
    <p:sldId id="344" r:id="rId4"/>
    <p:sldId id="308" r:id="rId5"/>
    <p:sldId id="300" r:id="rId6"/>
    <p:sldId id="301" r:id="rId7"/>
    <p:sldId id="302" r:id="rId8"/>
    <p:sldId id="303" r:id="rId9"/>
    <p:sldId id="304" r:id="rId10"/>
    <p:sldId id="347" r:id="rId11"/>
    <p:sldId id="312" r:id="rId12"/>
    <p:sldId id="356" r:id="rId13"/>
    <p:sldId id="358" r:id="rId14"/>
    <p:sldId id="357" r:id="rId15"/>
    <p:sldId id="354" r:id="rId16"/>
    <p:sldId id="360" r:id="rId17"/>
    <p:sldId id="361" r:id="rId18"/>
    <p:sldId id="362" r:id="rId19"/>
    <p:sldId id="355" r:id="rId20"/>
    <p:sldId id="328" r:id="rId21"/>
    <p:sldId id="345" r:id="rId22"/>
    <p:sldId id="359" r:id="rId23"/>
    <p:sldId id="346" r:id="rId24"/>
  </p:sldIdLst>
  <p:sldSz cx="12161838" cy="6858000"/>
  <p:notesSz cx="6858000" cy="9144000"/>
  <p:embeddedFontLst>
    <p:embeddedFont>
      <p:font typeface="Chewy" panose="02000000000000000000" pitchFamily="2" charset="0"/>
      <p:regular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Manrope" panose="020B0604020202020204" charset="0"/>
      <p:regular r:id="rId29"/>
      <p:bold r:id="rId30"/>
    </p:embeddedFont>
    <p:embeddedFont>
      <p:font typeface="Maven Pro" panose="020B0604020202020204" charset="0"/>
      <p:regular r:id="rId31"/>
      <p:bold r:id="rId32"/>
    </p:embeddedFont>
    <p:embeddedFont>
      <p:font typeface="Montserrat" panose="02000505000000020004" pitchFamily="2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Passion One" panose="020B0604020202020204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3C3"/>
    <a:srgbClr val="000000"/>
    <a:srgbClr val="FCE7AF"/>
    <a:srgbClr val="EED4F8"/>
    <a:srgbClr val="E2F4B7"/>
    <a:srgbClr val="D5F2F9"/>
    <a:srgbClr val="FCE1E5"/>
    <a:srgbClr val="FDF2D7"/>
    <a:srgbClr val="D3F3F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5" autoAdjust="0"/>
    <p:restoredTop sz="87477" autoAdjust="0"/>
  </p:normalViewPr>
  <p:slideViewPr>
    <p:cSldViewPr snapToGrid="0">
      <p:cViewPr varScale="1">
        <p:scale>
          <a:sx n="63" d="100"/>
          <a:sy n="63" d="100"/>
        </p:scale>
        <p:origin x="1062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cho HS 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1312536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Để HS không làm máy móc thì người soạn để 3 ô dài bằng nhau ạ.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thêm về chổi rơm</a:t>
            </a:r>
          </a:p>
        </p:txBody>
      </p:sp>
    </p:spTree>
    <p:extLst>
      <p:ext uri="{BB962C8B-B14F-4D97-AF65-F5344CB8AC3E}">
        <p14:creationId xmlns:p14="http://schemas.microsoft.com/office/powerpoint/2010/main" val="3368210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yêu cầu HS làm bài nào vào vở thì linh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hoa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351385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hoa để quay về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hoa để quay về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8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cho HS 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146094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0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7" r:id="rId4"/>
    <p:sldLayoutId id="2147483679" r:id="rId5"/>
    <p:sldLayoutId id="2147483680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" Type="http://schemas.openxmlformats.org/officeDocument/2006/relationships/image" Target="../media/image11.jpg"/><Relationship Id="rId16" Type="http://schemas.openxmlformats.org/officeDocument/2006/relationships/slide" Target="slide1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8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16.gif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5.xml"/><Relationship Id="rId5" Type="http://schemas.openxmlformats.org/officeDocument/2006/relationships/image" Target="../media/image10.jp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7292"/>
              </p:ext>
            </p:extLst>
          </p:nvPr>
        </p:nvGraphicFramePr>
        <p:xfrm>
          <a:off x="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95643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1011554" y="343668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âu włu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403818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93" y="4450130"/>
            <a:ext cx="1798934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4207524" y="4405379"/>
            <a:ext cx="1777170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6402125" y="4286671"/>
            <a:ext cx="4528678" cy="3035696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nêu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in đậm dưới đây vào nhóm thích hợp.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BE1759AA-C9F3-8AE6-78B1-B07CD8FE064E}"/>
              </a:ext>
            </a:extLst>
          </p:cNvPr>
          <p:cNvSpPr txBox="1">
            <a:spLocks/>
          </p:cNvSpPr>
          <p:nvPr/>
        </p:nvSpPr>
        <p:spPr>
          <a:xfrm>
            <a:off x="571836" y="883921"/>
            <a:ext cx="11391564" cy="2103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a. Ở bờ ao nhà tôi có một bụi kim ngân. Cứ vào dịp tháng Năm, từ các kẽ lá nảy ra từng chùm hoa hai bông,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trắng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 xíu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thơm ngát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(Theo Trần Hoài Dung)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1D5CD513-0B3A-D539-6676-151FC1673A89}"/>
              </a:ext>
            </a:extLst>
          </p:cNvPr>
          <p:cNvSpPr txBox="1">
            <a:spLocks/>
          </p:cNvSpPr>
          <p:nvPr/>
        </p:nvSpPr>
        <p:spPr>
          <a:xfrm>
            <a:off x="571836" y="2987041"/>
            <a:ext cx="11391564" cy="22555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b. Nai con có bộ lông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nâu nhạt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mịn màng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bốn cẳng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cao khều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như là đi trên những đôi cà kheo. Cái đầu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 và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hai tai vểnh lên.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(Nguyệt Ánh)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B3695-1C8D-1076-F49B-5663CF1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196839"/>
            <a:ext cx="11391564" cy="15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F83823F-082C-CD62-5B71-5ED49526A2CE}"/>
              </a:ext>
            </a:extLst>
          </p:cNvPr>
          <p:cNvGrpSpPr/>
          <p:nvPr/>
        </p:nvGrpSpPr>
        <p:grpSpPr>
          <a:xfrm>
            <a:off x="560219" y="2951946"/>
            <a:ext cx="10994350" cy="3167436"/>
            <a:chOff x="434091" y="2951946"/>
            <a:chExt cx="10994350" cy="316743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A52C34-89F6-8694-1AF5-7EB8FAB13246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6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D452B4-7EDA-476C-383B-A6D8001811FB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79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D31B40-DB31-5F07-541C-375A2502F2EB}"/>
                </a:ext>
              </a:extLst>
            </p:cNvPr>
            <p:cNvSpPr txBox="1"/>
            <p:nvPr/>
          </p:nvSpPr>
          <p:spPr>
            <a:xfrm>
              <a:off x="434091" y="2951946"/>
              <a:ext cx="3114496" cy="954107"/>
            </a:xfrm>
            <a:prstGeom prst="rect">
              <a:avLst/>
            </a:prstGeom>
            <a:solidFill>
              <a:srgbClr val="FCE1E5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màu sắc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0861E8-ECF7-40DC-4ADB-C4913D2CB911}"/>
                </a:ext>
              </a:extLst>
            </p:cNvPr>
            <p:cNvSpPr txBox="1"/>
            <p:nvPr/>
          </p:nvSpPr>
          <p:spPr>
            <a:xfrm>
              <a:off x="4106478" y="2951946"/>
              <a:ext cx="3768541" cy="954107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chỉ hình dáng, kích thước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6EB2CA-9B9F-73B3-B145-8AABF206EE26}"/>
                </a:ext>
              </a:extLst>
            </p:cNvPr>
            <p:cNvSpPr txBox="1"/>
            <p:nvPr/>
          </p:nvSpPr>
          <p:spPr>
            <a:xfrm>
              <a:off x="8597081" y="2951946"/>
              <a:ext cx="2831360" cy="954107"/>
            </a:xfrm>
            <a:prstGeom prst="rect">
              <a:avLst/>
            </a:prstGeom>
            <a:solidFill>
              <a:srgbClr val="E2F4B7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hương vị</a:t>
              </a:r>
            </a:p>
          </p:txBody>
        </p:sp>
      </p:grp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in đậm dưới đây vào nhóm thích hợp.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vang">
            <a:extLst>
              <a:ext uri="{FF2B5EF4-FFF2-40B4-BE49-F238E27FC236}">
                <a16:creationId xmlns:a16="http://schemas.microsoft.com/office/drawing/2014/main" id="{AA0FE1D0-1317-9EDB-E726-07864EA86F8F}"/>
              </a:ext>
            </a:extLst>
          </p:cNvPr>
          <p:cNvSpPr txBox="1"/>
          <p:nvPr/>
        </p:nvSpPr>
        <p:spPr>
          <a:xfrm>
            <a:off x="1042124" y="1097280"/>
            <a:ext cx="1826281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vàng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5C974-072E-70FB-81F5-DDE903480FC8}"/>
              </a:ext>
            </a:extLst>
          </p:cNvPr>
          <p:cNvSpPr txBox="1"/>
          <p:nvPr/>
        </p:nvSpPr>
        <p:spPr>
          <a:xfrm>
            <a:off x="3175724" y="1097280"/>
            <a:ext cx="1826281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trắng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C7E10-8EF4-DE7B-2F17-B1ACD80A5097}"/>
              </a:ext>
            </a:extLst>
          </p:cNvPr>
          <p:cNvSpPr txBox="1"/>
          <p:nvPr/>
        </p:nvSpPr>
        <p:spPr>
          <a:xfrm>
            <a:off x="5309324" y="1097280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nhỏ xíu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4E4C9-E0D8-B02F-4C66-C0C97C8E94A0}"/>
              </a:ext>
            </a:extLst>
          </p:cNvPr>
          <p:cNvSpPr txBox="1"/>
          <p:nvPr/>
        </p:nvSpPr>
        <p:spPr>
          <a:xfrm>
            <a:off x="8190607" y="1097280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thơm ngát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7746F-C257-47EA-A38B-4B58BC065A25}"/>
              </a:ext>
            </a:extLst>
          </p:cNvPr>
          <p:cNvSpPr txBox="1"/>
          <p:nvPr/>
        </p:nvSpPr>
        <p:spPr>
          <a:xfrm>
            <a:off x="952405" y="1993016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nâu nhạt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24D31-E80C-3883-C9CD-71B76617DA7B}"/>
              </a:ext>
            </a:extLst>
          </p:cNvPr>
          <p:cNvSpPr txBox="1"/>
          <p:nvPr/>
        </p:nvSpPr>
        <p:spPr>
          <a:xfrm>
            <a:off x="4107883" y="1993016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cao nghều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CDA2F-6A56-56A2-7CC2-0F6DB24A1A53}"/>
              </a:ext>
            </a:extLst>
          </p:cNvPr>
          <p:cNvSpPr txBox="1"/>
          <p:nvPr/>
        </p:nvSpPr>
        <p:spPr>
          <a:xfrm>
            <a:off x="7263361" y="1993016"/>
            <a:ext cx="1459848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25B60-87A7-1257-8BD6-CD85543DC2F4}"/>
              </a:ext>
            </a:extLst>
          </p:cNvPr>
          <p:cNvSpPr txBox="1"/>
          <p:nvPr/>
        </p:nvSpPr>
        <p:spPr>
          <a:xfrm>
            <a:off x="9304723" y="1993016"/>
            <a:ext cx="1459848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nhỏ</a:t>
            </a:r>
          </a:p>
        </p:txBody>
      </p:sp>
      <p:sp>
        <p:nvSpPr>
          <p:cNvPr id="22" name="Google Shape;7902;p32">
            <a:extLst>
              <a:ext uri="{FF2B5EF4-FFF2-40B4-BE49-F238E27FC236}">
                <a16:creationId xmlns:a16="http://schemas.microsoft.com/office/drawing/2014/main" id="{3CC342A1-A8C5-8AA0-0DC2-5DABC51409FC}"/>
              </a:ext>
            </a:extLst>
          </p:cNvPr>
          <p:cNvSpPr txBox="1">
            <a:spLocks/>
          </p:cNvSpPr>
          <p:nvPr/>
        </p:nvSpPr>
        <p:spPr>
          <a:xfrm>
            <a:off x="431703" y="5839550"/>
            <a:ext cx="609473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000">
                <a:solidFill>
                  <a:srgbClr val="000000"/>
                </a:solidFill>
                <a:latin typeface="+mj-lt"/>
              </a:rPr>
              <a:t>Click vào từng từ để di chuyển các từ về đúng cột</a:t>
            </a:r>
            <a:endParaRPr lang="en-US" sz="28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381E-6 -4.07407E-6 L 0.00875 0.42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974E-6 -4.07407E-6 L -0.16277 0.548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5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0245E-7 3.7037E-7 L -0.01332 0.53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54E-6 -4.07407E-6 L -0.04425 0.42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9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7092E-6 3.7037E-7 L 0.05678 0.394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536E-6 3.7037E-7 L -0.22059 0.528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30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14E-6 3.7037E-7 L -0.27555 0.5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4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556E-6 -4.07407E-6 L 0.05822 0.4685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3744" y="924240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từ ngữ chỉ đặc điểm theo ba nhóm nêu trên và đặt câu với 2 – 3 từ ngữ tìm được.</a:t>
            </a:r>
          </a:p>
          <a:p>
            <a:pPr algn="just">
              <a:spcBef>
                <a:spcPts val="6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: Hoa mướp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 rực rỡ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363654-24BE-8BB6-4937-487FE22A00FB}"/>
              </a:ext>
            </a:extLst>
          </p:cNvPr>
          <p:cNvGrpSpPr/>
          <p:nvPr/>
        </p:nvGrpSpPr>
        <p:grpSpPr>
          <a:xfrm>
            <a:off x="583744" y="2472303"/>
            <a:ext cx="10994350" cy="3167436"/>
            <a:chOff x="434091" y="2951946"/>
            <a:chExt cx="10994350" cy="316743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5A10F4-D733-4888-2930-A7A9A4CC641B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6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A678C41-B251-86C9-D61B-085AB058CDE7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79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950447-F2CE-73B8-2796-2F028AC74B81}"/>
                </a:ext>
              </a:extLst>
            </p:cNvPr>
            <p:cNvSpPr txBox="1"/>
            <p:nvPr/>
          </p:nvSpPr>
          <p:spPr>
            <a:xfrm>
              <a:off x="434091" y="2951946"/>
              <a:ext cx="3114496" cy="954107"/>
            </a:xfrm>
            <a:prstGeom prst="rect">
              <a:avLst/>
            </a:prstGeom>
            <a:solidFill>
              <a:srgbClr val="FCE1E5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màu sắc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C06844-B79D-DF12-202C-002C79FC12B9}"/>
                </a:ext>
              </a:extLst>
            </p:cNvPr>
            <p:cNvSpPr txBox="1"/>
            <p:nvPr/>
          </p:nvSpPr>
          <p:spPr>
            <a:xfrm>
              <a:off x="4106478" y="2951946"/>
              <a:ext cx="3768541" cy="954107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chỉ hình dáng, kích thước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ACFBF7-956B-7AB2-3CB7-B08CC0A9C58A}"/>
                </a:ext>
              </a:extLst>
            </p:cNvPr>
            <p:cNvSpPr txBox="1"/>
            <p:nvPr/>
          </p:nvSpPr>
          <p:spPr>
            <a:xfrm>
              <a:off x="8597081" y="2951946"/>
              <a:ext cx="2831360" cy="954107"/>
            </a:xfrm>
            <a:prstGeom prst="rect">
              <a:avLst/>
            </a:prstGeom>
            <a:solidFill>
              <a:srgbClr val="E2F4B7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hương vị</a:t>
              </a:r>
            </a:p>
          </p:txBody>
        </p:sp>
      </p:grpSp>
      <p:sp>
        <p:nvSpPr>
          <p:cNvPr id="24" name="vang">
            <a:extLst>
              <a:ext uri="{FF2B5EF4-FFF2-40B4-BE49-F238E27FC236}">
                <a16:creationId xmlns:a16="http://schemas.microsoft.com/office/drawing/2014/main" id="{04FE0D72-72EC-1426-BE54-DA6421D173ED}"/>
              </a:ext>
            </a:extLst>
          </p:cNvPr>
          <p:cNvSpPr txBox="1"/>
          <p:nvPr/>
        </p:nvSpPr>
        <p:spPr>
          <a:xfrm>
            <a:off x="166657" y="3426410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xanh,</a:t>
            </a:r>
          </a:p>
        </p:txBody>
      </p:sp>
      <p:sp>
        <p:nvSpPr>
          <p:cNvPr id="25" name="vang">
            <a:extLst>
              <a:ext uri="{FF2B5EF4-FFF2-40B4-BE49-F238E27FC236}">
                <a16:creationId xmlns:a16="http://schemas.microsoft.com/office/drawing/2014/main" id="{D5A1F4B8-73C4-0ED7-1B1B-F3A1EDFFEF0E}"/>
              </a:ext>
            </a:extLst>
          </p:cNvPr>
          <p:cNvSpPr txBox="1"/>
          <p:nvPr/>
        </p:nvSpPr>
        <p:spPr>
          <a:xfrm>
            <a:off x="1869811" y="3453467"/>
            <a:ext cx="98311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đỏ,</a:t>
            </a:r>
          </a:p>
        </p:txBody>
      </p:sp>
      <p:sp>
        <p:nvSpPr>
          <p:cNvPr id="26" name="vang">
            <a:extLst>
              <a:ext uri="{FF2B5EF4-FFF2-40B4-BE49-F238E27FC236}">
                <a16:creationId xmlns:a16="http://schemas.microsoft.com/office/drawing/2014/main" id="{303ABAAC-2AD9-173E-D1FF-86A7259D07BF}"/>
              </a:ext>
            </a:extLst>
          </p:cNvPr>
          <p:cNvSpPr txBox="1"/>
          <p:nvPr/>
        </p:nvSpPr>
        <p:spPr>
          <a:xfrm>
            <a:off x="2795825" y="3480524"/>
            <a:ext cx="1460305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đen,</a:t>
            </a:r>
          </a:p>
        </p:txBody>
      </p:sp>
      <p:sp>
        <p:nvSpPr>
          <p:cNvPr id="27" name="vang">
            <a:extLst>
              <a:ext uri="{FF2B5EF4-FFF2-40B4-BE49-F238E27FC236}">
                <a16:creationId xmlns:a16="http://schemas.microsoft.com/office/drawing/2014/main" id="{CAB56068-5CD7-1905-4E41-96739D5149E2}"/>
              </a:ext>
            </a:extLst>
          </p:cNvPr>
          <p:cNvSpPr txBox="1"/>
          <p:nvPr/>
        </p:nvSpPr>
        <p:spPr>
          <a:xfrm>
            <a:off x="166656" y="4380517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hồng,</a:t>
            </a:r>
          </a:p>
        </p:txBody>
      </p:sp>
      <p:sp>
        <p:nvSpPr>
          <p:cNvPr id="28" name="vang">
            <a:extLst>
              <a:ext uri="{FF2B5EF4-FFF2-40B4-BE49-F238E27FC236}">
                <a16:creationId xmlns:a16="http://schemas.microsoft.com/office/drawing/2014/main" id="{B02BE462-105C-8171-6C8A-68151A5FD465}"/>
              </a:ext>
            </a:extLst>
          </p:cNvPr>
          <p:cNvSpPr txBox="1"/>
          <p:nvPr/>
        </p:nvSpPr>
        <p:spPr>
          <a:xfrm>
            <a:off x="1747891" y="4380517"/>
            <a:ext cx="133687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tím,</a:t>
            </a:r>
          </a:p>
        </p:txBody>
      </p:sp>
      <p:sp>
        <p:nvSpPr>
          <p:cNvPr id="29" name="vang">
            <a:extLst>
              <a:ext uri="{FF2B5EF4-FFF2-40B4-BE49-F238E27FC236}">
                <a16:creationId xmlns:a16="http://schemas.microsoft.com/office/drawing/2014/main" id="{EA3C9A13-E050-9E9D-F381-7D7F3ED5FF0E}"/>
              </a:ext>
            </a:extLst>
          </p:cNvPr>
          <p:cNvSpPr txBox="1"/>
          <p:nvPr/>
        </p:nvSpPr>
        <p:spPr>
          <a:xfrm>
            <a:off x="2857540" y="4380517"/>
            <a:ext cx="133687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nâu,</a:t>
            </a:r>
          </a:p>
        </p:txBody>
      </p:sp>
      <p:sp>
        <p:nvSpPr>
          <p:cNvPr id="30" name="vang">
            <a:extLst>
              <a:ext uri="{FF2B5EF4-FFF2-40B4-BE49-F238E27FC236}">
                <a16:creationId xmlns:a16="http://schemas.microsoft.com/office/drawing/2014/main" id="{8CDA3E2E-D584-6401-6602-5D8C1E329F24}"/>
              </a:ext>
            </a:extLst>
          </p:cNvPr>
          <p:cNvSpPr txBox="1"/>
          <p:nvPr/>
        </p:nvSpPr>
        <p:spPr>
          <a:xfrm>
            <a:off x="140800" y="5224117"/>
            <a:ext cx="392586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xanh lá cây,…</a:t>
            </a:r>
          </a:p>
        </p:txBody>
      </p:sp>
      <p:sp>
        <p:nvSpPr>
          <p:cNvPr id="31" name="vang">
            <a:extLst>
              <a:ext uri="{FF2B5EF4-FFF2-40B4-BE49-F238E27FC236}">
                <a16:creationId xmlns:a16="http://schemas.microsoft.com/office/drawing/2014/main" id="{FFC23E35-0324-1DB2-1B04-8C36D2CB2F9B}"/>
              </a:ext>
            </a:extLst>
          </p:cNvPr>
          <p:cNvSpPr txBox="1"/>
          <p:nvPr/>
        </p:nvSpPr>
        <p:spPr>
          <a:xfrm>
            <a:off x="4147939" y="3426410"/>
            <a:ext cx="225572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bé nhỏ,</a:t>
            </a:r>
          </a:p>
        </p:txBody>
      </p:sp>
      <p:sp>
        <p:nvSpPr>
          <p:cNvPr id="32" name="vang">
            <a:extLst>
              <a:ext uri="{FF2B5EF4-FFF2-40B4-BE49-F238E27FC236}">
                <a16:creationId xmlns:a16="http://schemas.microsoft.com/office/drawing/2014/main" id="{E8949A69-3F09-21D6-8497-756DCB3DB8F4}"/>
              </a:ext>
            </a:extLst>
          </p:cNvPr>
          <p:cNvSpPr txBox="1"/>
          <p:nvPr/>
        </p:nvSpPr>
        <p:spPr>
          <a:xfrm>
            <a:off x="6154321" y="342641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hẹp,</a:t>
            </a:r>
          </a:p>
        </p:txBody>
      </p:sp>
      <p:sp>
        <p:nvSpPr>
          <p:cNvPr id="33" name="vang">
            <a:extLst>
              <a:ext uri="{FF2B5EF4-FFF2-40B4-BE49-F238E27FC236}">
                <a16:creationId xmlns:a16="http://schemas.microsoft.com/office/drawing/2014/main" id="{92760B24-7F40-3932-7924-7AE2ED86AD67}"/>
              </a:ext>
            </a:extLst>
          </p:cNvPr>
          <p:cNvSpPr txBox="1"/>
          <p:nvPr/>
        </p:nvSpPr>
        <p:spPr>
          <a:xfrm>
            <a:off x="4147939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cong,</a:t>
            </a:r>
          </a:p>
        </p:txBody>
      </p:sp>
      <p:sp>
        <p:nvSpPr>
          <p:cNvPr id="34" name="vang">
            <a:extLst>
              <a:ext uri="{FF2B5EF4-FFF2-40B4-BE49-F238E27FC236}">
                <a16:creationId xmlns:a16="http://schemas.microsoft.com/office/drawing/2014/main" id="{F7B1FDAE-4C71-C4C4-E0E2-AF55722D6F13}"/>
              </a:ext>
            </a:extLst>
          </p:cNvPr>
          <p:cNvSpPr txBox="1"/>
          <p:nvPr/>
        </p:nvSpPr>
        <p:spPr>
          <a:xfrm>
            <a:off x="5666801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thẳng,</a:t>
            </a:r>
          </a:p>
        </p:txBody>
      </p:sp>
      <p:sp>
        <p:nvSpPr>
          <p:cNvPr id="35" name="vang">
            <a:extLst>
              <a:ext uri="{FF2B5EF4-FFF2-40B4-BE49-F238E27FC236}">
                <a16:creationId xmlns:a16="http://schemas.microsoft.com/office/drawing/2014/main" id="{0C4A54A1-7CFE-ACBF-D7E4-9BEBCDEA781D}"/>
              </a:ext>
            </a:extLst>
          </p:cNvPr>
          <p:cNvSpPr txBox="1"/>
          <p:nvPr/>
        </p:nvSpPr>
        <p:spPr>
          <a:xfrm>
            <a:off x="4170200" y="5222360"/>
            <a:ext cx="311451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khổng lồ,…</a:t>
            </a:r>
          </a:p>
        </p:txBody>
      </p:sp>
      <p:sp>
        <p:nvSpPr>
          <p:cNvPr id="36" name="vang">
            <a:extLst>
              <a:ext uri="{FF2B5EF4-FFF2-40B4-BE49-F238E27FC236}">
                <a16:creationId xmlns:a16="http://schemas.microsoft.com/office/drawing/2014/main" id="{787BA76F-78EA-9D73-9295-8A34C32B1625}"/>
              </a:ext>
            </a:extLst>
          </p:cNvPr>
          <p:cNvSpPr txBox="1"/>
          <p:nvPr/>
        </p:nvSpPr>
        <p:spPr>
          <a:xfrm>
            <a:off x="8301849" y="3468813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thơm,</a:t>
            </a:r>
          </a:p>
        </p:txBody>
      </p:sp>
      <p:sp>
        <p:nvSpPr>
          <p:cNvPr id="37" name="vang">
            <a:extLst>
              <a:ext uri="{FF2B5EF4-FFF2-40B4-BE49-F238E27FC236}">
                <a16:creationId xmlns:a16="http://schemas.microsoft.com/office/drawing/2014/main" id="{67BF48F5-ACEC-E862-E8A1-D1A3A6A9B211}"/>
              </a:ext>
            </a:extLst>
          </p:cNvPr>
          <p:cNvSpPr txBox="1"/>
          <p:nvPr/>
        </p:nvSpPr>
        <p:spPr>
          <a:xfrm>
            <a:off x="9739876" y="3480524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hắc,</a:t>
            </a:r>
          </a:p>
        </p:txBody>
      </p:sp>
      <p:sp>
        <p:nvSpPr>
          <p:cNvPr id="38" name="vang">
            <a:extLst>
              <a:ext uri="{FF2B5EF4-FFF2-40B4-BE49-F238E27FC236}">
                <a16:creationId xmlns:a16="http://schemas.microsoft.com/office/drawing/2014/main" id="{3BB9C91A-61FC-AAE3-6F04-7D089D0BFB7C}"/>
              </a:ext>
            </a:extLst>
          </p:cNvPr>
          <p:cNvSpPr txBox="1"/>
          <p:nvPr/>
        </p:nvSpPr>
        <p:spPr>
          <a:xfrm>
            <a:off x="8301849" y="4380517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chua,</a:t>
            </a:r>
          </a:p>
        </p:txBody>
      </p:sp>
      <p:sp>
        <p:nvSpPr>
          <p:cNvPr id="39" name="vang">
            <a:extLst>
              <a:ext uri="{FF2B5EF4-FFF2-40B4-BE49-F238E27FC236}">
                <a16:creationId xmlns:a16="http://schemas.microsoft.com/office/drawing/2014/main" id="{A029204B-BB93-253A-5B39-270A7C84F7DA}"/>
              </a:ext>
            </a:extLst>
          </p:cNvPr>
          <p:cNvSpPr txBox="1"/>
          <p:nvPr/>
        </p:nvSpPr>
        <p:spPr>
          <a:xfrm>
            <a:off x="9739876" y="4336569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ngọt,</a:t>
            </a:r>
          </a:p>
        </p:txBody>
      </p:sp>
      <p:sp>
        <p:nvSpPr>
          <p:cNvPr id="40" name="vang">
            <a:extLst>
              <a:ext uri="{FF2B5EF4-FFF2-40B4-BE49-F238E27FC236}">
                <a16:creationId xmlns:a16="http://schemas.microsoft.com/office/drawing/2014/main" id="{07BB9D07-F8A0-DFD6-49CD-F54289B8C2AE}"/>
              </a:ext>
            </a:extLst>
          </p:cNvPr>
          <p:cNvSpPr txBox="1"/>
          <p:nvPr/>
        </p:nvSpPr>
        <p:spPr>
          <a:xfrm>
            <a:off x="8301849" y="522236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mặn,</a:t>
            </a:r>
          </a:p>
        </p:txBody>
      </p:sp>
      <p:sp>
        <p:nvSpPr>
          <p:cNvPr id="41" name="vang">
            <a:extLst>
              <a:ext uri="{FF2B5EF4-FFF2-40B4-BE49-F238E27FC236}">
                <a16:creationId xmlns:a16="http://schemas.microsoft.com/office/drawing/2014/main" id="{3A91E173-63DB-87B3-EFD4-2A8718D3780E}"/>
              </a:ext>
            </a:extLst>
          </p:cNvPr>
          <p:cNvSpPr txBox="1"/>
          <p:nvPr/>
        </p:nvSpPr>
        <p:spPr>
          <a:xfrm>
            <a:off x="9632014" y="5239486"/>
            <a:ext cx="2389024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đắng,…</a:t>
            </a:r>
          </a:p>
        </p:txBody>
      </p:sp>
      <p:sp>
        <p:nvSpPr>
          <p:cNvPr id="42" name="vang">
            <a:extLst>
              <a:ext uri="{FF2B5EF4-FFF2-40B4-BE49-F238E27FC236}">
                <a16:creationId xmlns:a16="http://schemas.microsoft.com/office/drawing/2014/main" id="{E82B7569-3E16-3EC6-70C6-E0A1DC70E127}"/>
              </a:ext>
            </a:extLst>
          </p:cNvPr>
          <p:cNvSpPr txBox="1"/>
          <p:nvPr/>
        </p:nvSpPr>
        <p:spPr>
          <a:xfrm>
            <a:off x="10797119" y="3453467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cay,</a:t>
            </a:r>
          </a:p>
        </p:txBody>
      </p:sp>
    </p:spTree>
    <p:extLst>
      <p:ext uri="{BB962C8B-B14F-4D97-AF65-F5344CB8AC3E}">
        <p14:creationId xmlns:p14="http://schemas.microsoft.com/office/powerpoint/2010/main" val="31036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3744" y="924240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từ ngữ chỉ đặc điểm theo ba nhóm nêu trên và đặt câu với 2 – 3 từ ngữ tìm được.</a:t>
            </a:r>
          </a:p>
          <a:p>
            <a:pPr algn="just">
              <a:spcBef>
                <a:spcPts val="6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: Hoa mướp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 rực rỡ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vang">
            <a:extLst>
              <a:ext uri="{FF2B5EF4-FFF2-40B4-BE49-F238E27FC236}">
                <a16:creationId xmlns:a16="http://schemas.microsoft.com/office/drawing/2014/main" id="{4093AD9E-C1C7-71B4-AF36-9CF6DF1941F8}"/>
              </a:ext>
            </a:extLst>
          </p:cNvPr>
          <p:cNvSpPr txBox="1"/>
          <p:nvPr/>
        </p:nvSpPr>
        <p:spPr>
          <a:xfrm>
            <a:off x="612267" y="2295445"/>
            <a:ext cx="1154957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Trẻ em không nên ăn ớt vì nó rất </a:t>
            </a:r>
            <a:r>
              <a:rPr lang="en-US" sz="4000" b="1"/>
              <a:t>cay</a:t>
            </a:r>
            <a:r>
              <a:rPr lang="en-US" sz="4000"/>
              <a:t>.</a:t>
            </a:r>
          </a:p>
        </p:txBody>
      </p:sp>
      <p:sp>
        <p:nvSpPr>
          <p:cNvPr id="44" name="vang">
            <a:extLst>
              <a:ext uri="{FF2B5EF4-FFF2-40B4-BE49-F238E27FC236}">
                <a16:creationId xmlns:a16="http://schemas.microsoft.com/office/drawing/2014/main" id="{05751D1B-4643-8C27-E477-7A998586D02A}"/>
              </a:ext>
            </a:extLst>
          </p:cNvPr>
          <p:cNvSpPr txBox="1"/>
          <p:nvPr/>
        </p:nvSpPr>
        <p:spPr>
          <a:xfrm>
            <a:off x="612267" y="3207473"/>
            <a:ext cx="1154957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Những chú kiến </a:t>
            </a:r>
            <a:r>
              <a:rPr lang="en-US" sz="4000" b="1"/>
              <a:t>bé nhỏ </a:t>
            </a:r>
            <a:r>
              <a:rPr lang="en-US" sz="4000"/>
              <a:t>đang chăm chỉ tha mồi.</a:t>
            </a:r>
          </a:p>
        </p:txBody>
      </p:sp>
      <p:sp>
        <p:nvSpPr>
          <p:cNvPr id="45" name="vang">
            <a:extLst>
              <a:ext uri="{FF2B5EF4-FFF2-40B4-BE49-F238E27FC236}">
                <a16:creationId xmlns:a16="http://schemas.microsoft.com/office/drawing/2014/main" id="{BD9586F7-C2B1-9459-9FBC-5CFDC7767AC8}"/>
              </a:ext>
            </a:extLst>
          </p:cNvPr>
          <p:cNvSpPr txBox="1"/>
          <p:nvPr/>
        </p:nvSpPr>
        <p:spPr>
          <a:xfrm>
            <a:off x="612267" y="4119501"/>
            <a:ext cx="11549571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Hôm nay cô Linh mặc chiếc áo màu </a:t>
            </a:r>
            <a:r>
              <a:rPr lang="en-US" sz="4000" b="1"/>
              <a:t>hồng</a:t>
            </a:r>
            <a:r>
              <a:rPr lang="en-US" sz="4000"/>
              <a:t> xinh xắn.</a:t>
            </a:r>
          </a:p>
        </p:txBody>
      </p:sp>
      <p:sp>
        <p:nvSpPr>
          <p:cNvPr id="46" name="vang">
            <a:extLst>
              <a:ext uri="{FF2B5EF4-FFF2-40B4-BE49-F238E27FC236}">
                <a16:creationId xmlns:a16="http://schemas.microsoft.com/office/drawing/2014/main" id="{02328B07-86AC-3B13-4F30-7025E05392C0}"/>
              </a:ext>
            </a:extLst>
          </p:cNvPr>
          <p:cNvSpPr txBox="1"/>
          <p:nvPr/>
        </p:nvSpPr>
        <p:spPr>
          <a:xfrm>
            <a:off x="612267" y="5442940"/>
            <a:ext cx="1154957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23147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0744" y="-30899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3. Dựa vào tranh, chọn từ thích hợp thay cho ô vuông.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363BC-FDA4-7B2F-0605-1F5A5C43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422" y="2044031"/>
            <a:ext cx="3295416" cy="38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85606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0" i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>
                <a:effectLst/>
                <a:latin typeface="Roboto" panose="02000000000000000000" pitchFamily="2" charset="0"/>
              </a:rPr>
              <a:t>Trong họ hàng nhà chổi thì có bé chổi rơm vào loại 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xinh xắn </a:t>
            </a:r>
            <a:r>
              <a:rPr lang="vi-VN" sz="3000" b="0" i="0">
                <a:effectLst/>
                <a:latin typeface="Roboto" panose="02000000000000000000" pitchFamily="2" charset="0"/>
              </a:rPr>
              <a:t>nhất. Cô có chiếc váy 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vàng óng</a:t>
            </a:r>
            <a:r>
              <a:rPr lang="vi-VN" sz="3000" b="0" i="0">
                <a:effectLst/>
                <a:latin typeface="Roboto" panose="02000000000000000000" pitchFamily="2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3000" b="0" i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>
                <a:effectLst/>
                <a:latin typeface="Roboto" panose="02000000000000000000" pitchFamily="2" charset="0"/>
              </a:rPr>
              <a:t>Tuy </a:t>
            </a:r>
            <a:r>
              <a:rPr lang="en-US" sz="3000" b="0" i="0">
                <a:effectLst/>
                <a:latin typeface="Roboto" panose="02000000000000000000" pitchFamily="2" charset="0"/>
              </a:rPr>
              <a:t>   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bé</a:t>
            </a:r>
            <a:r>
              <a:rPr lang="vi-VN" sz="3000" b="0" i="0">
                <a:effectLst/>
                <a:latin typeface="Roboto" panose="02000000000000000000" pitchFamily="2" charset="0"/>
              </a:rPr>
              <a:t> </a:t>
            </a:r>
            <a:r>
              <a:rPr lang="en-US" sz="3000" b="0" i="0">
                <a:effectLst/>
                <a:latin typeface="Roboto" panose="02000000000000000000" pitchFamily="2" charset="0"/>
              </a:rPr>
              <a:t>    </a:t>
            </a:r>
            <a:r>
              <a:rPr lang="vi-VN" sz="3000" b="0" i="0">
                <a:effectLst/>
                <a:latin typeface="Roboto" panose="02000000000000000000" pitchFamily="2" charset="0"/>
              </a:rPr>
              <a:t>nhưng chổi rơm rất được việc. Ngày hai lần, chị Thùy Linh mang chổi ra quét nhà. Chỉ quét nhà thôi, còn sân, vườn đã có chổi khác cứng hơn.</a:t>
            </a:r>
            <a:endParaRPr lang="en-US" sz="3000" b="0" i="0">
              <a:effectLst/>
              <a:latin typeface="Roboto" panose="02000000000000000000" pitchFamily="2" charset="0"/>
            </a:endParaRPr>
          </a:p>
          <a:p>
            <a:pPr algn="r"/>
            <a:r>
              <a:rPr lang="en-US" sz="3000">
                <a:latin typeface="Roboto" panose="02000000000000000000" pitchFamily="2" charset="0"/>
              </a:rPr>
              <a:t>(Theo Vũ Duy Thông)</a:t>
            </a:r>
            <a:endParaRPr lang="vi-VN" sz="3000" b="0" i="0">
              <a:effectLst/>
              <a:latin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E202DD-B87A-5428-9EC0-6F1187DE56C3}"/>
              </a:ext>
            </a:extLst>
          </p:cNvPr>
          <p:cNvSpPr/>
          <p:nvPr/>
        </p:nvSpPr>
        <p:spPr>
          <a:xfrm>
            <a:off x="1216069" y="858069"/>
            <a:ext cx="7015656" cy="6826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bé 	     xinh xắn		vàng óng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F4FE70-BDA1-DD5B-3BEF-4B66AF2B5E00}"/>
              </a:ext>
            </a:extLst>
          </p:cNvPr>
          <p:cNvSpPr/>
          <p:nvPr/>
        </p:nvSpPr>
        <p:spPr>
          <a:xfrm>
            <a:off x="1749972" y="2412123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7015654" y="2439809"/>
            <a:ext cx="162384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B4D4F-0B54-B68B-5D2B-2863B71D233A}"/>
              </a:ext>
            </a:extLst>
          </p:cNvPr>
          <p:cNvSpPr/>
          <p:nvPr/>
        </p:nvSpPr>
        <p:spPr>
          <a:xfrm>
            <a:off x="1933401" y="4240341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C3E0D-75DD-7C4A-7501-6403473D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ổi quét nhà mini - chổi bện rơm quét nhà bền và chắc chắn | Dụng cụ vệ  sinh | Vinmarti.Com">
            <a:extLst>
              <a:ext uri="{FF2B5EF4-FFF2-40B4-BE49-F238E27FC236}">
                <a16:creationId xmlns:a16="http://schemas.microsoft.com/office/drawing/2014/main" id="{C600BA14-49AD-E985-34D0-BBC2C583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sy vietnamese cooking: nhân chuyện cái chổi rơm">
            <a:extLst>
              <a:ext uri="{FF2B5EF4-FFF2-40B4-BE49-F238E27FC236}">
                <a16:creationId xmlns:a16="http://schemas.microsoft.com/office/drawing/2014/main" id="{E8648FE5-D460-1EE7-937B-6CD24CD5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6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6475-1ED0-FE83-759F-2F616C2A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hổi rơm quét nhà cán gỗ dài 140 cm | Lazada.vn">
            <a:extLst>
              <a:ext uri="{FF2B5EF4-FFF2-40B4-BE49-F238E27FC236}">
                <a16:creationId xmlns:a16="http://schemas.microsoft.com/office/drawing/2014/main" id="{38C59C9E-B18F-E1D8-D2B0-84930F8C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2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6475-1ED0-FE83-759F-2F616C2A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ướng Dẫn Làm Chổi Rơm Quét Nhà - YouTube">
            <a:extLst>
              <a:ext uri="{FF2B5EF4-FFF2-40B4-BE49-F238E27FC236}">
                <a16:creationId xmlns:a16="http://schemas.microsoft.com/office/drawing/2014/main" id="{A91A4D77-8A59-CEF6-C6C3-2EF8C5E7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" y="0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55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07850"/>
              </p:ext>
            </p:extLst>
          </p:nvPr>
        </p:nvGraphicFramePr>
        <p:xfrm>
          <a:off x="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195643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403818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988105" y="4164977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4CB56-C1DB-6F4D-24D8-82DD42362B87}"/>
              </a:ext>
            </a:extLst>
          </p:cNvPr>
          <p:cNvSpPr txBox="1"/>
          <p:nvPr/>
        </p:nvSpPr>
        <p:spPr>
          <a:xfrm>
            <a:off x="988105" y="313696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âu włu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3244029" y="621237"/>
            <a:ext cx="539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chỉ đặc điểm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F8FCD5-3B38-938F-C91E-4CEC146B7DFF}"/>
              </a:ext>
            </a:extLst>
          </p:cNvPr>
          <p:cNvSpPr/>
          <p:nvPr/>
        </p:nvSpPr>
        <p:spPr>
          <a:xfrm>
            <a:off x="939539" y="2396358"/>
            <a:ext cx="3070964" cy="30709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màu sắc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62520-76BD-360F-AEE6-60F9DB52F529}"/>
              </a:ext>
            </a:extLst>
          </p:cNvPr>
          <p:cNvSpPr/>
          <p:nvPr/>
        </p:nvSpPr>
        <p:spPr>
          <a:xfrm>
            <a:off x="4408487" y="2396358"/>
            <a:ext cx="3070964" cy="3070964"/>
          </a:xfrm>
          <a:prstGeom prst="ellipse">
            <a:avLst/>
          </a:prstGeom>
          <a:solidFill>
            <a:srgbClr val="EED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hình dáng, kích thước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89349-548D-60F1-6B0B-34337314E5B6}"/>
              </a:ext>
            </a:extLst>
          </p:cNvPr>
          <p:cNvSpPr/>
          <p:nvPr/>
        </p:nvSpPr>
        <p:spPr>
          <a:xfrm>
            <a:off x="7877435" y="2396358"/>
            <a:ext cx="3070964" cy="3070964"/>
          </a:xfrm>
          <a:prstGeom prst="ellipse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hương vị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8DBDCA-9AEE-73DF-10BE-09B8F83EBF1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475021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4CD6B6-1636-EA92-CC57-697654ACB56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943969" y="1390678"/>
            <a:ext cx="0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F77FA9-8EB3-2B64-6710-6E6729C541A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5943969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8800" b="1">
                <a:solidFill>
                  <a:srgbClr val="FF0000"/>
                </a:solidFill>
              </a:rPr>
              <a:t>Game: </a:t>
            </a:r>
            <a:r>
              <a:rPr lang="en-US" sz="8800" b="1" i="1">
                <a:solidFill>
                  <a:srgbClr val="FF0000"/>
                </a:solidFill>
              </a:rPr>
              <a:t>Dọn lớp học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81713" y="4700960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42919" y="4700960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13919" y="5273040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23365" l="0" r="242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47919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22" y="4630155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807" y="293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D203A-F4EB-93FC-8371-570CC7BDB439}"/>
              </a:ext>
            </a:extLst>
          </p:cNvPr>
          <p:cNvSpPr txBox="1"/>
          <p:nvPr/>
        </p:nvSpPr>
        <p:spPr>
          <a:xfrm>
            <a:off x="5638959" y="6565612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/>
              <a:t>Click vào các loại rác để tới thử thách</a:t>
            </a:r>
          </a:p>
          <a:p>
            <a:pPr algn="just"/>
            <a:r>
              <a:rPr lang="en-US" sz="1600"/>
              <a:t>Sau khi chơi xong, click vào bông hoa để tới nội dung khác</a:t>
            </a:r>
          </a:p>
        </p:txBody>
      </p: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4228" y="3810000"/>
            <a:ext cx="91440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Lan là bạn thân của tớ.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4228" y="5471886"/>
            <a:ext cx="91440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Lan có mái tóc dài và đen.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8" y="4075799"/>
            <a:ext cx="798097" cy="78274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574248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84228" y="2209801"/>
            <a:ext cx="91440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Lan đang làm bài tập Toán.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2482666"/>
            <a:ext cx="807556" cy="7783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33838" y="472440"/>
            <a:ext cx="10494161" cy="9539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>
                <a:latin typeface="+mj-lt"/>
                <a:ea typeface="Arial-Rounded" pitchFamily="34" charset="0"/>
                <a:cs typeface="Arial-Rounded" pitchFamily="34" charset="0"/>
              </a:rPr>
              <a:t>Đâu là câu giới thiệu?</a:t>
            </a:r>
          </a:p>
        </p:txBody>
      </p:sp>
      <p:pic>
        <p:nvPicPr>
          <p:cNvPr id="2050" name="Picture 2" descr="Cute Cartoon Flower – LINE stickers | LINE STOR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0723" y="5250415"/>
            <a:ext cx="100584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latin typeface="+mn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latin typeface="+mn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Lan có mái tóc dài và đen.</a:t>
            </a:r>
            <a:endParaRPr lang="vi-VN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723" y="3718810"/>
            <a:ext cx="100584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Lan là bạn thân của tớ.</a:t>
            </a:r>
            <a:endParaRPr lang="en-US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222" y="5472336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59" y="3945527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80723" y="2209801"/>
            <a:ext cx="100584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Lan đang làm bài tập Toán.</a:t>
            </a:r>
            <a:endParaRPr lang="en-US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06" y="2438788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51719" y="387160"/>
            <a:ext cx="10058400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Câu nào dưới đây là câu </a:t>
            </a:r>
          </a:p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nêu đặc điểm?</a:t>
            </a:r>
            <a:endParaRPr lang="en-US" sz="4400" b="1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9377" y="2133600"/>
            <a:ext cx="100584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 gặm cỏ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723" y="3718810"/>
            <a:ext cx="100584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con trâu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76" y="2355521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59" y="3945527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29168" y="5334000"/>
            <a:ext cx="100584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đôi sừng dài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1" y="5562987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51719" y="506221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Đâu là từ ngữ chỉ hoạt động?</a:t>
            </a:r>
            <a:endParaRPr lang="en-US" sz="4400" b="1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4228" y="3810000"/>
            <a:ext cx="91440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bay đi tìm hoa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4228" y="5471886"/>
            <a:ext cx="91440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bơi lội tung tang.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8" y="4075799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5742481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84228" y="2209801"/>
            <a:ext cx="91440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hò reo suốt ngày.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2482666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383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Bầy ong (…).</a:t>
            </a: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1389</Words>
  <Application>Microsoft Office PowerPoint</Application>
  <PresentationFormat>Custom</PresentationFormat>
  <Paragraphs>157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Times New Roman</vt:lpstr>
      <vt:lpstr>Chewy</vt:lpstr>
      <vt:lpstr>Nunito</vt:lpstr>
      <vt:lpstr>Manrope</vt:lpstr>
      <vt:lpstr>Passion One</vt:lpstr>
      <vt:lpstr>Roboto</vt:lpstr>
      <vt:lpstr>Maven Pro</vt:lpstr>
      <vt:lpstr>Montserrat</vt:lpstr>
      <vt:lpstr>Arial</vt:lpstr>
      <vt:lpstr>Darker Grotesque SemiBold</vt:lpstr>
      <vt:lpstr>HP001 4 hàng</vt:lpstr>
      <vt:lpstr>Europe Brothers and Sisters 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Linh Phan Thi  (FE FSC DN)</cp:lastModifiedBy>
  <cp:revision>76</cp:revision>
  <dcterms:modified xsi:type="dcterms:W3CDTF">2022-07-20T08:43:04Z</dcterms:modified>
</cp:coreProperties>
</file>