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310" r:id="rId3"/>
    <p:sldId id="276" r:id="rId4"/>
    <p:sldId id="270" r:id="rId5"/>
    <p:sldId id="285" r:id="rId6"/>
    <p:sldId id="299" r:id="rId7"/>
    <p:sldId id="268" r:id="rId8"/>
    <p:sldId id="286" r:id="rId9"/>
    <p:sldId id="287" r:id="rId10"/>
    <p:sldId id="289" r:id="rId11"/>
    <p:sldId id="292" r:id="rId12"/>
    <p:sldId id="291" r:id="rId13"/>
    <p:sldId id="293" r:id="rId14"/>
    <p:sldId id="294" r:id="rId15"/>
    <p:sldId id="295" r:id="rId16"/>
    <p:sldId id="298" r:id="rId17"/>
    <p:sldId id="296" r:id="rId18"/>
    <p:sldId id="297" r:id="rId19"/>
    <p:sldId id="301" r:id="rId20"/>
    <p:sldId id="302" r:id="rId21"/>
    <p:sldId id="290" r:id="rId22"/>
    <p:sldId id="303" r:id="rId23"/>
    <p:sldId id="304" r:id="rId24"/>
    <p:sldId id="307" r:id="rId25"/>
    <p:sldId id="308" r:id="rId26"/>
    <p:sldId id="269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luten"/>
      <p:regular r:id="rId33"/>
      <p:bold r:id="rId34"/>
    </p:embeddedFont>
    <p:embeddedFont>
      <p:font typeface="Nunito Black" pitchFamily="2" charset="0"/>
      <p:bold r:id="rId35"/>
      <p:boldItalic r:id="rId36"/>
    </p:embeddedFont>
    <p:embeddedFont>
      <p:font typeface="Sigmar One" panose="00000500000000000000" pitchFamily="2" charset="0"/>
      <p:regular r:id="rId37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F6DE"/>
    <a:srgbClr val="29F78B"/>
    <a:srgbClr val="FEF2E4"/>
    <a:srgbClr val="ADBACA"/>
    <a:srgbClr val="FEB8E0"/>
    <a:srgbClr val="FF66CC"/>
    <a:srgbClr val="ED33DB"/>
    <a:srgbClr val="6480BB"/>
    <a:srgbClr val="B26987"/>
    <a:srgbClr val="FBE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858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CFBFA-259D-4E60-9974-D80EE2E396C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83C51-16A5-40BA-9C8C-A98AD6DC1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68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83C51-16A5-40BA-9C8C-A98AD6DC1C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1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83C51-16A5-40BA-9C8C-A98AD6DC1C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12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83C51-16A5-40BA-9C8C-A98AD6DC1CF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83C51-16A5-40BA-9C8C-A98AD6DC1C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8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jpe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10" Type="http://schemas.openxmlformats.org/officeDocument/2006/relationships/image" Target="../media/image11.jpeg"/><Relationship Id="rId4" Type="http://schemas.openxmlformats.org/officeDocument/2006/relationships/image" Target="../media/image1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0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674319"/>
            <a:ext cx="607845" cy="663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21024" y="55446"/>
            <a:ext cx="1270976" cy="1282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AEE164-F924-643C-7033-9E10EF8E645D}"/>
              </a:ext>
            </a:extLst>
          </p:cNvPr>
          <p:cNvSpPr txBox="1"/>
          <p:nvPr/>
        </p:nvSpPr>
        <p:spPr>
          <a:xfrm>
            <a:off x="457200" y="282705"/>
            <a:ext cx="1158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Nunito Black" pitchFamily="2" charset="0"/>
              </a:rPr>
              <a:t>Thứ … ngày …tháng …năm 2022</a:t>
            </a:r>
          </a:p>
          <a:p>
            <a:pPr algn="ctr"/>
            <a:r>
              <a:rPr lang="en-US" sz="4400" b="1">
                <a:solidFill>
                  <a:srgbClr val="7030A0"/>
                </a:solidFill>
                <a:latin typeface="Nunito Black" pitchFamily="2" charset="0"/>
              </a:rPr>
              <a:t>Hoạt động trải nghiệm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977B0F-2155-71F5-3E53-7AF0316B7F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816"/>
          <a:stretch/>
        </p:blipFill>
        <p:spPr>
          <a:xfrm>
            <a:off x="3200400" y="4736942"/>
            <a:ext cx="5477641" cy="212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381D6-BD99-A6F6-73DA-4ABB05A50E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82" t="21327" r="9589"/>
          <a:stretch/>
        </p:blipFill>
        <p:spPr>
          <a:xfrm>
            <a:off x="1092641" y="1705335"/>
            <a:ext cx="10006718" cy="2639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F90CCCC-F80C-5D93-F968-0104FC2DEC16}"/>
              </a:ext>
            </a:extLst>
          </p:cNvPr>
          <p:cNvGrpSpPr/>
          <p:nvPr/>
        </p:nvGrpSpPr>
        <p:grpSpPr>
          <a:xfrm>
            <a:off x="1066800" y="22091"/>
            <a:ext cx="13210175" cy="2457618"/>
            <a:chOff x="1332026" y="16570"/>
            <a:chExt cx="13363251" cy="2457618"/>
          </a:xfrm>
        </p:grpSpPr>
        <p:pic>
          <p:nvPicPr>
            <p:cNvPr id="21" name="Picture 20" descr="Shape, rectangle&#10;&#10;Description automatically generated">
              <a:extLst>
                <a:ext uri="{FF2B5EF4-FFF2-40B4-BE49-F238E27FC236}">
                  <a16:creationId xmlns:a16="http://schemas.microsoft.com/office/drawing/2014/main" id="{E36E8855-2094-52A9-1449-3BAE509B6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26" y="16570"/>
              <a:ext cx="10817288" cy="24576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5B5651-EEBE-78A0-BA76-C54A6A88A934}"/>
                </a:ext>
              </a:extLst>
            </p:cNvPr>
            <p:cNvSpPr txBox="1"/>
            <p:nvPr/>
          </p:nvSpPr>
          <p:spPr>
            <a:xfrm>
              <a:off x="4335189" y="195084"/>
              <a:ext cx="10360088" cy="11285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ts val="400"/>
                </a:spcAft>
              </a:pPr>
              <a:r>
                <a:rPr lang="en-US" sz="3200" b="1">
                  <a:solidFill>
                    <a:srgbClr val="FF0000"/>
                  </a:solidFill>
                  <a:latin typeface="Nunito Black" pitchFamily="2" charset="0"/>
                </a:rPr>
                <a:t>  2. Lập kế hoạch hoạt động của nhóm</a:t>
              </a:r>
            </a:p>
            <a:p>
              <a:pPr>
                <a:spcBef>
                  <a:spcPct val="0"/>
                </a:spcBef>
                <a:spcAft>
                  <a:spcPts val="400"/>
                </a:spcAft>
              </a:pPr>
              <a:r>
                <a:rPr lang="en-US" sz="3200" b="1">
                  <a:solidFill>
                    <a:srgbClr val="FF0000"/>
                  </a:solidFill>
                  <a:latin typeface="Nunito Black" pitchFamily="2" charset="0"/>
                </a:rPr>
                <a:t>            “Cùng chung sở thích”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C5D231-2FFD-626E-43E5-F4A5011DBC5D}"/>
              </a:ext>
            </a:extLst>
          </p:cNvPr>
          <p:cNvGrpSpPr/>
          <p:nvPr/>
        </p:nvGrpSpPr>
        <p:grpSpPr>
          <a:xfrm>
            <a:off x="609600" y="4464883"/>
            <a:ext cx="3962400" cy="2397257"/>
            <a:chOff x="-328751" y="2639647"/>
            <a:chExt cx="4356017" cy="3151553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F2DD1B3-11E0-154B-F0AC-6B62B249E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751" y="2639647"/>
              <a:ext cx="4356017" cy="31515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025EB8-0A1F-C5FF-F197-28AC1FA4725E}"/>
                </a:ext>
              </a:extLst>
            </p:cNvPr>
            <p:cNvSpPr txBox="1"/>
            <p:nvPr/>
          </p:nvSpPr>
          <p:spPr>
            <a:xfrm>
              <a:off x="54412" y="4259399"/>
              <a:ext cx="3352798" cy="10079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>
                  <a:solidFill>
                    <a:srgbClr val="FF0000"/>
                  </a:solidFill>
                  <a:effectLst/>
                  <a:latin typeface="Nunito Black" pitchFamily="2" charset="0"/>
                </a:rPr>
                <a:t>   Thảo luận nhóm</a:t>
              </a:r>
              <a:endParaRPr lang="vi-VN" sz="3200" b="1" i="0">
                <a:solidFill>
                  <a:srgbClr val="FF0000"/>
                </a:solidFill>
                <a:effectLst/>
                <a:latin typeface="Nunito Black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0381AE-E352-5660-6026-AF39DBCB8BA6}"/>
              </a:ext>
            </a:extLst>
          </p:cNvPr>
          <p:cNvSpPr txBox="1"/>
          <p:nvPr/>
        </p:nvSpPr>
        <p:spPr>
          <a:xfrm>
            <a:off x="-307216" y="2188197"/>
            <a:ext cx="6000592" cy="1977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     </a:t>
            </a:r>
            <a:r>
              <a:rPr lang="vi-VN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- Thảo luận về sản phẩm hoặc những việc mình làm được liên quan đến sở thích chung.</a:t>
            </a:r>
          </a:p>
          <a:p>
            <a:pPr algn="ctr">
              <a:lnSpc>
                <a:spcPct val="150000"/>
              </a:lnSpc>
            </a:pPr>
            <a:endParaRPr lang="en-US" sz="2800" b="1">
              <a:solidFill>
                <a:srgbClr val="00B0F0"/>
              </a:solidFill>
              <a:latin typeface="Nunito Black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4FE462-1EB7-5F9D-7D1D-D61B7370C492}"/>
              </a:ext>
            </a:extLst>
          </p:cNvPr>
          <p:cNvSpPr txBox="1"/>
          <p:nvPr/>
        </p:nvSpPr>
        <p:spPr>
          <a:xfrm>
            <a:off x="0" y="3802964"/>
            <a:ext cx="5386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- </a:t>
            </a:r>
            <a:r>
              <a:rPr lang="en-US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 </a:t>
            </a:r>
            <a:r>
              <a:rPr lang="vi-VN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Lập kế hoạch cùng nhau </a:t>
            </a:r>
            <a:r>
              <a:rPr lang="en-US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         </a:t>
            </a:r>
            <a:r>
              <a:rPr lang="vi-VN" sz="2800" b="1" i="0">
                <a:solidFill>
                  <a:srgbClr val="00B0F0"/>
                </a:solidFill>
                <a:effectLst/>
                <a:latin typeface="Nunito Black" pitchFamily="2" charset="0"/>
              </a:rPr>
              <a:t>làm một việc chung.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36C1ED-7F92-BD9A-2808-94A807DEE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543" y="2049080"/>
            <a:ext cx="6324600" cy="4750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015E5B6-B272-2CF2-AD0D-6D71BA692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3" y="85513"/>
            <a:ext cx="1123627" cy="11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3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-228600" y="22860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Mở rộng và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tổng kết chủ đề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0E7063-9259-9FB9-494B-D2901BE7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3612" y="736600"/>
            <a:ext cx="5227189" cy="52393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39369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528262-DF5B-6D18-6219-904532BF712F}"/>
              </a:ext>
            </a:extLst>
          </p:cNvPr>
          <p:cNvGrpSpPr/>
          <p:nvPr/>
        </p:nvGrpSpPr>
        <p:grpSpPr>
          <a:xfrm>
            <a:off x="5943600" y="-228600"/>
            <a:ext cx="6858000" cy="6858000"/>
            <a:chOff x="5943600" y="-228600"/>
            <a:chExt cx="6858000" cy="68580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E885674-2DE5-2204-D865-2F36A4E09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2800" y="1514782"/>
              <a:ext cx="4572000" cy="43526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D04E45-7C2F-B732-C753-C2923E40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222">
                          <a14:foregroundMark x1="53796" y1="53426" x2="53796" y2="53426"/>
                          <a14:foregroundMark x1="92037" y1="83704" x2="92037" y2="83704"/>
                          <a14:foregroundMark x1="92222" y1="82870" x2="92222" y2="82870"/>
                          <a14:foregroundMark x1="91111" y1="82407" x2="91111" y2="82407"/>
                          <a14:backgroundMark x1="53611" y1="52130" x2="53611" y2="52130"/>
                          <a14:backgroundMark x1="53611" y1="52130" x2="53611" y2="52130"/>
                          <a14:backgroundMark x1="53333" y1="52130" x2="53333" y2="52130"/>
                          <a14:backgroundMark x1="52407" y1="51852" x2="52407" y2="51852"/>
                          <a14:backgroundMark x1="52222" y1="51204" x2="52222" y2="51204"/>
                          <a14:backgroundMark x1="51574" y1="50463" x2="51574" y2="50463"/>
                          <a14:backgroundMark x1="54722" y1="53426" x2="54722" y2="53426"/>
                          <a14:backgroundMark x1="54722" y1="53426" x2="54722" y2="534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-2286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95573"/>
            <a:ext cx="1123627" cy="112362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81A7E42-CE5D-16E4-427E-D48CC1E370CF}"/>
              </a:ext>
            </a:extLst>
          </p:cNvPr>
          <p:cNvGrpSpPr/>
          <p:nvPr/>
        </p:nvGrpSpPr>
        <p:grpSpPr>
          <a:xfrm>
            <a:off x="-304800" y="1447800"/>
            <a:ext cx="3153556" cy="3368043"/>
            <a:chOff x="-380999" y="1219200"/>
            <a:chExt cx="3153556" cy="3368043"/>
          </a:xfrm>
        </p:grpSpPr>
        <p:pic>
          <p:nvPicPr>
            <p:cNvPr id="30" name="Picture 2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4877146-7082-9E8D-3D40-F5C073388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0999" y="1219200"/>
              <a:ext cx="3153556" cy="33680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6A94F8-6B6B-8559-6E04-7B8D865962B6}"/>
                </a:ext>
              </a:extLst>
            </p:cNvPr>
            <p:cNvSpPr txBox="1"/>
            <p:nvPr/>
          </p:nvSpPr>
          <p:spPr>
            <a:xfrm>
              <a:off x="304800" y="2849940"/>
              <a:ext cx="16764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>
                  <a:solidFill>
                    <a:srgbClr val="00B050"/>
                  </a:solidFill>
                  <a:effectLst/>
                  <a:latin typeface="Nunito Black" pitchFamily="2" charset="0"/>
                </a:rPr>
                <a:t>Chia sẻ kế hoạch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02DC5D-0CCF-69A1-A930-9BB3488265F1}"/>
              </a:ext>
            </a:extLst>
          </p:cNvPr>
          <p:cNvGrpSpPr/>
          <p:nvPr/>
        </p:nvGrpSpPr>
        <p:grpSpPr>
          <a:xfrm>
            <a:off x="1752600" y="304800"/>
            <a:ext cx="6037289" cy="7467600"/>
            <a:chOff x="3077355" y="-381000"/>
            <a:chExt cx="6037289" cy="74676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0540580-9A01-15A0-3897-31C1E5B40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6200" y="1504341"/>
              <a:ext cx="4419600" cy="43630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4B0580-C56F-98E9-8553-9005499C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222">
                          <a14:foregroundMark x1="53796" y1="53426" x2="53796" y2="53426"/>
                          <a14:foregroundMark x1="92037" y1="83704" x2="92037" y2="83704"/>
                          <a14:foregroundMark x1="92222" y1="82870" x2="92222" y2="82870"/>
                          <a14:foregroundMark x1="91111" y1="82407" x2="91111" y2="82407"/>
                          <a14:backgroundMark x1="53611" y1="52130" x2="53611" y2="52130"/>
                          <a14:backgroundMark x1="53611" y1="52130" x2="53611" y2="52130"/>
                          <a14:backgroundMark x1="53333" y1="52130" x2="53333" y2="52130"/>
                          <a14:backgroundMark x1="52407" y1="51852" x2="52407" y2="51852"/>
                          <a14:backgroundMark x1="52222" y1="51204" x2="52222" y2="51204"/>
                          <a14:backgroundMark x1="51574" y1="50463" x2="51574" y2="50463"/>
                          <a14:backgroundMark x1="54722" y1="53426" x2="54722" y2="53426"/>
                          <a14:backgroundMark x1="54722" y1="53426" x2="54722" y2="53426"/>
                          <a14:backgroundMark x1="21296" y1="37222" x2="21296" y2="37222"/>
                          <a14:backgroundMark x1="21019" y1="37222" x2="21019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7355" y="-381000"/>
              <a:ext cx="6037289" cy="74676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1DD8ED1-FB0A-1B2F-8B6F-A4E0B43F2501}"/>
              </a:ext>
            </a:extLst>
          </p:cNvPr>
          <p:cNvSpPr txBox="1"/>
          <p:nvPr/>
        </p:nvSpPr>
        <p:spPr>
          <a:xfrm>
            <a:off x="-200238" y="166886"/>
            <a:ext cx="8900355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2. Lập kế hoạch hoạt động của nhóm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          “Cùng chung sở thích”</a:t>
            </a:r>
          </a:p>
        </p:txBody>
      </p:sp>
    </p:spTree>
    <p:extLst>
      <p:ext uri="{BB962C8B-B14F-4D97-AF65-F5344CB8AC3E}">
        <p14:creationId xmlns:p14="http://schemas.microsoft.com/office/powerpoint/2010/main" val="53753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3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-228600" y="22860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Cam kết và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hành động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0E7063-9259-9FB9-494B-D2901BE7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3612" y="736600"/>
            <a:ext cx="5227189" cy="52393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2380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B7517D5D-7B56-692A-7A09-25CE437E5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1"/>
          <a:stretch/>
        </p:blipFill>
        <p:spPr bwMode="auto">
          <a:xfrm>
            <a:off x="7239000" y="2575937"/>
            <a:ext cx="4286250" cy="420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CD2578F-D45E-E77C-0A93-426606FC5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84195"/>
            <a:ext cx="53721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9E0EAE40-B402-CD2C-3823-3AC0C17AD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000" y="-121255"/>
            <a:ext cx="11844679" cy="2667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5651-EEBE-78A0-BA76-C54A6A88A934}"/>
              </a:ext>
            </a:extLst>
          </p:cNvPr>
          <p:cNvSpPr txBox="1"/>
          <p:nvPr/>
        </p:nvSpPr>
        <p:spPr>
          <a:xfrm>
            <a:off x="1451650" y="99416"/>
            <a:ext cx="898775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</a:t>
            </a:r>
            <a:r>
              <a:rPr lang="en-US" sz="3200" b="1">
                <a:solidFill>
                  <a:srgbClr val="00B050"/>
                </a:solidFill>
                <a:latin typeface="Nunito Black" pitchFamily="2" charset="0"/>
              </a:rPr>
              <a:t>- Chuẩn bị các sản phẩm liên quan đến </a:t>
            </a:r>
          </a:p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00B050"/>
                </a:solidFill>
                <a:latin typeface="Nunito Black" pitchFamily="2" charset="0"/>
              </a:rPr>
              <a:t>sở thích của em</a:t>
            </a:r>
          </a:p>
          <a:p>
            <a:pPr marL="457200" indent="-457200" algn="ctr">
              <a:spcBef>
                <a:spcPct val="0"/>
              </a:spcBef>
              <a:spcAft>
                <a:spcPts val="400"/>
              </a:spcAft>
              <a:buFontTx/>
              <a:buChar char="-"/>
            </a:pPr>
            <a:r>
              <a:rPr lang="en-US" sz="3200" b="1">
                <a:solidFill>
                  <a:srgbClr val="00B050"/>
                </a:solidFill>
                <a:latin typeface="Nunito Black" pitchFamily="2" charset="0"/>
              </a:rPr>
              <a:t>Chuẩn bị dụng cụ, vật liệu để thực hiện </a:t>
            </a:r>
          </a:p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00B050"/>
                </a:solidFill>
                <a:latin typeface="Nunito Black" pitchFamily="2" charset="0"/>
              </a:rPr>
              <a:t>kế hoạch đã lập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51BFB4-FABB-D8ED-C3C4-04F3BE4D6D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773" y="95573"/>
            <a:ext cx="1047427" cy="10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9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15"/>
              <a:endParaRPr lang="en-US" sz="800"/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15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-749382" y="3125709"/>
            <a:ext cx="9138534" cy="2977426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3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4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SINH HOẠT LỚP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A0C0C5B-CB33-D5F0-2BF5-AF5D2F152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8800" y="238554"/>
            <a:ext cx="2418060" cy="2093333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476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83303F5-A4F7-FE49-5D36-61EDA9D45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16842" y="2726494"/>
            <a:ext cx="4043021" cy="32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55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5FF73E-96EB-F41F-B750-99E03192C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96055"/>
            <a:ext cx="6936012" cy="3317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B81ACB-02B3-3E09-6E7D-5D7905BA0E5F}"/>
              </a:ext>
            </a:extLst>
          </p:cNvPr>
          <p:cNvSpPr txBox="1"/>
          <p:nvPr/>
        </p:nvSpPr>
        <p:spPr>
          <a:xfrm>
            <a:off x="869722" y="914400"/>
            <a:ext cx="10757356" cy="155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800" b="1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B050"/>
                </a:solidFill>
                <a:latin typeface="Sigmar One" panose="00000500000000000000" pitchFamily="2" charset="0"/>
              </a:rPr>
              <a:t>SẢN PHẨM THEO SỞ THÍCH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D3F70-CADD-5612-EF38-A548425CEBAD}"/>
              </a:ext>
            </a:extLst>
          </p:cNvPr>
          <p:cNvSpPr txBox="1"/>
          <p:nvPr/>
        </p:nvSpPr>
        <p:spPr>
          <a:xfrm>
            <a:off x="1905000" y="304800"/>
            <a:ext cx="891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Nunito Black" pitchFamily="2" charset="0"/>
              </a:rPr>
              <a:t>Thứ … ngày …tháng …năm 2022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8F11CA-9C64-975B-BE8F-B530015784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1820"/>
            <a:ext cx="1295400" cy="12954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242F7C8-6CC9-2B45-B2C0-7F379CF6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0" b="95000" l="2273" r="92149">
                        <a14:foregroundMark x1="45868" y1="8600" x2="45868" y2="8600"/>
                        <a14:foregroundMark x1="44835" y1="7600" x2="44835" y2="7600"/>
                        <a14:foregroundMark x1="38430" y1="3800" x2="38430" y2="3800"/>
                        <a14:foregroundMark x1="38017" y1="3200" x2="38017" y2="3200"/>
                        <a14:foregroundMark x1="9504" y1="52000" x2="9504" y2="52000"/>
                        <a14:foregroundMark x1="7231" y1="52000" x2="7231" y2="52000"/>
                        <a14:foregroundMark x1="6198" y1="51400" x2="6198" y2="51400"/>
                        <a14:foregroundMark x1="2273" y1="50400" x2="2273" y2="50400"/>
                        <a14:foregroundMark x1="38636" y1="91600" x2="38636" y2="91600"/>
                        <a14:foregroundMark x1="37810" y1="92200" x2="37810" y2="92200"/>
                        <a14:foregroundMark x1="34504" y1="95000" x2="34504" y2="95000"/>
                        <a14:foregroundMark x1="92149" y1="26800" x2="92149" y2="2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48" y="4391894"/>
            <a:ext cx="2466518" cy="25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F37FD-AF3E-9306-511B-2D831FC31A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9923" y="4582729"/>
            <a:ext cx="3185068" cy="2548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6BF41A-800B-F783-7C0A-C869FCCA6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68" y="774643"/>
            <a:ext cx="1347908" cy="12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playing a game&#10;&#10;Description automatically generated with low confidence">
            <a:extLst>
              <a:ext uri="{FF2B5EF4-FFF2-40B4-BE49-F238E27FC236}">
                <a16:creationId xmlns:a16="http://schemas.microsoft.com/office/drawing/2014/main" id="{3D470617-140B-8434-6D21-0D1BCD2C1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50015"/>
          <a:stretch/>
        </p:blipFill>
        <p:spPr>
          <a:xfrm>
            <a:off x="3530983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CA41D5-E6C3-40AB-DC1B-3AC21F563B82}"/>
              </a:ext>
            </a:extLst>
          </p:cNvPr>
          <p:cNvSpPr txBox="1"/>
          <p:nvPr/>
        </p:nvSpPr>
        <p:spPr>
          <a:xfrm>
            <a:off x="-685800" y="22860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Hoạt động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tổng kết tuần</a:t>
            </a:r>
          </a:p>
        </p:txBody>
      </p:sp>
    </p:spTree>
    <p:extLst>
      <p:ext uri="{BB962C8B-B14F-4D97-AF65-F5344CB8AC3E}">
        <p14:creationId xmlns:p14="http://schemas.microsoft.com/office/powerpoint/2010/main" val="2681506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3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-324989" y="22860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Chia sẻ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thu hoạch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sau trải nghiệm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0E7063-9259-9FB9-494B-D2901BE7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8611" y="736600"/>
            <a:ext cx="5227189" cy="52393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291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3DC21968-8A19-A907-F777-BFE894663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1"/>
          <a:stretch/>
        </p:blipFill>
        <p:spPr bwMode="auto">
          <a:xfrm>
            <a:off x="6477000" y="2956937"/>
            <a:ext cx="4286250" cy="420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6E3A875F-4303-B9B8-DC1D-9B67D867C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3" y="-34978"/>
            <a:ext cx="12574603" cy="420586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DEA5675-87C7-4BA2-C2D7-A3767302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4" b="92239" l="9752" r="89894">
                        <a14:foregroundMark x1="53546" y1="7982" x2="53546" y2="7982"/>
                        <a14:foregroundMark x1="54078" y1="7317" x2="54078" y2="7317"/>
                        <a14:foregroundMark x1="68617" y1="89800" x2="68617" y2="89800"/>
                        <a14:foregroundMark x1="68617" y1="90022" x2="68617" y2="90022"/>
                        <a14:foregroundMark x1="75000" y1="90466" x2="75000" y2="90466"/>
                        <a14:foregroundMark x1="73936" y1="90466" x2="73936" y2="90466"/>
                        <a14:foregroundMark x1="72518" y1="92239" x2="72518" y2="92239"/>
                        <a14:foregroundMark x1="23936" y1="91131" x2="23936" y2="91131"/>
                        <a14:foregroundMark x1="32624" y1="91574" x2="32624" y2="9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" y="2896936"/>
            <a:ext cx="53721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3FB6BD-B2E8-450F-D9FD-CAE0ED5B5A0D}"/>
              </a:ext>
            </a:extLst>
          </p:cNvPr>
          <p:cNvSpPr txBox="1"/>
          <p:nvPr/>
        </p:nvSpPr>
        <p:spPr>
          <a:xfrm>
            <a:off x="571417" y="2057400"/>
            <a:ext cx="11236615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0"/>
              </a:spcBef>
              <a:spcAft>
                <a:spcPts val="400"/>
              </a:spcAft>
              <a:buFontTx/>
              <a:buChar char="-"/>
            </a:pPr>
            <a:r>
              <a:rPr lang="en-US" sz="2800" b="1">
                <a:solidFill>
                  <a:srgbClr val="00B050"/>
                </a:solidFill>
                <a:latin typeface="Nunito Black" pitchFamily="2" charset="0"/>
              </a:rPr>
              <a:t>Để có được sản phẩm hoặc thành tích này, </a:t>
            </a:r>
          </a:p>
          <a:p>
            <a:pPr algn="just">
              <a:spcBef>
                <a:spcPct val="0"/>
              </a:spcBef>
              <a:spcAft>
                <a:spcPts val="400"/>
              </a:spcAft>
            </a:pPr>
            <a:r>
              <a:rPr lang="en-US" sz="2800" b="1">
                <a:solidFill>
                  <a:srgbClr val="00B050"/>
                </a:solidFill>
                <a:latin typeface="Nunito Black" pitchFamily="2" charset="0"/>
              </a:rPr>
              <a:t>                                     em có cần ai hỗ trợ gì không?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435EF-878C-7E9A-DD30-EFC02676C01B}"/>
              </a:ext>
            </a:extLst>
          </p:cNvPr>
          <p:cNvSpPr txBox="1"/>
          <p:nvPr/>
        </p:nvSpPr>
        <p:spPr>
          <a:xfrm>
            <a:off x="571418" y="1145727"/>
            <a:ext cx="11045959" cy="1005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0"/>
              </a:spcBef>
              <a:spcAft>
                <a:spcPts val="400"/>
              </a:spcAft>
              <a:buFontTx/>
              <a:buChar char="-"/>
            </a:pPr>
            <a:r>
              <a:rPr lang="en-US" sz="2800" b="1">
                <a:solidFill>
                  <a:srgbClr val="00B050"/>
                </a:solidFill>
                <a:latin typeface="Nunito Black" pitchFamily="2" charset="0"/>
              </a:rPr>
              <a:t>Đây là sản phẩm hoặc thành tích gì? Em đã làm </a:t>
            </a:r>
          </a:p>
          <a:p>
            <a:pPr algn="just">
              <a:spcBef>
                <a:spcPct val="0"/>
              </a:spcBef>
              <a:spcAft>
                <a:spcPts val="400"/>
              </a:spcAft>
            </a:pPr>
            <a:r>
              <a:rPr lang="en-US" sz="2800" b="1">
                <a:solidFill>
                  <a:srgbClr val="00B050"/>
                </a:solidFill>
                <a:latin typeface="Nunito Black" pitchFamily="2" charset="0"/>
              </a:rPr>
              <a:t>                                                và đạt được nó khi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2B74DC-F1DF-3AF3-99BE-98E936BB440B}"/>
              </a:ext>
            </a:extLst>
          </p:cNvPr>
          <p:cNvSpPr txBox="1"/>
          <p:nvPr/>
        </p:nvSpPr>
        <p:spPr>
          <a:xfrm>
            <a:off x="152400" y="68509"/>
            <a:ext cx="112366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Chia sẻ với bạn về sản phẩm hoặc thành tích </a:t>
            </a:r>
          </a:p>
          <a:p>
            <a:pPr algn="ctr"/>
            <a:r>
              <a:rPr lang="en-US" sz="3600" b="1">
                <a:solidFill>
                  <a:srgbClr val="FF0000"/>
                </a:solidFill>
                <a:latin typeface="Nunito Black" pitchFamily="2" charset="0"/>
              </a:rPr>
              <a:t>liên quan đến sở thích của em: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11014046" y="3269065"/>
            <a:ext cx="451280" cy="5666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674319"/>
            <a:ext cx="607845" cy="663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921024" y="55446"/>
            <a:ext cx="1270976" cy="12821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AEE164-F924-643C-7033-9E10EF8E645D}"/>
              </a:ext>
            </a:extLst>
          </p:cNvPr>
          <p:cNvSpPr txBox="1"/>
          <p:nvPr/>
        </p:nvSpPr>
        <p:spPr>
          <a:xfrm>
            <a:off x="277538" y="72762"/>
            <a:ext cx="1158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Nunito Black" pitchFamily="2" charset="0"/>
              </a:rPr>
              <a:t>Thứ … ngày …tháng …năm 2022</a:t>
            </a:r>
          </a:p>
          <a:p>
            <a:pPr algn="ctr"/>
            <a:r>
              <a:rPr lang="en-US" sz="4400" b="1">
                <a:solidFill>
                  <a:srgbClr val="7030A0"/>
                </a:solidFill>
                <a:latin typeface="Nunito Black" pitchFamily="2" charset="0"/>
              </a:rPr>
              <a:t>Hoạt động trải nghiệm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000C6A-4FFE-82F4-1073-2BE15027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962" y="2709274"/>
            <a:ext cx="3635552" cy="293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E8CDADF-BDF1-9FB8-91F0-E4D182904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16085"/>
          <a:stretch/>
        </p:blipFill>
        <p:spPr bwMode="auto">
          <a:xfrm>
            <a:off x="-26233" y="4572000"/>
            <a:ext cx="3276600" cy="213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6B2E7076-293D-4EF9-4A0D-8C6AC767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5814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5C37B-1CA4-22BB-5BBF-9E5C9DB00BD6}"/>
              </a:ext>
            </a:extLst>
          </p:cNvPr>
          <p:cNvSpPr txBox="1"/>
          <p:nvPr/>
        </p:nvSpPr>
        <p:spPr>
          <a:xfrm>
            <a:off x="790599" y="1481980"/>
            <a:ext cx="106108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TUẦN 3: NGÔI SAO CỦA TÔI, NGÔI SAO CỦA BẠN 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Nunito Black" pitchFamily="2" charset="0"/>
              </a:rPr>
              <a:t>SẢN PHẨM THEO SỞ THÍCH</a:t>
            </a:r>
          </a:p>
        </p:txBody>
      </p:sp>
    </p:spTree>
    <p:extLst>
      <p:ext uri="{BB962C8B-B14F-4D97-AF65-F5344CB8AC3E}">
        <p14:creationId xmlns:p14="http://schemas.microsoft.com/office/powerpoint/2010/main" val="246437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3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-721295" y="2562239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Hoạt động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nhóm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0E7063-9259-9FB9-494B-D2901BE7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8611" y="736600"/>
            <a:ext cx="5227189" cy="52393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3012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961358F-5C3C-7435-2142-622B3F5E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5" y="-76200"/>
            <a:ext cx="4377011" cy="437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288" y="304800"/>
            <a:ext cx="1123627" cy="11236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-1066800" y="-419748"/>
            <a:ext cx="8382000" cy="4377011"/>
            <a:chOff x="-328751" y="1850831"/>
            <a:chExt cx="5680411" cy="3940369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751" y="1850831"/>
              <a:ext cx="5680411" cy="39403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569615" y="3699006"/>
              <a:ext cx="3932638" cy="1744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>
                  <a:solidFill>
                    <a:srgbClr val="FF0000"/>
                  </a:solidFill>
                  <a:effectLst/>
                  <a:latin typeface="Nunito Black" pitchFamily="2" charset="0"/>
                </a:rPr>
                <a:t> </a:t>
              </a:r>
              <a:r>
                <a:rPr lang="en-US" sz="3600" b="1" i="0">
                  <a:solidFill>
                    <a:srgbClr val="FF0000"/>
                  </a:solidFill>
                  <a:effectLst/>
                  <a:latin typeface="Nunito Black" pitchFamily="2" charset="0"/>
                </a:rPr>
                <a:t>Thảo luận nhóm: </a:t>
              </a:r>
              <a:r>
                <a:rPr lang="en-US" sz="3600" b="1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endParaRPr lang="en-US" sz="3200" b="1">
                <a:solidFill>
                  <a:srgbClr val="FF0000"/>
                </a:solidFill>
                <a:latin typeface="Nunito Black" pitchFamily="2" charset="0"/>
              </a:endParaRPr>
            </a:p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2900" b="1">
                  <a:solidFill>
                    <a:srgbClr val="00B050"/>
                  </a:solidFill>
                  <a:latin typeface="Nunito Black" pitchFamily="2" charset="0"/>
                </a:rPr>
                <a:t>Thực hiện kế hoạch của nhóm </a:t>
              </a:r>
              <a:r>
                <a:rPr lang="en-US" sz="3000" b="1">
                  <a:solidFill>
                    <a:srgbClr val="00B050"/>
                  </a:solidFill>
                  <a:latin typeface="Nunito Black" pitchFamily="2" charset="0"/>
                </a:rPr>
                <a:t>“Cùng chung sở thích”</a:t>
              </a:r>
              <a:endParaRPr lang="vi-VN" sz="3000" b="1" i="0">
                <a:solidFill>
                  <a:srgbClr val="00B050"/>
                </a:solidFill>
                <a:effectLst/>
                <a:latin typeface="Nunito Black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4D60EE-646A-CB54-7602-6FF72BCEAA28}"/>
              </a:ext>
            </a:extLst>
          </p:cNvPr>
          <p:cNvSpPr txBox="1"/>
          <p:nvPr/>
        </p:nvSpPr>
        <p:spPr>
          <a:xfrm>
            <a:off x="-30798" y="4423210"/>
            <a:ext cx="10216727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- Giới thiệu sản phẩm của cá nhân theo sở thích                 chung của nhóm.</a:t>
            </a:r>
          </a:p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- Mỗi thành viên trong nhóm thực hiện nhiệm vụ đã được phân công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253030B-EFDE-C319-C70A-4457ABB17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5000" l="2273" r="92149">
                        <a14:foregroundMark x1="45868" y1="8600" x2="45868" y2="8600"/>
                        <a14:foregroundMark x1="44835" y1="7600" x2="44835" y2="7600"/>
                        <a14:foregroundMark x1="38430" y1="3800" x2="38430" y2="3800"/>
                        <a14:foregroundMark x1="38017" y1="3200" x2="38017" y2="3200"/>
                        <a14:foregroundMark x1="9504" y1="52000" x2="9504" y2="52000"/>
                        <a14:foregroundMark x1="7231" y1="52000" x2="7231" y2="52000"/>
                        <a14:foregroundMark x1="6198" y1="51400" x2="6198" y2="51400"/>
                        <a14:foregroundMark x1="2273" y1="50400" x2="2273" y2="50400"/>
                        <a14:foregroundMark x1="38636" y1="91600" x2="38636" y2="91600"/>
                        <a14:foregroundMark x1="37810" y1="92200" x2="37810" y2="92200"/>
                        <a14:foregroundMark x1="34504" y1="95000" x2="34504" y2="95000"/>
                        <a14:foregroundMark x1="92149" y1="26800" x2="92149" y2="2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48" y="4391894"/>
            <a:ext cx="2466518" cy="25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7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0E036-EBB7-C107-F510-CB5B94C32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006" y="14990"/>
            <a:ext cx="4848902" cy="299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95573"/>
            <a:ext cx="1123627" cy="11236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-1066800" y="-419748"/>
            <a:ext cx="8382000" cy="4377011"/>
            <a:chOff x="-328751" y="1850831"/>
            <a:chExt cx="5680411" cy="3940369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751" y="1850831"/>
              <a:ext cx="5680411" cy="39403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569615" y="3699006"/>
              <a:ext cx="3932638" cy="1744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>
                  <a:solidFill>
                    <a:srgbClr val="FF0000"/>
                  </a:solidFill>
                  <a:effectLst/>
                  <a:latin typeface="Nunito Black" pitchFamily="2" charset="0"/>
                </a:rPr>
                <a:t> </a:t>
              </a:r>
              <a:r>
                <a:rPr lang="en-US" sz="3600" b="1" i="0">
                  <a:solidFill>
                    <a:srgbClr val="FF0000"/>
                  </a:solidFill>
                  <a:effectLst/>
                  <a:latin typeface="Nunito Black" pitchFamily="2" charset="0"/>
                </a:rPr>
                <a:t>Thảo luận nhóm: </a:t>
              </a:r>
              <a:r>
                <a:rPr lang="en-US" sz="3600" b="1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endParaRPr lang="en-US" sz="3200" b="1">
                <a:solidFill>
                  <a:srgbClr val="FF0000"/>
                </a:solidFill>
                <a:latin typeface="Nunito Black" pitchFamily="2" charset="0"/>
              </a:endParaRPr>
            </a:p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2900" b="1">
                  <a:solidFill>
                    <a:srgbClr val="00B050"/>
                  </a:solidFill>
                  <a:latin typeface="Nunito Black" pitchFamily="2" charset="0"/>
                </a:rPr>
                <a:t>Thực hiện kế hoạch của nhóm </a:t>
              </a:r>
              <a:r>
                <a:rPr lang="en-US" sz="3000" b="1">
                  <a:solidFill>
                    <a:srgbClr val="00B050"/>
                  </a:solidFill>
                  <a:latin typeface="Nunito Black" pitchFamily="2" charset="0"/>
                </a:rPr>
                <a:t>“Cùng chung sở thích”</a:t>
              </a:r>
              <a:endParaRPr lang="vi-VN" sz="3000" b="1" i="0">
                <a:solidFill>
                  <a:srgbClr val="00B050"/>
                </a:solidFill>
                <a:effectLst/>
                <a:latin typeface="Nunito Black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4D60EE-646A-CB54-7602-6FF72BCEAA28}"/>
              </a:ext>
            </a:extLst>
          </p:cNvPr>
          <p:cNvSpPr txBox="1"/>
          <p:nvPr/>
        </p:nvSpPr>
        <p:spPr>
          <a:xfrm>
            <a:off x="36514" y="4482529"/>
            <a:ext cx="5314782" cy="112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    - Nghĩ và hô vang        </a:t>
            </a:r>
          </a:p>
          <a:p>
            <a:pPr algn="ctr"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     thông điệp của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6CC16-52EA-CEC4-50DA-B9D460BEC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38" y="2752152"/>
            <a:ext cx="5969832" cy="4105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67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10E036-EBB7-C107-F510-CB5B94C32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19247"/>
            <a:ext cx="4848902" cy="299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95573"/>
            <a:ext cx="1123627" cy="11236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-1066800" y="-419748"/>
            <a:ext cx="8382000" cy="4377011"/>
            <a:chOff x="-328751" y="1850831"/>
            <a:chExt cx="5680411" cy="3940369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751" y="1850831"/>
              <a:ext cx="5680411" cy="394036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569615" y="3699006"/>
              <a:ext cx="3932638" cy="15562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>
                  <a:solidFill>
                    <a:srgbClr val="FF0000"/>
                  </a:solidFill>
                  <a:effectLst/>
                  <a:latin typeface="Nunito Black" pitchFamily="2" charset="0"/>
                </a:rPr>
                <a:t> </a:t>
              </a:r>
              <a:r>
                <a:rPr lang="en-US" sz="3600" b="1" i="0">
                  <a:solidFill>
                    <a:srgbClr val="FF0000"/>
                  </a:solidFill>
                  <a:effectLst/>
                  <a:latin typeface="Nunito Black" pitchFamily="2" charset="0"/>
                </a:rPr>
                <a:t>Trình bày sản phẩm: </a:t>
              </a:r>
              <a:r>
                <a:rPr lang="en-US" sz="3600" b="1">
                  <a:solidFill>
                    <a:srgbClr val="FF0000"/>
                  </a:solidFill>
                  <a:latin typeface="Nunito Black" pitchFamily="2" charset="0"/>
                </a:rPr>
                <a:t> </a:t>
              </a:r>
              <a:endParaRPr lang="en-US" sz="3200" b="1">
                <a:solidFill>
                  <a:srgbClr val="FF0000"/>
                </a:solidFill>
                <a:latin typeface="Nunito Black" pitchFamily="2" charset="0"/>
              </a:endParaRPr>
            </a:p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2900" b="1">
                  <a:solidFill>
                    <a:srgbClr val="00B050"/>
                  </a:solidFill>
                  <a:latin typeface="Nunito Black" pitchFamily="2" charset="0"/>
                </a:rPr>
                <a:t>Thực hiện kế hoạch của nhóm </a:t>
              </a:r>
              <a:r>
                <a:rPr lang="en-US" sz="3000" b="1">
                  <a:solidFill>
                    <a:srgbClr val="00B050"/>
                  </a:solidFill>
                  <a:latin typeface="Nunito Black" pitchFamily="2" charset="0"/>
                </a:rPr>
                <a:t>“Cùng chung sở thích”</a:t>
              </a:r>
              <a:endParaRPr lang="vi-VN" sz="3000" b="1" i="0">
                <a:solidFill>
                  <a:srgbClr val="00B050"/>
                </a:solidFill>
                <a:effectLst/>
                <a:latin typeface="Nunito Black" pitchFamily="2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7C6CC16-52EA-CEC4-50DA-B9D460BEC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084" y="1376076"/>
            <a:ext cx="5969832" cy="4105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5567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3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-228600" y="2286000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Cam kết và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hành động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0E7063-9259-9FB9-494B-D2901BE7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3612" y="736600"/>
            <a:ext cx="5227189" cy="52393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09240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45617FF6-E40E-BEE3-D37D-3884EAD31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000" y="-121255"/>
            <a:ext cx="11844679" cy="2667341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22A2452-A848-C87F-2636-231B5A38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2" b="92366" l="6572" r="94494">
                        <a14:foregroundMark x1="87389" y1="23511" x2="87389" y2="23511"/>
                        <a14:foregroundMark x1="87389" y1="23511" x2="87389" y2="23511"/>
                        <a14:foregroundMark x1="87389" y1="23511" x2="87389" y2="23511"/>
                        <a14:foregroundMark x1="86501" y1="21527" x2="86501" y2="21527"/>
                        <a14:foregroundMark x1="86501" y1="21527" x2="86501" y2="21527"/>
                        <a14:foregroundMark x1="85968" y1="21069" x2="85968" y2="21069"/>
                        <a14:foregroundMark x1="85613" y1="19084" x2="85613" y2="19084"/>
                        <a14:foregroundMark x1="85613" y1="18321" x2="85613" y2="18321"/>
                        <a14:foregroundMark x1="85613" y1="16183" x2="85613" y2="16183"/>
                        <a14:foregroundMark x1="85613" y1="14504" x2="85613" y2="14504"/>
                        <a14:foregroundMark x1="85613" y1="12519" x2="85613" y2="12519"/>
                        <a14:foregroundMark x1="85968" y1="12672" x2="85968" y2="12672"/>
                        <a14:foregroundMark x1="85968" y1="11450" x2="85968" y2="11450"/>
                        <a14:foregroundMark x1="85968" y1="10229" x2="85968" y2="10229"/>
                        <a14:foregroundMark x1="85613" y1="9008" x2="85613" y2="9008"/>
                        <a14:foregroundMark x1="83659" y1="9924" x2="82238" y2="10992"/>
                        <a14:foregroundMark x1="82238" y1="10992" x2="82238" y2="10992"/>
                        <a14:foregroundMark x1="85968" y1="6870" x2="85968" y2="6870"/>
                        <a14:foregroundMark x1="85968" y1="6870" x2="85968" y2="6870"/>
                        <a14:foregroundMark x1="86501" y1="5954" x2="86501" y2="5954"/>
                        <a14:foregroundMark x1="86501" y1="5954" x2="86501" y2="5954"/>
                        <a14:foregroundMark x1="90409" y1="20763" x2="90409" y2="20763"/>
                        <a14:foregroundMark x1="90409" y1="20763" x2="90409" y2="20763"/>
                        <a14:foregroundMark x1="90941" y1="20611" x2="90941" y2="20611"/>
                        <a14:foregroundMark x1="90941" y1="20611" x2="90941" y2="20611"/>
                        <a14:foregroundMark x1="88988" y1="25344" x2="88988" y2="25344"/>
                        <a14:foregroundMark x1="91474" y1="22137" x2="91474" y2="22137"/>
                        <a14:foregroundMark x1="91474" y1="22137" x2="91474" y2="22137"/>
                        <a14:foregroundMark x1="91829" y1="22290" x2="91829" y2="22290"/>
                        <a14:foregroundMark x1="94494" y1="20305" x2="94494" y2="20305"/>
                        <a14:foregroundMark x1="90409" y1="17252" x2="90409" y2="17252"/>
                        <a14:foregroundMark x1="90409" y1="17252" x2="90409" y2="17252"/>
                        <a14:foregroundMark x1="20426" y1="79847" x2="20426" y2="79847"/>
                        <a14:foregroundMark x1="20426" y1="79847" x2="20426" y2="79847"/>
                        <a14:foregroundMark x1="18117" y1="84427" x2="18117" y2="84427"/>
                        <a14:foregroundMark x1="18117" y1="84427" x2="18117" y2="84427"/>
                        <a14:foregroundMark x1="19005" y1="84427" x2="19005" y2="84427"/>
                        <a14:foregroundMark x1="19005" y1="84427" x2="19005" y2="84427"/>
                        <a14:foregroundMark x1="15098" y1="88702" x2="15098" y2="88702"/>
                        <a14:foregroundMark x1="15098" y1="88702" x2="15098" y2="88702"/>
                        <a14:foregroundMark x1="8348" y1="89008" x2="8348" y2="89008"/>
                        <a14:foregroundMark x1="8348" y1="89008" x2="8348" y2="89008"/>
                        <a14:foregroundMark x1="15808" y1="85496" x2="15808" y2="85496"/>
                        <a14:foregroundMark x1="15808" y1="85496" x2="15808" y2="85496"/>
                        <a14:foregroundMark x1="19183" y1="83206" x2="19183" y2="83206"/>
                        <a14:foregroundMark x1="20426" y1="82748" x2="20426" y2="82748"/>
                        <a14:foregroundMark x1="20426" y1="82137" x2="20426" y2="82137"/>
                        <a14:foregroundMark x1="8171" y1="85038" x2="8171" y2="85038"/>
                        <a14:foregroundMark x1="9769" y1="85954" x2="9769" y2="85954"/>
                        <a14:foregroundMark x1="6927" y1="73588" x2="6927" y2="73588"/>
                        <a14:foregroundMark x1="6572" y1="71908" x2="6572" y2="71908"/>
                        <a14:foregroundMark x1="20071" y1="92366" x2="20071" y2="92366"/>
                        <a14:foregroundMark x1="20071" y1="92366" x2="20071" y2="92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18314"/>
            <a:ext cx="4800600" cy="47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76201"/>
            <a:ext cx="990600" cy="990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5651-EEBE-78A0-BA76-C54A6A88A934}"/>
              </a:ext>
            </a:extLst>
          </p:cNvPr>
          <p:cNvSpPr txBox="1"/>
          <p:nvPr/>
        </p:nvSpPr>
        <p:spPr>
          <a:xfrm>
            <a:off x="1846119" y="376288"/>
            <a:ext cx="10360088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- Tìm hiểu sở thích của người thân</a:t>
            </a:r>
          </a:p>
          <a:p>
            <a:pPr marL="457200" indent="-457200">
              <a:spcBef>
                <a:spcPct val="0"/>
              </a:spcBef>
              <a:spcAft>
                <a:spcPts val="400"/>
              </a:spcAft>
              <a:buFontTx/>
              <a:buChar char="-"/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Chuẩn bị một cuốn sách yêu thích để</a:t>
            </a:r>
          </a:p>
          <a:p>
            <a:pPr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  giới thiệu với cả lớp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1FFFB-018F-B029-D587-14F75489F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846175"/>
            <a:ext cx="4934639" cy="3486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834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D052E287-9FC7-6449-5E38-646E50808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0800" y="2057400"/>
            <a:ext cx="4222556" cy="4633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800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80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298FD8-A958-DA8A-8B30-0E134102C9F2}"/>
              </a:ext>
            </a:extLst>
          </p:cNvPr>
          <p:cNvSpPr txBox="1"/>
          <p:nvPr/>
        </p:nvSpPr>
        <p:spPr>
          <a:xfrm>
            <a:off x="2910517" y="1205885"/>
            <a:ext cx="6844520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4" b="1">
                <a:solidFill>
                  <a:srgbClr val="FFFF00"/>
                </a:solidFill>
                <a:latin typeface="Gluten" pitchFamily="2" charset="0"/>
              </a:rPr>
              <a:t>Hẹn gặp lại</a:t>
            </a:r>
          </a:p>
          <a:p>
            <a:pPr algn="ctr"/>
            <a:r>
              <a:rPr lang="en-US" sz="5334" b="1">
                <a:solidFill>
                  <a:srgbClr val="FFFF00"/>
                </a:solidFill>
                <a:latin typeface="Gluten" pitchFamily="2" charset="0"/>
              </a:rPr>
              <a:t> các em !</a:t>
            </a:r>
          </a:p>
        </p:txBody>
      </p:sp>
    </p:spTree>
    <p:extLst>
      <p:ext uri="{BB962C8B-B14F-4D97-AF65-F5344CB8AC3E}">
        <p14:creationId xmlns:p14="http://schemas.microsoft.com/office/powerpoint/2010/main" val="664504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15"/>
              <a:endParaRPr lang="en-US" sz="800"/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15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493804" y="3293708"/>
            <a:ext cx="7083102" cy="2203869"/>
          </a:xfrm>
          <a:prstGeom prst="rect">
            <a:avLst/>
          </a:prstGeom>
        </p:spPr>
        <p:txBody>
          <a:bodyPr vert="horz" lIns="60960" tIns="30480" rIns="60960" bIns="30480" rtlCol="0" anchor="t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8000" b="1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80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Sinh hoạt dưới cờ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6400">
              <a:solidFill>
                <a:srgbClr val="FF0000"/>
              </a:solidFill>
              <a:latin typeface="Nunito Black" pitchFamily="2" charset="0"/>
              <a:ea typeface="+mj-ea"/>
              <a:cs typeface="+mj-cs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A0C0C5B-CB33-D5F0-2BF5-AF5D2F152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8800" y="238554"/>
            <a:ext cx="2418060" cy="2093333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476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83303F5-A4F7-FE49-5D36-61EDA9D45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16842" y="2726494"/>
            <a:ext cx="4043021" cy="32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44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B8A7DE-D970-3EC4-733D-99E3A0D8D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52400"/>
            <a:ext cx="766079" cy="9035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87FB54-6890-D156-E58D-5096DA96165F}"/>
              </a:ext>
            </a:extLst>
          </p:cNvPr>
          <p:cNvSpPr txBox="1"/>
          <p:nvPr/>
        </p:nvSpPr>
        <p:spPr>
          <a:xfrm>
            <a:off x="1447800" y="282714"/>
            <a:ext cx="9004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Sigmar One" panose="00000500000000000000" pitchFamily="2" charset="0"/>
              </a:rPr>
              <a:t>Giao lưu “Tài năng học trò”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6BD3A-C68A-F43A-A948-DB98A0E26CD0}"/>
              </a:ext>
            </a:extLst>
          </p:cNvPr>
          <p:cNvSpPr txBox="1"/>
          <p:nvPr/>
        </p:nvSpPr>
        <p:spPr>
          <a:xfrm>
            <a:off x="1475282" y="1059072"/>
            <a:ext cx="9677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>
                <a:latin typeface="Nunito Black" pitchFamily="2" charset="0"/>
              </a:rPr>
              <a:t>Xem tiết mục văn nghệ “Vui đến trường”</a:t>
            </a:r>
          </a:p>
          <a:p>
            <a:pPr marL="342900" indent="-342900">
              <a:buFontTx/>
              <a:buChar char="-"/>
            </a:pPr>
            <a:r>
              <a:rPr lang="en-US" sz="2800" b="1">
                <a:latin typeface="Nunito Black" pitchFamily="2" charset="0"/>
              </a:rPr>
              <a:t>Cổ vũ cho tiết mục văn nghệ của các bạn khác.</a:t>
            </a:r>
            <a:endParaRPr lang="en-US" sz="2800" b="1" dirty="0">
              <a:latin typeface="Nunito Black" pitchFamily="2" charset="0"/>
            </a:endParaRPr>
          </a:p>
        </p:txBody>
      </p:sp>
      <p:pic>
        <p:nvPicPr>
          <p:cNvPr id="9" name="VUI ĐẾN TRƯƠNG">
            <a:hlinkClick r:id="" action="ppaction://media"/>
            <a:extLst>
              <a:ext uri="{FF2B5EF4-FFF2-40B4-BE49-F238E27FC236}">
                <a16:creationId xmlns:a16="http://schemas.microsoft.com/office/drawing/2014/main" id="{C2F504E7-237F-0EC3-A4DD-B180681B0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75766" y="2081651"/>
            <a:ext cx="8640952" cy="4545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2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15"/>
              <a:endParaRPr lang="en-US" sz="800"/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15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-749382" y="3125709"/>
            <a:ext cx="9138534" cy="2977426"/>
          </a:xfrm>
          <a:prstGeom prst="rect">
            <a:avLst/>
          </a:prstGeom>
        </p:spPr>
        <p:txBody>
          <a:bodyPr vert="horz" lIns="60960" tIns="30480" rIns="60960" bIns="30480" rtlCol="0" anchor="t">
            <a:normAutofit fontScale="5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105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2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endParaRPr lang="en-US" sz="3600" b="1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1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Hoạt động giáo dục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9100" b="1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theo chủ đề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2800">
              <a:solidFill>
                <a:srgbClr val="FF0000"/>
              </a:solidFill>
              <a:latin typeface="Nunito Black" pitchFamily="2" charset="0"/>
              <a:ea typeface="+mj-ea"/>
              <a:cs typeface="+mj-cs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A0C0C5B-CB33-D5F0-2BF5-AF5D2F152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68800" y="238554"/>
            <a:ext cx="2418060" cy="2093333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476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83303F5-A4F7-FE49-5D36-61EDA9D457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16842" y="2726494"/>
            <a:ext cx="4043021" cy="32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6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5FF73E-96EB-F41F-B750-99E03192C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2324100"/>
            <a:ext cx="8534400" cy="4533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8B44E3-60E6-656F-D01B-E4D289DC4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3" y="609600"/>
            <a:ext cx="1264633" cy="1055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0D3F70-CADD-5612-EF38-A548425CEBAD}"/>
              </a:ext>
            </a:extLst>
          </p:cNvPr>
          <p:cNvSpPr txBox="1"/>
          <p:nvPr/>
        </p:nvSpPr>
        <p:spPr>
          <a:xfrm>
            <a:off x="1905000" y="76200"/>
            <a:ext cx="8915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7030A0"/>
                </a:solidFill>
                <a:latin typeface="Nunito Black" pitchFamily="2" charset="0"/>
              </a:rPr>
              <a:t>Thứ … ngày …tháng …năm 2022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8F11CA-9C64-975B-BE8F-B530015784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1820"/>
            <a:ext cx="1295400" cy="12954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242F7C8-6CC9-2B45-B2C0-7F379CF67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0" b="95000" l="2273" r="92149">
                        <a14:foregroundMark x1="45868" y1="8600" x2="45868" y2="8600"/>
                        <a14:foregroundMark x1="44835" y1="7600" x2="44835" y2="7600"/>
                        <a14:foregroundMark x1="38430" y1="3800" x2="38430" y2="3800"/>
                        <a14:foregroundMark x1="38017" y1="3200" x2="38017" y2="3200"/>
                        <a14:foregroundMark x1="9504" y1="52000" x2="9504" y2="52000"/>
                        <a14:foregroundMark x1="7231" y1="52000" x2="7231" y2="52000"/>
                        <a14:foregroundMark x1="6198" y1="51400" x2="6198" y2="51400"/>
                        <a14:foregroundMark x1="2273" y1="50400" x2="2273" y2="50400"/>
                        <a14:foregroundMark x1="38636" y1="91600" x2="38636" y2="91600"/>
                        <a14:foregroundMark x1="37810" y1="92200" x2="37810" y2="92200"/>
                        <a14:foregroundMark x1="34504" y1="95000" x2="34504" y2="95000"/>
                        <a14:foregroundMark x1="92149" y1="26800" x2="92149" y2="2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48" y="4391894"/>
            <a:ext cx="2466518" cy="25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F37FD-AF3E-9306-511B-2D831FC31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9923" y="4582729"/>
            <a:ext cx="3185068" cy="2548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3EC572-B314-5F27-0895-5981C4E35317}"/>
              </a:ext>
            </a:extLst>
          </p:cNvPr>
          <p:cNvSpPr txBox="1"/>
          <p:nvPr/>
        </p:nvSpPr>
        <p:spPr>
          <a:xfrm>
            <a:off x="1066800" y="609600"/>
            <a:ext cx="10757356" cy="164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Hoạt động giáo dục theo chủ đề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B050"/>
                </a:solidFill>
                <a:latin typeface="Sigmar One" panose="00000500000000000000" pitchFamily="2" charset="0"/>
              </a:rPr>
              <a:t>NGÔI SAO CỦA TÔI, NGÔI SAO CỦA BẠN</a:t>
            </a:r>
          </a:p>
        </p:txBody>
      </p:sp>
    </p:spTree>
    <p:extLst>
      <p:ext uri="{BB962C8B-B14F-4D97-AF65-F5344CB8AC3E}">
        <p14:creationId xmlns:p14="http://schemas.microsoft.com/office/powerpoint/2010/main" val="24082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3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-711200" y="2717801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Khởi động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0E7063-9259-9FB9-494B-D2901BE7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3612" y="736600"/>
            <a:ext cx="5227189" cy="52393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110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3313CBF-AA16-5A8C-4DCB-302EE0D52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322613"/>
            <a:ext cx="9165276" cy="3199072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D779C849-70DF-6D14-69A7-B41DA0BAF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12752470" cy="518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B5651-EEBE-78A0-BA76-C54A6A88A934}"/>
              </a:ext>
            </a:extLst>
          </p:cNvPr>
          <p:cNvSpPr txBox="1"/>
          <p:nvPr/>
        </p:nvSpPr>
        <p:spPr>
          <a:xfrm>
            <a:off x="381000" y="139230"/>
            <a:ext cx="9906000" cy="2832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200" b="1">
                <a:solidFill>
                  <a:srgbClr val="FF0000"/>
                </a:solidFill>
                <a:latin typeface="Nunito Black" pitchFamily="2" charset="0"/>
              </a:rPr>
              <a:t>     1. Kết nhóm theo sở thích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800" b="1">
                <a:solidFill>
                  <a:srgbClr val="00B0F0"/>
                </a:solidFill>
                <a:latin typeface="Nunito Black" pitchFamily="2" charset="0"/>
              </a:rPr>
              <a:t>   - Chọn một sở thích của em để ghi hoặc vẽ vào khoảng giữa một ngôi sao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2800" b="1">
                <a:solidFill>
                  <a:srgbClr val="00B0F0"/>
                </a:solidFill>
                <a:latin typeface="Nunito Black" pitchFamily="2" charset="0"/>
              </a:rPr>
              <a:t>   - Tìm những bạn cùng sở thích với em để kết nhóm và đặt tên cho nhóm.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AC79B42-BD24-FF30-36F2-21684A02A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9" y="43927"/>
            <a:ext cx="1123627" cy="11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33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97257F-592C-1482-A3F3-C24A9DC077F5}"/>
              </a:ext>
            </a:extLst>
          </p:cNvPr>
          <p:cNvSpPr txBox="1"/>
          <p:nvPr/>
        </p:nvSpPr>
        <p:spPr>
          <a:xfrm>
            <a:off x="-711200" y="2717801"/>
            <a:ext cx="7213600" cy="178651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Khám phá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6600" b="1">
                <a:solidFill>
                  <a:srgbClr val="00B050"/>
                </a:solidFill>
                <a:latin typeface="Nunito Black" pitchFamily="2" charset="0"/>
                <a:ea typeface="+mj-ea"/>
                <a:cs typeface="+mj-cs"/>
              </a:rPr>
              <a:t>Chủ đề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F0E7063-9259-9FB9-494B-D2901BE71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3612" y="736600"/>
            <a:ext cx="5227189" cy="523934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49014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500</Words>
  <Application>Microsoft Office PowerPoint</Application>
  <PresentationFormat>Widescreen</PresentationFormat>
  <Paragraphs>80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Sigmar One</vt:lpstr>
      <vt:lpstr>Gluten</vt:lpstr>
      <vt:lpstr>Arial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dc:creator>Admin</dc:creator>
  <cp:lastModifiedBy>nguyenthi lien</cp:lastModifiedBy>
  <cp:revision>13</cp:revision>
  <dcterms:created xsi:type="dcterms:W3CDTF">2006-08-16T00:00:00Z</dcterms:created>
  <dcterms:modified xsi:type="dcterms:W3CDTF">2022-07-09T04:02:30Z</dcterms:modified>
  <dc:identifier>DAFDiO2oNAs</dc:identifier>
</cp:coreProperties>
</file>