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7" r:id="rId2"/>
    <p:sldId id="268" r:id="rId3"/>
    <p:sldId id="265" r:id="rId4"/>
    <p:sldId id="269" r:id="rId5"/>
    <p:sldId id="276" r:id="rId6"/>
    <p:sldId id="277" r:id="rId7"/>
    <p:sldId id="275" r:id="rId8"/>
    <p:sldId id="278" r:id="rId9"/>
    <p:sldId id="270" r:id="rId10"/>
    <p:sldId id="279" r:id="rId11"/>
    <p:sldId id="280" r:id="rId12"/>
    <p:sldId id="271" r:id="rId13"/>
    <p:sldId id="281" r:id="rId14"/>
    <p:sldId id="272" r:id="rId15"/>
    <p:sldId id="282" r:id="rId16"/>
    <p:sldId id="285" r:id="rId17"/>
    <p:sldId id="273" r:id="rId18"/>
    <p:sldId id="286" r:id="rId19"/>
    <p:sldId id="283" r:id="rId20"/>
    <p:sldId id="287" r:id="rId21"/>
    <p:sldId id="284" r:id="rId22"/>
    <p:sldId id="290" r:id="rId23"/>
    <p:sldId id="289" r:id="rId24"/>
    <p:sldId id="274" r:id="rId25"/>
    <p:sldId id="288" r:id="rId26"/>
    <p:sldId id="263" r:id="rId27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Great Vibes" pitchFamily="2" charset="0"/>
      <p:regular r:id="rId34"/>
    </p:embeddedFont>
    <p:embeddedFont>
      <p:font typeface="Nunito" pitchFamily="2" charset="0"/>
      <p:regular r:id="rId35"/>
      <p:bold r:id="rId36"/>
      <p:italic r:id="rId37"/>
      <p:boldItalic r:id="rId38"/>
    </p:embeddedFont>
    <p:embeddedFont>
      <p:font typeface="Nunito Black" pitchFamily="2" charset="0"/>
      <p:bold r:id="rId39"/>
      <p:boldItalic r:id="rId40"/>
    </p:embeddedFont>
    <p:embeddedFont>
      <p:font typeface="Sigmar One" panose="00000500000000000000" pitchFamily="2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>
        <p:scale>
          <a:sx n="70" d="100"/>
          <a:sy n="70" d="100"/>
        </p:scale>
        <p:origin x="84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5C1F6-CA05-4BF9-9120-06FA3755F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98753-3F0E-4108-AE0B-FF1BA5D4C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23F26-6FF2-4518-ABF8-B9FAAC3B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7384C-7FC4-48C1-AE05-E0583D1E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CC8D6-CB9D-4C31-B0A0-96FE1B75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55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E94C-ED5B-4BFB-8FA1-25782059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C7E8A-707C-475F-8300-1A7CC8FAC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4F3C5-0683-4535-A21E-DFC446C1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6E8A5-28A7-449A-9813-EAC63DE3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1AD0D-21E0-4B9C-ADDC-3681AD3B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32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387BF-25B0-4B22-8625-E4FFCD4E1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345EBA-F126-4E8D-B470-5451DA8E0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C28D7-15E0-4444-A131-82CED006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98A84-B66F-4047-AC88-956C31CC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DAFCE-11AF-41CB-B8D2-41EA0CA2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12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8E485-0A2E-4387-A9DC-18B2AAA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FC9C7-1A27-4C67-A4E2-8E875E25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326A6-68BF-4D31-B6A4-177181B1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215BA-1996-45CA-A5D0-013C3A47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D06EF-BB66-4306-BB1E-40B2E1E4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08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8BC49-B3CC-4D70-BE1A-E90D43479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E37DD-B9FD-441D-9205-9F26B7565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991BB-DF6F-4F13-A027-67028761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72FED-61C5-4C98-95A6-393AE570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3E557-0C90-4C9A-82C6-2052075A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5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9FAAA-0185-42F6-953F-AC9EBDA4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DAFB4-E62B-49B5-A1AE-9878EDB08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0870D-A4D4-4094-BC91-94ECDF07A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8544E-9626-430B-BA15-4D105A10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691C3-380C-4B3A-B171-422A99D2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46F11-9725-4322-99CD-797CAEE7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18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BB48-5136-4D9A-AC3D-FD9E8D98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29FFD-B1C9-4F8D-9778-8D847068F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4C97D4-F683-42AA-B2D0-622A580F9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B06A91-1DD3-4A9A-A81B-7880F7C9E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5D319-B95D-4933-91B0-316FEBBDC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CEBFA6-8CA3-4533-9587-0E563E8EA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1D3C5E-514C-4F45-A4DE-7606407B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A68DEB-B6AF-4C6C-ABC6-1547963F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21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2E91-C220-46D9-B764-3E3BAE6E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94B16-EB16-4221-952A-025DCEE3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B39461-8BC4-480B-B560-29A1C82E9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D5E32B-78C7-4C2C-9D03-03B8A8E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8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C58E9D-3023-4A8E-ADD6-D6782ABB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D3E38-709D-42BC-AAF0-254836A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91791-8B9D-4B1A-89C7-C396D448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62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D073A-0FB0-430B-A558-D5D6D499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57282-1134-4DA4-83B1-D5ADC1B81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97B86-6379-4E78-B40D-116315D13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AB4A6-FDA7-4C43-B626-1B402C62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04D35-63D5-49EF-A7B1-BCF353FF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53872-A523-4F56-AFBD-65A8D2AD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65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7AFBD-3BEE-4B74-928F-E095ECC4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4C5C7-34A5-4D10-A742-EC3731C94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CBB18-419E-4B8B-83B3-8BBE75233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DFB48-3C54-4490-92DF-F0978998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F9CFA-39E1-4D71-ACB6-4B4E7775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4A61E-F39C-435A-ADAB-82E5AEF1A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08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92852B-EDC0-4980-B15B-C0A5FDA9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E92D3-7CBE-4F8E-A60F-D057CE36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D4AD6-2FF6-42D2-A4F6-32B216D2F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E2A3D-A6F8-41F9-A693-F6E36CD38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582A9-65B3-4B96-B433-AC76452AF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8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FFB0A44-9460-48A9-8800-111F2B9D27DE}"/>
              </a:ext>
            </a:extLst>
          </p:cNvPr>
          <p:cNvSpPr txBox="1">
            <a:spLocks/>
          </p:cNvSpPr>
          <p:nvPr/>
        </p:nvSpPr>
        <p:spPr>
          <a:xfrm>
            <a:off x="726943" y="152839"/>
            <a:ext cx="10470940" cy="19151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FF0000"/>
                </a:solidFill>
                <a:latin typeface="Great Vibes" pitchFamily="2" charset="0"/>
              </a:rPr>
              <a:t>Thứ…ngày…tháng…năm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34C307-C3E6-CBF8-36F8-DCC9F3CBD9E2}"/>
              </a:ext>
            </a:extLst>
          </p:cNvPr>
          <p:cNvSpPr txBox="1"/>
          <p:nvPr/>
        </p:nvSpPr>
        <p:spPr>
          <a:xfrm>
            <a:off x="3620142" y="1727611"/>
            <a:ext cx="4684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B050"/>
                </a:solidFill>
                <a:latin typeface="Nunito Black" pitchFamily="2" charset="0"/>
              </a:rPr>
              <a:t>Hoạt động trải nghiệm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87BDF3-B4E5-0A33-2C87-29938CC22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08" y="2345788"/>
            <a:ext cx="10125075" cy="2571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06508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D923FB-D37D-82C7-6285-618315259D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5CA341-448B-4B19-BE21-80BCB9E14F50}"/>
              </a:ext>
            </a:extLst>
          </p:cNvPr>
          <p:cNvSpPr txBox="1"/>
          <p:nvPr/>
        </p:nvSpPr>
        <p:spPr>
          <a:xfrm>
            <a:off x="1055076" y="195504"/>
            <a:ext cx="2982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Lớp học của 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C21F73-F608-C90C-1609-E545F08CC72F}"/>
              </a:ext>
            </a:extLst>
          </p:cNvPr>
          <p:cNvSpPr txBox="1"/>
          <p:nvPr/>
        </p:nvSpPr>
        <p:spPr>
          <a:xfrm>
            <a:off x="4571606" y="678929"/>
            <a:ext cx="4853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Nunito Black" pitchFamily="2" charset="0"/>
              </a:rPr>
              <a:t>Hãy nhận xét về lớp mình</a:t>
            </a: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246D4B56-1D53-6E31-215E-D9257F48F4A4}"/>
              </a:ext>
            </a:extLst>
          </p:cNvPr>
          <p:cNvSpPr/>
          <p:nvPr/>
        </p:nvSpPr>
        <p:spPr>
          <a:xfrm>
            <a:off x="900332" y="1202149"/>
            <a:ext cx="1866315" cy="1518678"/>
          </a:xfrm>
          <a:prstGeom prst="hear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Nunito Black" pitchFamily="2" charset="0"/>
              </a:rPr>
              <a:t>Xanh</a:t>
            </a: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985E27D8-23C4-582F-A915-1C875EB15499}"/>
              </a:ext>
            </a:extLst>
          </p:cNvPr>
          <p:cNvSpPr/>
          <p:nvPr/>
        </p:nvSpPr>
        <p:spPr>
          <a:xfrm>
            <a:off x="4571606" y="1240787"/>
            <a:ext cx="1866315" cy="1518678"/>
          </a:xfrm>
          <a:prstGeom prst="hear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7030A0"/>
                </a:solidFill>
                <a:latin typeface="Nunito Black" pitchFamily="2" charset="0"/>
              </a:rPr>
              <a:t>Sạch</a:t>
            </a:r>
          </a:p>
        </p:txBody>
      </p:sp>
      <p:sp>
        <p:nvSpPr>
          <p:cNvPr id="16" name="Heart 15">
            <a:extLst>
              <a:ext uri="{FF2B5EF4-FFF2-40B4-BE49-F238E27FC236}">
                <a16:creationId xmlns:a16="http://schemas.microsoft.com/office/drawing/2014/main" id="{2225EECC-A6D3-B2E7-9C6F-97E237E986CB}"/>
              </a:ext>
            </a:extLst>
          </p:cNvPr>
          <p:cNvSpPr/>
          <p:nvPr/>
        </p:nvSpPr>
        <p:spPr>
          <a:xfrm>
            <a:off x="8093217" y="1240787"/>
            <a:ext cx="1866315" cy="1518678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Nunito Black" pitchFamily="2" charset="0"/>
              </a:rPr>
              <a:t>Đẹp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1C7F615-031E-2CE5-42BE-0600CBFE5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51" y="3008747"/>
            <a:ext cx="3304276" cy="22008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CE2D352-103A-2175-CA36-512A57B52C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3"/>
          <a:stretch/>
        </p:blipFill>
        <p:spPr bwMode="auto">
          <a:xfrm>
            <a:off x="3852625" y="3008747"/>
            <a:ext cx="3304276" cy="22008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2E132D6A-33BD-D742-322F-7236BCB41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738" y="3008747"/>
            <a:ext cx="3304276" cy="22008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424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624085" y="1982170"/>
            <a:ext cx="77940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Sigmar One" panose="00000500000000000000" pitchFamily="2" charset="0"/>
              </a:rPr>
              <a:t>Mở rộng</a:t>
            </a:r>
          </a:p>
          <a:p>
            <a:pPr algn="ctr"/>
            <a:r>
              <a:rPr lang="en-US" sz="4800">
                <a:solidFill>
                  <a:srgbClr val="0070C0"/>
                </a:solidFill>
                <a:latin typeface="Sigmar One" panose="00000500000000000000" pitchFamily="2" charset="0"/>
              </a:rPr>
              <a:t>tổng kết theo chủ đề</a:t>
            </a:r>
          </a:p>
        </p:txBody>
      </p:sp>
    </p:spTree>
    <p:extLst>
      <p:ext uri="{BB962C8B-B14F-4D97-AF65-F5344CB8AC3E}">
        <p14:creationId xmlns:p14="http://schemas.microsoft.com/office/powerpoint/2010/main" val="2239171206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999EE7-91C1-F457-2E91-EE8F23F685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F9B870-FF79-DA31-3147-A64A2240494C}"/>
              </a:ext>
            </a:extLst>
          </p:cNvPr>
          <p:cNvSpPr txBox="1"/>
          <p:nvPr/>
        </p:nvSpPr>
        <p:spPr>
          <a:xfrm>
            <a:off x="1055076" y="195504"/>
            <a:ext cx="2982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Lớp học của 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D615B2-7DC5-F769-38EA-C714FFACFDD1}"/>
              </a:ext>
            </a:extLst>
          </p:cNvPr>
          <p:cNvSpPr txBox="1"/>
          <p:nvPr/>
        </p:nvSpPr>
        <p:spPr>
          <a:xfrm>
            <a:off x="900332" y="652619"/>
            <a:ext cx="7151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C000"/>
                </a:solidFill>
                <a:latin typeface="Nunito Black" pitchFamily="2" charset="0"/>
              </a:rPr>
              <a:t>2. Thảo luận về ý tưởng trang trí lớp học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5346A5-AECE-8CA7-C36C-B455518E5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6219" y="2400760"/>
            <a:ext cx="4135692" cy="4086225"/>
          </a:xfrm>
          <a:prstGeom prst="snipRoundRect">
            <a:avLst>
              <a:gd name="adj1" fmla="val 16667"/>
              <a:gd name="adj2" fmla="val 44723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A0D3D6-25EA-621F-BD8D-3C2FE998C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1911" y="2493416"/>
            <a:ext cx="4591050" cy="39719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787A74-57B2-2FDC-5F09-CAAF8066DEB5}"/>
              </a:ext>
            </a:extLst>
          </p:cNvPr>
          <p:cNvSpPr txBox="1"/>
          <p:nvPr/>
        </p:nvSpPr>
        <p:spPr>
          <a:xfrm>
            <a:off x="192923" y="1107984"/>
            <a:ext cx="8118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Nunito Black" pitchFamily="2" charset="0"/>
              </a:rPr>
              <a:t>- Chia sẻ về ý tưởng trang trí lớp học xanh, sạch, đẹp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33519E-234E-2F2C-B862-B45AD4E3B5B9}"/>
              </a:ext>
            </a:extLst>
          </p:cNvPr>
          <p:cNvSpPr txBox="1"/>
          <p:nvPr/>
        </p:nvSpPr>
        <p:spPr>
          <a:xfrm>
            <a:off x="163316" y="1472990"/>
            <a:ext cx="11707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Nunito Black" pitchFamily="2" charset="0"/>
              </a:rPr>
              <a:t>- Lựa chọn một ý tưởng để thực hành trang trí lớp học vào tiết Sinh hoạt lớp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D4BDBC-5F98-88E1-0874-00EDDDDC24BC}"/>
              </a:ext>
            </a:extLst>
          </p:cNvPr>
          <p:cNvSpPr txBox="1"/>
          <p:nvPr/>
        </p:nvSpPr>
        <p:spPr>
          <a:xfrm>
            <a:off x="192923" y="1939095"/>
            <a:ext cx="5457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Nunito Black" pitchFamily="2" charset="0"/>
              </a:rPr>
              <a:t>- Phân công nhiệm vụ các tổ, nhóm.</a:t>
            </a:r>
          </a:p>
        </p:txBody>
      </p:sp>
    </p:spTree>
    <p:extLst>
      <p:ext uri="{BB962C8B-B14F-4D97-AF65-F5344CB8AC3E}">
        <p14:creationId xmlns:p14="http://schemas.microsoft.com/office/powerpoint/2010/main" val="2046600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555845" y="2598003"/>
            <a:ext cx="8311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Sigmar One" panose="00000500000000000000" pitchFamily="2" charset="0"/>
              </a:rPr>
              <a:t>CAM KẾT HÀNH ĐỘNG</a:t>
            </a:r>
          </a:p>
        </p:txBody>
      </p:sp>
    </p:spTree>
    <p:extLst>
      <p:ext uri="{BB962C8B-B14F-4D97-AF65-F5344CB8AC3E}">
        <p14:creationId xmlns:p14="http://schemas.microsoft.com/office/powerpoint/2010/main" val="721970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2216DF-7DD6-5DB8-9028-C2FEF997B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52" y="263373"/>
            <a:ext cx="10653862" cy="44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83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3876697" y="1506480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Sigmar One" panose="00000500000000000000" pitchFamily="2" charset="0"/>
              </a:rPr>
              <a:t>TIẾT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891125" y="3062139"/>
            <a:ext cx="84097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Sigmar One" panose="00000500000000000000" pitchFamily="2" charset="0"/>
              </a:rPr>
              <a:t>SINH HOẠT LỚP</a:t>
            </a:r>
          </a:p>
          <a:p>
            <a:pPr algn="ctr"/>
            <a:r>
              <a:rPr lang="en-US" sz="4000">
                <a:solidFill>
                  <a:srgbClr val="0070C0"/>
                </a:solidFill>
                <a:latin typeface="Sigmar One" panose="00000500000000000000" pitchFamily="2" charset="0"/>
              </a:rPr>
              <a:t>Lớp học thân thương</a:t>
            </a:r>
          </a:p>
        </p:txBody>
      </p:sp>
    </p:spTree>
    <p:extLst>
      <p:ext uri="{BB962C8B-B14F-4D97-AF65-F5344CB8AC3E}">
        <p14:creationId xmlns:p14="http://schemas.microsoft.com/office/powerpoint/2010/main" val="4179509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3207223" y="2782669"/>
            <a:ext cx="5076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Sigmar One" panose="00000500000000000000" pitchFamily="2" charset="0"/>
              </a:rPr>
              <a:t>TỔNG KẾT TUẦN</a:t>
            </a:r>
            <a:endParaRPr lang="en-US" sz="3600">
              <a:solidFill>
                <a:srgbClr val="0070C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764137"/>
      </p:ext>
    </p:extLst>
  </p:cSld>
  <p:clrMapOvr>
    <a:masterClrMapping/>
  </p:clrMapOvr>
  <p:transition spd="slow">
    <p:wheel spokes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373874" y="272221"/>
            <a:ext cx="472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LỚP HỌC THÂN THƯƠNG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8B7C6A-E8E3-6DA4-FE98-0904719F3027}"/>
              </a:ext>
            </a:extLst>
          </p:cNvPr>
          <p:cNvSpPr txBox="1"/>
          <p:nvPr/>
        </p:nvSpPr>
        <p:spPr>
          <a:xfrm>
            <a:off x="1248769" y="795441"/>
            <a:ext cx="7390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1. HOẠT ĐỘNG TỔNG KẾT TUẦN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EDF76C4-AC92-8462-7F6D-F647F1452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9"/>
          <a:stretch/>
        </p:blipFill>
        <p:spPr bwMode="auto">
          <a:xfrm>
            <a:off x="5375228" y="1318661"/>
            <a:ext cx="5372100" cy="4668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2DE49F-FEBB-1D48-2C73-97DDEEDCDD95}"/>
              </a:ext>
            </a:extLst>
          </p:cNvPr>
          <p:cNvSpPr txBox="1"/>
          <p:nvPr/>
        </p:nvSpPr>
        <p:spPr>
          <a:xfrm>
            <a:off x="203577" y="2099358"/>
            <a:ext cx="4740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- Tổng kết hoạt động tuần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F79673-5E2A-AA48-B9A5-23C821D39510}"/>
              </a:ext>
            </a:extLst>
          </p:cNvPr>
          <p:cNvSpPr txBox="1"/>
          <p:nvPr/>
        </p:nvSpPr>
        <p:spPr>
          <a:xfrm>
            <a:off x="203577" y="2868238"/>
            <a:ext cx="5064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- Đề ra phương hướng hoạt động tuần tới</a:t>
            </a:r>
          </a:p>
        </p:txBody>
      </p:sp>
    </p:spTree>
    <p:extLst>
      <p:ext uri="{BB962C8B-B14F-4D97-AF65-F5344CB8AC3E}">
        <p14:creationId xmlns:p14="http://schemas.microsoft.com/office/powerpoint/2010/main" val="1905956113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374711" y="2414180"/>
            <a:ext cx="71514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Nunito Black" pitchFamily="2" charset="0"/>
              </a:rPr>
              <a:t>CHIA SẺ THU HOẠCH SAU TRẢI NGHIỆM VÀ HOẠT ĐỘNG NHÓM</a:t>
            </a:r>
            <a:endParaRPr lang="en-US" sz="360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849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373874" y="272221"/>
            <a:ext cx="472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LỚP HỌC THÂN THƯƠNG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8B7C6A-E8E3-6DA4-FE98-0904719F3027}"/>
              </a:ext>
            </a:extLst>
          </p:cNvPr>
          <p:cNvSpPr txBox="1"/>
          <p:nvPr/>
        </p:nvSpPr>
        <p:spPr>
          <a:xfrm>
            <a:off x="627796" y="763966"/>
            <a:ext cx="10604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Nunito Black" pitchFamily="2" charset="0"/>
              </a:rPr>
              <a:t>2. CHIA SẺ THU HOẠCH SAU TRẢI NGHIỆM VÀ HOẠT ĐỘNG NHÓM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475A43-DF56-4D8F-C8D9-38BDB65A7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5075" y="2511025"/>
            <a:ext cx="4271748" cy="36270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EA35A7-3AAB-BBC0-E27E-8A8411A2437B}"/>
              </a:ext>
            </a:extLst>
          </p:cNvPr>
          <p:cNvSpPr txBox="1"/>
          <p:nvPr/>
        </p:nvSpPr>
        <p:spPr>
          <a:xfrm>
            <a:off x="235425" y="1257106"/>
            <a:ext cx="1099668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Thực hiện trang trí lớp học</a:t>
            </a:r>
          </a:p>
          <a:p>
            <a:pPr algn="l"/>
            <a:r>
              <a:rPr lang="vi-VN" sz="2800" b="1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unito Black" pitchFamily="2" charset="0"/>
              </a:rPr>
              <a:t>- </a:t>
            </a:r>
            <a:r>
              <a:rPr lang="vi-VN" sz="28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unito Black" pitchFamily="2" charset="0"/>
              </a:rPr>
              <a:t>Thực hiện</a:t>
            </a:r>
            <a:r>
              <a:rPr lang="vi-VN" sz="2800" b="1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unito Black" pitchFamily="2" charset="0"/>
              </a:rPr>
              <a:t> t</a:t>
            </a:r>
            <a:r>
              <a:rPr lang="vi-VN" sz="28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unito Black" pitchFamily="2" charset="0"/>
              </a:rPr>
              <a:t>rang trí lớp học theo nhiệm vụ được phân công.</a:t>
            </a:r>
          </a:p>
          <a:p>
            <a:pPr algn="l"/>
            <a:r>
              <a:rPr lang="vi-VN" sz="28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unito Black" pitchFamily="2" charset="0"/>
              </a:rPr>
              <a:t>- Sử dụng dụng cụ an toàn khi trang trí lớp học.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5421F49-73DE-A1DB-094B-181849607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126" y="2511025"/>
            <a:ext cx="36576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510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85A5DD78-D64F-1C21-349D-B4E7F2FEF41F}"/>
              </a:ext>
            </a:extLst>
          </p:cNvPr>
          <p:cNvSpPr txBox="1">
            <a:spLocks/>
          </p:cNvSpPr>
          <p:nvPr/>
        </p:nvSpPr>
        <p:spPr>
          <a:xfrm>
            <a:off x="726943" y="152839"/>
            <a:ext cx="10470940" cy="7615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rgbClr val="FF0000"/>
                </a:solidFill>
                <a:latin typeface="Nunito Black" pitchFamily="2" charset="0"/>
              </a:rPr>
              <a:t>Thứ…ngày…tháng…năm 2022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3B2FE7-13FB-8E29-78D9-E29ADA8E7106}"/>
              </a:ext>
            </a:extLst>
          </p:cNvPr>
          <p:cNvSpPr txBox="1"/>
          <p:nvPr/>
        </p:nvSpPr>
        <p:spPr>
          <a:xfrm>
            <a:off x="1810156" y="1108633"/>
            <a:ext cx="88953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B050"/>
                </a:solidFill>
                <a:latin typeface="Nunito Black" pitchFamily="2" charset="0"/>
              </a:rPr>
              <a:t>Hoạt động trải nghiệm</a:t>
            </a:r>
          </a:p>
          <a:p>
            <a:pPr algn="ctr"/>
            <a:r>
              <a:rPr lang="en-US" sz="2800">
                <a:solidFill>
                  <a:srgbClr val="00B050"/>
                </a:solidFill>
                <a:latin typeface="Nunito Black" pitchFamily="2" charset="0"/>
              </a:rPr>
              <a:t>Tuần 9: Lớp học của em – Lớp học thân thương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0F39D3B-DABC-B044-1DA6-F3ACE0A6F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467" y="2640193"/>
            <a:ext cx="4355416" cy="363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86AB3EC-F2A8-EBE0-94BC-CD5A23D970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2"/>
          <a:stretch/>
        </p:blipFill>
        <p:spPr bwMode="auto">
          <a:xfrm>
            <a:off x="0" y="2613003"/>
            <a:ext cx="4034971" cy="42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7253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4FCB01-317E-CB7B-0EA8-E2CD46DD83FC}"/>
              </a:ext>
            </a:extLst>
          </p:cNvPr>
          <p:cNvSpPr txBox="1"/>
          <p:nvPr/>
        </p:nvSpPr>
        <p:spPr>
          <a:xfrm>
            <a:off x="1230574" y="1731791"/>
            <a:ext cx="9321420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Sigmar One" panose="00000500000000000000" pitchFamily="2" charset="0"/>
              </a:rPr>
              <a:t>HOẠT ĐỘNG NHÓM</a:t>
            </a:r>
          </a:p>
          <a:p>
            <a:pPr algn="ctr">
              <a:lnSpc>
                <a:spcPct val="150000"/>
              </a:lnSpc>
            </a:pPr>
            <a:r>
              <a:rPr lang="en-US" sz="3600">
                <a:solidFill>
                  <a:srgbClr val="002060"/>
                </a:solidFill>
                <a:latin typeface="Sigmar One" panose="00000500000000000000" pitchFamily="2" charset="0"/>
              </a:rPr>
              <a:t>CHIA SẺ CẢM XÚC SAU KHI THỰC HIỆN TRANG TRÍ LỚP</a:t>
            </a:r>
          </a:p>
        </p:txBody>
      </p:sp>
    </p:spTree>
    <p:extLst>
      <p:ext uri="{BB962C8B-B14F-4D97-AF65-F5344CB8AC3E}">
        <p14:creationId xmlns:p14="http://schemas.microsoft.com/office/powerpoint/2010/main" val="3971861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373874" y="272221"/>
            <a:ext cx="472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LỚP HỌC THÂN THƯƠNG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8B7C6A-E8E3-6DA4-FE98-0904719F3027}"/>
              </a:ext>
            </a:extLst>
          </p:cNvPr>
          <p:cNvSpPr txBox="1"/>
          <p:nvPr/>
        </p:nvSpPr>
        <p:spPr>
          <a:xfrm>
            <a:off x="832513" y="795441"/>
            <a:ext cx="10604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Nunito Black" pitchFamily="2" charset="0"/>
              </a:rPr>
              <a:t>2. CHIA SẺ THU HOẠCH SAU TRẢI NGHIỆM VÀ HOẠT ĐỘNG NHÓM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EA35A7-3AAB-BBC0-E27E-8A8411A2437B}"/>
              </a:ext>
            </a:extLst>
          </p:cNvPr>
          <p:cNvSpPr txBox="1"/>
          <p:nvPr/>
        </p:nvSpPr>
        <p:spPr>
          <a:xfrm>
            <a:off x="150125" y="1257106"/>
            <a:ext cx="1176437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i="0">
                <a:solidFill>
                  <a:schemeClr val="accent1"/>
                </a:solidFill>
                <a:effectLst/>
                <a:latin typeface="Nunito Black" pitchFamily="2" charset="0"/>
              </a:rPr>
              <a:t>Chia sẻ cảm xúc sau khi thực hiện trang trí lớp học</a:t>
            </a:r>
          </a:p>
          <a:p>
            <a:pPr algn="l"/>
            <a:r>
              <a:rPr lang="en-US" sz="2800" b="0" i="0">
                <a:effectLst/>
                <a:latin typeface="Nunito Black" pitchFamily="2" charset="0"/>
              </a:rPr>
              <a:t>- Nêu những kinh nghiệm sử dụng dụng cụ để đảm bảo an toàn.</a:t>
            </a:r>
          </a:p>
          <a:p>
            <a:pPr algn="l"/>
            <a:r>
              <a:rPr lang="en-US" sz="2800" b="0" i="0">
                <a:effectLst/>
                <a:latin typeface="Nunito Black" pitchFamily="2" charset="0"/>
              </a:rPr>
              <a:t>- Chia sẻ cảm xúc về sản phẩm của nhóm mà em thích nhất.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7FA81EF-F718-D187-9C91-687F2C404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1545"/>
            <a:ext cx="6713503" cy="3571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5591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373874" y="272221"/>
            <a:ext cx="472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LỚP HỌC THÂN THƯƠNG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8B7C6A-E8E3-6DA4-FE98-0904719F3027}"/>
              </a:ext>
            </a:extLst>
          </p:cNvPr>
          <p:cNvSpPr txBox="1"/>
          <p:nvPr/>
        </p:nvSpPr>
        <p:spPr>
          <a:xfrm>
            <a:off x="832513" y="795441"/>
            <a:ext cx="10604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Nunito Black" pitchFamily="2" charset="0"/>
              </a:rPr>
              <a:t>2. CHIA SẺ THU HOẠCH SAU TRẢI NGHIỆM VÀ HOẠT ĐỘNG NHÓM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EA35A7-3AAB-BBC0-E27E-8A8411A2437B}"/>
              </a:ext>
            </a:extLst>
          </p:cNvPr>
          <p:cNvSpPr txBox="1"/>
          <p:nvPr/>
        </p:nvSpPr>
        <p:spPr>
          <a:xfrm>
            <a:off x="150125" y="1434530"/>
            <a:ext cx="1176437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FF0000"/>
                </a:solidFill>
                <a:latin typeface="Nunito Black" pitchFamily="2" charset="0"/>
              </a:rPr>
              <a:t>- Kinh nghiệm sử dụng dụng cụ để đảm bảo an toàn:</a:t>
            </a:r>
          </a:p>
          <a:p>
            <a:r>
              <a:rPr lang="vi-VN" sz="2800">
                <a:solidFill>
                  <a:srgbClr val="7030A0"/>
                </a:solidFill>
                <a:latin typeface="Nunito Black" pitchFamily="2" charset="0"/>
              </a:rPr>
              <a:t>+ Kiểm tra kỹ các đồ dùng, dụng cụ để trang trí lớp học trước khi sử dụng.</a:t>
            </a:r>
          </a:p>
          <a:p>
            <a:r>
              <a:rPr lang="vi-VN" sz="2800">
                <a:solidFill>
                  <a:srgbClr val="7030A0"/>
                </a:solidFill>
                <a:latin typeface="Nunito Black" pitchFamily="2" charset="0"/>
              </a:rPr>
              <a:t>+ Khi cần đứng lên ghế, thang để với tới những nơi cao: kiểm tra độ chắc chắn của ghế, thang trước khi đứng lên. Nếu cần thiết thì nên có một bạn đứng giữ ở dưới</a:t>
            </a:r>
          </a:p>
          <a:p>
            <a:r>
              <a:rPr lang="vi-VN" sz="2800">
                <a:solidFill>
                  <a:srgbClr val="7030A0"/>
                </a:solidFill>
                <a:latin typeface="Nunito Black" pitchFamily="2" charset="0"/>
              </a:rPr>
              <a:t>+ Cầm đúng tư thế và thao tác đúng cách với những vật như kéo, dao rọc giấy,...</a:t>
            </a:r>
          </a:p>
          <a:p>
            <a:r>
              <a:rPr lang="vi-VN" sz="2800">
                <a:solidFill>
                  <a:srgbClr val="7030A0"/>
                </a:solidFill>
                <a:latin typeface="Nunito Black" pitchFamily="2" charset="0"/>
              </a:rPr>
              <a:t>+ Không đùa nghịch, trêu chọc nhau trong quá trình trang trí lớp.</a:t>
            </a:r>
          </a:p>
        </p:txBody>
      </p:sp>
    </p:spTree>
    <p:extLst>
      <p:ext uri="{BB962C8B-B14F-4D97-AF65-F5344CB8AC3E}">
        <p14:creationId xmlns:p14="http://schemas.microsoft.com/office/powerpoint/2010/main" val="4291151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555845" y="2598003"/>
            <a:ext cx="8311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Sigmar One" panose="00000500000000000000" pitchFamily="2" charset="0"/>
              </a:rPr>
              <a:t>CAM KẾT HÀNH ĐỘNG</a:t>
            </a:r>
          </a:p>
        </p:txBody>
      </p:sp>
    </p:spTree>
    <p:extLst>
      <p:ext uri="{BB962C8B-B14F-4D97-AF65-F5344CB8AC3E}">
        <p14:creationId xmlns:p14="http://schemas.microsoft.com/office/powerpoint/2010/main" val="28156067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FBC0B5-4DF7-74EF-02AF-92132442B4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9234"/>
          <a:stretch/>
        </p:blipFill>
        <p:spPr>
          <a:xfrm>
            <a:off x="377506" y="354843"/>
            <a:ext cx="10566505" cy="928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78AC8B-A449-72D3-C99B-565A7705D9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98" t="25136" r="44790" b="3222"/>
          <a:stretch/>
        </p:blipFill>
        <p:spPr>
          <a:xfrm>
            <a:off x="937145" y="1869179"/>
            <a:ext cx="5158855" cy="34270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E329DE-B8C2-2CB3-66F5-CF7C565437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724" t="23229" r="15939" b="2461"/>
          <a:stretch/>
        </p:blipFill>
        <p:spPr>
          <a:xfrm>
            <a:off x="7956645" y="1732139"/>
            <a:ext cx="2866029" cy="370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6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4FCB01-317E-CB7B-0EA8-E2CD46DD83FC}"/>
              </a:ext>
            </a:extLst>
          </p:cNvPr>
          <p:cNvSpPr txBox="1"/>
          <p:nvPr/>
        </p:nvSpPr>
        <p:spPr>
          <a:xfrm>
            <a:off x="1189630" y="2574920"/>
            <a:ext cx="932142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Sigmar One" panose="00000500000000000000" pitchFamily="2" charset="0"/>
              </a:rPr>
              <a:t>CỦNG CỐ - DẶN DÒ</a:t>
            </a:r>
            <a:endParaRPr lang="en-US" sz="3600">
              <a:solidFill>
                <a:srgbClr val="00206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7684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Trường minh họa, trẻ em vẫy tay tạm biệt, cậu bé hoạt hình minh họa, nghệ  thuật, con trai png | PNGEgg">
            <a:extLst>
              <a:ext uri="{FF2B5EF4-FFF2-40B4-BE49-F238E27FC236}">
                <a16:creationId xmlns:a16="http://schemas.microsoft.com/office/drawing/2014/main" id="{6CE8D760-61EB-4E3A-99D4-1C0818FB5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87" b="99293" l="10000" r="98667">
                        <a14:foregroundMark x1="43444" y1="22546" x2="55889" y2="33510"/>
                        <a14:foregroundMark x1="55889" y1="33510" x2="55889" y2="33599"/>
                        <a14:foregroundMark x1="52667" y1="19717" x2="52667" y2="33245"/>
                        <a14:foregroundMark x1="67444" y1="19982" x2="74111" y2="31211"/>
                        <a14:foregroundMark x1="45000" y1="16711" x2="58333" y2="12378"/>
                        <a14:foregroundMark x1="58333" y1="12378" x2="82444" y2="14235"/>
                        <a14:foregroundMark x1="82444" y1="14235" x2="92778" y2="30946"/>
                        <a14:foregroundMark x1="92778" y1="30946" x2="93333" y2="30416"/>
                        <a14:foregroundMark x1="40222" y1="18214" x2="46333" y2="12997"/>
                        <a14:foregroundMark x1="46333" y1="12997" x2="65111" y2="7339"/>
                        <a14:foregroundMark x1="65111" y1="7339" x2="93556" y2="14058"/>
                        <a14:foregroundMark x1="69778" y1="3537" x2="78000" y2="3714"/>
                        <a14:foregroundMark x1="65444" y1="47303" x2="69111" y2="66048"/>
                        <a14:foregroundMark x1="67778" y1="45889" x2="63667" y2="65606"/>
                        <a14:foregroundMark x1="76556" y1="87533" x2="88667" y2="94430"/>
                        <a14:foregroundMark x1="88667" y1="94430" x2="95667" y2="95579"/>
                        <a14:foregroundMark x1="57333" y1="85676" x2="39778" y2="99027"/>
                        <a14:foregroundMark x1="37778" y1="97701" x2="48889" y2="99381"/>
                        <a14:foregroundMark x1="48889" y1="99381" x2="60556" y2="97171"/>
                        <a14:foregroundMark x1="60556" y1="97171" x2="62222" y2="95933"/>
                        <a14:foregroundMark x1="73333" y1="96463" x2="87222" y2="98055"/>
                        <a14:foregroundMark x1="87222" y1="98055" x2="98333" y2="96817"/>
                        <a14:foregroundMark x1="98333" y1="96817" x2="98667" y2="95756"/>
                        <a14:foregroundMark x1="59111" y1="5128" x2="83111" y2="24757"/>
                        <a14:foregroundMark x1="71778" y1="2387" x2="97000" y2="2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0985" y="885827"/>
            <a:ext cx="4165412" cy="523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5A55B759-31A7-423C-9BC2-A8BC09FE9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78796AF-79A0-47AC-BEFD-BFFC00F96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27FFCF-D084-4BFA-B759-873DF3CDF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6766" y="1416502"/>
            <a:ext cx="5442222" cy="22494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C000"/>
                </a:solidFill>
                <a:latin typeface="Sigmar One" panose="00000500000000000000" pitchFamily="2" charset="0"/>
              </a:rPr>
              <a:t>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2343463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4059577" y="1097331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Sigmar One" panose="00000500000000000000" pitchFamily="2" charset="0"/>
              </a:rPr>
              <a:t>TIẾT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996418" y="2912013"/>
            <a:ext cx="6521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Sigmar One" panose="00000500000000000000" pitchFamily="2" charset="0"/>
              </a:rPr>
              <a:t>SINH HOẠT DƯỚI CỜ</a:t>
            </a:r>
          </a:p>
        </p:txBody>
      </p:sp>
    </p:spTree>
    <p:extLst>
      <p:ext uri="{BB962C8B-B14F-4D97-AF65-F5344CB8AC3E}">
        <p14:creationId xmlns:p14="http://schemas.microsoft.com/office/powerpoint/2010/main" val="33010456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30B5DA-A829-356B-8C5E-70C02AAEA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686" y="1870177"/>
            <a:ext cx="8175454" cy="4182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EF52C5-079E-C111-24A6-AADB23AF2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29" y="0"/>
            <a:ext cx="752475" cy="7524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6219E4-E4AB-AB44-480D-4957E98F77FE}"/>
              </a:ext>
            </a:extLst>
          </p:cNvPr>
          <p:cNvSpPr txBox="1"/>
          <p:nvPr/>
        </p:nvSpPr>
        <p:spPr>
          <a:xfrm>
            <a:off x="899886" y="217714"/>
            <a:ext cx="942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PHONG TRÀO XÂY DỰNG “TỦ SÁCH LỚP HỌC”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66C05F-E4E0-EDC2-A5EA-B9D1F60B7803}"/>
              </a:ext>
            </a:extLst>
          </p:cNvPr>
          <p:cNvSpPr txBox="1"/>
          <p:nvPr/>
        </p:nvSpPr>
        <p:spPr>
          <a:xfrm>
            <a:off x="323557" y="805033"/>
            <a:ext cx="10002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Nunito Black" pitchFamily="2" charset="0"/>
              </a:rPr>
              <a:t>- Tham gia biểu diễn văn nghệ để phát động phong trào.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543F8F-E82D-C6FD-AC0C-C81CFBE8397B}"/>
              </a:ext>
            </a:extLst>
          </p:cNvPr>
          <p:cNvSpPr txBox="1"/>
          <p:nvPr/>
        </p:nvSpPr>
        <p:spPr>
          <a:xfrm>
            <a:off x="323557" y="1295229"/>
            <a:ext cx="10002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Nunito Black" pitchFamily="2" charset="0"/>
              </a:rPr>
              <a:t>- Đăng kí góp sách cho “Tủ sách lớp học”</a:t>
            </a:r>
          </a:p>
        </p:txBody>
      </p:sp>
    </p:spTree>
    <p:extLst>
      <p:ext uri="{BB962C8B-B14F-4D97-AF65-F5344CB8AC3E}">
        <p14:creationId xmlns:p14="http://schemas.microsoft.com/office/powerpoint/2010/main" val="3480633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3876697" y="1506480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Sigmar One" panose="00000500000000000000" pitchFamily="2" charset="0"/>
              </a:rPr>
              <a:t>TIẾT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519413" y="2912013"/>
            <a:ext cx="71732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Sigmar One" panose="00000500000000000000" pitchFamily="2" charset="0"/>
              </a:rPr>
              <a:t>Hoạt động giáo dục theo chủ đề:</a:t>
            </a:r>
          </a:p>
          <a:p>
            <a:pPr algn="ctr"/>
            <a:r>
              <a:rPr lang="en-US" sz="4400">
                <a:solidFill>
                  <a:srgbClr val="0070C0"/>
                </a:solidFill>
                <a:latin typeface="Sigmar One" panose="00000500000000000000" pitchFamily="2" charset="0"/>
              </a:rPr>
              <a:t>Lớp học của em</a:t>
            </a:r>
          </a:p>
        </p:txBody>
      </p:sp>
    </p:spTree>
    <p:extLst>
      <p:ext uri="{BB962C8B-B14F-4D97-AF65-F5344CB8AC3E}">
        <p14:creationId xmlns:p14="http://schemas.microsoft.com/office/powerpoint/2010/main" val="69925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3823243" y="2401800"/>
            <a:ext cx="6371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70C0"/>
                </a:solidFill>
                <a:latin typeface="Sigmar One" panose="000005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1632895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055076" y="195504"/>
            <a:ext cx="2982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Lớp học của em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643595" y="718553"/>
            <a:ext cx="7107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C000"/>
                </a:solidFill>
                <a:latin typeface="Nunito Black" pitchFamily="2" charset="0"/>
              </a:rPr>
              <a:t>1. Múa hát về chủ đề “Vui đến trường”</a:t>
            </a:r>
          </a:p>
        </p:txBody>
      </p:sp>
      <p:pic>
        <p:nvPicPr>
          <p:cNvPr id="7" name="Lớp Chúng Ta Đoàn Kết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F56C6295-EDD9-3F47-F7FC-8AA24B254C2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76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830" y="1360920"/>
            <a:ext cx="11778018" cy="53015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5969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910315" y="2598003"/>
            <a:ext cx="6371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70C0"/>
                </a:solidFill>
                <a:latin typeface="Sigmar One" panose="00000500000000000000" pitchFamily="2" charset="0"/>
              </a:rPr>
              <a:t>Khám phá chủ đề</a:t>
            </a:r>
          </a:p>
        </p:txBody>
      </p:sp>
    </p:spTree>
    <p:extLst>
      <p:ext uri="{BB962C8B-B14F-4D97-AF65-F5344CB8AC3E}">
        <p14:creationId xmlns:p14="http://schemas.microsoft.com/office/powerpoint/2010/main" val="2787161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D923FB-D37D-82C7-6285-618315259D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5CA341-448B-4B19-BE21-80BCB9E14F50}"/>
              </a:ext>
            </a:extLst>
          </p:cNvPr>
          <p:cNvSpPr txBox="1"/>
          <p:nvPr/>
        </p:nvSpPr>
        <p:spPr>
          <a:xfrm>
            <a:off x="1055076" y="195504"/>
            <a:ext cx="2982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Lớp học của 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C21F73-F608-C90C-1609-E545F08CC72F}"/>
              </a:ext>
            </a:extLst>
          </p:cNvPr>
          <p:cNvSpPr txBox="1"/>
          <p:nvPr/>
        </p:nvSpPr>
        <p:spPr>
          <a:xfrm>
            <a:off x="4402795" y="718724"/>
            <a:ext cx="3899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Nunito Black" pitchFamily="2" charset="0"/>
              </a:rPr>
              <a:t>Cùng ngắm lớp mình</a:t>
            </a:r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D39327C7-2302-B657-1CA4-5BDADEC006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732" y="1387908"/>
            <a:ext cx="5638775" cy="4082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B5833E-8A43-75A2-56F1-B5F97E0A166F}"/>
              </a:ext>
            </a:extLst>
          </p:cNvPr>
          <p:cNvSpPr txBox="1"/>
          <p:nvPr/>
        </p:nvSpPr>
        <p:spPr>
          <a:xfrm>
            <a:off x="138051" y="1343267"/>
            <a:ext cx="4926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Nunito" pitchFamily="2" charset="0"/>
              </a:rPr>
              <a:t>	Các em có nhận ra ngay lớp mình từ xa không? Vì sao?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564DFE-585B-F25C-6F31-638E7032B1FD}"/>
              </a:ext>
            </a:extLst>
          </p:cNvPr>
          <p:cNvSpPr txBox="1"/>
          <p:nvPr/>
        </p:nvSpPr>
        <p:spPr>
          <a:xfrm>
            <a:off x="1" y="2297374"/>
            <a:ext cx="53707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Nunito" pitchFamily="2" charset="0"/>
              </a:rPr>
              <a:t>	Các em nhìn thấy những gì? Có điều gì đặc biệt ở lớp mình, khác những lớp khác không?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085097-972D-CC9D-C7AE-74004B9A1833}"/>
              </a:ext>
            </a:extLst>
          </p:cNvPr>
          <p:cNvSpPr txBox="1"/>
          <p:nvPr/>
        </p:nvSpPr>
        <p:spPr>
          <a:xfrm>
            <a:off x="0" y="4129738"/>
            <a:ext cx="59928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Nunito" pitchFamily="2" charset="0"/>
              </a:rPr>
              <a:t>	Nếu nhắm mắt lại thì em tưởng tượng ngay ra chi tiết nào, góc nào của lớp?</a:t>
            </a:r>
          </a:p>
        </p:txBody>
      </p:sp>
    </p:spTree>
    <p:extLst>
      <p:ext uri="{BB962C8B-B14F-4D97-AF65-F5344CB8AC3E}">
        <p14:creationId xmlns:p14="http://schemas.microsoft.com/office/powerpoint/2010/main" val="4027388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575</Words>
  <Application>Microsoft Office PowerPoint</Application>
  <PresentationFormat>Widescreen</PresentationFormat>
  <Paragraphs>66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Calibri Light</vt:lpstr>
      <vt:lpstr>Arial</vt:lpstr>
      <vt:lpstr>Great Vibes</vt:lpstr>
      <vt:lpstr>Nunito Black</vt:lpstr>
      <vt:lpstr>Sigmar One</vt:lpstr>
      <vt:lpstr>Calibri</vt:lpstr>
      <vt:lpstr>Nunito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Hẹn gặp lại các em!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Thứ…ngày…tháng…năm 2022 Toán</dc:title>
  <dc:creator>Admin</dc:creator>
  <cp:lastModifiedBy>nguyenthi lien</cp:lastModifiedBy>
  <cp:revision>3</cp:revision>
  <dcterms:created xsi:type="dcterms:W3CDTF">2022-03-29T00:44:11Z</dcterms:created>
  <dcterms:modified xsi:type="dcterms:W3CDTF">2022-07-07T08:54:47Z</dcterms:modified>
</cp:coreProperties>
</file>