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6" r:id="rId3"/>
    <p:sldId id="263" r:id="rId4"/>
    <p:sldId id="265" r:id="rId5"/>
    <p:sldId id="264" r:id="rId6"/>
    <p:sldId id="269" r:id="rId7"/>
    <p:sldId id="257" r:id="rId8"/>
    <p:sldId id="258" r:id="rId9"/>
    <p:sldId id="259" r:id="rId10"/>
    <p:sldId id="260" r:id="rId11"/>
    <p:sldId id="261" r:id="rId12"/>
    <p:sldId id="267" r:id="rId13"/>
    <p:sldId id="268" r:id="rId14"/>
    <p:sldId id="262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66"/>
    <a:srgbClr val="FF3300"/>
    <a:srgbClr val="CC6600"/>
    <a:srgbClr val="CC0066"/>
    <a:srgbClr val="CC0000"/>
    <a:srgbClr val="CCCC00"/>
    <a:srgbClr val="FF99FF"/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2" d="100"/>
          <a:sy n="82" d="100"/>
        </p:scale>
        <p:origin x="-150" y="-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A40E5-4ECF-4E64-ABA9-8E68F48E97EA}" type="datetimeFigureOut">
              <a:rPr lang="en-US" smtClean="0"/>
              <a:pPr/>
              <a:t>9/12/2018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677B990C-D4A5-41C6-B53E-F33ECCA2F0C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A40E5-4ECF-4E64-ABA9-8E68F48E97EA}" type="datetimeFigureOut">
              <a:rPr lang="en-US" smtClean="0"/>
              <a:pPr/>
              <a:t>9/12/2018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B990C-D4A5-41C6-B53E-F33ECCA2F0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A40E5-4ECF-4E64-ABA9-8E68F48E97EA}" type="datetimeFigureOut">
              <a:rPr lang="en-US" smtClean="0"/>
              <a:pPr/>
              <a:t>9/12/2018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B990C-D4A5-41C6-B53E-F33ECCA2F0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BB1DCC-D9CD-45E9-8B43-33773C0033DD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84519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C7C470-B878-4A08-8530-6BC63F8E3C4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1246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DA911E-E277-4988-AFE7-DC2B88FA401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32305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A6C1BF-C899-4555-BBF8-30FB092DC01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98995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1FEBE5-188D-470F-A8AD-A4E38FA8080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99421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E8B6E3-2904-4D63-BD41-FCFC8C80B8F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97890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F8EB3B-4F6E-4842-8C14-01D92B310D6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071211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68E3A4-7801-4330-902F-7D8C5749A14D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3081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A40E5-4ECF-4E64-ABA9-8E68F48E97EA}" type="datetimeFigureOut">
              <a:rPr lang="en-US" smtClean="0"/>
              <a:pPr/>
              <a:t>9/12/2018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B990C-D4A5-41C6-B53E-F33ECCA2F0C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098C9F-ED7A-4825-BE66-5A485A3B8E9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83404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2EE8E0-CEE3-4ADB-ABAC-56A8BFBE1DB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423681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EE7FFB-7375-4B79-BA9E-A60E6906F23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966761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627594FE-2F55-473B-B72A-9BA42A5E8BB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1113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A40E5-4ECF-4E64-ABA9-8E68F48E97EA}" type="datetimeFigureOut">
              <a:rPr lang="en-US" smtClean="0"/>
              <a:pPr/>
              <a:t>9/12/2018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77B990C-D4A5-41C6-B53E-F33ECCA2F0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A40E5-4ECF-4E64-ABA9-8E68F48E97EA}" type="datetimeFigureOut">
              <a:rPr lang="en-US" smtClean="0"/>
              <a:pPr/>
              <a:t>9/12/2018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B990C-D4A5-41C6-B53E-F33ECCA2F0C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A40E5-4ECF-4E64-ABA9-8E68F48E97EA}" type="datetimeFigureOut">
              <a:rPr lang="en-US" smtClean="0"/>
              <a:pPr/>
              <a:t>9/12/2018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B990C-D4A5-41C6-B53E-F33ECCA2F0C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A40E5-4ECF-4E64-ABA9-8E68F48E97EA}" type="datetimeFigureOut">
              <a:rPr lang="en-US" smtClean="0"/>
              <a:pPr/>
              <a:t>9/12/2018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B990C-D4A5-41C6-B53E-F33ECCA2F0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A40E5-4ECF-4E64-ABA9-8E68F48E97EA}" type="datetimeFigureOut">
              <a:rPr lang="en-US" smtClean="0"/>
              <a:pPr/>
              <a:t>9/12/2018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B990C-D4A5-41C6-B53E-F33ECCA2F0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A40E5-4ECF-4E64-ABA9-8E68F48E97EA}" type="datetimeFigureOut">
              <a:rPr lang="en-US" smtClean="0"/>
              <a:pPr/>
              <a:t>9/12/2018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B990C-D4A5-41C6-B53E-F33ECCA2F0C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A40E5-4ECF-4E64-ABA9-8E68F48E97EA}" type="datetimeFigureOut">
              <a:rPr lang="en-US" smtClean="0"/>
              <a:pPr/>
              <a:t>9/12/2018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77B990C-D4A5-41C6-B53E-F33ECCA2F0C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C2A40E5-4ECF-4E64-ABA9-8E68F48E97EA}" type="datetimeFigureOut">
              <a:rPr lang="en-US" smtClean="0"/>
              <a:pPr/>
              <a:t>9/12/2018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677B990C-D4A5-41C6-B53E-F33ECCA2F0C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A8D894B-D2A5-4DCF-A48B-CE1F89E0FAEA}" type="slidenum">
              <a:rPr 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9130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38200" y="304800"/>
            <a:ext cx="7772400" cy="762000"/>
          </a:xfrm>
          <a:prstGeom prst="rect">
            <a:avLst/>
          </a:prstGeom>
        </p:spPr>
        <p:txBody>
          <a:bodyPr wrap="square">
            <a:prstTxWarp prst="textChevron">
              <a:avLst/>
            </a:prstTxWarp>
            <a:sp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b="1" cap="all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accent6">
                    <a:lumMod val="75000"/>
                  </a:schemeClr>
                </a:solidFill>
              </a:rPr>
              <a:t>TRƯỜNG </a:t>
            </a:r>
            <a:r>
              <a:rPr lang="en-US" b="1" cap="all" dirty="0" err="1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accent6">
                    <a:lumMod val="75000"/>
                  </a:schemeClr>
                </a:solidFill>
              </a:rPr>
              <a:t>tiểu</a:t>
            </a:r>
            <a:r>
              <a:rPr lang="en-US" b="1" cap="all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b="1" cap="all" dirty="0" err="1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accent6">
                    <a:lumMod val="75000"/>
                  </a:schemeClr>
                </a:solidFill>
              </a:rPr>
              <a:t>học</a:t>
            </a:r>
            <a:r>
              <a:rPr lang="en-US" b="1" cap="all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b="1" cap="all" dirty="0" err="1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accent6">
                    <a:lumMod val="75000"/>
                  </a:schemeClr>
                </a:solidFill>
              </a:rPr>
              <a:t>thanh</a:t>
            </a:r>
            <a:r>
              <a:rPr lang="en-US" b="1" cap="all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accent6">
                    <a:lumMod val="75000"/>
                  </a:schemeClr>
                </a:solidFill>
              </a:rPr>
              <a:t> am</a:t>
            </a:r>
            <a:endParaRPr lang="en-US" b="1" cap="all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533400" y="1447800"/>
            <a:ext cx="8001000" cy="1905000"/>
          </a:xfrm>
          <a:prstGeom prst="rect">
            <a:avLst/>
          </a:prstGeom>
        </p:spPr>
        <p:txBody>
          <a:bodyPr bIns="91440" anchor="ctr" anchorCtr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CHÍNH</a:t>
            </a:r>
            <a:r>
              <a:rPr kumimoji="0" lang="en-US" sz="40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TẢ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b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en-US" sz="4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Bài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: PHẦN</a:t>
            </a:r>
            <a:r>
              <a:rPr kumimoji="0" lang="en-US" sz="40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THƯỞNG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3124200" y="4724400"/>
            <a:ext cx="5638800" cy="1101248"/>
          </a:xfrm>
        </p:spPr>
        <p:txBody>
          <a:bodyPr>
            <a:normAutofit/>
          </a:bodyPr>
          <a:lstStyle/>
          <a:p>
            <a:pPr algn="l"/>
            <a:r>
              <a:rPr lang="en-US" dirty="0" err="1" smtClean="0">
                <a:solidFill>
                  <a:schemeClr val="tx1"/>
                </a:solidFill>
              </a:rPr>
              <a:t>Giáo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viên</a:t>
            </a:r>
            <a:r>
              <a:rPr lang="en-US" dirty="0" smtClean="0">
                <a:solidFill>
                  <a:schemeClr val="tx1"/>
                </a:solidFill>
              </a:rPr>
              <a:t>: </a:t>
            </a:r>
            <a:r>
              <a:rPr lang="en-US" dirty="0" err="1" smtClean="0">
                <a:solidFill>
                  <a:schemeClr val="tx1"/>
                </a:solidFill>
              </a:rPr>
              <a:t>Nguyễn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Thị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Thanh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Trà</a:t>
            </a:r>
            <a:endParaRPr lang="en-US" dirty="0" smtClean="0">
              <a:solidFill>
                <a:schemeClr val="tx1"/>
              </a:solidFill>
            </a:endParaRPr>
          </a:p>
          <a:p>
            <a:pPr algn="l"/>
            <a:r>
              <a:rPr lang="en-US" dirty="0" err="1" smtClean="0">
                <a:solidFill>
                  <a:schemeClr val="tx1"/>
                </a:solidFill>
              </a:rPr>
              <a:t>Lớp</a:t>
            </a:r>
            <a:r>
              <a:rPr lang="en-US" dirty="0" smtClean="0">
                <a:solidFill>
                  <a:schemeClr val="tx1"/>
                </a:solidFill>
              </a:rPr>
              <a:t>: </a:t>
            </a:r>
            <a:r>
              <a:rPr lang="en-US" dirty="0" smtClean="0">
                <a:solidFill>
                  <a:schemeClr val="tx1"/>
                </a:solidFill>
              </a:rPr>
              <a:t>2A4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6324600" cy="762000"/>
          </a:xfrm>
        </p:spPr>
        <p:txBody>
          <a:bodyPr>
            <a:normAutofit/>
          </a:bodyPr>
          <a:lstStyle/>
          <a:p>
            <a:r>
              <a:rPr lang="en-US" sz="2800" b="1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Điền</a:t>
            </a:r>
            <a:r>
              <a:rPr lang="en-US" sz="28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vào</a:t>
            </a:r>
            <a:r>
              <a:rPr lang="en-US" sz="28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chỗ</a:t>
            </a:r>
            <a:r>
              <a:rPr lang="en-US" sz="28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trống</a:t>
            </a:r>
            <a:r>
              <a:rPr lang="en-US" sz="28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trên</a:t>
            </a:r>
            <a:r>
              <a:rPr lang="en-US" sz="28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bảng</a:t>
            </a:r>
            <a:endParaRPr lang="en-US" sz="28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4491668"/>
              </p:ext>
            </p:extLst>
          </p:nvPr>
        </p:nvGraphicFramePr>
        <p:xfrm>
          <a:off x="1828800" y="914400"/>
          <a:ext cx="5638800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4790"/>
                <a:gridCol w="2141317"/>
                <a:gridCol w="2212693"/>
              </a:tblGrid>
              <a:tr h="29718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lang="en-US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tự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Chữ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cái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Tên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chữ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cái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4958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endParaRPr lang="en-US" sz="2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pê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4958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21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q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quy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4958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22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endParaRPr lang="en-US" sz="2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e-</a:t>
                      </a:r>
                      <a:r>
                        <a:rPr lang="en-US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rờ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4958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23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ét-sì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4958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24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lang="en-US" sz="2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tê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4958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u</a:t>
                      </a:r>
                      <a:endParaRPr lang="en-US" sz="2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u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4958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26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ư</a:t>
                      </a:r>
                      <a:endParaRPr lang="en-US" sz="2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ư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4958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27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</a:t>
                      </a:r>
                      <a:endParaRPr lang="en-US" sz="2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vê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4958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28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endParaRPr lang="en-US" sz="2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ích-xì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4958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29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y</a:t>
                      </a:r>
                      <a:endParaRPr lang="en-US" sz="2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r>
                        <a:rPr lang="en-US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dài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6324600" cy="762000"/>
          </a:xfrm>
        </p:spPr>
        <p:txBody>
          <a:bodyPr>
            <a:normAutofit/>
          </a:bodyPr>
          <a:lstStyle/>
          <a:p>
            <a:r>
              <a:rPr lang="en-US" sz="2800" b="1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Điền</a:t>
            </a:r>
            <a:r>
              <a:rPr lang="en-US" sz="28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vào</a:t>
            </a:r>
            <a:r>
              <a:rPr lang="en-US" sz="28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chỗ</a:t>
            </a:r>
            <a:r>
              <a:rPr lang="en-US" sz="28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trống</a:t>
            </a:r>
            <a:r>
              <a:rPr lang="en-US" sz="28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trên</a:t>
            </a:r>
            <a:r>
              <a:rPr lang="en-US" sz="28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bảng</a:t>
            </a:r>
            <a:endParaRPr lang="en-US" sz="28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562926"/>
              </p:ext>
            </p:extLst>
          </p:nvPr>
        </p:nvGraphicFramePr>
        <p:xfrm>
          <a:off x="1828800" y="914400"/>
          <a:ext cx="5638800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4790"/>
                <a:gridCol w="2141317"/>
                <a:gridCol w="2212693"/>
              </a:tblGrid>
              <a:tr h="29718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lang="en-US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tự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Chữ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cái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Tên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chữ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cái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4958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endParaRPr lang="en-US" sz="2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4958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21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q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4958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22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endParaRPr lang="en-US" sz="2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4958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23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4958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24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lang="en-US" sz="2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4958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u</a:t>
                      </a:r>
                      <a:endParaRPr lang="en-US" sz="2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4958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26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ư</a:t>
                      </a:r>
                      <a:endParaRPr lang="en-US" sz="2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4958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27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</a:t>
                      </a:r>
                      <a:endParaRPr lang="en-US" sz="2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4958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28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endParaRPr lang="en-US" sz="2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ích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4958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29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y</a:t>
                      </a:r>
                      <a:endParaRPr lang="en-US" sz="2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r>
                        <a:rPr lang="en-US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dài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0976186"/>
      </p:ext>
    </p:extLst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6-Point Star 3"/>
          <p:cNvSpPr/>
          <p:nvPr/>
        </p:nvSpPr>
        <p:spPr>
          <a:xfrm>
            <a:off x="2093089" y="2395959"/>
            <a:ext cx="1066800" cy="990600"/>
          </a:xfrm>
          <a:prstGeom prst="star6">
            <a:avLst/>
          </a:prstGeom>
          <a:solidFill>
            <a:srgbClr val="FF99FF">
              <a:alpha val="99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</a:t>
            </a:r>
            <a:endParaRPr lang="en-GB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" name="6-Point Star 4"/>
          <p:cNvSpPr/>
          <p:nvPr/>
        </p:nvSpPr>
        <p:spPr>
          <a:xfrm>
            <a:off x="1143000" y="3490732"/>
            <a:ext cx="1066800" cy="990600"/>
          </a:xfrm>
          <a:prstGeom prst="star6">
            <a:avLst/>
          </a:prstGeom>
          <a:solidFill>
            <a:srgbClr val="FF0000">
              <a:alpha val="99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Q</a:t>
            </a:r>
            <a:endParaRPr lang="en-GB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" name="6-Point Star 5"/>
          <p:cNvSpPr/>
          <p:nvPr/>
        </p:nvSpPr>
        <p:spPr>
          <a:xfrm>
            <a:off x="4290349" y="2743200"/>
            <a:ext cx="1066800" cy="990600"/>
          </a:xfrm>
          <a:prstGeom prst="star6">
            <a:avLst/>
          </a:prstGeom>
          <a:solidFill>
            <a:srgbClr val="FFFF00">
              <a:alpha val="99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X</a:t>
            </a:r>
            <a:endParaRPr lang="en-GB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" name="6-Point Star 6"/>
          <p:cNvSpPr/>
          <p:nvPr/>
        </p:nvSpPr>
        <p:spPr>
          <a:xfrm>
            <a:off x="2993020" y="4229100"/>
            <a:ext cx="1066800" cy="990600"/>
          </a:xfrm>
          <a:prstGeom prst="star6">
            <a:avLst/>
          </a:prstGeom>
          <a:solidFill>
            <a:srgbClr val="00B050">
              <a:alpha val="99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R</a:t>
            </a:r>
            <a:endParaRPr lang="en-GB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" name="6-Point Star 7"/>
          <p:cNvSpPr/>
          <p:nvPr/>
        </p:nvSpPr>
        <p:spPr>
          <a:xfrm>
            <a:off x="2971800" y="647700"/>
            <a:ext cx="1066800" cy="990600"/>
          </a:xfrm>
          <a:prstGeom prst="star6">
            <a:avLst/>
          </a:prstGeom>
          <a:solidFill>
            <a:srgbClr val="0070C0">
              <a:alpha val="99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</a:t>
            </a:r>
            <a:endParaRPr lang="en-GB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" name="6-Point Star 8"/>
          <p:cNvSpPr/>
          <p:nvPr/>
        </p:nvSpPr>
        <p:spPr>
          <a:xfrm>
            <a:off x="894144" y="990600"/>
            <a:ext cx="1066800" cy="990600"/>
          </a:xfrm>
          <a:prstGeom prst="star6">
            <a:avLst/>
          </a:prstGeom>
          <a:solidFill>
            <a:srgbClr val="CCCC00">
              <a:alpha val="98824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</a:t>
            </a:r>
            <a:endParaRPr lang="en-GB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" name="6-Point Star 9"/>
          <p:cNvSpPr/>
          <p:nvPr/>
        </p:nvSpPr>
        <p:spPr>
          <a:xfrm>
            <a:off x="4647235" y="4724400"/>
            <a:ext cx="1066800" cy="990600"/>
          </a:xfrm>
          <a:prstGeom prst="star6">
            <a:avLst/>
          </a:prstGeom>
          <a:solidFill>
            <a:srgbClr val="CC0000">
              <a:alpha val="98824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V</a:t>
            </a:r>
            <a:endParaRPr lang="en-GB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1" name="6-Point Star 10"/>
          <p:cNvSpPr/>
          <p:nvPr/>
        </p:nvSpPr>
        <p:spPr>
          <a:xfrm>
            <a:off x="7248646" y="647700"/>
            <a:ext cx="1066800" cy="990600"/>
          </a:xfrm>
          <a:prstGeom prst="star6">
            <a:avLst/>
          </a:prstGeom>
          <a:solidFill>
            <a:srgbClr val="CC0066">
              <a:alpha val="98824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U</a:t>
            </a:r>
            <a:endParaRPr lang="en-GB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2" name="6-Point Star 11"/>
          <p:cNvSpPr/>
          <p:nvPr/>
        </p:nvSpPr>
        <p:spPr>
          <a:xfrm>
            <a:off x="6629400" y="2497238"/>
            <a:ext cx="1066800" cy="990600"/>
          </a:xfrm>
          <a:prstGeom prst="star6">
            <a:avLst/>
          </a:prstGeom>
          <a:solidFill>
            <a:schemeClr val="bg1">
              <a:alpha val="9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Ư</a:t>
            </a:r>
            <a:endParaRPr lang="en-GB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3" name="6-Point Star 12"/>
          <p:cNvSpPr/>
          <p:nvPr/>
        </p:nvSpPr>
        <p:spPr>
          <a:xfrm>
            <a:off x="5105400" y="1143000"/>
            <a:ext cx="1066800" cy="990600"/>
          </a:xfrm>
          <a:prstGeom prst="star6">
            <a:avLst/>
          </a:prstGeom>
          <a:solidFill>
            <a:srgbClr val="CC6600">
              <a:alpha val="98824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</a:t>
            </a:r>
            <a:endParaRPr lang="en-GB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6-Point Star 13"/>
          <p:cNvSpPr/>
          <p:nvPr/>
        </p:nvSpPr>
        <p:spPr>
          <a:xfrm>
            <a:off x="6629400" y="4495800"/>
            <a:ext cx="1066800" cy="990600"/>
          </a:xfrm>
          <a:prstGeom prst="star6">
            <a:avLst/>
          </a:prstGeom>
          <a:solidFill>
            <a:srgbClr val="FF9966">
              <a:alpha val="98824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Y</a:t>
            </a:r>
            <a:endParaRPr lang="en-GB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3479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371600" y="1752600"/>
            <a:ext cx="6553200" cy="1905000"/>
          </a:xfrm>
        </p:spPr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>
              <a:buNone/>
            </a:pPr>
            <a:endParaRPr lang="en-US" sz="4400" dirty="0">
              <a:solidFill>
                <a:srgbClr val="00B0F0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838200" y="304800"/>
            <a:ext cx="7708392" cy="1143000"/>
          </a:xfrm>
          <a:prstGeom prst="rect">
            <a:avLst/>
          </a:prstGeom>
        </p:spPr>
        <p:txBody>
          <a:bodyPr bIns="91440" numCol="1" anchor="b" anchorCtr="0">
            <a:prstTxWarp prst="textCanUp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Củng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4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cố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- </a:t>
            </a:r>
            <a:r>
              <a:rPr kumimoji="0" lang="en-US" sz="4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dặn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4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dò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026" name="Picture 2" descr="http://comps.canstockphoto.com/can-stock-photo_csp1470473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3048000"/>
            <a:ext cx="6400800" cy="2895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2768600" y="210348"/>
            <a:ext cx="4191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PHẦN THƯỞNG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457200" y="730250"/>
            <a:ext cx="8001000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Na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tặng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thưởng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thưởng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nghị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tặng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bụng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luôn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luôn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đỡ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62000" y="3855241"/>
            <a:ext cx="7696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i="1" dirty="0" err="1" smtClean="0">
                <a:solidFill>
                  <a:srgbClr val="FF0000"/>
                </a:solidFill>
                <a:latin typeface="VNI-Times" pitchFamily="2" charset="0"/>
              </a:rPr>
              <a:t>Vì</a:t>
            </a:r>
            <a:r>
              <a:rPr lang="en-US" sz="2800" b="1" i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VNI-Times" pitchFamily="2" charset="0"/>
              </a:rPr>
              <a:t>sao</a:t>
            </a:r>
            <a:r>
              <a:rPr lang="en-US" sz="2800" b="1" i="1" dirty="0" smtClean="0">
                <a:solidFill>
                  <a:srgbClr val="FF0000"/>
                </a:solidFill>
                <a:latin typeface="VNI-Times" pitchFamily="2" charset="0"/>
              </a:rPr>
              <a:t> Na </a:t>
            </a:r>
            <a:r>
              <a:rPr lang="en-US" sz="2800" b="1" i="1" dirty="0" err="1" smtClean="0">
                <a:solidFill>
                  <a:srgbClr val="FF0000"/>
                </a:solidFill>
                <a:latin typeface="VNI-Times" pitchFamily="2" charset="0"/>
              </a:rPr>
              <a:t>ñöôïc</a:t>
            </a:r>
            <a:r>
              <a:rPr lang="en-US" sz="2800" b="1" i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VNI-Times" pitchFamily="2" charset="0"/>
              </a:rPr>
              <a:t>nhaän</a:t>
            </a:r>
            <a:r>
              <a:rPr lang="en-US" sz="2800" b="1" i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VNI-Times" pitchFamily="2" charset="0"/>
              </a:rPr>
              <a:t>moät</a:t>
            </a:r>
            <a:r>
              <a:rPr lang="en-US" sz="2800" b="1" i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VNI-Times" pitchFamily="2" charset="0"/>
              </a:rPr>
              <a:t>phaàn</a:t>
            </a:r>
            <a:r>
              <a:rPr lang="en-US" sz="2800" b="1" i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VNI-Times" pitchFamily="2" charset="0"/>
              </a:rPr>
              <a:t>thöôûng</a:t>
            </a:r>
            <a:r>
              <a:rPr lang="en-US" sz="2800" b="1" i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VNI-Times" pitchFamily="2" charset="0"/>
              </a:rPr>
              <a:t>ñaëc</a:t>
            </a:r>
            <a:r>
              <a:rPr lang="en-US" sz="2800" b="1" i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VNI-Times" pitchFamily="2" charset="0"/>
              </a:rPr>
              <a:t>bieät</a:t>
            </a:r>
            <a:r>
              <a:rPr lang="en-US" sz="2800" b="1" i="1" dirty="0" smtClean="0">
                <a:solidFill>
                  <a:srgbClr val="FF0000"/>
                </a:solidFill>
                <a:latin typeface="VNI-Times" pitchFamily="2" charset="0"/>
              </a:rPr>
              <a:t> ?</a:t>
            </a:r>
            <a:endParaRPr lang="en-US" sz="2800" b="1" i="1" dirty="0">
              <a:solidFill>
                <a:srgbClr val="FF0000"/>
              </a:solidFill>
              <a:latin typeface="VNI-Times" pitchFamily="2" charset="0"/>
            </a:endParaRPr>
          </a:p>
        </p:txBody>
      </p:sp>
      <p:sp>
        <p:nvSpPr>
          <p:cNvPr id="4" name="Flowchart: Punched Tape 3"/>
          <p:cNvSpPr/>
          <p:nvPr/>
        </p:nvSpPr>
        <p:spPr>
          <a:xfrm>
            <a:off x="581146" y="4422349"/>
            <a:ext cx="8077200" cy="838200"/>
          </a:xfrm>
          <a:prstGeom prst="flowChartPunchedTap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VNI-Times" pitchFamily="2" charset="0"/>
              </a:rPr>
              <a:t>Vì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VNI-Times" pitchFamily="2" charset="0"/>
              </a:rPr>
              <a:t> Na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VNI-Times" pitchFamily="2" charset="0"/>
              </a:rPr>
              <a:t>laø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VNI-Times" pitchFamily="2" charset="0"/>
              </a:rPr>
              <a:t>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VNI-Times" pitchFamily="2" charset="0"/>
              </a:rPr>
              <a:t>moät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VNI-Times" pitchFamily="2" charset="0"/>
              </a:rPr>
              <a:t>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VNI-Times" pitchFamily="2" charset="0"/>
              </a:rPr>
              <a:t>coâ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VNI-Times" pitchFamily="2" charset="0"/>
              </a:rPr>
              <a:t>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VNI-Times" pitchFamily="2" charset="0"/>
              </a:rPr>
              <a:t>beù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VNI-Times" pitchFamily="2" charset="0"/>
              </a:rPr>
              <a:t>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VNI-Times" pitchFamily="2" charset="0"/>
              </a:rPr>
              <a:t>toát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VNI-Times" pitchFamily="2" charset="0"/>
              </a:rPr>
              <a:t>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VNI-Times" pitchFamily="2" charset="0"/>
              </a:rPr>
              <a:t>buïng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VNI-Times" pitchFamily="2" charset="0"/>
              </a:rPr>
              <a:t>,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VNI-Times" pitchFamily="2" charset="0"/>
              </a:rPr>
              <a:t>luoân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VNI-Times" pitchFamily="2" charset="0"/>
              </a:rPr>
              <a:t>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VNI-Times" pitchFamily="2" charset="0"/>
              </a:rPr>
              <a:t>luoân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VNI-Times" pitchFamily="2" charset="0"/>
              </a:rPr>
              <a:t>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VNI-Times" pitchFamily="2" charset="0"/>
              </a:rPr>
              <a:t>giuùp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VNI-Times" pitchFamily="2" charset="0"/>
              </a:rPr>
              <a:t>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VNI-Times" pitchFamily="2" charset="0"/>
              </a:rPr>
              <a:t>ñôõ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VNI-Times" pitchFamily="2" charset="0"/>
              </a:rPr>
              <a:t> 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VNI-Times" pitchFamily="2" charset="0"/>
              </a:rPr>
              <a:t>moïi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VNI-Times" pitchFamily="2" charset="0"/>
              </a:rPr>
              <a:t> </a:t>
            </a:r>
            <a:r>
              <a:rPr lang="en-US" sz="24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VNI-Times" pitchFamily="2" charset="0"/>
              </a:rPr>
              <a:t>ngöôøi</a:t>
            </a:r>
            <a:r>
              <a:rPr lang="en-US" sz="24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VNI-Times" pitchFamily="2" charset="0"/>
              </a:rPr>
              <a:t>. </a:t>
            </a:r>
            <a:endParaRPr lang="en-GB" sz="2400" i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2784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2768600" y="210348"/>
            <a:ext cx="4191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PHẦN THƯỞNG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457200" y="730250"/>
            <a:ext cx="8001000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Na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tặng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thưởng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thưởng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nghị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tặng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bụng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luôn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luôn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đỡ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082" name="AutoShape 10"/>
          <p:cNvSpPr>
            <a:spLocks noChangeArrowheads="1"/>
          </p:cNvSpPr>
          <p:nvPr/>
        </p:nvSpPr>
        <p:spPr bwMode="auto">
          <a:xfrm>
            <a:off x="5054600" y="4305300"/>
            <a:ext cx="3810000" cy="1600200"/>
          </a:xfrm>
          <a:prstGeom prst="cloudCallout">
            <a:avLst>
              <a:gd name="adj1" fmla="val -28792"/>
              <a:gd name="adj2" fmla="val 110616"/>
            </a:avLst>
          </a:prstGeom>
          <a:solidFill>
            <a:srgbClr val="FF66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chemeClr val="bg1"/>
                </a:solidFill>
              </a:rPr>
              <a:t>?</a:t>
            </a:r>
          </a:p>
        </p:txBody>
      </p:sp>
      <p:sp>
        <p:nvSpPr>
          <p:cNvPr id="3088" name="AutoShape 16"/>
          <p:cNvSpPr>
            <a:spLocks noChangeArrowheads="1"/>
          </p:cNvSpPr>
          <p:nvPr/>
        </p:nvSpPr>
        <p:spPr bwMode="auto">
          <a:xfrm>
            <a:off x="4648200" y="3147556"/>
            <a:ext cx="3124200" cy="520700"/>
          </a:xfrm>
          <a:prstGeom prst="wedgeRoundRectCallout">
            <a:avLst>
              <a:gd name="adj1" fmla="val -42380"/>
              <a:gd name="adj2" fmla="val 106097"/>
              <a:gd name="adj3" fmla="val 16667"/>
            </a:avLst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3089" name="AutoShape 17"/>
          <p:cNvSpPr>
            <a:spLocks noChangeArrowheads="1"/>
          </p:cNvSpPr>
          <p:nvPr/>
        </p:nvSpPr>
        <p:spPr bwMode="auto">
          <a:xfrm>
            <a:off x="329878" y="3810000"/>
            <a:ext cx="2971800" cy="990600"/>
          </a:xfrm>
          <a:prstGeom prst="wedgeRectCallout">
            <a:avLst>
              <a:gd name="adj1" fmla="val -375"/>
              <a:gd name="adj2" fmla="val 111056"/>
            </a:avLst>
          </a:prstGeom>
          <a:solidFill>
            <a:srgbClr val="00B050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chemeClr val="bg1"/>
                </a:solidFill>
              </a:rPr>
              <a:t>?</a:t>
            </a:r>
          </a:p>
          <a:p>
            <a:pPr algn="ctr"/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10" name="Line 13"/>
          <p:cNvSpPr>
            <a:spLocks noChangeShapeType="1"/>
          </p:cNvSpPr>
          <p:nvPr/>
        </p:nvSpPr>
        <p:spPr bwMode="auto">
          <a:xfrm>
            <a:off x="6019800" y="1371600"/>
            <a:ext cx="1828800" cy="0"/>
          </a:xfrm>
          <a:prstGeom prst="line">
            <a:avLst/>
          </a:prstGeom>
          <a:noFill/>
          <a:ln w="28575">
            <a:solidFill>
              <a:srgbClr val="CC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1" name="Line 14"/>
          <p:cNvSpPr>
            <a:spLocks noChangeShapeType="1"/>
          </p:cNvSpPr>
          <p:nvPr/>
        </p:nvSpPr>
        <p:spPr bwMode="auto">
          <a:xfrm>
            <a:off x="609600" y="2001559"/>
            <a:ext cx="1066800" cy="0"/>
          </a:xfrm>
          <a:prstGeom prst="line">
            <a:avLst/>
          </a:prstGeom>
          <a:noFill/>
          <a:ln w="28575">
            <a:solidFill>
              <a:srgbClr val="CC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" name="Line 15"/>
          <p:cNvSpPr>
            <a:spLocks noChangeShapeType="1"/>
          </p:cNvSpPr>
          <p:nvPr/>
        </p:nvSpPr>
        <p:spPr bwMode="auto">
          <a:xfrm>
            <a:off x="6085390" y="1981200"/>
            <a:ext cx="990600" cy="0"/>
          </a:xfrm>
          <a:prstGeom prst="line">
            <a:avLst/>
          </a:prstGeom>
          <a:noFill/>
          <a:ln w="28575">
            <a:solidFill>
              <a:srgbClr val="CC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2858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remove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remove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remove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remove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2" grpId="0" animBg="1"/>
      <p:bldP spid="3088" grpId="0" animBg="1"/>
      <p:bldP spid="3089" grpId="0" animBg="1"/>
      <p:bldP spid="11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3352800" y="1242601"/>
            <a:ext cx="4191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2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thưởng</a:t>
            </a:r>
            <a:endParaRPr lang="en-US" sz="3200" b="1" dirty="0">
              <a:solidFill>
                <a:srgbClr val="CC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165421" y="2149033"/>
            <a:ext cx="8610600" cy="203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ct val="50000"/>
              </a:spcBef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Na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tặng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thưởng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thưởng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nghị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tặng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bụng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luôn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luôn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đỡ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18281" y="161355"/>
            <a:ext cx="7704881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12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9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2017</a:t>
            </a:r>
          </a:p>
          <a:p>
            <a:pPr algn="ctr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tả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GB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2858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362" y="0"/>
            <a:ext cx="9144000" cy="624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4248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81000"/>
            <a:ext cx="3124200" cy="914400"/>
          </a:xfrm>
        </p:spPr>
        <p:txBody>
          <a:bodyPr/>
          <a:lstStyle/>
          <a:p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BÀI TẬP</a:t>
            </a:r>
            <a:endParaRPr lang="en-US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1295400"/>
            <a:ext cx="4191000" cy="1447800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sz="3200" dirty="0" err="1" smtClean="0">
                <a:solidFill>
                  <a:srgbClr val="FFC000"/>
                </a:solidFill>
              </a:rPr>
              <a:t>Điền</a:t>
            </a:r>
            <a:r>
              <a:rPr lang="en-US" sz="3200" dirty="0" smtClean="0">
                <a:solidFill>
                  <a:srgbClr val="FFC000"/>
                </a:solidFill>
              </a:rPr>
              <a:t> </a:t>
            </a:r>
            <a:r>
              <a:rPr lang="en-US" sz="3200" dirty="0" err="1" smtClean="0">
                <a:solidFill>
                  <a:srgbClr val="FFC000"/>
                </a:solidFill>
              </a:rPr>
              <a:t>vào</a:t>
            </a:r>
            <a:r>
              <a:rPr lang="en-US" sz="3200" dirty="0" smtClean="0">
                <a:solidFill>
                  <a:srgbClr val="FFC000"/>
                </a:solidFill>
              </a:rPr>
              <a:t> </a:t>
            </a:r>
            <a:r>
              <a:rPr lang="en-US" sz="3200" dirty="0" err="1" smtClean="0">
                <a:solidFill>
                  <a:srgbClr val="FFC000"/>
                </a:solidFill>
              </a:rPr>
              <a:t>chỗ</a:t>
            </a:r>
            <a:r>
              <a:rPr lang="en-US" sz="3200" dirty="0" smtClean="0">
                <a:solidFill>
                  <a:srgbClr val="FFC000"/>
                </a:solidFill>
              </a:rPr>
              <a:t> </a:t>
            </a:r>
            <a:r>
              <a:rPr lang="en-US" sz="3200" dirty="0" err="1" smtClean="0">
                <a:solidFill>
                  <a:srgbClr val="FFC000"/>
                </a:solidFill>
              </a:rPr>
              <a:t>trống</a:t>
            </a:r>
            <a:r>
              <a:rPr lang="en-US" sz="3200" dirty="0" smtClean="0">
                <a:solidFill>
                  <a:srgbClr val="FFC000"/>
                </a:solidFill>
              </a:rPr>
              <a:t>:</a:t>
            </a:r>
          </a:p>
          <a:p>
            <a:pPr marL="514350" indent="-514350">
              <a:buAutoNum type="alphaLcPeriod"/>
            </a:pPr>
            <a:r>
              <a:rPr lang="en-US" sz="3200" dirty="0" smtClean="0">
                <a:solidFill>
                  <a:srgbClr val="FFC000"/>
                </a:solidFill>
              </a:rPr>
              <a:t>s </a:t>
            </a:r>
            <a:r>
              <a:rPr lang="en-US" sz="3200" dirty="0" err="1" smtClean="0">
                <a:solidFill>
                  <a:srgbClr val="FFC000"/>
                </a:solidFill>
              </a:rPr>
              <a:t>hoặc</a:t>
            </a:r>
            <a:r>
              <a:rPr lang="en-US" sz="3200" dirty="0" smtClean="0">
                <a:solidFill>
                  <a:srgbClr val="FFC000"/>
                </a:solidFill>
              </a:rPr>
              <a:t> x:</a:t>
            </a:r>
          </a:p>
          <a:p>
            <a:pPr marL="514350" indent="-514350">
              <a:buNone/>
            </a:pP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52400" y="2514600"/>
            <a:ext cx="2895600" cy="990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……</a:t>
            </a:r>
            <a:r>
              <a:rPr lang="en-US" sz="2800" dirty="0" err="1" smtClean="0"/>
              <a:t>oa</a:t>
            </a:r>
            <a:r>
              <a:rPr lang="en-US" sz="2800" dirty="0" smtClean="0"/>
              <a:t> </a:t>
            </a:r>
            <a:r>
              <a:rPr lang="en-US" sz="2800" dirty="0" err="1" smtClean="0"/>
              <a:t>đầu</a:t>
            </a:r>
            <a:endParaRPr lang="en-US" sz="2800" dirty="0"/>
          </a:p>
        </p:txBody>
      </p:sp>
      <p:sp>
        <p:nvSpPr>
          <p:cNvPr id="5" name="Oval 4"/>
          <p:cNvSpPr/>
          <p:nvPr/>
        </p:nvSpPr>
        <p:spPr>
          <a:xfrm>
            <a:off x="5943600" y="2362200"/>
            <a:ext cx="2895600" cy="990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/>
              <a:t>c</a:t>
            </a:r>
            <a:r>
              <a:rPr lang="en-US" sz="2800" dirty="0" err="1" smtClean="0"/>
              <a:t>him</a:t>
            </a:r>
            <a:r>
              <a:rPr lang="en-US" sz="2800" dirty="0" smtClean="0"/>
              <a:t> …..</a:t>
            </a:r>
            <a:r>
              <a:rPr lang="en-US" sz="2800" dirty="0" err="1" smtClean="0"/>
              <a:t>âu</a:t>
            </a:r>
            <a:endParaRPr lang="en-US" sz="2800" dirty="0"/>
          </a:p>
        </p:txBody>
      </p:sp>
      <p:sp>
        <p:nvSpPr>
          <p:cNvPr id="6" name="Oval 5"/>
          <p:cNvSpPr/>
          <p:nvPr/>
        </p:nvSpPr>
        <p:spPr>
          <a:xfrm>
            <a:off x="228600" y="4267200"/>
            <a:ext cx="2895600" cy="990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 smtClean="0"/>
              <a:t>ngoài</a:t>
            </a:r>
            <a:r>
              <a:rPr lang="en-US" sz="2400" dirty="0" smtClean="0"/>
              <a:t>  …..</a:t>
            </a:r>
            <a:r>
              <a:rPr lang="en-US" sz="2400" dirty="0" err="1" smtClean="0"/>
              <a:t>ân</a:t>
            </a:r>
            <a:endParaRPr lang="en-US" sz="2400" dirty="0"/>
          </a:p>
        </p:txBody>
      </p:sp>
      <p:sp>
        <p:nvSpPr>
          <p:cNvPr id="7" name="Oval 6"/>
          <p:cNvSpPr/>
          <p:nvPr/>
        </p:nvSpPr>
        <p:spPr>
          <a:xfrm>
            <a:off x="6019800" y="4267200"/>
            <a:ext cx="2895600" cy="990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……</a:t>
            </a:r>
            <a:r>
              <a:rPr lang="en-US" sz="2800" dirty="0" err="1" smtClean="0"/>
              <a:t>âu</a:t>
            </a:r>
            <a:r>
              <a:rPr lang="en-US" sz="2800" dirty="0" smtClean="0"/>
              <a:t> </a:t>
            </a:r>
            <a:r>
              <a:rPr lang="en-US" sz="2800" dirty="0" err="1" smtClean="0"/>
              <a:t>cá</a:t>
            </a:r>
            <a:endParaRPr lang="en-US" sz="2800" dirty="0"/>
          </a:p>
        </p:txBody>
      </p:sp>
      <p:pic>
        <p:nvPicPr>
          <p:cNvPr id="1026" name="Picture 2" descr="http://image.shutterstock.com/display_pic_with_logo/1248838/162525074/stock-vector-cute-rabbit-cartoon-holding-pencil-16252507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0400" y="1981200"/>
            <a:ext cx="2667000" cy="44767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 tmFilter="0,0; .5, 1; 1, 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800" decel="100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800" decel="100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800" decel="100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800" decel="100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5" grpId="0" animBg="1"/>
      <p:bldP spid="6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28600"/>
            <a:ext cx="3124200" cy="914400"/>
          </a:xfrm>
        </p:spPr>
        <p:txBody>
          <a:bodyPr/>
          <a:lstStyle/>
          <a:p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BÀI TẬP</a:t>
            </a:r>
            <a:endParaRPr lang="en-US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066800"/>
            <a:ext cx="4191000" cy="1447800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sz="3200" dirty="0" err="1" smtClean="0">
                <a:solidFill>
                  <a:srgbClr val="FFC000"/>
                </a:solidFill>
              </a:rPr>
              <a:t>Điền</a:t>
            </a:r>
            <a:r>
              <a:rPr lang="en-US" sz="3200" dirty="0" smtClean="0">
                <a:solidFill>
                  <a:srgbClr val="FFC000"/>
                </a:solidFill>
              </a:rPr>
              <a:t> </a:t>
            </a:r>
            <a:r>
              <a:rPr lang="en-US" sz="3200" dirty="0" err="1" smtClean="0">
                <a:solidFill>
                  <a:srgbClr val="FFC000"/>
                </a:solidFill>
              </a:rPr>
              <a:t>vào</a:t>
            </a:r>
            <a:r>
              <a:rPr lang="en-US" sz="3200" dirty="0" smtClean="0">
                <a:solidFill>
                  <a:srgbClr val="FFC000"/>
                </a:solidFill>
              </a:rPr>
              <a:t> </a:t>
            </a:r>
            <a:r>
              <a:rPr lang="en-US" sz="3200" dirty="0" err="1" smtClean="0">
                <a:solidFill>
                  <a:srgbClr val="FFC000"/>
                </a:solidFill>
              </a:rPr>
              <a:t>chỗ</a:t>
            </a:r>
            <a:r>
              <a:rPr lang="en-US" sz="3200" dirty="0" smtClean="0">
                <a:solidFill>
                  <a:srgbClr val="FFC000"/>
                </a:solidFill>
              </a:rPr>
              <a:t> </a:t>
            </a:r>
            <a:r>
              <a:rPr lang="en-US" sz="3200" dirty="0" err="1" smtClean="0">
                <a:solidFill>
                  <a:srgbClr val="FFC000"/>
                </a:solidFill>
              </a:rPr>
              <a:t>trống</a:t>
            </a:r>
            <a:r>
              <a:rPr lang="en-US" sz="3200" dirty="0" smtClean="0">
                <a:solidFill>
                  <a:srgbClr val="FFC000"/>
                </a:solidFill>
              </a:rPr>
              <a:t>:</a:t>
            </a:r>
          </a:p>
          <a:p>
            <a:pPr marL="514350" indent="-514350">
              <a:buAutoNum type="alphaLcPeriod"/>
            </a:pPr>
            <a:r>
              <a:rPr lang="en-US" sz="3200" b="1" dirty="0" smtClean="0">
                <a:solidFill>
                  <a:srgbClr val="FF0000"/>
                </a:solidFill>
              </a:rPr>
              <a:t>s</a:t>
            </a:r>
            <a:r>
              <a:rPr lang="en-US" sz="3200" dirty="0" smtClean="0">
                <a:solidFill>
                  <a:srgbClr val="FFC000"/>
                </a:solidFill>
              </a:rPr>
              <a:t> </a:t>
            </a:r>
            <a:r>
              <a:rPr lang="en-US" sz="3200" dirty="0" err="1" smtClean="0">
                <a:solidFill>
                  <a:srgbClr val="FFC000"/>
                </a:solidFill>
              </a:rPr>
              <a:t>hoặc</a:t>
            </a:r>
            <a:r>
              <a:rPr lang="en-US" sz="3200" dirty="0" smtClean="0">
                <a:solidFill>
                  <a:srgbClr val="FFC000"/>
                </a:solidFill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</a:rPr>
              <a:t>x</a:t>
            </a:r>
            <a:r>
              <a:rPr lang="en-US" sz="3200" dirty="0" smtClean="0">
                <a:solidFill>
                  <a:srgbClr val="FFC000"/>
                </a:solidFill>
              </a:rPr>
              <a:t>:</a:t>
            </a:r>
          </a:p>
          <a:p>
            <a:pPr marL="514350" indent="-514350">
              <a:buNone/>
            </a:pP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52400" y="2514600"/>
            <a:ext cx="2895600" cy="990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rgbClr val="FF0000"/>
                </a:solidFill>
              </a:rPr>
              <a:t>x</a:t>
            </a:r>
            <a:r>
              <a:rPr lang="en-US" sz="3200" dirty="0" err="1" smtClean="0"/>
              <a:t>oa</a:t>
            </a:r>
            <a:r>
              <a:rPr lang="en-US" sz="3200" dirty="0" smtClean="0"/>
              <a:t> </a:t>
            </a:r>
            <a:r>
              <a:rPr lang="en-US" sz="3200" dirty="0" err="1" smtClean="0"/>
              <a:t>đầu</a:t>
            </a:r>
            <a:endParaRPr lang="en-US" sz="3200" dirty="0"/>
          </a:p>
        </p:txBody>
      </p:sp>
      <p:sp>
        <p:nvSpPr>
          <p:cNvPr id="5" name="Oval 4"/>
          <p:cNvSpPr/>
          <p:nvPr/>
        </p:nvSpPr>
        <p:spPr>
          <a:xfrm>
            <a:off x="5943600" y="2362200"/>
            <a:ext cx="2895600" cy="990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/>
              <a:t>c</a:t>
            </a:r>
            <a:r>
              <a:rPr lang="en-US" sz="2800" dirty="0" err="1" smtClean="0"/>
              <a:t>him</a:t>
            </a:r>
            <a:r>
              <a:rPr lang="en-US" sz="2800" dirty="0" smtClean="0"/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s</a:t>
            </a:r>
            <a:r>
              <a:rPr lang="en-US" sz="2800" dirty="0" err="1" smtClean="0"/>
              <a:t>âu</a:t>
            </a:r>
            <a:endParaRPr lang="en-US" sz="2800" dirty="0"/>
          </a:p>
        </p:txBody>
      </p:sp>
      <p:sp>
        <p:nvSpPr>
          <p:cNvPr id="6" name="Oval 5"/>
          <p:cNvSpPr/>
          <p:nvPr/>
        </p:nvSpPr>
        <p:spPr>
          <a:xfrm>
            <a:off x="228600" y="4267200"/>
            <a:ext cx="2895600" cy="990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 smtClean="0"/>
              <a:t>ngoài</a:t>
            </a:r>
            <a:r>
              <a:rPr lang="en-US" sz="2400" dirty="0" smtClean="0"/>
              <a:t>  </a:t>
            </a:r>
            <a:r>
              <a:rPr lang="en-US" sz="2400" dirty="0" err="1">
                <a:solidFill>
                  <a:srgbClr val="FF0000"/>
                </a:solidFill>
              </a:rPr>
              <a:t>s</a:t>
            </a:r>
            <a:r>
              <a:rPr lang="en-US" sz="2400" dirty="0" err="1" smtClean="0"/>
              <a:t>ân</a:t>
            </a:r>
            <a:endParaRPr lang="en-US" sz="2400" dirty="0"/>
          </a:p>
        </p:txBody>
      </p:sp>
      <p:sp>
        <p:nvSpPr>
          <p:cNvPr id="7" name="Oval 6"/>
          <p:cNvSpPr/>
          <p:nvPr/>
        </p:nvSpPr>
        <p:spPr>
          <a:xfrm>
            <a:off x="6019800" y="4267200"/>
            <a:ext cx="2895600" cy="990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rgbClr val="FF0000"/>
                </a:solidFill>
              </a:rPr>
              <a:t>x</a:t>
            </a:r>
            <a:r>
              <a:rPr lang="en-US" sz="2800" dirty="0" err="1" smtClean="0"/>
              <a:t>âu</a:t>
            </a:r>
            <a:r>
              <a:rPr lang="en-US" sz="2800" dirty="0" smtClean="0"/>
              <a:t> </a:t>
            </a:r>
            <a:r>
              <a:rPr lang="en-US" sz="2800" dirty="0" err="1" smtClean="0"/>
              <a:t>cá</a:t>
            </a:r>
            <a:endParaRPr lang="en-US" sz="2800" dirty="0"/>
          </a:p>
        </p:txBody>
      </p:sp>
      <p:pic>
        <p:nvPicPr>
          <p:cNvPr id="1026" name="Picture 2" descr="http://image.shutterstock.com/display_pic_with_logo/1248838/162525074/stock-vector-cute-rabbit-cartoon-holding-pencil-16252507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9000" y="1981200"/>
            <a:ext cx="2178995" cy="3657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77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3" dur="770" decel="100000"/>
                                        <p:tgtEl>
                                          <p:spTgt spid="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5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7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1000" b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381000" y="304800"/>
            <a:ext cx="4191000" cy="14478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AutoNum type="arabicPeriod"/>
              <a:tabLst/>
              <a:defRPr/>
            </a:pP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Điền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vào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chỗ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trống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b.</a:t>
            </a:r>
            <a:r>
              <a:rPr kumimoji="0" lang="en-US" sz="26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6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Ăn</a:t>
            </a:r>
            <a:r>
              <a:rPr kumimoji="0" lang="en-US" sz="26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noProof="0" dirty="0" err="1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hoặc</a:t>
            </a:r>
            <a:r>
              <a:rPr kumimoji="0" lang="en-US" sz="2600" b="0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6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ăng</a:t>
            </a:r>
            <a:r>
              <a:rPr kumimoji="0" lang="en-US" sz="26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  <a:endParaRPr kumimoji="0" lang="en-US" sz="2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Oval 5"/>
          <p:cNvSpPr/>
          <p:nvPr/>
        </p:nvSpPr>
        <p:spPr>
          <a:xfrm>
            <a:off x="228600" y="2209800"/>
            <a:ext cx="2895600" cy="990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solidFill>
                  <a:srgbClr val="002060"/>
                </a:solidFill>
              </a:rPr>
              <a:t>c</a:t>
            </a:r>
            <a:r>
              <a:rPr lang="en-US" sz="3200" dirty="0" err="1" smtClean="0">
                <a:solidFill>
                  <a:srgbClr val="002060"/>
                </a:solidFill>
              </a:rPr>
              <a:t>ố</a:t>
            </a:r>
            <a:r>
              <a:rPr lang="en-US" sz="3200" dirty="0" smtClean="0">
                <a:solidFill>
                  <a:srgbClr val="002060"/>
                </a:solidFill>
              </a:rPr>
              <a:t> g……</a:t>
            </a:r>
            <a:endParaRPr lang="en-US" sz="3200" dirty="0">
              <a:solidFill>
                <a:srgbClr val="00206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28600" y="5334000"/>
            <a:ext cx="2895600" cy="990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002060"/>
                </a:solidFill>
              </a:rPr>
              <a:t>g…. </a:t>
            </a:r>
            <a:r>
              <a:rPr lang="en-US" sz="3200" dirty="0" err="1" smtClean="0">
                <a:solidFill>
                  <a:srgbClr val="002060"/>
                </a:solidFill>
              </a:rPr>
              <a:t>bó</a:t>
            </a:r>
            <a:endParaRPr lang="en-US" sz="3200" dirty="0">
              <a:solidFill>
                <a:srgbClr val="00206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5943600" y="4343400"/>
            <a:ext cx="2895600" cy="990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solidFill>
                  <a:srgbClr val="002060"/>
                </a:solidFill>
              </a:rPr>
              <a:t>y</a:t>
            </a:r>
            <a:r>
              <a:rPr lang="en-US" sz="3200" dirty="0" err="1" smtClean="0">
                <a:solidFill>
                  <a:srgbClr val="002060"/>
                </a:solidFill>
              </a:rPr>
              <a:t>ên</a:t>
            </a:r>
            <a:r>
              <a:rPr lang="en-US" sz="3200" dirty="0" smtClean="0">
                <a:solidFill>
                  <a:srgbClr val="002060"/>
                </a:solidFill>
              </a:rPr>
              <a:t> l….</a:t>
            </a:r>
            <a:endParaRPr lang="en-US" sz="3200" dirty="0">
              <a:solidFill>
                <a:srgbClr val="002060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5791200" y="1905000"/>
            <a:ext cx="2895600" cy="990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002060"/>
                </a:solidFill>
              </a:rPr>
              <a:t>g…. </a:t>
            </a:r>
            <a:r>
              <a:rPr lang="en-US" sz="3200" dirty="0" err="1">
                <a:solidFill>
                  <a:srgbClr val="002060"/>
                </a:solidFill>
              </a:rPr>
              <a:t>s</a:t>
            </a:r>
            <a:r>
              <a:rPr lang="en-US" sz="3200" dirty="0" err="1" smtClean="0">
                <a:solidFill>
                  <a:srgbClr val="002060"/>
                </a:solidFill>
              </a:rPr>
              <a:t>ức</a:t>
            </a:r>
            <a:endParaRPr lang="en-US" sz="3200" dirty="0">
              <a:solidFill>
                <a:srgbClr val="002060"/>
              </a:solidFill>
            </a:endParaRPr>
          </a:p>
        </p:txBody>
      </p:sp>
      <p:pic>
        <p:nvPicPr>
          <p:cNvPr id="15362" name="Picture 2" descr="http://images.clipartpanda.com/-cute-zoo-animal-clipart-vslht9yz-e139257625181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67000" y="2819400"/>
            <a:ext cx="3181174" cy="2382071"/>
          </a:xfrm>
          <a:prstGeom prst="rect">
            <a:avLst/>
          </a:prstGeom>
          <a:noFill/>
        </p:spPr>
      </p:pic>
      <p:sp>
        <p:nvSpPr>
          <p:cNvPr id="11" name="Oval 10"/>
          <p:cNvSpPr/>
          <p:nvPr/>
        </p:nvSpPr>
        <p:spPr>
          <a:xfrm>
            <a:off x="228600" y="2209800"/>
            <a:ext cx="2895600" cy="990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solidFill>
                  <a:srgbClr val="002060"/>
                </a:solidFill>
              </a:rPr>
              <a:t>c</a:t>
            </a:r>
            <a:r>
              <a:rPr lang="en-US" sz="3200" dirty="0" err="1" smtClean="0">
                <a:solidFill>
                  <a:srgbClr val="002060"/>
                </a:solidFill>
              </a:rPr>
              <a:t>ố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g</a:t>
            </a:r>
            <a:r>
              <a:rPr lang="en-US" sz="3200" dirty="0" err="1" smtClean="0">
                <a:solidFill>
                  <a:srgbClr val="FF0000"/>
                </a:solidFill>
              </a:rPr>
              <a:t>ắng</a:t>
            </a:r>
            <a:endParaRPr lang="en-US" sz="3200" dirty="0">
              <a:solidFill>
                <a:srgbClr val="002060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228600" y="5334000"/>
            <a:ext cx="2895600" cy="990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solidFill>
                  <a:srgbClr val="002060"/>
                </a:solidFill>
              </a:rPr>
              <a:t>g</a:t>
            </a:r>
            <a:r>
              <a:rPr lang="en-US" sz="3200" dirty="0" err="1" smtClean="0">
                <a:solidFill>
                  <a:srgbClr val="FF0000"/>
                </a:solidFill>
              </a:rPr>
              <a:t>ắn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bó</a:t>
            </a:r>
            <a:endParaRPr lang="en-US" sz="3200" dirty="0">
              <a:solidFill>
                <a:srgbClr val="002060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5791200" y="1905000"/>
            <a:ext cx="2895600" cy="990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solidFill>
                  <a:srgbClr val="002060"/>
                </a:solidFill>
              </a:rPr>
              <a:t>g</a:t>
            </a:r>
            <a:r>
              <a:rPr lang="en-US" sz="3200" dirty="0" err="1" smtClean="0">
                <a:solidFill>
                  <a:srgbClr val="FF0000"/>
                </a:solidFill>
              </a:rPr>
              <a:t>ắng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>
                <a:solidFill>
                  <a:srgbClr val="002060"/>
                </a:solidFill>
              </a:rPr>
              <a:t>s</a:t>
            </a:r>
            <a:r>
              <a:rPr lang="en-US" sz="3200" dirty="0" err="1" smtClean="0">
                <a:solidFill>
                  <a:srgbClr val="002060"/>
                </a:solidFill>
              </a:rPr>
              <a:t>ức</a:t>
            </a:r>
            <a:endParaRPr lang="en-US" sz="3200" dirty="0">
              <a:solidFill>
                <a:srgbClr val="002060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5943600" y="4343400"/>
            <a:ext cx="2895600" cy="990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solidFill>
                  <a:srgbClr val="002060"/>
                </a:solidFill>
              </a:rPr>
              <a:t>y</a:t>
            </a:r>
            <a:r>
              <a:rPr lang="en-US" sz="3200" dirty="0" err="1" smtClean="0">
                <a:solidFill>
                  <a:srgbClr val="002060"/>
                </a:solidFill>
              </a:rPr>
              <a:t>ên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l</a:t>
            </a:r>
            <a:r>
              <a:rPr lang="en-US" sz="3200" dirty="0" err="1" smtClean="0">
                <a:solidFill>
                  <a:srgbClr val="FF0000"/>
                </a:solidFill>
              </a:rPr>
              <a:t>ặng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6" grpId="0" animBg="1"/>
      <p:bldP spid="7" grpId="0" animBg="1"/>
      <p:bldP spid="8" grpId="0" animBg="1"/>
      <p:bldP spid="9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7162800" cy="838200"/>
          </a:xfrm>
        </p:spPr>
        <p:txBody>
          <a:bodyPr>
            <a:normAutofit/>
          </a:bodyPr>
          <a:lstStyle/>
          <a:p>
            <a:r>
              <a:rPr lang="en-US" sz="3600" b="1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Điền</a:t>
            </a:r>
            <a:r>
              <a:rPr lang="en-US" sz="36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vào</a:t>
            </a:r>
            <a:r>
              <a:rPr lang="en-US" sz="36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chỗ</a:t>
            </a:r>
            <a:r>
              <a:rPr lang="en-US" sz="36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trống</a:t>
            </a:r>
            <a:r>
              <a:rPr lang="en-US" sz="36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trên</a:t>
            </a:r>
            <a:r>
              <a:rPr lang="en-US" sz="36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bảng</a:t>
            </a:r>
            <a:endParaRPr lang="en-US" sz="36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0755092"/>
              </p:ext>
            </p:extLst>
          </p:nvPr>
        </p:nvGraphicFramePr>
        <p:xfrm>
          <a:off x="1447800" y="1219200"/>
          <a:ext cx="6019800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2286000"/>
                <a:gridCol w="2362200"/>
              </a:tblGrid>
              <a:tr h="44958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 smtClean="0"/>
                        <a:t>Số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thứ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tự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Chữ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cái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Tên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chữ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cái</a:t>
                      </a:r>
                      <a:endParaRPr lang="en-US" dirty="0"/>
                    </a:p>
                  </a:txBody>
                  <a:tcPr/>
                </a:tc>
              </a:tr>
              <a:tr h="44958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pê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4958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q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quy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4958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22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e-</a:t>
                      </a:r>
                      <a:r>
                        <a:rPr lang="en-US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rờ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4958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23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ét-sì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4958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24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tê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4958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25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u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4958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26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ư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4958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27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vê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4958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28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ích</a:t>
                      </a: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 - </a:t>
                      </a:r>
                      <a:r>
                        <a:rPr lang="en-US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xì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4958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29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r>
                        <a:rPr lang="en-US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dài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1820</TotalTime>
  <Words>413</Words>
  <Application>Microsoft Office PowerPoint</Application>
  <PresentationFormat>On-screen Show (4:3)</PresentationFormat>
  <Paragraphs>139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Equity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BÀI TẬP</vt:lpstr>
      <vt:lpstr>BÀI TẬP</vt:lpstr>
      <vt:lpstr>PowerPoint Presentation</vt:lpstr>
      <vt:lpstr>Điền vào chỗ trống trên bảng</vt:lpstr>
      <vt:lpstr>Điền vào chỗ trống trên bảng</vt:lpstr>
      <vt:lpstr>Điền vào chỗ trống trên bảng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cw284bdc</dc:creator>
  <cp:lastModifiedBy>tan</cp:lastModifiedBy>
  <cp:revision>32</cp:revision>
  <dcterms:created xsi:type="dcterms:W3CDTF">2014-08-26T07:11:58Z</dcterms:created>
  <dcterms:modified xsi:type="dcterms:W3CDTF">2018-09-12T02:41:10Z</dcterms:modified>
</cp:coreProperties>
</file>