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10"/>
  </p:notesMasterIdLst>
  <p:sldIdLst>
    <p:sldId id="520" r:id="rId3"/>
    <p:sldId id="515" r:id="rId4"/>
    <p:sldId id="513" r:id="rId5"/>
    <p:sldId id="516" r:id="rId6"/>
    <p:sldId id="519" r:id="rId7"/>
    <p:sldId id="518" r:id="rId8"/>
    <p:sldId id="52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p:scale>
          <a:sx n="60" d="100"/>
          <a:sy n="60" d="100"/>
        </p:scale>
        <p:origin x="-800" y="-2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41218"/>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16913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39192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4677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75044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29509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23058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62715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2835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59306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35932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2095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9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2021/8/19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sp>
        <p:nvSpPr>
          <p:cNvPr id="11" name="Rectangle 10">
            <a:extLst>
              <a:ext uri="{FF2B5EF4-FFF2-40B4-BE49-F238E27FC236}">
                <a16:creationId xmlns="" xmlns:a16="http://schemas.microsoft.com/office/drawing/2014/main" id="{7909901E-D483-462A-8D2A-B42B4F486A8B}"/>
              </a:ext>
            </a:extLst>
          </p:cNvPr>
          <p:cNvSpPr/>
          <p:nvPr userDrawn="1"/>
        </p:nvSpPr>
        <p:spPr>
          <a:xfrm>
            <a:off x="204537" y="201399"/>
            <a:ext cx="11782926" cy="6423820"/>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B1D99965-AA9D-4802-ABDE-CE803E34A3BA}"/>
              </a:ext>
            </a:extLst>
          </p:cNvPr>
          <p:cNvSpPr txBox="1"/>
          <p:nvPr userDrawn="1"/>
        </p:nvSpPr>
        <p:spPr>
          <a:xfrm>
            <a:off x="9147638" y="-39504"/>
            <a:ext cx="4784651" cy="276999"/>
          </a:xfrm>
          <a:prstGeom prst="rect">
            <a:avLst/>
          </a:prstGeom>
          <a:noFill/>
        </p:spPr>
        <p:txBody>
          <a:bodyPr wrap="square" rtlCol="0">
            <a:spAutoFit/>
          </a:bodyPr>
          <a:lstStyle/>
          <a:p>
            <a:r>
              <a:rPr lang="en-US" sz="1200" dirty="0" err="1">
                <a:solidFill>
                  <a:schemeClr val="bg1">
                    <a:lumMod val="85000"/>
                  </a:schemeClr>
                </a:solidFill>
              </a:rPr>
              <a:t>Hương</a:t>
            </a:r>
            <a:r>
              <a:rPr lang="en-US" sz="1200" dirty="0">
                <a:solidFill>
                  <a:schemeClr val="bg1">
                    <a:lumMod val="85000"/>
                  </a:schemeClr>
                </a:solidFill>
              </a:rPr>
              <a:t> </a:t>
            </a:r>
            <a:r>
              <a:rPr lang="en-US" sz="1200" dirty="0" err="1">
                <a:solidFill>
                  <a:schemeClr val="bg1">
                    <a:lumMod val="85000"/>
                  </a:schemeClr>
                </a:solidFill>
              </a:rPr>
              <a:t>Thảo</a:t>
            </a:r>
            <a:r>
              <a:rPr lang="en-US" sz="1200" dirty="0">
                <a:solidFill>
                  <a:schemeClr val="bg1">
                    <a:lumMod val="85000"/>
                  </a:schemeClr>
                </a:solidFill>
              </a:rPr>
              <a:t>: tranthao121004@gmail.com</a:t>
            </a:r>
          </a:p>
        </p:txBody>
      </p:sp>
    </p:spTree>
    <p:extLst>
      <p:ext uri="{BB962C8B-B14F-4D97-AF65-F5344CB8AC3E}">
        <p14:creationId xmlns:p14="http://schemas.microsoft.com/office/powerpoint/2010/main" val="2655332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1" y="159112"/>
            <a:ext cx="8809795" cy="1935747"/>
          </a:xfrm>
          <a:prstGeom prst="rect">
            <a:avLst/>
          </a:prstGeom>
        </p:spPr>
      </p:pic>
      <p:sp>
        <p:nvSpPr>
          <p:cNvPr id="7" name="TextBox 6"/>
          <p:cNvSpPr txBox="1"/>
          <p:nvPr/>
        </p:nvSpPr>
        <p:spPr>
          <a:xfrm>
            <a:off x="982767" y="2214501"/>
            <a:ext cx="9614018" cy="1938992"/>
          </a:xfrm>
          <a:prstGeom prst="rect">
            <a:avLst/>
          </a:prstGeom>
          <a:noFill/>
        </p:spPr>
        <p:txBody>
          <a:bodyPr wrap="square" rtlCol="0">
            <a:spAutoFit/>
          </a:bodyPr>
          <a:lstStyle/>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Chào</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mừng</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các</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smtClean="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6000" b="1" i="1" noProof="0" dirty="0" smtClean="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endPar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endParaRPr>
          </a:p>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đến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với</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smtClean="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học</a:t>
            </a:r>
            <a:r>
              <a:rPr lang="en-US" altLang="zh-CN" sz="6000" b="1" i="1" noProof="0" dirty="0" smtClean="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T</a:t>
            </a:r>
            <a:r>
              <a:rPr lang="vi-VN" altLang="zh-CN" sz="6000" b="1" i="1" noProof="0" dirty="0" smtClean="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iếng Việt!</a:t>
            </a:r>
            <a:endPar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A97283F-8797-43CA-9D9A-3D9EEEF7D9EA}"/>
              </a:ext>
            </a:extLst>
          </p:cNvPr>
          <p:cNvSpPr txBox="1"/>
          <p:nvPr/>
        </p:nvSpPr>
        <p:spPr>
          <a:xfrm>
            <a:off x="2746744" y="2592914"/>
            <a:ext cx="6847367" cy="21698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srgbClr val="FF0000"/>
                </a:solidFill>
                <a:effectLst/>
                <a:uLnTx/>
                <a:uFillTx/>
                <a:latin typeface="Times New Roman" pitchFamily="18" charset="0"/>
                <a:ea typeface="Arial-Rounded"/>
                <a:cs typeface="Times New Roman" pitchFamily="18" charset="0"/>
              </a:rPr>
              <a:t>Bài</a:t>
            </a:r>
            <a:r>
              <a:rPr kumimoji="0" lang="vi-VN" sz="4500" b="1" i="0" u="none" strike="noStrike" kern="1200" cap="none" spc="0" normalizeH="0" noProof="0" dirty="0" smtClean="0">
                <a:ln>
                  <a:noFill/>
                </a:ln>
                <a:solidFill>
                  <a:srgbClr val="FF0000"/>
                </a:solidFill>
                <a:effectLst/>
                <a:uLnTx/>
                <a:uFillTx/>
                <a:latin typeface="Times New Roman" pitchFamily="18" charset="0"/>
                <a:ea typeface="Arial-Rounded"/>
                <a:cs typeface="Times New Roman" pitchFamily="18" charset="0"/>
              </a:rPr>
              <a:t>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noProof="0" dirty="0" smtClean="0">
                <a:ln>
                  <a:noFill/>
                </a:ln>
                <a:solidFill>
                  <a:srgbClr val="FF0000"/>
                </a:solidFill>
                <a:effectLst/>
                <a:uLnTx/>
                <a:uFillTx/>
                <a:latin typeface="Times New Roman" pitchFamily="18" charset="0"/>
                <a:ea typeface="Arial-Rounded"/>
                <a:cs typeface="Times New Roman" pitchFamily="18" charset="0"/>
              </a:rPr>
              <a:t> Trò chơi của bố (</a:t>
            </a:r>
            <a:r>
              <a:rPr lang="vi-VN" sz="4500" b="1" dirty="0" err="1">
                <a:solidFill>
                  <a:srgbClr val="FF0000"/>
                </a:solidFill>
                <a:latin typeface="Times New Roman" pitchFamily="18" charset="0"/>
                <a:ea typeface="Arial-Rounded"/>
                <a:cs typeface="Times New Roman" pitchFamily="18" charset="0"/>
              </a:rPr>
              <a:t>t</a:t>
            </a:r>
            <a:r>
              <a:rPr kumimoji="0" lang="en-US" sz="4500" b="1" i="0" u="none" strike="noStrike" kern="1200" cap="none" spc="0" normalizeH="0" baseline="0" noProof="0" dirty="0" err="1" smtClean="0">
                <a:ln>
                  <a:noFill/>
                </a:ln>
                <a:solidFill>
                  <a:srgbClr val="FF0000"/>
                </a:solidFill>
                <a:effectLst/>
                <a:uLnTx/>
                <a:uFillTx/>
                <a:latin typeface="Times New Roman" pitchFamily="18" charset="0"/>
                <a:ea typeface="Arial-Rounded"/>
                <a:cs typeface="Times New Roman" pitchFamily="18" charset="0"/>
              </a:rPr>
              <a:t>iết</a:t>
            </a:r>
            <a:r>
              <a:rPr kumimoji="0" lang="en-US" sz="4500" b="1" i="0" u="none" strike="noStrike" kern="1200" cap="none" spc="0" normalizeH="0" baseline="0" noProof="0" dirty="0" smtClean="0">
                <a:ln>
                  <a:noFill/>
                </a:ln>
                <a:solidFill>
                  <a:srgbClr val="FF0000"/>
                </a:solidFill>
                <a:effectLst/>
                <a:uLnTx/>
                <a:uFillTx/>
                <a:latin typeface="Times New Roman" pitchFamily="18" charset="0"/>
                <a:ea typeface="Arial-Rounded"/>
                <a:cs typeface="Times New Roman" pitchFamily="18" charset="0"/>
              </a:rPr>
              <a:t> 4</a:t>
            </a:r>
            <a:r>
              <a:rPr kumimoji="0" lang="vi-VN" sz="4500" b="1" i="0" u="none" strike="noStrike" kern="1200" cap="none" spc="0" normalizeH="0" baseline="0" noProof="0" dirty="0" smtClean="0">
                <a:ln>
                  <a:noFill/>
                </a:ln>
                <a:solidFill>
                  <a:srgbClr val="FF0000"/>
                </a:solidFill>
                <a:effectLst/>
                <a:uLnTx/>
                <a:uFillTx/>
                <a:latin typeface="Times New Roman" pitchFamily="18" charset="0"/>
                <a:ea typeface="Arial-Rounded"/>
                <a:cs typeface="Times New Roman" pitchFamily="18" charset="0"/>
              </a:rPr>
              <a:t>)</a:t>
            </a:r>
            <a:endPar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Luyện</a:t>
            </a:r>
            <a:r>
              <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 </a:t>
            </a: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từ</a:t>
            </a:r>
            <a:r>
              <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 </a:t>
            </a: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và</a:t>
            </a:r>
            <a:r>
              <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 </a:t>
            </a: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câu</a:t>
            </a:r>
            <a:endPar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endParaRPr>
          </a:p>
        </p:txBody>
      </p:sp>
      <p:sp>
        <p:nvSpPr>
          <p:cNvPr id="3" name="Rounded Rectangle 2"/>
          <p:cNvSpPr/>
          <p:nvPr/>
        </p:nvSpPr>
        <p:spPr>
          <a:xfrm>
            <a:off x="9291782" y="89234"/>
            <a:ext cx="2900218" cy="1847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48374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EF64D-524D-4B5A-9697-E01951A0C57E}"/>
              </a:ext>
            </a:extLst>
          </p:cNvPr>
          <p:cNvSpPr>
            <a:spLocks noGrp="1"/>
          </p:cNvSpPr>
          <p:nvPr>
            <p:ph type="title"/>
          </p:nvPr>
        </p:nvSpPr>
        <p:spPr>
          <a:xfrm>
            <a:off x="1953126" y="1167703"/>
            <a:ext cx="10515600" cy="1325563"/>
          </a:xfrm>
        </p:spPr>
        <p:txBody>
          <a:bodyPr>
            <a:normAutofit/>
          </a:bodyPr>
          <a:lstStyle/>
          <a:p>
            <a:r>
              <a:rPr lang="en-US" sz="3000" b="1" i="0" dirty="0">
                <a:solidFill>
                  <a:srgbClr val="000000"/>
                </a:solidFill>
                <a:effectLst/>
                <a:latin typeface="Times New Roman" pitchFamily="18" charset="0"/>
                <a:ea typeface="Arial-Rounded" panose="020B0500000000000000" pitchFamily="34" charset="0"/>
                <a:cs typeface="Times New Roman" pitchFamily="18" charset="0"/>
              </a:rPr>
              <a:t>1. </a:t>
            </a:r>
            <a:r>
              <a:rPr lang="vi-VN" sz="3000" b="1" i="0" dirty="0">
                <a:solidFill>
                  <a:srgbClr val="000000"/>
                </a:solidFill>
                <a:effectLst/>
                <a:latin typeface="Times New Roman" pitchFamily="18" charset="0"/>
                <a:ea typeface="Arial-Rounded" panose="020B0500000000000000" pitchFamily="34" charset="0"/>
                <a:cs typeface="Times New Roman" pitchFamily="18" charset="0"/>
              </a:rPr>
              <a:t>Những từ chỉ tình cảm của người thân trong gia đình</a:t>
            </a:r>
            <a:r>
              <a:rPr lang="en-US" sz="3000" b="1" i="0" dirty="0">
                <a:solidFill>
                  <a:srgbClr val="000000"/>
                </a:solidFill>
                <a:effectLst/>
                <a:latin typeface="Times New Roman" pitchFamily="18" charset="0"/>
                <a:ea typeface="Arial-Rounded" panose="020B0500000000000000" pitchFamily="34" charset="0"/>
                <a:cs typeface="Times New Roman" pitchFamily="18" charset="0"/>
              </a:rPr>
              <a:t>?</a:t>
            </a:r>
            <a:endParaRPr lang="en-US" sz="3000" b="1" dirty="0">
              <a:latin typeface="Times New Roman" pitchFamily="18" charset="0"/>
              <a:ea typeface="Arial-Rounded" panose="020B0500000000000000" pitchFamily="34" charset="0"/>
              <a:cs typeface="Times New Roman" pitchFamily="18" charset="0"/>
            </a:endParaRPr>
          </a:p>
        </p:txBody>
      </p:sp>
      <p:sp>
        <p:nvSpPr>
          <p:cNvPr id="5" name="Rectangle: Rounded Corners 4">
            <a:extLst>
              <a:ext uri="{FF2B5EF4-FFF2-40B4-BE49-F238E27FC236}">
                <a16:creationId xmlns="" xmlns:a16="http://schemas.microsoft.com/office/drawing/2014/main" id="{98305658-AF1D-4D27-B270-898DD1D2DB0D}"/>
              </a:ext>
            </a:extLst>
          </p:cNvPr>
          <p:cNvSpPr/>
          <p:nvPr/>
        </p:nvSpPr>
        <p:spPr>
          <a:xfrm>
            <a:off x="2276253"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Chăm</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sóc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6" name="Rectangle: Rounded Corners 5">
            <a:extLst>
              <a:ext uri="{FF2B5EF4-FFF2-40B4-BE49-F238E27FC236}">
                <a16:creationId xmlns="" xmlns:a16="http://schemas.microsoft.com/office/drawing/2014/main" id="{D06872E9-D4C5-4559-90EC-40C8D3009D88}"/>
              </a:ext>
            </a:extLst>
          </p:cNvPr>
          <p:cNvSpPr/>
          <p:nvPr/>
        </p:nvSpPr>
        <p:spPr>
          <a:xfrm>
            <a:off x="5031228"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Chăm</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chỉ</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7" name="Rectangle: Rounded Corners 6">
            <a:extLst>
              <a:ext uri="{FF2B5EF4-FFF2-40B4-BE49-F238E27FC236}">
                <a16:creationId xmlns="" xmlns:a16="http://schemas.microsoft.com/office/drawing/2014/main" id="{C914384F-0C56-421C-B125-3C3E71B2A7A7}"/>
              </a:ext>
            </a:extLst>
          </p:cNvPr>
          <p:cNvSpPr/>
          <p:nvPr/>
        </p:nvSpPr>
        <p:spPr>
          <a:xfrm>
            <a:off x="7786204"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Quan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tâm</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8" name="Rectangle: Rounded Corners 7">
            <a:extLst>
              <a:ext uri="{FF2B5EF4-FFF2-40B4-BE49-F238E27FC236}">
                <a16:creationId xmlns="" xmlns:a16="http://schemas.microsoft.com/office/drawing/2014/main" id="{D7A45A6E-0144-47D9-92C1-020E889DEA09}"/>
              </a:ext>
            </a:extLst>
          </p:cNvPr>
          <p:cNvSpPr/>
          <p:nvPr/>
        </p:nvSpPr>
        <p:spPr>
          <a:xfrm>
            <a:off x="2371946" y="3462438"/>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thương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9" name="Rectangle: Rounded Corners 8">
            <a:extLst>
              <a:ext uri="{FF2B5EF4-FFF2-40B4-BE49-F238E27FC236}">
                <a16:creationId xmlns="" xmlns:a16="http://schemas.microsoft.com/office/drawing/2014/main" id="{79EC6AB1-6346-40A9-88BF-34E06E287D1C}"/>
              </a:ext>
            </a:extLst>
          </p:cNvPr>
          <p:cNvSpPr/>
          <p:nvPr/>
        </p:nvSpPr>
        <p:spPr>
          <a:xfrm>
            <a:off x="5079075" y="3462439"/>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Kính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trọng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0" name="Rectangle: Rounded Corners 9">
            <a:extLst>
              <a:ext uri="{FF2B5EF4-FFF2-40B4-BE49-F238E27FC236}">
                <a16:creationId xmlns="" xmlns:a16="http://schemas.microsoft.com/office/drawing/2014/main" id="{48876481-241C-49DA-9661-FE2B05974F33}"/>
              </a:ext>
            </a:extLst>
          </p:cNvPr>
          <p:cNvSpPr/>
          <p:nvPr/>
        </p:nvSpPr>
        <p:spPr>
          <a:xfrm>
            <a:off x="7786204" y="3465853"/>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Vui</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chơi</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7743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10"/>
                                        </p:tgtEl>
                                        <p:attrNameLst>
                                          <p:attrName>ppt_x</p:attrName>
                                        </p:attrNameLst>
                                      </p:cBhvr>
                                      <p:tavLst>
                                        <p:tav tm="0">
                                          <p:val>
                                            <p:strVal val="ppt_x"/>
                                          </p:val>
                                        </p:tav>
                                        <p:tav tm="100000">
                                          <p:val>
                                            <p:strVal val="ppt_x"/>
                                          </p:val>
                                        </p:tav>
                                      </p:tavLst>
                                    </p:anim>
                                    <p:anim calcmode="lin" valueType="num">
                                      <p:cBhvr additive="base">
                                        <p:cTn id="36" dur="500"/>
                                        <p:tgtEl>
                                          <p:spTgt spid="10"/>
                                        </p:tgtEl>
                                        <p:attrNameLst>
                                          <p:attrName>ppt_y</p:attrName>
                                        </p:attrNameLst>
                                      </p:cBhvr>
                                      <p:tavLst>
                                        <p:tav tm="0">
                                          <p:val>
                                            <p:strVal val="ppt_y"/>
                                          </p:val>
                                        </p:tav>
                                        <p:tav tm="100000">
                                          <p:val>
                                            <p:strVal val="1+ppt_h/2"/>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6" grpId="1" animBg="1"/>
      <p:bldP spid="7" grpId="0" animBg="1"/>
      <p:bldP spid="8" grpId="0" animBg="1"/>
      <p:bldP spid="9" grpId="0"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AAA440-787A-4B1B-A9D0-E8833E6F46EA}"/>
              </a:ext>
            </a:extLst>
          </p:cNvPr>
          <p:cNvSpPr txBox="1">
            <a:spLocks/>
          </p:cNvSpPr>
          <p:nvPr/>
        </p:nvSpPr>
        <p:spPr>
          <a:xfrm>
            <a:off x="211910" y="546434"/>
            <a:ext cx="1191097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2.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Tìm</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từ</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ngữ</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bạn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nhỏ</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nói</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về</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tính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cách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của</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bố</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mình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trong</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đoạn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văn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a:t>
            </a:r>
          </a:p>
        </p:txBody>
      </p:sp>
      <p:sp useBgFill="1">
        <p:nvSpPr>
          <p:cNvPr id="3" name="Content Placeholder 2">
            <a:extLst>
              <a:ext uri="{FF2B5EF4-FFF2-40B4-BE49-F238E27FC236}">
                <a16:creationId xmlns="" xmlns:a16="http://schemas.microsoft.com/office/drawing/2014/main" id="{BC2D442E-7AF1-4899-A54B-6A3ED9920CB1}"/>
              </a:ext>
            </a:extLst>
          </p:cNvPr>
          <p:cNvSpPr txBox="1">
            <a:spLocks/>
          </p:cNvSpPr>
          <p:nvPr/>
        </p:nvSpPr>
        <p:spPr>
          <a:xfrm>
            <a:off x="336698" y="1899611"/>
            <a:ext cx="11855302" cy="1556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200" b="0" i="0" u="none" strike="noStrike" kern="1200" cap="none" spc="0" normalizeH="0" baseline="0" noProof="0" dirty="0" smtClean="0">
                <a:ln>
                  <a:noFill/>
                </a:ln>
                <a:solidFill>
                  <a:prstClr val="black"/>
                </a:solidFill>
                <a:effectLst/>
                <a:uLnTx/>
                <a:uFillTx/>
                <a:latin typeface="Times New Roman" pitchFamily="18" charset="0"/>
                <a:ea typeface="Arial-Rounded" panose="020B0500000000000000" pitchFamily="34" charset="0"/>
                <a:cs typeface="Times New Roman" pitchFamily="18" charset="0"/>
              </a:rPr>
              <a:t>         Khi </a:t>
            </a:r>
            <a:r>
              <a:rPr kumimoji="0" lang="vi-VN" sz="4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dạy em học, bố rất kiên nhẫn. Khi chơi cùng em, bố rất vui vẻ và hài hước. Mỗi khi em mắc lỗi, bố rất nghiêm khắc dạy bảo nhưng cũng dễ tha thứ.</a:t>
            </a:r>
            <a:endParaRPr kumimoji="0" lang="en-US" sz="4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cxnSp>
        <p:nvCxnSpPr>
          <p:cNvPr id="4" name="Straight Connector 3">
            <a:extLst>
              <a:ext uri="{FF2B5EF4-FFF2-40B4-BE49-F238E27FC236}">
                <a16:creationId xmlns="" xmlns:a16="http://schemas.microsoft.com/office/drawing/2014/main" id="{8979429B-AF87-45FA-A8C9-8FB67EC9233F}"/>
              </a:ext>
            </a:extLst>
          </p:cNvPr>
          <p:cNvCxnSpPr/>
          <p:nvPr/>
        </p:nvCxnSpPr>
        <p:spPr>
          <a:xfrm>
            <a:off x="6685547" y="2460318"/>
            <a:ext cx="205441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 xmlns:a16="http://schemas.microsoft.com/office/drawing/2014/main" id="{F897661D-8AB6-46F2-9BA7-076576A33C41}"/>
              </a:ext>
            </a:extLst>
          </p:cNvPr>
          <p:cNvCxnSpPr>
            <a:cxnSpLocks/>
          </p:cNvCxnSpPr>
          <p:nvPr/>
        </p:nvCxnSpPr>
        <p:spPr>
          <a:xfrm>
            <a:off x="2785589" y="3046508"/>
            <a:ext cx="125002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 xmlns:a16="http://schemas.microsoft.com/office/drawing/2014/main" id="{8FCF1F2D-8CD0-42C5-AB39-D375F62707E1}"/>
              </a:ext>
            </a:extLst>
          </p:cNvPr>
          <p:cNvCxnSpPr>
            <a:cxnSpLocks/>
          </p:cNvCxnSpPr>
          <p:nvPr/>
        </p:nvCxnSpPr>
        <p:spPr>
          <a:xfrm>
            <a:off x="4890042" y="3046508"/>
            <a:ext cx="1882898"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 xmlns:a16="http://schemas.microsoft.com/office/drawing/2014/main" id="{A2557683-1CB6-4A8D-B200-E80157A892F6}"/>
              </a:ext>
            </a:extLst>
          </p:cNvPr>
          <p:cNvCxnSpPr>
            <a:cxnSpLocks/>
          </p:cNvCxnSpPr>
          <p:nvPr/>
        </p:nvCxnSpPr>
        <p:spPr>
          <a:xfrm>
            <a:off x="1157409" y="3679424"/>
            <a:ext cx="2776638"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ounded Rectangle 7"/>
          <p:cNvSpPr/>
          <p:nvPr/>
        </p:nvSpPr>
        <p:spPr>
          <a:xfrm>
            <a:off x="9291782" y="89234"/>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657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C86D3B10-1A97-48DB-964E-8ED116CB7DB7}"/>
              </a:ext>
            </a:extLst>
          </p:cNvPr>
          <p:cNvSpPr txBox="1"/>
          <p:nvPr/>
        </p:nvSpPr>
        <p:spPr>
          <a:xfrm>
            <a:off x="1443997" y="576924"/>
            <a:ext cx="10767701" cy="1754326"/>
          </a:xfrm>
          <a:prstGeom prst="rect">
            <a:avLst/>
          </a:prstGeom>
          <a:noFill/>
        </p:spPr>
        <p:txBody>
          <a:bodyPr wrap="square" rtlCol="0">
            <a:spAutoFit/>
          </a:bodyPr>
          <a:lstStyle/>
          <a:p>
            <a:pPr defTabSz="1219170">
              <a:lnSpc>
                <a:spcPct val="150000"/>
              </a:lnSpc>
              <a:buClr>
                <a:srgbClr val="000000"/>
              </a:buClr>
            </a:pP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3.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Chọn</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hỏi</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hoặc</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than</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thay</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cho</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ô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vuông</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a:t>
            </a:r>
          </a:p>
        </p:txBody>
      </p:sp>
      <p:sp>
        <p:nvSpPr>
          <p:cNvPr id="7" name="Rectangle 6">
            <a:extLst>
              <a:ext uri="{FF2B5EF4-FFF2-40B4-BE49-F238E27FC236}">
                <a16:creationId xmlns="" xmlns:a16="http://schemas.microsoft.com/office/drawing/2014/main" id="{EE1379CE-C8F1-4246-87C0-D851806CBF53}"/>
              </a:ext>
            </a:extLst>
          </p:cNvPr>
          <p:cNvSpPr/>
          <p:nvPr/>
        </p:nvSpPr>
        <p:spPr>
          <a:xfrm>
            <a:off x="1607077" y="2106024"/>
            <a:ext cx="10584923" cy="4524315"/>
          </a:xfrm>
          <a:prstGeom prst="rect">
            <a:avLst/>
          </a:prstGeom>
        </p:spPr>
        <p:txBody>
          <a:bodyPr wrap="square">
            <a:spAutoFit/>
          </a:bodyPr>
          <a:lstStyle/>
          <a:p>
            <a:pPr indent="609585" algn="ctr" defTabSz="1219170">
              <a:lnSpc>
                <a:spcPct val="150000"/>
              </a:lnSpc>
              <a:buClr>
                <a:srgbClr val="000000"/>
              </a:buClr>
            </a:pPr>
            <a:r>
              <a:rPr lang="en-US" sz="3200" b="1" kern="0" dirty="0" err="1">
                <a:solidFill>
                  <a:srgbClr val="000000"/>
                </a:solidFill>
                <a:latin typeface="Times New Roman" pitchFamily="18" charset="0"/>
                <a:cs typeface="Times New Roman" pitchFamily="18" charset="0"/>
                <a:sym typeface="Arial"/>
              </a:rPr>
              <a:t>Đặt</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câu</a:t>
            </a:r>
            <a:endParaRPr lang="en-US" sz="3200" b="1"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err="1">
                <a:solidFill>
                  <a:srgbClr val="000000"/>
                </a:solidFill>
                <a:latin typeface="Times New Roman" pitchFamily="18" charset="0"/>
                <a:cs typeface="Times New Roman" pitchFamily="18" charset="0"/>
                <a:sym typeface="Arial"/>
              </a:rPr>
              <a:t>Bố</a:t>
            </a:r>
            <a:r>
              <a:rPr lang="en-US" sz="3200" i="1" kern="0" dirty="0">
                <a:solidFill>
                  <a:srgbClr val="000000"/>
                </a:solidFill>
                <a:latin typeface="Times New Roman" pitchFamily="18" charset="0"/>
                <a:cs typeface="Times New Roman" pitchFamily="18" charset="0"/>
                <a:sym typeface="Arial"/>
              </a:rPr>
              <a:t>:  </a:t>
            </a:r>
            <a:r>
              <a:rPr lang="en-US" sz="3200" kern="0" dirty="0">
                <a:solidFill>
                  <a:srgbClr val="000000"/>
                </a:solidFill>
                <a:latin typeface="Times New Roman" pitchFamily="18" charset="0"/>
                <a:cs typeface="Times New Roman" pitchFamily="18" charset="0"/>
                <a:sym typeface="Arial"/>
              </a:rPr>
              <a:t>- Nam </a:t>
            </a:r>
            <a:r>
              <a:rPr lang="en-US" sz="3200" kern="0" dirty="0" err="1">
                <a:solidFill>
                  <a:srgbClr val="000000"/>
                </a:solidFill>
                <a:latin typeface="Times New Roman" pitchFamily="18" charset="0"/>
                <a:cs typeface="Times New Roman" pitchFamily="18" charset="0"/>
                <a:sym typeface="Arial"/>
              </a:rPr>
              <a:t>ơi</a:t>
            </a:r>
            <a:r>
              <a:rPr lang="en-US" sz="3200" kern="0" dirty="0">
                <a:solidFill>
                  <a:srgbClr val="000000"/>
                </a:solidFill>
                <a:latin typeface="Times New Roman" pitchFamily="18" charset="0"/>
                <a:cs typeface="Times New Roman" pitchFamily="18" charset="0"/>
                <a:sym typeface="Arial"/>
              </a:rPr>
              <a:t>  </a:t>
            </a:r>
            <a:r>
              <a:rPr lang="vi-VN" sz="3200" kern="0" dirty="0" smtClean="0">
                <a:solidFill>
                  <a:srgbClr val="000000"/>
                </a:solidFill>
                <a:latin typeface="Times New Roman" pitchFamily="18" charset="0"/>
                <a:cs typeface="Times New Roman" pitchFamily="18" charset="0"/>
                <a:sym typeface="Arial"/>
              </a:rPr>
              <a:t>    </a:t>
            </a:r>
            <a:r>
              <a:rPr lang="en-US" sz="3200" kern="0" dirty="0" smtClean="0">
                <a:solidFill>
                  <a:srgbClr val="000000"/>
                </a:solidFill>
                <a:latin typeface="Times New Roman" pitchFamily="18" charset="0"/>
                <a:cs typeface="Times New Roman" pitchFamily="18" charset="0"/>
                <a:sym typeface="Arial"/>
              </a:rPr>
              <a:t>Con </a:t>
            </a:r>
            <a:r>
              <a:rPr lang="en-US" sz="3200" kern="0" dirty="0" err="1">
                <a:solidFill>
                  <a:srgbClr val="000000"/>
                </a:solidFill>
                <a:latin typeface="Times New Roman" pitchFamily="18" charset="0"/>
                <a:cs typeface="Times New Roman" pitchFamily="18" charset="0"/>
                <a:sym typeface="Arial"/>
              </a:rPr>
              <a:t>hãy</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đặt</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một</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câu</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từ</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nhé</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a:solidFill>
                  <a:srgbClr val="000000"/>
                </a:solidFill>
                <a:latin typeface="Times New Roman" pitchFamily="18" charset="0"/>
                <a:cs typeface="Times New Roman" pitchFamily="18" charset="0"/>
                <a:sym typeface="Arial"/>
              </a:rPr>
              <a:t>Con:</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Bố</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em</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đang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uống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cà</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phê</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err="1">
                <a:solidFill>
                  <a:srgbClr val="000000"/>
                </a:solidFill>
                <a:latin typeface="Times New Roman" pitchFamily="18" charset="0"/>
                <a:cs typeface="Times New Roman" pitchFamily="18" charset="0"/>
                <a:sym typeface="Arial"/>
              </a:rPr>
              <a:t>Bố</a:t>
            </a:r>
            <a:r>
              <a:rPr lang="en-US" sz="3200" i="1" kern="0" dirty="0">
                <a:solidFill>
                  <a:srgbClr val="000000"/>
                </a:solidFill>
                <a:latin typeface="Times New Roman" pitchFamily="18" charset="0"/>
                <a:cs typeface="Times New Roman" pitchFamily="18" charset="0"/>
                <a:sym typeface="Arial"/>
              </a:rPr>
              <a:t>:</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Thế</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từ</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đâu</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a:solidFill>
                  <a:srgbClr val="000000"/>
                </a:solidFill>
                <a:latin typeface="Times New Roman" pitchFamily="18" charset="0"/>
                <a:cs typeface="Times New Roman" pitchFamily="18" charset="0"/>
                <a:sym typeface="Arial"/>
              </a:rPr>
              <a:t>Con:</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Dạ</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ở </a:t>
            </a:r>
            <a:r>
              <a:rPr lang="en-US" sz="3200" kern="0" dirty="0" err="1">
                <a:solidFill>
                  <a:srgbClr val="000000"/>
                </a:solidFill>
                <a:latin typeface="Times New Roman" pitchFamily="18" charset="0"/>
                <a:cs typeface="Times New Roman" pitchFamily="18" charset="0"/>
                <a:sym typeface="Arial"/>
              </a:rPr>
              <a:t>trong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cốc</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cà</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phê</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rồi</a:t>
            </a:r>
            <a:r>
              <a:rPr lang="en-US" sz="3200" kern="0" dirty="0">
                <a:solidFill>
                  <a:srgbClr val="000000"/>
                </a:solidFill>
                <a:latin typeface="Times New Roman" pitchFamily="18" charset="0"/>
                <a:cs typeface="Times New Roman" pitchFamily="18" charset="0"/>
                <a:sym typeface="Arial"/>
              </a:rPr>
              <a:t> ạ.</a:t>
            </a:r>
          </a:p>
          <a:p>
            <a:pPr indent="609585" algn="r" defTabSz="1219170">
              <a:lnSpc>
                <a:spcPct val="150000"/>
              </a:lnSpc>
              <a:buClr>
                <a:srgbClr val="000000"/>
              </a:buClr>
            </a:pPr>
            <a:r>
              <a:rPr lang="en-US" sz="3200" kern="0" dirty="0">
                <a:solidFill>
                  <a:srgbClr val="000000"/>
                </a:solidFill>
                <a:latin typeface="Times New Roman" pitchFamily="18" charset="0"/>
                <a:cs typeface="Times New Roman" pitchFamily="18" charset="0"/>
                <a:sym typeface="Arial"/>
              </a:rPr>
              <a:t>(Theo </a:t>
            </a:r>
            <a:r>
              <a:rPr lang="en-US" sz="3200" i="1" kern="0" dirty="0" err="1">
                <a:solidFill>
                  <a:srgbClr val="000000"/>
                </a:solidFill>
                <a:latin typeface="Times New Roman" pitchFamily="18" charset="0"/>
                <a:cs typeface="Times New Roman" pitchFamily="18" charset="0"/>
                <a:sym typeface="Arial"/>
              </a:rPr>
              <a:t>Truyện</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cười</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thông</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minh</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dí</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dỏm</a:t>
            </a:r>
            <a:r>
              <a:rPr lang="en-US" sz="3200" i="1" kern="0" dirty="0">
                <a:solidFill>
                  <a:srgbClr val="000000"/>
                </a:solidFill>
                <a:latin typeface="Times New Roman" pitchFamily="18" charset="0"/>
                <a:cs typeface="Times New Roman" pitchFamily="18" charset="0"/>
                <a:sym typeface="Arial"/>
              </a:rPr>
              <a:t>)</a:t>
            </a:r>
            <a:endParaRPr lang="en-US" sz="3200" kern="0" dirty="0">
              <a:solidFill>
                <a:srgbClr val="000000"/>
              </a:solidFill>
              <a:latin typeface="Times New Roman" pitchFamily="18" charset="0"/>
              <a:cs typeface="Times New Roman" pitchFamily="18" charset="0"/>
              <a:sym typeface="Arial"/>
            </a:endParaRPr>
          </a:p>
        </p:txBody>
      </p:sp>
      <p:grpSp>
        <p:nvGrpSpPr>
          <p:cNvPr id="8" name="Group 7">
            <a:extLst>
              <a:ext uri="{FF2B5EF4-FFF2-40B4-BE49-F238E27FC236}">
                <a16:creationId xmlns="" xmlns:a16="http://schemas.microsoft.com/office/drawing/2014/main" id="{678ADF57-E41E-44F7-87D6-9CC64004952B}"/>
              </a:ext>
            </a:extLst>
          </p:cNvPr>
          <p:cNvGrpSpPr/>
          <p:nvPr/>
        </p:nvGrpSpPr>
        <p:grpSpPr>
          <a:xfrm>
            <a:off x="4088841" y="3109529"/>
            <a:ext cx="348977" cy="348977"/>
            <a:chOff x="7507111" y="2996098"/>
            <a:chExt cx="417689" cy="417689"/>
          </a:xfrm>
          <a:solidFill>
            <a:srgbClr val="FFFF00"/>
          </a:solidFill>
        </p:grpSpPr>
        <p:sp>
          <p:nvSpPr>
            <p:cNvPr id="9" name="Rectangle 8">
              <a:extLst>
                <a:ext uri="{FF2B5EF4-FFF2-40B4-BE49-F238E27FC236}">
                  <a16:creationId xmlns="" xmlns:a16="http://schemas.microsoft.com/office/drawing/2014/main" id="{88FA2869-A746-41C9-9076-46B59CCDA56D}"/>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10" name="Straight Connector 9">
              <a:extLst>
                <a:ext uri="{FF2B5EF4-FFF2-40B4-BE49-F238E27FC236}">
                  <a16:creationId xmlns="" xmlns:a16="http://schemas.microsoft.com/office/drawing/2014/main" id="{E2BA9091-A291-4FC6-8341-50254E9F10ED}"/>
                </a:ext>
              </a:extLst>
            </p:cNvPr>
            <p:cNvCxnSpPr>
              <a:stCxn id="9" idx="0"/>
              <a:endCxn id="9"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 xmlns:a16="http://schemas.microsoft.com/office/drawing/2014/main" id="{448D6C95-38C9-4664-B3FD-AD9015966AFD}"/>
                </a:ext>
              </a:extLst>
            </p:cNvPr>
            <p:cNvCxnSpPr>
              <a:stCxn id="9" idx="3"/>
              <a:endCxn id="9"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 xmlns:a16="http://schemas.microsoft.com/office/drawing/2014/main" id="{626BC5F7-10B2-4A9A-A6CE-25698E4A2500}"/>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 xmlns:a16="http://schemas.microsoft.com/office/drawing/2014/main" id="{313221BF-1228-4FB8-9A53-75A5D8CBD37A}"/>
              </a:ext>
            </a:extLst>
          </p:cNvPr>
          <p:cNvSpPr txBox="1"/>
          <p:nvPr/>
        </p:nvSpPr>
        <p:spPr>
          <a:xfrm>
            <a:off x="4088841" y="3026931"/>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grpSp>
        <p:nvGrpSpPr>
          <p:cNvPr id="14" name="Group 13">
            <a:extLst>
              <a:ext uri="{FF2B5EF4-FFF2-40B4-BE49-F238E27FC236}">
                <a16:creationId xmlns="" xmlns:a16="http://schemas.microsoft.com/office/drawing/2014/main" id="{072B90DE-66F1-4320-A2E9-13BA16AE3D36}"/>
              </a:ext>
            </a:extLst>
          </p:cNvPr>
          <p:cNvGrpSpPr/>
          <p:nvPr/>
        </p:nvGrpSpPr>
        <p:grpSpPr>
          <a:xfrm>
            <a:off x="11042737" y="3114052"/>
            <a:ext cx="348977" cy="348977"/>
            <a:chOff x="7507111" y="2996098"/>
            <a:chExt cx="417689" cy="417689"/>
          </a:xfrm>
          <a:solidFill>
            <a:srgbClr val="FFFF00"/>
          </a:solidFill>
        </p:grpSpPr>
        <p:sp>
          <p:nvSpPr>
            <p:cNvPr id="15" name="Rectangle 14">
              <a:extLst>
                <a:ext uri="{FF2B5EF4-FFF2-40B4-BE49-F238E27FC236}">
                  <a16:creationId xmlns="" xmlns:a16="http://schemas.microsoft.com/office/drawing/2014/main" id="{92C5AC6A-33FD-402C-9CFE-797BE3DFEAC0}"/>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16" name="Straight Connector 15">
              <a:extLst>
                <a:ext uri="{FF2B5EF4-FFF2-40B4-BE49-F238E27FC236}">
                  <a16:creationId xmlns="" xmlns:a16="http://schemas.microsoft.com/office/drawing/2014/main" id="{AA370472-D824-4461-97EB-4E532C063256}"/>
                </a:ext>
              </a:extLst>
            </p:cNvPr>
            <p:cNvCxnSpPr>
              <a:stCxn id="15" idx="0"/>
              <a:endCxn id="15"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 xmlns:a16="http://schemas.microsoft.com/office/drawing/2014/main" id="{CC2946A6-F553-42EC-8BBB-8810A5C1B2C5}"/>
                </a:ext>
              </a:extLst>
            </p:cNvPr>
            <p:cNvCxnSpPr>
              <a:stCxn id="15" idx="3"/>
              <a:endCxn id="15"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 xmlns:a16="http://schemas.microsoft.com/office/drawing/2014/main" id="{1449388C-D21F-43C2-8967-D7BEA2692801}"/>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 xmlns:a16="http://schemas.microsoft.com/office/drawing/2014/main" id="{8E5D47C6-4231-4251-9004-D1203D58F286}"/>
              </a:ext>
            </a:extLst>
          </p:cNvPr>
          <p:cNvSpPr txBox="1"/>
          <p:nvPr/>
        </p:nvSpPr>
        <p:spPr>
          <a:xfrm>
            <a:off x="11058850" y="3026931"/>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grpSp>
        <p:nvGrpSpPr>
          <p:cNvPr id="20" name="Group 19">
            <a:extLst>
              <a:ext uri="{FF2B5EF4-FFF2-40B4-BE49-F238E27FC236}">
                <a16:creationId xmlns="" xmlns:a16="http://schemas.microsoft.com/office/drawing/2014/main" id="{7E3E5010-99CD-4A04-9434-BC8E1D6BD6C6}"/>
              </a:ext>
            </a:extLst>
          </p:cNvPr>
          <p:cNvGrpSpPr/>
          <p:nvPr/>
        </p:nvGrpSpPr>
        <p:grpSpPr>
          <a:xfrm>
            <a:off x="6233435" y="4632359"/>
            <a:ext cx="348977" cy="348977"/>
            <a:chOff x="7507111" y="2996098"/>
            <a:chExt cx="417689" cy="417689"/>
          </a:xfrm>
          <a:solidFill>
            <a:srgbClr val="FFFF00"/>
          </a:solidFill>
        </p:grpSpPr>
        <p:sp>
          <p:nvSpPr>
            <p:cNvPr id="21" name="Rectangle 20">
              <a:extLst>
                <a:ext uri="{FF2B5EF4-FFF2-40B4-BE49-F238E27FC236}">
                  <a16:creationId xmlns="" xmlns:a16="http://schemas.microsoft.com/office/drawing/2014/main" id="{A3158833-D1C0-4F82-B7DB-67F6EA154DCE}"/>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22" name="Straight Connector 21">
              <a:extLst>
                <a:ext uri="{FF2B5EF4-FFF2-40B4-BE49-F238E27FC236}">
                  <a16:creationId xmlns="" xmlns:a16="http://schemas.microsoft.com/office/drawing/2014/main" id="{732B4B0E-DD71-4350-9414-27BFB4726AFE}"/>
                </a:ext>
              </a:extLst>
            </p:cNvPr>
            <p:cNvCxnSpPr>
              <a:stCxn id="21" idx="0"/>
              <a:endCxn id="21"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 xmlns:a16="http://schemas.microsoft.com/office/drawing/2014/main" id="{D5BFE622-3CC3-4A58-9DBA-F64EB2E2F552}"/>
                </a:ext>
              </a:extLst>
            </p:cNvPr>
            <p:cNvCxnSpPr>
              <a:stCxn id="21" idx="3"/>
              <a:endCxn id="21"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343124A2-D348-4268-80D2-8A3059B0A906}"/>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 xmlns:a16="http://schemas.microsoft.com/office/drawing/2014/main" id="{45D77CCF-8758-4C31-9395-2FF90EF188B4}"/>
              </a:ext>
            </a:extLst>
          </p:cNvPr>
          <p:cNvGrpSpPr/>
          <p:nvPr/>
        </p:nvGrpSpPr>
        <p:grpSpPr>
          <a:xfrm>
            <a:off x="6899538" y="3847695"/>
            <a:ext cx="348977" cy="348977"/>
            <a:chOff x="7507111" y="2996098"/>
            <a:chExt cx="417689" cy="417689"/>
          </a:xfrm>
          <a:solidFill>
            <a:srgbClr val="FFFF00"/>
          </a:solidFill>
        </p:grpSpPr>
        <p:sp>
          <p:nvSpPr>
            <p:cNvPr id="27" name="Rectangle 26">
              <a:extLst>
                <a:ext uri="{FF2B5EF4-FFF2-40B4-BE49-F238E27FC236}">
                  <a16:creationId xmlns="" xmlns:a16="http://schemas.microsoft.com/office/drawing/2014/main" id="{F3E78FE5-B72C-4C7C-A2F5-A22C9E4EBF5E}"/>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28" name="Straight Connector 27">
              <a:extLst>
                <a:ext uri="{FF2B5EF4-FFF2-40B4-BE49-F238E27FC236}">
                  <a16:creationId xmlns="" xmlns:a16="http://schemas.microsoft.com/office/drawing/2014/main" id="{62575573-FECF-4277-9F52-66DEBD2AC206}"/>
                </a:ext>
              </a:extLst>
            </p:cNvPr>
            <p:cNvCxnSpPr>
              <a:stCxn id="27" idx="0"/>
              <a:endCxn id="27"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 xmlns:a16="http://schemas.microsoft.com/office/drawing/2014/main" id="{2E89B2C9-0DC2-48FB-984A-AB67DFFE3678}"/>
                </a:ext>
              </a:extLst>
            </p:cNvPr>
            <p:cNvCxnSpPr>
              <a:stCxn id="27" idx="3"/>
              <a:endCxn id="27"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 xmlns:a16="http://schemas.microsoft.com/office/drawing/2014/main" id="{FAB8C5EF-4A8C-48AD-A3AA-48B3548CC4B0}"/>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 xmlns:a16="http://schemas.microsoft.com/office/drawing/2014/main" id="{01D85BDC-3273-4D48-9EB3-824AC1A6AFAF}"/>
              </a:ext>
            </a:extLst>
          </p:cNvPr>
          <p:cNvSpPr txBox="1"/>
          <p:nvPr/>
        </p:nvSpPr>
        <p:spPr>
          <a:xfrm>
            <a:off x="6247681" y="4545238"/>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sp>
        <p:nvSpPr>
          <p:cNvPr id="32" name="Rounded Rectangle 31"/>
          <p:cNvSpPr/>
          <p:nvPr/>
        </p:nvSpPr>
        <p:spPr>
          <a:xfrm>
            <a:off x="9291782" y="89234"/>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24">
            <a:extLst>
              <a:ext uri="{FF2B5EF4-FFF2-40B4-BE49-F238E27FC236}">
                <a16:creationId xmlns="" xmlns:a16="http://schemas.microsoft.com/office/drawing/2014/main" id="{C26672A0-CD44-4552-9A30-BEE3E869650E}"/>
              </a:ext>
            </a:extLst>
          </p:cNvPr>
          <p:cNvSpPr txBox="1"/>
          <p:nvPr/>
        </p:nvSpPr>
        <p:spPr>
          <a:xfrm>
            <a:off x="6928729" y="3760574"/>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3326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31"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291782" y="89234"/>
            <a:ext cx="2900218" cy="1847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33472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4" name="Rounded Rectangle 3"/>
          <p:cNvSpPr/>
          <p:nvPr/>
        </p:nvSpPr>
        <p:spPr>
          <a:xfrm>
            <a:off x="9223414" y="68368"/>
            <a:ext cx="2968585" cy="203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18267897"/>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199</Words>
  <Application>Microsoft Office PowerPoint</Application>
  <PresentationFormat>Custom</PresentationFormat>
  <Paragraphs>26</Paragraphs>
  <Slides>7</Slides>
  <Notes>0</Notes>
  <HiddenSlides>0</HiddenSlides>
  <MMClips>0</MMClip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Office Theme</vt:lpstr>
      <vt:lpstr>2_Office 主题​​</vt:lpstr>
      <vt:lpstr>PowerPoint Presentation</vt:lpstr>
      <vt:lpstr>PowerPoint Presentation</vt:lpstr>
      <vt:lpstr>1. Những từ chỉ tình cảm của người thân trong gia đình?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 mi</cp:lastModifiedBy>
  <cp:revision>27</cp:revision>
  <dcterms:created xsi:type="dcterms:W3CDTF">2021-07-20T01:55:21Z</dcterms:created>
  <dcterms:modified xsi:type="dcterms:W3CDTF">2021-08-19T13:34:28Z</dcterms:modified>
</cp:coreProperties>
</file>