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1" r:id="rId19"/>
    <p:sldId id="36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CC"/>
    <a:srgbClr val="FFFF00"/>
    <a:srgbClr val="0000CC"/>
    <a:srgbClr val="000066"/>
    <a:srgbClr val="FF99CC"/>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100" d="100"/>
          <a:sy n="100" d="100"/>
        </p:scale>
        <p:origin x="-1134" y="-2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8" y="3133422"/>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929432" y="4193533"/>
            <a:ext cx="5302498"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72: ươm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ươp</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endParaRP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PHÒNG GD &amp; ĐT QUẬN LONG BIÊN</a:t>
            </a:r>
            <a:endPar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661" y="0"/>
            <a:ext cx="9114454" cy="6858000"/>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79" y="4158534"/>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xmlns=""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4451" b="46284"/>
          <a:stretch/>
        </p:blipFill>
        <p:spPr>
          <a:xfrm>
            <a:off x="2120932" y="553435"/>
            <a:ext cx="4754037" cy="1650921"/>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2832" r="48773"/>
          <a:stretch/>
        </p:blipFill>
        <p:spPr>
          <a:xfrm>
            <a:off x="2128708" y="2714522"/>
            <a:ext cx="4883646" cy="1604865"/>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9852" t="38622" b="-1"/>
          <a:stretch/>
        </p:blipFill>
        <p:spPr>
          <a:xfrm>
            <a:off x="2128708" y="4680941"/>
            <a:ext cx="4983334" cy="1796059"/>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LuyÖn viÕt vë</a:t>
            </a: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73" r="2252"/>
          <a:stretch/>
        </p:blipFill>
        <p:spPr>
          <a:xfrm rot="16200000">
            <a:off x="3153755" y="-732447"/>
            <a:ext cx="3725489" cy="688340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377"/>
          <a:stretch/>
        </p:blipFill>
        <p:spPr>
          <a:xfrm rot="16200000">
            <a:off x="4356100" y="1717818"/>
            <a:ext cx="1295399" cy="7003764"/>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00" y="3989407"/>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3434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2800" b="1" dirty="0">
              <a:solidFill>
                <a:srgbClr val="0000CC"/>
              </a:solidFill>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6" y="231039"/>
            <a:ext cx="7772400" cy="3799840"/>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469"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700" b="1" dirty="0" smtClean="0">
                <a:solidFill>
                  <a:srgbClr val="0000CC"/>
                </a:solidFill>
                <a:latin typeface="Arial-SGK-TV" pitchFamily="2" charset="0"/>
                <a:cs typeface="Arial-SGK-TV" pitchFamily="2" charset="0"/>
              </a:rPr>
              <a:t>     </a:t>
            </a:r>
            <a:r>
              <a:rPr lang="en-US" sz="3800" b="1" dirty="0" smtClean="0">
                <a:solidFill>
                  <a:srgbClr val="0000CC"/>
                </a:solidFill>
                <a:latin typeface="Arial-SGK-TV" pitchFamily="2" charset="0"/>
                <a:cs typeface="Arial-SGK-TV" pitchFamily="2"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3800" b="1" dirty="0">
              <a:solidFill>
                <a:srgbClr val="0000CC"/>
              </a:solidFill>
              <a:latin typeface="Arial-SGK-TV" pitchFamily="2" charset="0"/>
              <a:cs typeface="Arial-SGK-TV" pitchFamily="2" charset="0"/>
            </a:endParaRPr>
          </a:p>
        </p:txBody>
      </p:sp>
      <p:pic>
        <p:nvPicPr>
          <p:cNvPr id="4" name="Picture 3">
            <a:extLst>
              <a:ext uri="{FF2B5EF4-FFF2-40B4-BE49-F238E27FC236}">
                <a16:creationId xmlns:a16="http://schemas.microsoft.com/office/drawing/2014/main" xmlns=""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5" name="Oval 4"/>
          <p:cNvSpPr/>
          <p:nvPr/>
        </p:nvSpPr>
        <p:spPr>
          <a:xfrm>
            <a:off x="457200" y="97671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1</a:t>
            </a:r>
            <a:endParaRPr lang="en-US" dirty="0">
              <a:solidFill>
                <a:srgbClr val="FF0000"/>
              </a:solidFill>
              <a:latin typeface="Arial-SGK-TV" pitchFamily="2" charset="0"/>
              <a:cs typeface="Arial-SGK-TV" pitchFamily="2" charset="0"/>
            </a:endParaRPr>
          </a:p>
        </p:txBody>
      </p:sp>
      <p:sp>
        <p:nvSpPr>
          <p:cNvPr id="6" name="Oval 5"/>
          <p:cNvSpPr/>
          <p:nvPr/>
        </p:nvSpPr>
        <p:spPr>
          <a:xfrm>
            <a:off x="1164090" y="178375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7" name="Oval 6"/>
          <p:cNvSpPr/>
          <p:nvPr/>
        </p:nvSpPr>
        <p:spPr>
          <a:xfrm>
            <a:off x="5018314" y="2541817"/>
            <a:ext cx="267311"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3</a:t>
            </a:r>
          </a:p>
        </p:txBody>
      </p:sp>
      <p:sp>
        <p:nvSpPr>
          <p:cNvPr id="8" name="Oval 7"/>
          <p:cNvSpPr/>
          <p:nvPr/>
        </p:nvSpPr>
        <p:spPr>
          <a:xfrm>
            <a:off x="4586743" y="3461657"/>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9" name="Oval 8"/>
          <p:cNvSpPr/>
          <p:nvPr/>
        </p:nvSpPr>
        <p:spPr>
          <a:xfrm>
            <a:off x="2448607" y="426564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5</a:t>
            </a:r>
            <a:endParaRPr lang="en-US" dirty="0">
              <a:solidFill>
                <a:srgbClr val="FF0000"/>
              </a:solidFill>
              <a:latin typeface="Arial-SGK-TV" pitchFamily="2" charset="0"/>
              <a:cs typeface="Arial-SGK-TV" pitchFamily="2" charset="0"/>
            </a:endParaRPr>
          </a:p>
        </p:txBody>
      </p:sp>
      <p:sp>
        <p:nvSpPr>
          <p:cNvPr id="10" name="Oval 9"/>
          <p:cNvSpPr/>
          <p:nvPr/>
        </p:nvSpPr>
        <p:spPr>
          <a:xfrm>
            <a:off x="5151289" y="5170657"/>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6</a:t>
            </a:r>
            <a:endParaRPr lang="en-US" dirty="0">
              <a:solidFill>
                <a:srgbClr val="FF0000"/>
              </a:solidFill>
              <a:latin typeface="Arial-SGK-TV" pitchFamily="2" charset="0"/>
              <a:cs typeface="Arial-SGK-TV" pitchFamily="2" charset="0"/>
            </a:endParaRPr>
          </a:p>
        </p:txBody>
      </p:sp>
      <p:sp>
        <p:nvSpPr>
          <p:cNvPr id="11" name="Rectangle 10"/>
          <p:cNvSpPr/>
          <p:nvPr/>
        </p:nvSpPr>
        <p:spPr>
          <a:xfrm>
            <a:off x="206833"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700" b="1" dirty="0" smtClean="0">
                <a:solidFill>
                  <a:srgbClr val="0000CC"/>
                </a:solidFill>
                <a:latin typeface="Arial-SGK-TV" pitchFamily="2" charset="0"/>
                <a:cs typeface="Arial-SGK-TV" pitchFamily="2" charset="0"/>
              </a:rPr>
              <a:t>     </a:t>
            </a:r>
            <a:r>
              <a:rPr lang="en-US" sz="3800" b="1" dirty="0" smtClean="0">
                <a:solidFill>
                  <a:srgbClr val="0000CC"/>
                </a:solidFill>
                <a:latin typeface="Arial-SGK-TV" pitchFamily="2" charset="0"/>
                <a:cs typeface="Arial-SGK-TV" pitchFamily="2" charset="0"/>
              </a:rPr>
              <a:t>Nắng vàng </a:t>
            </a:r>
            <a:r>
              <a:rPr lang="en-US" sz="3800" b="1" dirty="0" smtClean="0">
                <a:solidFill>
                  <a:srgbClr val="FF0000"/>
                </a:solidFill>
                <a:latin typeface="Arial-SGK-TV" pitchFamily="2" charset="0"/>
                <a:cs typeface="Arial-SGK-TV" pitchFamily="2" charset="0"/>
              </a:rPr>
              <a:t>ươm</a:t>
            </a:r>
            <a:r>
              <a:rPr lang="en-US" sz="3800" b="1" dirty="0" smtClean="0">
                <a:solidFill>
                  <a:srgbClr val="0000CC"/>
                </a:solidFill>
                <a:latin typeface="Arial-SGK-TV" pitchFamily="2" charset="0"/>
                <a:cs typeface="Arial-SGK-TV" pitchFamily="2" charset="0"/>
              </a:rPr>
              <a:t> như mật trải khắp sân. Chú mèo </a:t>
            </a:r>
            <a:r>
              <a:rPr lang="en-US" sz="3800" b="1" dirty="0" smtClean="0">
                <a:solidFill>
                  <a:srgbClr val="FF0000"/>
                </a:solidFill>
                <a:latin typeface="Arial-SGK-TV" pitchFamily="2" charset="0"/>
                <a:cs typeface="Arial-SGK-TV" pitchFamily="2" charset="0"/>
              </a:rPr>
              <a:t>mướp</a:t>
            </a:r>
            <a:r>
              <a:rPr lang="en-US" sz="3800" b="1" dirty="0" smtClean="0">
                <a:solidFill>
                  <a:srgbClr val="0000CC"/>
                </a:solidFill>
                <a:latin typeface="Arial-SGK-TV" pitchFamily="2" charset="0"/>
                <a:cs typeface="Arial-SGK-TV" pitchFamily="2" charset="0"/>
              </a:rPr>
              <a:t> thảnh thơi nằm sưởi nắng bên thềm. Mắt chú lim dim ra điều thích thú. Mấy sợi ria mép rung rinh. Đừng thấy mèo ta hay nằm dài mà nghĩ chú lười. Sưởi nắng giúp mèo khỏe và dẻo dai hơn đấy.</a:t>
            </a:r>
            <a:endParaRPr lang="en-US" sz="3800" b="1"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8431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56F8F7-95BA-432B-874F-D81842FC22AD}"/>
              </a:ext>
            </a:extLst>
          </p:cNvPr>
          <p:cNvPicPr>
            <a:picLocks noChangeAspect="1"/>
          </p:cNvPicPr>
          <p:nvPr/>
        </p:nvPicPr>
        <p:blipFill>
          <a:blip r:embed="rId2"/>
          <a:stretch>
            <a:fillRect/>
          </a:stretch>
        </p:blipFill>
        <p:spPr>
          <a:xfrm>
            <a:off x="0" y="3629"/>
            <a:ext cx="3309257" cy="1262754"/>
          </a:xfrm>
          <a:prstGeom prst="rect">
            <a:avLst/>
          </a:prstGeom>
        </p:spPr>
      </p:pic>
      <p:sp>
        <p:nvSpPr>
          <p:cNvPr id="8" name="Rectangle 7"/>
          <p:cNvSpPr/>
          <p:nvPr/>
        </p:nvSpPr>
        <p:spPr>
          <a:xfrm>
            <a:off x="2590800" y="1308112"/>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Arial-SGK-TV" pitchFamily="2" charset="0"/>
                <a:ea typeface="Arial" panose="020B0604020202020204" pitchFamily="34" charset="0"/>
                <a:cs typeface="Arial-SGK-TV" pitchFamily="2" charset="0"/>
              </a:rPr>
              <a:t>Vật nuôi yêu thích</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9" name="Picture 4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9200" y="2086435"/>
            <a:ext cx="6934200" cy="4238165"/>
          </a:xfrm>
          <a:prstGeom prst="rect">
            <a:avLst/>
          </a:prstGeom>
        </p:spPr>
      </p:pic>
    </p:spTree>
    <p:extLst>
      <p:ext uri="{BB962C8B-B14F-4D97-AF65-F5344CB8AC3E}">
        <p14:creationId xmlns:p14="http://schemas.microsoft.com/office/powerpoint/2010/main" val="7053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0"/>
            <a:ext cx="8524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a:t>
            </a:r>
            <a:r>
              <a:rPr lang="en-US" sz="2800" dirty="0">
                <a:solidFill>
                  <a:srgbClr val="0000CC"/>
                </a:solidFill>
                <a:latin typeface="Arial-SGK-TV" pitchFamily="2" charset="0"/>
                <a:cs typeface="Arial-SGK-TV" pitchFamily="2"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p>
        </p:txBody>
      </p:sp>
      <p:grpSp>
        <p:nvGrpSpPr>
          <p:cNvPr id="5" name="Group 4"/>
          <p:cNvGrpSpPr/>
          <p:nvPr/>
        </p:nvGrpSpPr>
        <p:grpSpPr>
          <a:xfrm>
            <a:off x="990600" y="0"/>
            <a:ext cx="6969918" cy="4419600"/>
            <a:chOff x="990600" y="0"/>
            <a:chExt cx="6969918" cy="441960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739" t="8955" r="5665" b="7464"/>
            <a:stretch/>
          </p:blipFill>
          <p:spPr>
            <a:xfrm>
              <a:off x="1326355" y="152400"/>
              <a:ext cx="6634163" cy="4267200"/>
            </a:xfrm>
            <a:prstGeom prst="rect">
              <a:avLst/>
            </a:prstGeom>
          </p:spPr>
        </p:pic>
        <p:sp>
          <p:nvSpPr>
            <p:cNvPr id="2" name="Rectangle 1"/>
            <p:cNvSpPr/>
            <p:nvPr/>
          </p:nvSpPr>
          <p:spPr>
            <a:xfrm>
              <a:off x="990600" y="0"/>
              <a:ext cx="12192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err="1" smtClean="0">
                <a:solidFill>
                  <a:srgbClr val="0000CC"/>
                </a:solidFill>
                <a:latin typeface="Arial-SGK-TV" pitchFamily="2" charset="0"/>
                <a:cs typeface="Arial-SGK-TV" pitchFamily="2" charset="0"/>
              </a:rPr>
              <a:t>ươc</a:t>
            </a:r>
            <a:r>
              <a:rPr lang="en-US" sz="4400" kern="0" dirty="0" smtClean="0">
                <a:solidFill>
                  <a:srgbClr val="0000CC"/>
                </a:solidFill>
                <a:latin typeface="Arial-SGK-TV" pitchFamily="2" charset="0"/>
                <a:cs typeface="Arial-SGK-TV" pitchFamily="2" charset="0"/>
              </a:rPr>
              <a:t>   </a:t>
            </a:r>
            <a:r>
              <a:rPr lang="en-US" sz="4400" kern="0" dirty="0" err="1" smtClean="0">
                <a:solidFill>
                  <a:srgbClr val="0000CC"/>
                </a:solidFill>
                <a:latin typeface="Arial-SGK-TV" pitchFamily="2" charset="0"/>
                <a:cs typeface="Arial-SGK-TV" pitchFamily="2" charset="0"/>
              </a:rPr>
              <a:t>ươt</a:t>
            </a:r>
            <a:endParaRPr lang="en-US" sz="4400" kern="0" dirty="0" smtClean="0">
              <a:solidFill>
                <a:srgbClr val="0000CC"/>
              </a:solidFill>
              <a:latin typeface="Arial-SGK-TV" pitchFamily="2" charset="0"/>
              <a:cs typeface="Arial-SGK-TV" pitchFamily="2" charset="0"/>
            </a:endParaRPr>
          </a:p>
        </p:txBody>
      </p:sp>
      <p:sp>
        <p:nvSpPr>
          <p:cNvPr id="5" name="TextBox 4"/>
          <p:cNvSpPr txBox="1"/>
          <p:nvPr/>
        </p:nvSpPr>
        <p:spPr>
          <a:xfrm>
            <a:off x="479556" y="1766946"/>
            <a:ext cx="8347118"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t</a:t>
            </a:r>
            <a:r>
              <a:rPr lang="en-US" sz="4400" kern="0" dirty="0" smtClean="0">
                <a:solidFill>
                  <a:srgbClr val="0000CC"/>
                </a:solidFill>
                <a:latin typeface="Arial-SGK-TV" pitchFamily="2" charset="0"/>
                <a:cs typeface="Arial-SGK-TV" pitchFamily="2" charset="0"/>
              </a:rPr>
              <a:t>hước kẻ    dược sĩ         lướt ván</a:t>
            </a:r>
          </a:p>
        </p:txBody>
      </p:sp>
      <p:sp>
        <p:nvSpPr>
          <p:cNvPr id="6" name="Rounded Rectangle 5"/>
          <p:cNvSpPr/>
          <p:nvPr/>
        </p:nvSpPr>
        <p:spPr>
          <a:xfrm>
            <a:off x="216074" y="3429000"/>
            <a:ext cx="8610600" cy="327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Arial-SGK-TV" pitchFamily="2" charset="0"/>
                <a:cs typeface="Arial-SGK-TV" pitchFamily="2" charset="0"/>
              </a:rPr>
              <a:t>   Khi </a:t>
            </a:r>
            <a:r>
              <a:rPr lang="en-US" sz="3600" b="1" dirty="0">
                <a:solidFill>
                  <a:srgbClr val="0000CC"/>
                </a:solidFill>
                <a:latin typeface="Arial-SGK-TV" pitchFamily="2" charset="0"/>
                <a:cs typeface="Arial-SGK-TV" pitchFamily="2" charset="0"/>
              </a:rPr>
              <a:t>ra biển, Nam ước là người lái tàu, vượt qua những con sóng lớn. Nhìn lên bầu trời, Nam lại ước làm phi công.</a:t>
            </a:r>
            <a:endParaRPr lang="en-US" sz="3600" dirty="0">
              <a:solidFill>
                <a:schemeClr val="accent2">
                  <a:lumMod val="50000"/>
                </a:schemeClr>
              </a:solidFill>
              <a:latin typeface="Arial-SGK-TV" pitchFamily="2" charset="0"/>
              <a:cs typeface="Arial-SGK-TV" pitchFamily="2" charset="0"/>
            </a:endParaRP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rPr>
              <a:t/>
            </a:r>
            <a:br>
              <a:rPr kumimoji="0" lang="en-US" altLang="en-US" sz="2800" b="0" i="0" u="none" strike="noStrike" cap="none" normalizeH="0" baseline="0" smtClean="0">
                <a:ln>
                  <a:noFill/>
                </a:ln>
                <a:solidFill>
                  <a:srgbClr val="0000CC"/>
                </a:solidFill>
                <a:effectLst/>
                <a:latin typeface="Arial" panose="020B0604020202020204" pitchFamily="34" charset="0"/>
              </a:rPr>
            </a:br>
            <a:endParaRPr kumimoji="0" lang="en-US" altLang="en-US" sz="2800" b="0" i="0" u="none" strike="noStrike" cap="none" normalizeH="0" baseline="0" smtClean="0">
              <a:ln>
                <a:noFill/>
              </a:ln>
              <a:solidFill>
                <a:srgbClr val="0000CC"/>
              </a:solidFill>
              <a:effectLst/>
              <a:latin typeface="Arial" panose="020B0604020202020204" pitchFamily="34" charset="0"/>
            </a:endParaRPr>
          </a:p>
        </p:txBody>
      </p:sp>
      <p:sp>
        <p:nvSpPr>
          <p:cNvPr id="26" name="Rectangle 25"/>
          <p:cNvSpPr/>
          <p:nvPr/>
        </p:nvSpPr>
        <p:spPr>
          <a:xfrm>
            <a:off x="152400" y="4577519"/>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Arial-SGK-TV" pitchFamily="2" charset="0"/>
                <a:cs typeface="Arial-SGK-TV" pitchFamily="2" charset="0"/>
              </a:rPr>
              <a:t>  Trên giàn, hoa mướp vàng ươm, bướm bay rập rờn.</a:t>
            </a:r>
          </a:p>
        </p:txBody>
      </p:sp>
      <p:sp>
        <p:nvSpPr>
          <p:cNvPr id="7" name="Rectangle 6"/>
          <p:cNvSpPr/>
          <p:nvPr/>
        </p:nvSpPr>
        <p:spPr>
          <a:xfrm>
            <a:off x="4483821" y="4399383"/>
            <a:ext cx="1447800" cy="129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srgbClr val="FF0000"/>
                </a:solidFill>
                <a:latin typeface="Arial-SGK-TV" pitchFamily="2" charset="0"/>
                <a:cs typeface="Arial-SGK-TV" pitchFamily="2" charset="0"/>
              </a:rPr>
              <a:t>ươp</a:t>
            </a:r>
            <a:endParaRPr lang="en-US" sz="4000" b="1" dirty="0" smtClean="0">
              <a:solidFill>
                <a:srgbClr val="FF0000"/>
              </a:solidFill>
              <a:latin typeface="Arial-SGK-TV" pitchFamily="2" charset="0"/>
              <a:cs typeface="Arial-SGK-TV" pitchFamily="2" charset="0"/>
            </a:endParaRPr>
          </a:p>
        </p:txBody>
      </p:sp>
      <p:sp>
        <p:nvSpPr>
          <p:cNvPr id="8" name="Rectangle 7"/>
          <p:cNvSpPr/>
          <p:nvPr/>
        </p:nvSpPr>
        <p:spPr>
          <a:xfrm>
            <a:off x="6897571" y="4463997"/>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ươm</a:t>
            </a:r>
          </a:p>
        </p:txBody>
      </p:sp>
      <p:sp>
        <p:nvSpPr>
          <p:cNvPr id="9" name="Rectangle 8"/>
          <p:cNvSpPr/>
          <p:nvPr/>
        </p:nvSpPr>
        <p:spPr>
          <a:xfrm>
            <a:off x="475861" y="5066522"/>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ươm</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381000"/>
            <a:ext cx="8915400" cy="388620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9226E5D-495D-482B-AAA9-5C045E47DAD6}"/>
              </a:ext>
            </a:extLst>
          </p:cNvPr>
          <p:cNvPicPr>
            <a:picLocks noChangeAspect="1"/>
          </p:cNvPicPr>
          <p:nvPr/>
        </p:nvPicPr>
        <p:blipFill>
          <a:blip r:embed="rId2"/>
          <a:stretch>
            <a:fillRect/>
          </a:stretch>
        </p:blipFill>
        <p:spPr>
          <a:xfrm>
            <a:off x="13063" y="0"/>
            <a:ext cx="1587137" cy="616302"/>
          </a:xfrm>
          <a:prstGeom prst="rect">
            <a:avLst/>
          </a:prstGeom>
        </p:spPr>
      </p:pic>
      <p:sp>
        <p:nvSpPr>
          <p:cNvPr id="3" name="Rectangle 2"/>
          <p:cNvSpPr/>
          <p:nvPr/>
        </p:nvSpPr>
        <p:spPr>
          <a:xfrm>
            <a:off x="3222343" y="1513114"/>
            <a:ext cx="1637757"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b</a:t>
            </a:r>
          </a:p>
        </p:txBody>
      </p:sp>
      <p:sp>
        <p:nvSpPr>
          <p:cNvPr id="4" name="Rectangle 3"/>
          <p:cNvSpPr/>
          <p:nvPr/>
        </p:nvSpPr>
        <p:spPr>
          <a:xfrm>
            <a:off x="4860100" y="1513114"/>
            <a:ext cx="1734092"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Arial-SGK-TV" pitchFamily="2" charset="0"/>
                <a:cs typeface="Arial-SGK-TV" pitchFamily="2" charset="0"/>
              </a:rPr>
              <a:t>ươm</a:t>
            </a:r>
            <a:endParaRPr lang="en-US" sz="4800" b="1" dirty="0">
              <a:solidFill>
                <a:srgbClr val="C00000"/>
              </a:solidFill>
              <a:latin typeface="Arial-SGK-TV" pitchFamily="2" charset="0"/>
              <a:cs typeface="Arial-SGK-TV" pitchFamily="2" charset="0"/>
            </a:endParaRPr>
          </a:p>
        </p:txBody>
      </p:sp>
      <p:sp>
        <p:nvSpPr>
          <p:cNvPr id="5" name="Rectangle 4"/>
          <p:cNvSpPr/>
          <p:nvPr/>
        </p:nvSpPr>
        <p:spPr>
          <a:xfrm>
            <a:off x="3210075" y="2590800"/>
            <a:ext cx="3384117"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b</a:t>
            </a:r>
            <a:r>
              <a:rPr lang="en-US" sz="4800" b="1" dirty="0" smtClean="0">
                <a:solidFill>
                  <a:srgbClr val="FF0000"/>
                </a:solidFill>
                <a:latin typeface="Arial-SGK-TV" pitchFamily="2" charset="0"/>
                <a:cs typeface="Arial-SGK-TV" pitchFamily="2" charset="0"/>
              </a:rPr>
              <a:t>ướm</a:t>
            </a:r>
            <a:endParaRPr lang="en-US" sz="4800" b="1" dirty="0">
              <a:solidFill>
                <a:srgbClr val="FF0000"/>
              </a:solidFill>
              <a:latin typeface="Arial-SGK-TV" pitchFamily="2" charset="0"/>
              <a:cs typeface="Arial-SGK-TV" pitchFamily="2" charset="0"/>
            </a:endParaRPr>
          </a:p>
        </p:txBody>
      </p:sp>
      <p:sp>
        <p:nvSpPr>
          <p:cNvPr id="7" name="TextBox 6"/>
          <p:cNvSpPr txBox="1"/>
          <p:nvPr/>
        </p:nvSpPr>
        <p:spPr>
          <a:xfrm>
            <a:off x="3210074" y="308151"/>
            <a:ext cx="1438125" cy="830997"/>
          </a:xfrm>
          <a:prstGeom prst="rect">
            <a:avLst/>
          </a:prstGeom>
          <a:noFill/>
        </p:spPr>
        <p:txBody>
          <a:bodyPr wrap="square" rtlCol="0">
            <a:spAutoFit/>
          </a:bodyPr>
          <a:lstStyle/>
          <a:p>
            <a:r>
              <a:rPr lang="en-US" sz="4800" dirty="0" smtClean="0">
                <a:solidFill>
                  <a:srgbClr val="FF0000"/>
                </a:solidFill>
                <a:latin typeface="Arial-SGK-TV" pitchFamily="2" charset="0"/>
                <a:cs typeface="Arial-SGK-TV" pitchFamily="2" charset="0"/>
              </a:rPr>
              <a:t>ươm</a:t>
            </a:r>
            <a:endParaRPr lang="vi-VN" sz="4800" dirty="0">
              <a:solidFill>
                <a:srgbClr val="FF0000"/>
              </a:solidFill>
              <a:latin typeface="Arial-SGK-TV" pitchFamily="2" charset="0"/>
              <a:cs typeface="Arial-SGK-TV" pitchFamily="2" charset="0"/>
            </a:endParaRPr>
          </a:p>
        </p:txBody>
      </p:sp>
      <p:sp>
        <p:nvSpPr>
          <p:cNvPr id="8" name="TextBox 7"/>
          <p:cNvSpPr txBox="1"/>
          <p:nvPr/>
        </p:nvSpPr>
        <p:spPr>
          <a:xfrm>
            <a:off x="5572275" y="308150"/>
            <a:ext cx="1438125" cy="830997"/>
          </a:xfrm>
          <a:prstGeom prst="rect">
            <a:avLst/>
          </a:prstGeom>
          <a:noFill/>
        </p:spPr>
        <p:txBody>
          <a:bodyPr wrap="square" rtlCol="0">
            <a:spAutoFit/>
          </a:bodyPr>
          <a:lstStyle/>
          <a:p>
            <a:r>
              <a:rPr lang="en-US" sz="4800" dirty="0" err="1" smtClean="0">
                <a:solidFill>
                  <a:srgbClr val="FF0000"/>
                </a:solidFill>
                <a:latin typeface="Arial-SGK-TV" pitchFamily="2" charset="0"/>
                <a:cs typeface="Arial-SGK-TV" pitchFamily="2" charset="0"/>
              </a:rPr>
              <a:t>ươp</a:t>
            </a:r>
            <a:endParaRPr lang="vi-VN" sz="4800" dirty="0">
              <a:solidFill>
                <a:srgbClr val="FF0000"/>
              </a:solidFill>
              <a:latin typeface="Arial-SGK-TV" pitchFamily="2" charset="0"/>
              <a:cs typeface="Arial-SGK-TV" pitchFamily="2" charset="0"/>
            </a:endParaRPr>
          </a:p>
        </p:txBody>
      </p:sp>
      <p:sp>
        <p:nvSpPr>
          <p:cNvPr id="9" name="TextBox 8"/>
          <p:cNvSpPr txBox="1"/>
          <p:nvPr/>
        </p:nvSpPr>
        <p:spPr>
          <a:xfrm>
            <a:off x="685800" y="3657600"/>
            <a:ext cx="8229600" cy="2308324"/>
          </a:xfrm>
          <a:prstGeom prst="rect">
            <a:avLst/>
          </a:prstGeom>
          <a:noFill/>
        </p:spPr>
        <p:txBody>
          <a:bodyPr wrap="square" rtlCol="0">
            <a:spAutoFit/>
          </a:bodyPr>
          <a:lstStyle/>
          <a:p>
            <a:pPr>
              <a:lnSpc>
                <a:spcPct val="200000"/>
              </a:lnSpc>
            </a:pPr>
            <a:r>
              <a:rPr lang="en-US" sz="4800" dirty="0">
                <a:solidFill>
                  <a:srgbClr val="0000CC"/>
                </a:solidFill>
                <a:latin typeface="Arial-SGK-TV" pitchFamily="2" charset="0"/>
                <a:cs typeface="Arial-SGK-TV" pitchFamily="2" charset="0"/>
              </a:rPr>
              <a:t>c</a:t>
            </a:r>
            <a:r>
              <a:rPr lang="en-US" sz="4800" dirty="0" smtClean="0">
                <a:solidFill>
                  <a:srgbClr val="0000CC"/>
                </a:solidFill>
                <a:latin typeface="Arial-SGK-TV" pitchFamily="2" charset="0"/>
                <a:cs typeface="Arial-SGK-TV" pitchFamily="2" charset="0"/>
              </a:rPr>
              <a:t>hườm    đượm    gươm   ướm</a:t>
            </a:r>
          </a:p>
          <a:p>
            <a:r>
              <a:rPr lang="en-US" sz="4800" dirty="0" err="1" smtClean="0">
                <a:solidFill>
                  <a:srgbClr val="0000CC"/>
                </a:solidFill>
                <a:latin typeface="Arial-SGK-TV" pitchFamily="2" charset="0"/>
                <a:cs typeface="Arial-SGK-TV" pitchFamily="2" charset="0"/>
              </a:rPr>
              <a:t>lượm</a:t>
            </a:r>
            <a:r>
              <a:rPr lang="en-US" sz="4800" dirty="0" smtClean="0">
                <a:solidFill>
                  <a:srgbClr val="0000CC"/>
                </a:solidFill>
                <a:latin typeface="Arial-SGK-TV" pitchFamily="2" charset="0"/>
                <a:cs typeface="Arial-SGK-TV" pitchFamily="2" charset="0"/>
              </a:rPr>
              <a:t>       </a:t>
            </a:r>
            <a:r>
              <a:rPr lang="en-US" sz="4800" dirty="0" smtClean="0">
                <a:solidFill>
                  <a:srgbClr val="0000CC"/>
                </a:solidFill>
                <a:latin typeface="Arial-SGK-TV" pitchFamily="2" charset="0"/>
                <a:cs typeface="Arial-SGK-TV" pitchFamily="2" charset="0"/>
              </a:rPr>
              <a:t>mướp    nượp    ướp</a:t>
            </a:r>
            <a:endParaRPr lang="vi-VN" sz="4800"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785" y="-58993"/>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4322008"/>
            <a:ext cx="4355757"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g</a:t>
            </a:r>
            <a:r>
              <a:rPr lang="en-US" sz="6000" b="1" dirty="0" smtClean="0">
                <a:solidFill>
                  <a:schemeClr val="bg1"/>
                </a:solidFill>
                <a:latin typeface="Arial-SGK-TV" pitchFamily="2" charset="0"/>
                <a:cs typeface="Arial-SGK-TV" pitchFamily="2" charset="0"/>
              </a:rPr>
              <a:t>iàn mướp</a:t>
            </a:r>
            <a:endParaRPr lang="en-US" sz="6000" b="1" dirty="0">
              <a:solidFill>
                <a:schemeClr val="bg1"/>
              </a:solidFill>
              <a:latin typeface="Arial-SGK-TV" pitchFamily="2" charset="0"/>
              <a:cs typeface="Arial-SGK-TV" pitchFamily="2" charset="0"/>
            </a:endParaRPr>
          </a:p>
        </p:txBody>
      </p:sp>
      <p:sp>
        <p:nvSpPr>
          <p:cNvPr id="2" name="Rectangle 1"/>
          <p:cNvSpPr/>
          <p:nvPr/>
        </p:nvSpPr>
        <p:spPr>
          <a:xfrm>
            <a:off x="2662669" y="533382"/>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c</a:t>
            </a:r>
            <a:r>
              <a:rPr lang="en-US" sz="6000" b="1" dirty="0" smtClean="0">
                <a:solidFill>
                  <a:schemeClr val="bg1"/>
                </a:solidFill>
                <a:latin typeface="Arial-SGK-TV" pitchFamily="2" charset="0"/>
                <a:cs typeface="Arial-SGK-TV" pitchFamily="2" charset="0"/>
              </a:rPr>
              <a:t>on bướm</a:t>
            </a:r>
            <a:endParaRPr lang="en-US" sz="6000" b="1" dirty="0">
              <a:solidFill>
                <a:schemeClr val="bg1"/>
              </a:solidFill>
              <a:latin typeface="Arial-SGK-TV" pitchFamily="2" charset="0"/>
              <a:cs typeface="Arial-SGK-TV" pitchFamily="2" charset="0"/>
            </a:endParaRPr>
          </a:p>
        </p:txBody>
      </p:sp>
      <p:sp>
        <p:nvSpPr>
          <p:cNvPr id="6" name="Rectangle 5"/>
          <p:cNvSpPr/>
          <p:nvPr/>
        </p:nvSpPr>
        <p:spPr>
          <a:xfrm>
            <a:off x="2662668" y="2388740"/>
            <a:ext cx="465253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n</a:t>
            </a:r>
            <a:r>
              <a:rPr lang="en-US" sz="6000" b="1" dirty="0" smtClean="0">
                <a:solidFill>
                  <a:schemeClr val="bg1"/>
                </a:solidFill>
                <a:latin typeface="Arial-SGK-TV" pitchFamily="2" charset="0"/>
                <a:cs typeface="Arial-SGK-TV" pitchFamily="2" charset="0"/>
              </a:rPr>
              <a:t>ườm nượp</a:t>
            </a:r>
            <a:endParaRPr lang="en-US" sz="6000" b="1" dirty="0">
              <a:solidFill>
                <a:schemeClr val="bg1"/>
              </a:solidFill>
              <a:latin typeface="Arial-SGK-TV" pitchFamily="2" charset="0"/>
              <a:cs typeface="Arial-SGK-TV" pitchFamily="2" charset="0"/>
            </a:endParaRPr>
          </a:p>
        </p:txBody>
      </p:sp>
      <p:cxnSp>
        <p:nvCxnSpPr>
          <p:cNvPr id="4" name="Straight Connector 3"/>
          <p:cNvCxnSpPr/>
          <p:nvPr/>
        </p:nvCxnSpPr>
        <p:spPr>
          <a:xfrm>
            <a:off x="4469398" y="1828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38120" y="3657600"/>
            <a:ext cx="2114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44523" y="3657600"/>
            <a:ext cx="1765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8200" y="5715000"/>
            <a:ext cx="20047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c</a:t>
            </a:r>
            <a:r>
              <a:rPr lang="en-US" sz="6000" b="1" dirty="0" smtClean="0">
                <a:solidFill>
                  <a:schemeClr val="bg1"/>
                </a:solidFill>
                <a:latin typeface="Arial-SGK-TV" pitchFamily="2" charset="0"/>
                <a:cs typeface="Arial-SGK-TV" pitchFamily="2" charset="0"/>
              </a:rPr>
              <a:t>on bướm</a:t>
            </a:r>
            <a:endParaRPr lang="en-US" sz="6000" b="1" dirty="0">
              <a:solidFill>
                <a:schemeClr val="bg1"/>
              </a:solidFill>
              <a:latin typeface="Arial-SGK-TV" pitchFamily="2" charset="0"/>
              <a:cs typeface="Arial-SGK-TV" pitchFamily="2" charset="0"/>
            </a:endParaRPr>
          </a:p>
        </p:txBody>
      </p:sp>
      <p:pic>
        <p:nvPicPr>
          <p:cNvPr id="1026" name="Picture 2" descr="Con Bướ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93033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n</a:t>
            </a:r>
            <a:r>
              <a:rPr lang="en-US" sz="6000" b="1" dirty="0" smtClean="0">
                <a:solidFill>
                  <a:schemeClr val="bg1"/>
                </a:solidFill>
                <a:latin typeface="Arial-SGK-TV" pitchFamily="2" charset="0"/>
                <a:cs typeface="Arial-SGK-TV" pitchFamily="2" charset="0"/>
              </a:rPr>
              <a:t>ườm nượp</a:t>
            </a:r>
            <a:endParaRPr lang="en-US" sz="6000" b="1" dirty="0">
              <a:solidFill>
                <a:schemeClr val="bg1"/>
              </a:solidFill>
              <a:latin typeface="Arial-SGK-TV" pitchFamily="2" charset="0"/>
              <a:cs typeface="Arial-SGK-TV" pitchFamily="2" charset="0"/>
            </a:endParaRPr>
          </a:p>
        </p:txBody>
      </p:sp>
      <p:pic>
        <p:nvPicPr>
          <p:cNvPr id="2050" name="Picture 2" descr="TP HCM: Dòng người nườm nượp đi sớm &quot;đặt chỗ&quot; chờ bắn pháo ho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025" y="228600"/>
            <a:ext cx="7404099" cy="555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661"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36903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g</a:t>
            </a:r>
            <a:r>
              <a:rPr lang="en-US" sz="6000" b="1" dirty="0" smtClean="0">
                <a:solidFill>
                  <a:schemeClr val="bg1"/>
                </a:solidFill>
                <a:latin typeface="Arial-SGK-TV" pitchFamily="2" charset="0"/>
                <a:cs typeface="Arial-SGK-TV" pitchFamily="2" charset="0"/>
              </a:rPr>
              <a:t>iàn mướp</a:t>
            </a:r>
            <a:endParaRPr lang="en-US" sz="6000" b="1" dirty="0">
              <a:solidFill>
                <a:schemeClr val="bg1"/>
              </a:solidFill>
              <a:latin typeface="Arial-SGK-TV" pitchFamily="2" charset="0"/>
              <a:cs typeface="Arial-SGK-TV" pitchFamily="2" charset="0"/>
            </a:endParaRPr>
          </a:p>
        </p:txBody>
      </p:sp>
      <p:pic>
        <p:nvPicPr>
          <p:cNvPr id="3074" name="Picture 2" descr="Hạt giống mướp hương Thái Lan gói 10 hạt xuất xứ Thái Lan | Shop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60" y="914399"/>
            <a:ext cx="41148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ạt Giống Mướp Hương Trái Ngắn 1G | Lazad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914398"/>
            <a:ext cx="44767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TotalTime>
  <Words>379</Words>
  <Application>Microsoft Office PowerPoint</Application>
  <PresentationFormat>On-screen Show (4:3)</PresentationFormat>
  <Paragraphs>48</Paragraphs>
  <Slides>21</Slides>
  <Notes>2</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Admin</cp:lastModifiedBy>
  <cp:revision>114</cp:revision>
  <dcterms:created xsi:type="dcterms:W3CDTF">2015-08-18T18:26:56Z</dcterms:created>
  <dcterms:modified xsi:type="dcterms:W3CDTF">2020-12-21T05:27:57Z</dcterms:modified>
</cp:coreProperties>
</file>