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wav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838" r:id="rId1"/>
  </p:sldMasterIdLst>
  <p:notesMasterIdLst>
    <p:notesMasterId r:id="rId20"/>
  </p:notesMasterIdLst>
  <p:sldIdLst>
    <p:sldId id="390" r:id="rId2"/>
    <p:sldId id="406" r:id="rId3"/>
    <p:sldId id="418" r:id="rId4"/>
    <p:sldId id="407" r:id="rId5"/>
    <p:sldId id="408" r:id="rId6"/>
    <p:sldId id="391" r:id="rId7"/>
    <p:sldId id="409" r:id="rId8"/>
    <p:sldId id="400" r:id="rId9"/>
    <p:sldId id="422" r:id="rId10"/>
    <p:sldId id="423" r:id="rId11"/>
    <p:sldId id="420" r:id="rId12"/>
    <p:sldId id="424" r:id="rId13"/>
    <p:sldId id="413" r:id="rId14"/>
    <p:sldId id="410" r:id="rId15"/>
    <p:sldId id="411" r:id="rId16"/>
    <p:sldId id="412" r:id="rId17"/>
    <p:sldId id="404" r:id="rId18"/>
    <p:sldId id="378" r:id="rId19"/>
  </p:sldIdLst>
  <p:sldSz cx="9144000" cy="5143500" type="screen16x9"/>
  <p:notesSz cx="6858000" cy="9144000"/>
  <p:defaultTextStyle>
    <a:defPPr>
      <a:defRPr lang="en-US"/>
    </a:defPPr>
    <a:lvl1pPr marL="0" algn="l" defTabSz="3429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3429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3429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3429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3429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3429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3429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3429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3429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B5D03"/>
    <a:srgbClr val="00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2" autoAdjust="0"/>
    <p:restoredTop sz="94660"/>
  </p:normalViewPr>
  <p:slideViewPr>
    <p:cSldViewPr snapToGrid="0">
      <p:cViewPr varScale="1">
        <p:scale>
          <a:sx n="97" d="100"/>
          <a:sy n="97" d="100"/>
        </p:scale>
        <p:origin x="588" y="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4146CD-EF81-401F-9485-6183B737F4D6}" type="datetimeFigureOut">
              <a:rPr lang="vi-VN" smtClean="0"/>
              <a:pPr/>
              <a:t>14/11/2022</a:t>
            </a:fld>
            <a:endParaRPr lang="vi-VN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9D184D-B8C1-4C75-9492-931EEFACAA35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067732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>
            <a:extLst>
              <a:ext uri="{FF2B5EF4-FFF2-40B4-BE49-F238E27FC236}">
                <a16:creationId xmlns:a16="http://schemas.microsoft.com/office/drawing/2014/main" id="{98EBFA88-1FC4-45C9-8AD0-1FEC8FCAE84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BB8624DC-A8CD-4424-8635-5ABCB5DF2BF2}" type="slidenum">
              <a:rPr lang="en-US" altLang="vi-VN" smtClean="0"/>
              <a:pPr/>
              <a:t>18</a:t>
            </a:fld>
            <a:endParaRPr lang="en-US" altLang="vi-VN"/>
          </a:p>
        </p:txBody>
      </p:sp>
      <p:sp>
        <p:nvSpPr>
          <p:cNvPr id="38915" name="Rectangle 2">
            <a:extLst>
              <a:ext uri="{FF2B5EF4-FFF2-40B4-BE49-F238E27FC236}">
                <a16:creationId xmlns:a16="http://schemas.microsoft.com/office/drawing/2014/main" id="{53C55C39-B4F8-4E07-AC54-1BD904E41DA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>
            <a:extLst>
              <a:ext uri="{FF2B5EF4-FFF2-40B4-BE49-F238E27FC236}">
                <a16:creationId xmlns:a16="http://schemas.microsoft.com/office/drawing/2014/main" id="{E7D46D0E-050F-4470-80C3-5BB38EAF00F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vi-VN" altLang="vi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38798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pPr/>
              <a:t>11/14/2022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6662417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pPr/>
              <a:t>11/14/2022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528292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2"/>
            <a:ext cx="2057400" cy="32908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2"/>
            <a:ext cx="6019800" cy="32908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pPr/>
              <a:t>11/14/2022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61833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pPr/>
              <a:t>11/14/2022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1159608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pPr/>
              <a:t>11/14/2022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557951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4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4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pPr/>
              <a:t>11/14/2022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003635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pPr/>
              <a:t>11/14/2022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4165062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pPr/>
              <a:t>11/14/2022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6126813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pPr/>
              <a:t>11/14/2022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5837297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3" y="1076327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pPr/>
              <a:t>11/14/2022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78682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pPr/>
              <a:t>11/14/2022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2069403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pPr/>
              <a:t>11/14/2022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50571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9" r:id="rId1"/>
    <p:sldLayoutId id="2147483840" r:id="rId2"/>
    <p:sldLayoutId id="2147483841" r:id="rId3"/>
    <p:sldLayoutId id="2147483842" r:id="rId4"/>
    <p:sldLayoutId id="2147483843" r:id="rId5"/>
    <p:sldLayoutId id="2147483844" r:id="rId6"/>
    <p:sldLayoutId id="2147483845" r:id="rId7"/>
    <p:sldLayoutId id="2147483846" r:id="rId8"/>
    <p:sldLayoutId id="2147483847" r:id="rId9"/>
    <p:sldLayoutId id="2147483848" r:id="rId10"/>
    <p:sldLayoutId id="214748384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Admin\Desktop\Bai%20day%20on%20line%201\TUAN%2021%20PHONG%20D&#7882;CH\Tap%20vi&#234;t%20on%20t&#226;p\b&#224;i%2089%20I&#202;P%20-%20LI&#7870;P%20-%20&#431;&#7898;P%20-%20M&#431;&#7898;P\GHi%20&#226;m%20tap%20viet\VIET%20VO.m4a" TargetMode="External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image" Target="../media/image10.wm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C11F8414-431B-4993-9DBD-467D26AA11B8}"/>
              </a:ext>
            </a:extLst>
          </p:cNvPr>
          <p:cNvSpPr txBox="1"/>
          <p:nvPr/>
        </p:nvSpPr>
        <p:spPr>
          <a:xfrm>
            <a:off x="-1" y="888387"/>
            <a:ext cx="9143999" cy="2927981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6600" b="1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TIẾNG VIỆT   LỚP 1</a:t>
            </a:r>
          </a:p>
          <a:p>
            <a:pPr algn="ctr">
              <a:lnSpc>
                <a:spcPct val="150000"/>
              </a:lnSpc>
            </a:pPr>
            <a:r>
              <a:rPr lang="en-US" sz="6600" b="1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vi-VN" sz="6600" b="1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BÀI </a:t>
            </a:r>
            <a:r>
              <a:rPr lang="en-US" sz="6600" b="1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23</a:t>
            </a:r>
            <a:r>
              <a:rPr lang="vi-VN" sz="6600" b="1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: </a:t>
            </a:r>
            <a:r>
              <a:rPr lang="en-US" sz="6600" b="1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Th</a:t>
            </a:r>
            <a:r>
              <a:rPr lang="vi-VN" sz="6600" b="1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– </a:t>
            </a:r>
            <a:r>
              <a:rPr lang="en-US" sz="6600" b="1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th</a:t>
            </a:r>
            <a:r>
              <a:rPr lang="en-US" sz="6600" b="1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– </a:t>
            </a:r>
            <a:r>
              <a:rPr lang="en-US" sz="6600" b="1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ia</a:t>
            </a:r>
            <a:r>
              <a:rPr lang="en-US" sz="6600" b="1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</a:t>
            </a:r>
            <a:endParaRPr lang="vi-VN" sz="6600" b="1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2096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25" t="-2475" r="12025" b="8185"/>
          <a:stretch/>
        </p:blipFill>
        <p:spPr>
          <a:xfrm>
            <a:off x="1944546" y="0"/>
            <a:ext cx="5601765" cy="4849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4061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884" y="633222"/>
            <a:ext cx="1245311" cy="363474"/>
          </a:xfrm>
          <a:prstGeom prst="rect">
            <a:avLst/>
          </a:prstGeom>
        </p:spPr>
      </p:pic>
      <p:pic>
        <p:nvPicPr>
          <p:cNvPr id="3" name="B23_ia_K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32212" y="996696"/>
            <a:ext cx="4693023" cy="3904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3612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ập-viết-lớp-1_-chữ-thìa_-Bài-23_-sách-Kết-Nối-tri-thức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790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24" descr="CS00073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99" y="-199"/>
            <a:ext cx="2049066" cy="2049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25" descr="CS00073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06403"/>
            <a:ext cx="2732088" cy="15370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26" descr="CS00073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6411914" y="1"/>
            <a:ext cx="2732087" cy="15370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Picture 27" descr="CS00073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094737" y="3094237"/>
            <a:ext cx="2049065" cy="2049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tu the ngoi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81"/>
          <a:stretch>
            <a:fillRect/>
          </a:stretch>
        </p:blipFill>
        <p:spPr bwMode="auto">
          <a:xfrm>
            <a:off x="2630488" y="1627586"/>
            <a:ext cx="4227512" cy="3211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VIET VO.m4a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2343150"/>
            <a:ext cx="609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12507212"/>
      </p:ext>
    </p:extLst>
  </p:cSld>
  <p:clrMapOvr>
    <a:masterClrMapping/>
  </p:clrMapOvr>
  <p:transition spd="slow" advClick="0" advTm="22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10" b="18897"/>
          <a:stretch/>
        </p:blipFill>
        <p:spPr bwMode="auto">
          <a:xfrm>
            <a:off x="662151" y="591207"/>
            <a:ext cx="7748080" cy="2790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75538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89" t="-3695" r="3309" b="3695"/>
          <a:stretch/>
        </p:blipFill>
        <p:spPr bwMode="auto">
          <a:xfrm>
            <a:off x="357745" y="0"/>
            <a:ext cx="8463062" cy="49156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42065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60319"/>
          <a:stretch/>
        </p:blipFill>
        <p:spPr bwMode="auto">
          <a:xfrm>
            <a:off x="1046750" y="144379"/>
            <a:ext cx="7109341" cy="3970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57213" y="4157663"/>
            <a:ext cx="8058150" cy="90024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2700" dirty="0">
                <a:latin typeface="Arial-SGK-TV" pitchFamily="2" charset="0"/>
                <a:cs typeface="Arial-SGK-TV" pitchFamily="2" charset="0"/>
              </a:rPr>
              <a:t>    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Bé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 chia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thìa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, chia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dĩa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cho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cả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nhà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Thìa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dĩa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 to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cho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bố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mẹ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Thìa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dĩa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nhỏ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cho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700" dirty="0" err="1">
                <a:latin typeface="Arial-SGK-TV" pitchFamily="2" charset="0"/>
                <a:cs typeface="Arial-SGK-TV" pitchFamily="2" charset="0"/>
              </a:rPr>
              <a:t>bé</a:t>
            </a:r>
            <a:r>
              <a:rPr lang="en-US" sz="2700" dirty="0">
                <a:latin typeface="Arial-SGK-TV" pitchFamily="2" charset="0"/>
                <a:cs typeface="Arial-SGK-TV" pitchFamily="2" charset="0"/>
              </a:rPr>
              <a:t>.</a:t>
            </a:r>
          </a:p>
        </p:txBody>
      </p:sp>
      <p:cxnSp>
        <p:nvCxnSpPr>
          <p:cNvPr id="13" name="Đường nối Thẳng 8">
            <a:extLst>
              <a:ext uri="{FF2B5EF4-FFF2-40B4-BE49-F238E27FC236}">
                <a16:creationId xmlns:a16="http://schemas.microsoft.com/office/drawing/2014/main" id="{941B548F-9E9D-424F-AFD7-976BAB460E9C}"/>
              </a:ext>
            </a:extLst>
          </p:cNvPr>
          <p:cNvCxnSpPr>
            <a:cxnSpLocks/>
          </p:cNvCxnSpPr>
          <p:nvPr/>
        </p:nvCxnSpPr>
        <p:spPr>
          <a:xfrm flipV="1">
            <a:off x="1677267" y="4569941"/>
            <a:ext cx="508721" cy="927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Đường nối Thẳng 8">
            <a:extLst>
              <a:ext uri="{FF2B5EF4-FFF2-40B4-BE49-F238E27FC236}">
                <a16:creationId xmlns:a16="http://schemas.microsoft.com/office/drawing/2014/main" id="{941B548F-9E9D-424F-AFD7-976BAB460E9C}"/>
              </a:ext>
            </a:extLst>
          </p:cNvPr>
          <p:cNvCxnSpPr>
            <a:cxnSpLocks/>
          </p:cNvCxnSpPr>
          <p:nvPr/>
        </p:nvCxnSpPr>
        <p:spPr>
          <a:xfrm flipV="1">
            <a:off x="2391642" y="4584229"/>
            <a:ext cx="508721" cy="927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Đường nối Thẳng 8">
            <a:extLst>
              <a:ext uri="{FF2B5EF4-FFF2-40B4-BE49-F238E27FC236}">
                <a16:creationId xmlns:a16="http://schemas.microsoft.com/office/drawing/2014/main" id="{941B548F-9E9D-424F-AFD7-976BAB460E9C}"/>
              </a:ext>
            </a:extLst>
          </p:cNvPr>
          <p:cNvCxnSpPr>
            <a:cxnSpLocks/>
          </p:cNvCxnSpPr>
          <p:nvPr/>
        </p:nvCxnSpPr>
        <p:spPr>
          <a:xfrm flipV="1">
            <a:off x="3817577" y="4584229"/>
            <a:ext cx="508721" cy="927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30207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644"/>
          <a:stretch/>
        </p:blipFill>
        <p:spPr bwMode="auto">
          <a:xfrm>
            <a:off x="1025843" y="53827"/>
            <a:ext cx="6675120" cy="50125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93847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>
            <a:extLst>
              <a:ext uri="{FF2B5EF4-FFF2-40B4-BE49-F238E27FC236}">
                <a16:creationId xmlns:a16="http://schemas.microsoft.com/office/drawing/2014/main" id="{EF6EDE1F-9DE4-4193-9161-CAA38AAAB35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vi-VN"/>
              <a:t> </a:t>
            </a:r>
          </a:p>
        </p:txBody>
      </p:sp>
      <p:sp>
        <p:nvSpPr>
          <p:cNvPr id="37891" name="Rectangle 3">
            <a:extLst>
              <a:ext uri="{FF2B5EF4-FFF2-40B4-BE49-F238E27FC236}">
                <a16:creationId xmlns:a16="http://schemas.microsoft.com/office/drawing/2014/main" id="{F63127CC-1BE4-44BB-BC5B-784329AA4463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vi-VN" altLang="vi-VN"/>
          </a:p>
        </p:txBody>
      </p:sp>
      <p:pic>
        <p:nvPicPr>
          <p:cNvPr id="37892" name="Picture 1">
            <a:extLst>
              <a:ext uri="{FF2B5EF4-FFF2-40B4-BE49-F238E27FC236}">
                <a16:creationId xmlns:a16="http://schemas.microsoft.com/office/drawing/2014/main" id="{E78FA6C9-2542-4602-B78C-A6ACA2B626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3" name="WordArt 6">
            <a:extLst>
              <a:ext uri="{FF2B5EF4-FFF2-40B4-BE49-F238E27FC236}">
                <a16:creationId xmlns:a16="http://schemas.microsoft.com/office/drawing/2014/main" id="{C90E0876-D01D-4673-ABEF-F7A5065069D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14400" y="1828800"/>
            <a:ext cx="7315200" cy="1028700"/>
          </a:xfrm>
          <a:prstGeom prst="rect">
            <a:avLst/>
          </a:prstGeom>
        </p:spPr>
        <p:txBody>
          <a:bodyPr wrap="none" lIns="68580" tIns="34290" rIns="68580" bIns="34290" fromWordArt="1">
            <a:prstTxWarp prst="textCurveUp">
              <a:avLst>
                <a:gd name="adj" fmla="val 6500"/>
              </a:avLst>
            </a:prstTxWarp>
          </a:bodyPr>
          <a:lstStyle/>
          <a:p>
            <a:pPr algn="ctr"/>
            <a:r>
              <a:rPr lang="vi-VN" sz="2700" kern="1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0000CC"/>
                </a:solid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Chúc các em chăm ngoan học giỏi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SOA\Khung nen bieu tuong\Khung nen bieu tuong\[Muare.asia]-FramesChildrenVol34\muare.asia - babyvol34 - 4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8053" y="116086"/>
            <a:ext cx="8839422" cy="49131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3133408" y="2010103"/>
            <a:ext cx="5545520" cy="108491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66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ÔN BÀI CŨ</a:t>
            </a:r>
          </a:p>
        </p:txBody>
      </p:sp>
    </p:spTree>
    <p:extLst>
      <p:ext uri="{BB962C8B-B14F-4D97-AF65-F5344CB8AC3E}">
        <p14:creationId xmlns:p14="http://schemas.microsoft.com/office/powerpoint/2010/main" val="3446305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215893" y="1063229"/>
            <a:ext cx="9549112" cy="2824639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5400" b="1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    </a:t>
            </a:r>
            <a:r>
              <a:rPr lang="en-US" sz="5400" b="1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r     s     </a:t>
            </a:r>
            <a:r>
              <a:rPr lang="en-US" sz="5400" b="1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t   </a:t>
            </a:r>
            <a:r>
              <a:rPr lang="en-US" sz="5400" b="1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ng   </a:t>
            </a:r>
            <a:r>
              <a:rPr lang="en-US" sz="5400" b="1" dirty="0" err="1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tr</a:t>
            </a:r>
            <a:r>
              <a:rPr lang="en-US" sz="5400" b="1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   </a:t>
            </a:r>
            <a:r>
              <a:rPr lang="en-US" sz="5400" b="1" dirty="0" err="1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kh</a:t>
            </a:r>
            <a:endParaRPr lang="en-US" sz="5400" b="1" dirty="0">
              <a:solidFill>
                <a:srgbClr val="002060"/>
              </a:solidFill>
              <a:latin typeface="Arial-SGK-TV" pitchFamily="2" charset="0"/>
              <a:cs typeface="Arial-SGK-TV" pitchFamily="2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US" sz="5400" b="1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 </a:t>
            </a:r>
            <a:r>
              <a:rPr lang="en-US" sz="5400" b="1" dirty="0" err="1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tá</a:t>
            </a:r>
            <a:r>
              <a:rPr lang="en-US" sz="5400" b="1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    </a:t>
            </a:r>
            <a:r>
              <a:rPr lang="en-US" sz="5400" b="1" dirty="0" err="1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rạ</a:t>
            </a:r>
            <a:r>
              <a:rPr lang="en-US" sz="5400" b="1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    </a:t>
            </a:r>
            <a:r>
              <a:rPr lang="en-US" sz="5400" b="1" dirty="0" err="1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khế</a:t>
            </a:r>
            <a:r>
              <a:rPr lang="en-US" sz="5400" b="1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    </a:t>
            </a:r>
            <a:r>
              <a:rPr lang="en-US" sz="5400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trê</a:t>
            </a:r>
            <a:r>
              <a:rPr lang="en-US" sz="5400" b="1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    </a:t>
            </a:r>
            <a:r>
              <a:rPr lang="en-US" sz="5400" b="1" dirty="0" err="1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sò</a:t>
            </a:r>
            <a:endParaRPr lang="en-US" sz="5400" b="1" dirty="0">
              <a:solidFill>
                <a:srgbClr val="002060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820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7322" y="755319"/>
            <a:ext cx="9016678" cy="2824639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4800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ô </a:t>
            </a:r>
            <a:r>
              <a:rPr lang="en-US" sz="48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tô</a:t>
            </a:r>
            <a:r>
              <a:rPr lang="en-US" sz="48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 </a:t>
            </a:r>
            <a:r>
              <a:rPr lang="en-US" sz="4800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sư</a:t>
            </a:r>
            <a:r>
              <a:rPr lang="en-US" sz="48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tử</a:t>
            </a:r>
            <a:r>
              <a:rPr lang="en-US" sz="48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   </a:t>
            </a:r>
            <a:r>
              <a:rPr lang="en-US" sz="4800" b="1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cá</a:t>
            </a:r>
            <a:r>
              <a:rPr lang="en-US" sz="4800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trê</a:t>
            </a:r>
            <a:r>
              <a:rPr lang="en-US" sz="48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    </a:t>
            </a:r>
            <a:r>
              <a:rPr lang="en-US" sz="4800" b="1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tre</a:t>
            </a:r>
            <a:r>
              <a:rPr lang="en-US" sz="4800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ngà</a:t>
            </a:r>
            <a:endParaRPr lang="en-US" sz="48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US" sz="4800" b="1" dirty="0" err="1" smtClean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Hà</a:t>
            </a:r>
            <a:r>
              <a:rPr lang="en-US" sz="4800" b="1" dirty="0" smtClean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tả</a:t>
            </a:r>
            <a:r>
              <a:rPr lang="en-US" sz="4800" b="1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hồ</a:t>
            </a:r>
            <a:r>
              <a:rPr lang="en-US" sz="4800" b="1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cá</a:t>
            </a:r>
            <a:r>
              <a:rPr lang="en-US" sz="4800" b="1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4800" b="1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Hồ</a:t>
            </a:r>
            <a:r>
              <a:rPr lang="en-US" sz="4800" b="1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 to, </a:t>
            </a:r>
            <a:r>
              <a:rPr lang="en-US" sz="4800" b="1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có</a:t>
            </a:r>
            <a:r>
              <a:rPr lang="en-US" sz="4800" b="1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cá</a:t>
            </a:r>
            <a:r>
              <a:rPr lang="en-US" sz="4800" b="1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mè</a:t>
            </a:r>
            <a:r>
              <a:rPr lang="en-US" sz="4800" b="1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4800" b="1" dirty="0" smtClean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    </a:t>
            </a:r>
            <a:r>
              <a:rPr lang="en-US" sz="4800" b="1" dirty="0" err="1" smtClean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cá</a:t>
            </a:r>
            <a:r>
              <a:rPr lang="en-US" sz="4800" b="1" dirty="0" smtClean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trê</a:t>
            </a:r>
            <a:r>
              <a:rPr lang="en-US" sz="4800" b="1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4800" b="1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cá</a:t>
            </a:r>
            <a:r>
              <a:rPr lang="en-US" sz="4800" b="1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rô</a:t>
            </a:r>
            <a:r>
              <a:rPr lang="en-US" sz="4800" b="1" dirty="0" smtClean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.  </a:t>
            </a:r>
            <a:endParaRPr lang="en-US" sz="4800" b="1" dirty="0">
              <a:solidFill>
                <a:schemeClr val="tx1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7771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84" r="861" b="13766"/>
          <a:stretch/>
        </p:blipFill>
        <p:spPr bwMode="auto">
          <a:xfrm>
            <a:off x="475902" y="205979"/>
            <a:ext cx="8399098" cy="4121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887795" y="4326194"/>
            <a:ext cx="58895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latin typeface="Arial-SGK-TV" pitchFamily="2" charset="0"/>
                <a:cs typeface="Arial-SGK-TV" pitchFamily="2" charset="0"/>
              </a:rPr>
              <a:t>Trung</a:t>
            </a:r>
            <a:r>
              <a:rPr lang="en-US" sz="2800" b="1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b="1" dirty="0" err="1" smtClean="0">
                <a:latin typeface="Arial-SGK-TV" pitchFamily="2" charset="0"/>
                <a:cs typeface="Arial-SGK-TV" pitchFamily="2" charset="0"/>
              </a:rPr>
              <a:t>thu</a:t>
            </a:r>
            <a:r>
              <a:rPr lang="en-US" sz="2800" b="1" dirty="0" smtClean="0">
                <a:latin typeface="Arial-SGK-TV" pitchFamily="2" charset="0"/>
                <a:cs typeface="Arial-SGK-TV" pitchFamily="2" charset="0"/>
              </a:rPr>
              <a:t>, </a:t>
            </a:r>
            <a:r>
              <a:rPr lang="vi-VN" sz="2800" b="1" dirty="0" smtClean="0">
                <a:latin typeface="Arial-SGK-TV" pitchFamily="2" charset="0"/>
                <a:cs typeface="Arial-SGK-TV" pitchFamily="2" charset="0"/>
              </a:rPr>
              <a:t>bé được chia quà.</a:t>
            </a:r>
            <a:endParaRPr lang="en-US" sz="2800" b="1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989007" y="4326194"/>
            <a:ext cx="7570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th</a:t>
            </a:r>
            <a:endParaRPr lang="en-US" sz="28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653549" y="4325474"/>
            <a:ext cx="7570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ia</a:t>
            </a:r>
            <a:endParaRPr lang="en-US" sz="28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1811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6477" y="0"/>
            <a:ext cx="2301197" cy="1033463"/>
          </a:xfrm>
        </p:spPr>
        <p:txBody>
          <a:bodyPr>
            <a:normAutofit/>
          </a:bodyPr>
          <a:lstStyle/>
          <a:p>
            <a:r>
              <a:rPr lang="en-US" sz="5000" b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 </a:t>
            </a:r>
            <a:r>
              <a:rPr lang="en-US" sz="5000" b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th</a:t>
            </a:r>
            <a:endParaRPr lang="en-US" sz="50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graphicFrame>
        <p:nvGraphicFramePr>
          <p:cNvPr id="3" name="Table 2"/>
          <p:cNvGraphicFramePr/>
          <p:nvPr>
            <p:extLst>
              <p:ext uri="{D42A27DB-BD31-4B8C-83A1-F6EECF244321}">
                <p14:modId xmlns:p14="http://schemas.microsoft.com/office/powerpoint/2010/main" val="1729520192"/>
              </p:ext>
            </p:extLst>
          </p:nvPr>
        </p:nvGraphicFramePr>
        <p:xfrm>
          <a:off x="1023606" y="831148"/>
          <a:ext cx="2971801" cy="164374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87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930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21873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21873">
                <a:tc gridSpan="2">
                  <a:txBody>
                    <a:bodyPr/>
                    <a:lstStyle/>
                    <a:p>
                      <a:pPr>
                        <a:buNone/>
                      </a:pP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7" name="Title 1"/>
          <p:cNvSpPr>
            <a:spLocks noGrp="1"/>
          </p:cNvSpPr>
          <p:nvPr/>
        </p:nvSpPr>
        <p:spPr>
          <a:xfrm>
            <a:off x="1391127" y="794550"/>
            <a:ext cx="949166" cy="1033463"/>
          </a:xfrm>
          <a:prstGeom prst="rect">
            <a:avLst/>
          </a:prstGeom>
          <a:noFill/>
          <a:ln w="9525">
            <a:noFill/>
          </a:ln>
        </p:spPr>
        <p:txBody>
          <a:bodyPr lIns="68580" tIns="34290" rIns="68580" bIns="34290" anchor="ctr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r>
              <a:rPr lang="en-US" sz="41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th</a:t>
            </a:r>
            <a:endParaRPr lang="en-US" sz="41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9" name="Title 1"/>
          <p:cNvSpPr>
            <a:spLocks noGrp="1"/>
          </p:cNvSpPr>
          <p:nvPr/>
        </p:nvSpPr>
        <p:spPr>
          <a:xfrm>
            <a:off x="2448878" y="811219"/>
            <a:ext cx="1600439" cy="1033463"/>
          </a:xfrm>
          <a:prstGeom prst="rect">
            <a:avLst/>
          </a:prstGeom>
          <a:noFill/>
          <a:ln w="9525">
            <a:noFill/>
          </a:ln>
        </p:spPr>
        <p:txBody>
          <a:bodyPr lIns="68580" tIns="34290" rIns="68580" bIns="34290" anchor="ctr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r>
              <a:rPr lang="en-US" sz="4100" b="1" smtClean="0">
                <a:latin typeface="Arial-SGK-TV" pitchFamily="2" charset="0"/>
                <a:cs typeface="Arial-SGK-TV" pitchFamily="2" charset="0"/>
              </a:rPr>
              <a:t>  u</a:t>
            </a:r>
            <a:endParaRPr lang="en-US" sz="4100" b="1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0" name="Title 1"/>
          <p:cNvSpPr>
            <a:spLocks noGrp="1"/>
          </p:cNvSpPr>
          <p:nvPr/>
        </p:nvSpPr>
        <p:spPr>
          <a:xfrm>
            <a:off x="1511617" y="1538929"/>
            <a:ext cx="1714500" cy="1033463"/>
          </a:xfrm>
          <a:prstGeom prst="rect">
            <a:avLst/>
          </a:prstGeom>
          <a:noFill/>
          <a:ln w="9525">
            <a:noFill/>
          </a:ln>
        </p:spPr>
        <p:txBody>
          <a:bodyPr lIns="68580" tIns="34290" rIns="68580" bIns="34290" anchor="ctr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r>
              <a:rPr lang="en-US" sz="4100" b="1" dirty="0">
                <a:latin typeface="Arial-SGK-TV" pitchFamily="2" charset="0"/>
                <a:cs typeface="Arial-SGK-TV" pitchFamily="2" charset="0"/>
              </a:rPr>
              <a:t>   </a:t>
            </a:r>
            <a:r>
              <a:rPr lang="en-US" sz="41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th</a:t>
            </a:r>
            <a:r>
              <a:rPr lang="en-US" sz="4100" b="1" dirty="0" err="1">
                <a:latin typeface="Arial-SGK-TV" pitchFamily="2" charset="0"/>
                <a:cs typeface="Arial-SGK-TV" pitchFamily="2" charset="0"/>
              </a:rPr>
              <a:t>u</a:t>
            </a:r>
            <a:r>
              <a:rPr lang="en-US" sz="41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endParaRPr lang="en-US" sz="4100" b="1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13E092D-314A-42D5-B434-49538CECF1F1}"/>
              </a:ext>
            </a:extLst>
          </p:cNvPr>
          <p:cNvSpPr txBox="1">
            <a:spLocks/>
          </p:cNvSpPr>
          <p:nvPr/>
        </p:nvSpPr>
        <p:spPr>
          <a:xfrm>
            <a:off x="2058144" y="2760572"/>
            <a:ext cx="4664597" cy="1033463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5400" kern="1200" spc="-12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dirty="0" err="1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thẻ</a:t>
            </a:r>
            <a:r>
              <a:rPr lang="en-US" sz="4800" b="1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   </a:t>
            </a:r>
            <a:r>
              <a:rPr lang="en-US" sz="4800" b="1" dirty="0" err="1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thọ</a:t>
            </a:r>
            <a:r>
              <a:rPr lang="en-US" sz="4800" b="1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     </a:t>
            </a:r>
            <a:r>
              <a:rPr lang="en-US" sz="4800" b="1" dirty="0" err="1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thơ</a:t>
            </a:r>
            <a:endParaRPr lang="en-US" sz="4800" b="1" dirty="0">
              <a:solidFill>
                <a:srgbClr val="002060"/>
              </a:solidFill>
              <a:latin typeface="Arial-SGK-TV" pitchFamily="2" charset="0"/>
              <a:cs typeface="Arial-SGK-TV" pitchFamily="2" charset="0"/>
            </a:endParaRPr>
          </a:p>
        </p:txBody>
      </p:sp>
      <p:graphicFrame>
        <p:nvGraphicFramePr>
          <p:cNvPr id="18" name="Table 17"/>
          <p:cNvGraphicFramePr/>
          <p:nvPr>
            <p:extLst>
              <p:ext uri="{D42A27DB-BD31-4B8C-83A1-F6EECF244321}">
                <p14:modId xmlns:p14="http://schemas.microsoft.com/office/powerpoint/2010/main" val="675529125"/>
              </p:ext>
            </p:extLst>
          </p:nvPr>
        </p:nvGraphicFramePr>
        <p:xfrm>
          <a:off x="4724069" y="859723"/>
          <a:ext cx="2971801" cy="164374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87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930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21873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21873">
                <a:tc gridSpan="2">
                  <a:txBody>
                    <a:bodyPr/>
                    <a:lstStyle/>
                    <a:p>
                      <a:pPr>
                        <a:buNone/>
                      </a:pPr>
                      <a:endParaRPr lang="en-US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34290" marB="34290"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1" name="Title 1"/>
          <p:cNvSpPr>
            <a:spLocks noGrp="1"/>
          </p:cNvSpPr>
          <p:nvPr/>
        </p:nvSpPr>
        <p:spPr>
          <a:xfrm>
            <a:off x="5091589" y="823125"/>
            <a:ext cx="949166" cy="1033463"/>
          </a:xfrm>
          <a:prstGeom prst="rect">
            <a:avLst/>
          </a:prstGeom>
          <a:noFill/>
          <a:ln w="9525">
            <a:noFill/>
          </a:ln>
        </p:spPr>
        <p:txBody>
          <a:bodyPr lIns="68580" tIns="34290" rIns="68580" bIns="34290" anchor="ctr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r>
              <a:rPr lang="en-US" sz="41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ch</a:t>
            </a:r>
            <a:endParaRPr lang="en-US" sz="41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2" name="Title 1"/>
          <p:cNvSpPr>
            <a:spLocks noGrp="1"/>
          </p:cNvSpPr>
          <p:nvPr/>
        </p:nvSpPr>
        <p:spPr>
          <a:xfrm>
            <a:off x="6149341" y="839793"/>
            <a:ext cx="1600439" cy="1033463"/>
          </a:xfrm>
          <a:prstGeom prst="rect">
            <a:avLst/>
          </a:prstGeom>
          <a:noFill/>
          <a:ln w="9525">
            <a:noFill/>
          </a:ln>
        </p:spPr>
        <p:txBody>
          <a:bodyPr lIns="68580" tIns="34290" rIns="68580" bIns="34290" anchor="ctr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r>
              <a:rPr lang="en-US" sz="4100" b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 ia</a:t>
            </a:r>
            <a:endParaRPr lang="en-US" sz="41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3" name="Title 1"/>
          <p:cNvSpPr>
            <a:spLocks noGrp="1"/>
          </p:cNvSpPr>
          <p:nvPr/>
        </p:nvSpPr>
        <p:spPr>
          <a:xfrm>
            <a:off x="5097780" y="1567504"/>
            <a:ext cx="1943100" cy="1033463"/>
          </a:xfrm>
          <a:prstGeom prst="rect">
            <a:avLst/>
          </a:prstGeom>
          <a:noFill/>
          <a:ln w="9525">
            <a:noFill/>
          </a:ln>
        </p:spPr>
        <p:txBody>
          <a:bodyPr lIns="68580" tIns="34290" rIns="68580" bIns="34290" anchor="ctr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r>
              <a:rPr lang="en-US" sz="4100" b="1" dirty="0">
                <a:latin typeface="Arial-SGK-TV" pitchFamily="2" charset="0"/>
                <a:cs typeface="Arial-SGK-TV" pitchFamily="2" charset="0"/>
              </a:rPr>
              <a:t>   </a:t>
            </a:r>
            <a:r>
              <a:rPr lang="en-US" sz="41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ch</a:t>
            </a:r>
            <a:r>
              <a:rPr lang="en-US" sz="4100" b="1" dirty="0">
                <a:latin typeface="Arial-SGK-TV" pitchFamily="2" charset="0"/>
                <a:cs typeface="Arial-SGK-TV" pitchFamily="2" charset="0"/>
              </a:rPr>
              <a:t>ia </a:t>
            </a: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E13E092D-314A-42D5-B434-49538CECF1F1}"/>
              </a:ext>
            </a:extLst>
          </p:cNvPr>
          <p:cNvSpPr txBox="1">
            <a:spLocks/>
          </p:cNvSpPr>
          <p:nvPr/>
        </p:nvSpPr>
        <p:spPr>
          <a:xfrm>
            <a:off x="2114480" y="3863428"/>
            <a:ext cx="4685261" cy="1033463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5400" kern="1200" spc="-12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dirty="0" err="1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đĩa</a:t>
            </a:r>
            <a:r>
              <a:rPr lang="en-US" sz="4800" b="1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    </a:t>
            </a:r>
            <a:r>
              <a:rPr lang="en-US" sz="4800" b="1" dirty="0" err="1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mí</a:t>
            </a:r>
            <a:r>
              <a:rPr lang="en-US" sz="4800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a</a:t>
            </a:r>
            <a:r>
              <a:rPr lang="en-US" sz="4800" b="1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   </a:t>
            </a:r>
            <a:r>
              <a:rPr lang="en-US" sz="4800" b="1" dirty="0" err="1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thì</a:t>
            </a:r>
            <a:r>
              <a:rPr lang="en-US" sz="4800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a</a:t>
            </a:r>
            <a:endParaRPr lang="en-US" sz="4800" b="1" dirty="0">
              <a:solidFill>
                <a:srgbClr val="00206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5" name="Title 1"/>
          <p:cNvSpPr txBox="1">
            <a:spLocks/>
          </p:cNvSpPr>
          <p:nvPr/>
        </p:nvSpPr>
        <p:spPr>
          <a:xfrm>
            <a:off x="4890156" y="0"/>
            <a:ext cx="2301197" cy="10334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000" b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 ia</a:t>
            </a:r>
            <a:endParaRPr lang="en-US" sz="50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E13E092D-314A-42D5-B434-49538CECF1F1}"/>
              </a:ext>
            </a:extLst>
          </p:cNvPr>
          <p:cNvSpPr txBox="1">
            <a:spLocks/>
          </p:cNvSpPr>
          <p:nvPr/>
        </p:nvSpPr>
        <p:spPr>
          <a:xfrm>
            <a:off x="2058144" y="2772478"/>
            <a:ext cx="4927460" cy="1033463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5400" kern="1200" spc="-12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th</a:t>
            </a:r>
            <a:r>
              <a:rPr lang="en-US" sz="4800" b="1" dirty="0" err="1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ẻ</a:t>
            </a:r>
            <a:r>
              <a:rPr lang="en-US" sz="4800" b="1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   </a:t>
            </a:r>
            <a:r>
              <a:rPr lang="en-US" sz="4800" b="1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th</a:t>
            </a:r>
            <a:r>
              <a:rPr lang="en-US" sz="4800" b="1" dirty="0" err="1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ọ</a:t>
            </a:r>
            <a:r>
              <a:rPr lang="en-US" sz="4800" b="1" dirty="0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     </a:t>
            </a:r>
            <a:r>
              <a:rPr lang="en-US" sz="4800" b="1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th</a:t>
            </a:r>
            <a:r>
              <a:rPr lang="en-US" sz="4800" b="1" dirty="0" err="1" smtClean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ơ</a:t>
            </a:r>
            <a:endParaRPr lang="en-US" sz="4800" b="1" dirty="0">
              <a:solidFill>
                <a:srgbClr val="002060"/>
              </a:solidFill>
              <a:latin typeface="Arial-SGK-TV" pitchFamily="2" charset="0"/>
              <a:cs typeface="Arial-SGK-TV" pitchFamily="2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2592981" y="4655623"/>
            <a:ext cx="36913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4354930" y="4660320"/>
            <a:ext cx="36913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5971801" y="4651178"/>
            <a:ext cx="36913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32849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5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6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6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6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6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19" grpId="0"/>
      <p:bldP spid="20" grpId="0"/>
      <p:bldP spid="8" grpId="0"/>
      <p:bldP spid="21" grpId="0"/>
      <p:bldP spid="22" grpId="0"/>
      <p:bldP spid="23" grpId="0"/>
      <p:bldP spid="24" grpId="0"/>
      <p:bldP spid="25" grpId="0"/>
      <p:bldP spid="2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333"/>
          <a:stretch/>
        </p:blipFill>
        <p:spPr bwMode="auto">
          <a:xfrm>
            <a:off x="0" y="200025"/>
            <a:ext cx="9144000" cy="302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14313" y="3555125"/>
            <a:ext cx="9029700" cy="6232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3600" dirty="0">
                <a:latin typeface="Arial-SGK-TV" pitchFamily="2" charset="0"/>
                <a:cs typeface="Arial-SGK-TV" pitchFamily="2" charset="0"/>
              </a:rPr>
              <a:t> 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thủ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đô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         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lá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thư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    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thìa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dĩa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   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lá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tía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tô</a:t>
            </a:r>
            <a:endParaRPr lang="en-US" sz="3600" dirty="0">
              <a:latin typeface="Arial-SGK-TV" pitchFamily="2" charset="0"/>
              <a:cs typeface="Arial-SGK-TV" pitchFamily="2" charset="0"/>
            </a:endParaRPr>
          </a:p>
        </p:txBody>
      </p:sp>
      <p:cxnSp>
        <p:nvCxnSpPr>
          <p:cNvPr id="6" name="Đường nối Thẳng 4">
            <a:extLst>
              <a:ext uri="{FF2B5EF4-FFF2-40B4-BE49-F238E27FC236}">
                <a16:creationId xmlns:a16="http://schemas.microsoft.com/office/drawing/2014/main" id="{22EED34E-C943-4461-96BF-DF9C307F7C59}"/>
              </a:ext>
            </a:extLst>
          </p:cNvPr>
          <p:cNvCxnSpPr/>
          <p:nvPr/>
        </p:nvCxnSpPr>
        <p:spPr>
          <a:xfrm flipV="1">
            <a:off x="522426" y="4123685"/>
            <a:ext cx="365470" cy="5403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Đường nối Thẳng 4">
            <a:extLst>
              <a:ext uri="{FF2B5EF4-FFF2-40B4-BE49-F238E27FC236}">
                <a16:creationId xmlns:a16="http://schemas.microsoft.com/office/drawing/2014/main" id="{22EED34E-C943-4461-96BF-DF9C307F7C59}"/>
              </a:ext>
            </a:extLst>
          </p:cNvPr>
          <p:cNvCxnSpPr/>
          <p:nvPr/>
        </p:nvCxnSpPr>
        <p:spPr>
          <a:xfrm>
            <a:off x="7844873" y="4123685"/>
            <a:ext cx="36484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Đường nối Thẳng 4">
            <a:extLst>
              <a:ext uri="{FF2B5EF4-FFF2-40B4-BE49-F238E27FC236}">
                <a16:creationId xmlns:a16="http://schemas.microsoft.com/office/drawing/2014/main" id="{22EED34E-C943-4461-96BF-DF9C307F7C59}"/>
              </a:ext>
            </a:extLst>
          </p:cNvPr>
          <p:cNvCxnSpPr/>
          <p:nvPr/>
        </p:nvCxnSpPr>
        <p:spPr>
          <a:xfrm>
            <a:off x="5129213" y="4123685"/>
            <a:ext cx="67523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Đường nối Thẳng 4">
            <a:extLst>
              <a:ext uri="{FF2B5EF4-FFF2-40B4-BE49-F238E27FC236}">
                <a16:creationId xmlns:a16="http://schemas.microsoft.com/office/drawing/2014/main" id="{22EED34E-C943-4461-96BF-DF9C307F7C59}"/>
              </a:ext>
            </a:extLst>
          </p:cNvPr>
          <p:cNvCxnSpPr/>
          <p:nvPr/>
        </p:nvCxnSpPr>
        <p:spPr>
          <a:xfrm>
            <a:off x="3684518" y="4123685"/>
            <a:ext cx="397151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Đường nối Thẳng 4">
            <a:extLst>
              <a:ext uri="{FF2B5EF4-FFF2-40B4-BE49-F238E27FC236}">
                <a16:creationId xmlns:a16="http://schemas.microsoft.com/office/drawing/2014/main" id="{22EED34E-C943-4461-96BF-DF9C307F7C59}"/>
              </a:ext>
            </a:extLst>
          </p:cNvPr>
          <p:cNvCxnSpPr/>
          <p:nvPr/>
        </p:nvCxnSpPr>
        <p:spPr>
          <a:xfrm>
            <a:off x="6181933" y="4131347"/>
            <a:ext cx="463412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31668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1">
            <a:extLst>
              <a:ext uri="{FF2B5EF4-FFF2-40B4-BE49-F238E27FC236}">
                <a16:creationId xmlns:a16="http://schemas.microsoft.com/office/drawing/2014/main" id="{4B46DF8A-1CAE-41AB-AF0D-9BE955DFAE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5" y="209550"/>
            <a:ext cx="9138047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1" name="AutoShape 10">
            <a:extLst>
              <a:ext uri="{FF2B5EF4-FFF2-40B4-BE49-F238E27FC236}">
                <a16:creationId xmlns:a16="http://schemas.microsoft.com/office/drawing/2014/main" id="{45B27D8A-34FE-448F-A4AD-7A2AE8BEB4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71701" y="1527573"/>
            <a:ext cx="4812506" cy="1729978"/>
          </a:xfrm>
          <a:prstGeom prst="horizontalScroll">
            <a:avLst>
              <a:gd name="adj" fmla="val 12500"/>
            </a:avLst>
          </a:prstGeom>
          <a:solidFill>
            <a:srgbClr val="D7E927"/>
          </a:solidFill>
          <a:ln w="9525">
            <a:solidFill>
              <a:srgbClr val="0000FF"/>
            </a:solidFill>
            <a:round/>
            <a:headEnd/>
            <a:tailEnd/>
          </a:ln>
        </p:spPr>
        <p:txBody>
          <a:bodyPr wrap="none" lIns="68580" tIns="34290" rIns="68580" bIns="34290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vi-VN" altLang="en-US" sz="2700">
              <a:solidFill>
                <a:schemeClr val="folHlink"/>
              </a:solidFill>
            </a:endParaRPr>
          </a:p>
        </p:txBody>
      </p:sp>
      <p:sp>
        <p:nvSpPr>
          <p:cNvPr id="32772" name="Text Box 11">
            <a:extLst>
              <a:ext uri="{FF2B5EF4-FFF2-40B4-BE49-F238E27FC236}">
                <a16:creationId xmlns:a16="http://schemas.microsoft.com/office/drawing/2014/main" id="{243B69F1-7102-4478-B308-223FBA0A17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57450" y="1828800"/>
            <a:ext cx="4400550" cy="900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54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54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vi-VN" altLang="en-US" sz="54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</a:t>
            </a:r>
            <a:endParaRPr lang="en-US" altLang="en-US" sz="5400" b="1" dirty="0">
              <a:solidFill>
                <a:srgbClr val="0099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66" t="4276" r="21925" b="6160"/>
          <a:stretch/>
        </p:blipFill>
        <p:spPr>
          <a:xfrm>
            <a:off x="2045826" y="219918"/>
            <a:ext cx="5359809" cy="4606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4949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527</TotalTime>
  <Words>134</Words>
  <Application>Microsoft Office PowerPoint</Application>
  <PresentationFormat>On-screen Show (16:9)</PresentationFormat>
  <Paragraphs>27</Paragraphs>
  <Slides>18</Slides>
  <Notes>1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Arial</vt:lpstr>
      <vt:lpstr>Arial-SGK-TV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th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                 KẾ HOẠCH BÀI DẠY                                  BÀI 1: B  b ( 2 tiết ) I. MỤC TIÊU: 1. Phẩm chất:  - Chăm chỉ: Đi học đều, đúng giờ. 2. Năng lực chung: - Giao tiếp và hợp tác: có thói quen giúp đỡ nhau trong học tập. 3. Năng lực đặt thù: - Năng lực ngôn ngữ:  + Đọc, viết được chữ b, số 2 + Nhận biết được tiếng có chữ b, nói được câu có từ ngữ chứa tiếng có chữ b.</dc:title>
  <dc:creator/>
  <cp:lastModifiedBy>laptop</cp:lastModifiedBy>
  <cp:revision>59</cp:revision>
  <dcterms:created xsi:type="dcterms:W3CDTF">2020-08-10T13:50:00Z</dcterms:created>
  <dcterms:modified xsi:type="dcterms:W3CDTF">2022-11-14T09:46:21Z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1033-11.2.0.9281</vt:lpwstr>
  </property>
</Properties>
</file>