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7" r:id="rId2"/>
    <p:sldId id="307" r:id="rId3"/>
    <p:sldId id="280" r:id="rId4"/>
    <p:sldId id="266" r:id="rId5"/>
    <p:sldId id="282" r:id="rId6"/>
    <p:sldId id="283" r:id="rId7"/>
    <p:sldId id="284" r:id="rId8"/>
    <p:sldId id="286" r:id="rId9"/>
    <p:sldId id="287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6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13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C22AC-A605-4568-82CC-1E71985F6353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07260-ECE5-4D76-B74A-F5F71F5CF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954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75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909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377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03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F9DE2-2286-47AE-9F8D-BDB93BE86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9E2EA2-50F5-4F5A-963C-D47007A91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645E6-0715-46DD-B9A8-D58D9DA30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1ED2-E18B-45C3-A352-40C155DCD173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18601-AB2D-4E49-918C-654B640D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4DD70-97F6-4C30-9CAB-A0C7D5BD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E875-CBB1-4AC3-A6AE-151751198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77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2E379-E938-48E1-91B3-3031020CF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361C6-F08A-4843-94AF-4E1D4F497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3372F-CF30-4626-8FF5-E2FB72302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1ED2-E18B-45C3-A352-40C155DCD173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9168B-33C6-4658-B50B-74DED33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6A4CB-A29C-48BE-82F7-0F5820DCB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E875-CBB1-4AC3-A6AE-151751198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011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123F3-4059-4D55-956A-4354339F52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3F5A18-1A68-4411-8690-E07E3C7D5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3A844-1C34-442E-B2C9-9EC744574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1ED2-E18B-45C3-A352-40C155DCD173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8E82-FDD6-4869-B5B5-B9FE46E02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911D5-5F74-4454-A2A4-F8B5A616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E875-CBB1-4AC3-A6AE-151751198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719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F1A96-4BF1-4F6C-87A5-096126DDA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00474-6F97-4573-B529-E45CB1F52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EA6D4-D642-4812-B077-F1231BA0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1ED2-E18B-45C3-A352-40C155DCD173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32448-FB34-43C2-AECA-D487D51B5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4E1D1-C692-40BD-963C-6FD059A0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E875-CBB1-4AC3-A6AE-151751198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030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388DB-6EC1-4824-9D44-1C713D39B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477A5-5BA3-4E48-8E64-321386367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501DC-F4A7-41F9-B949-DCE22A417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1ED2-E18B-45C3-A352-40C155DCD173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B000D-4F2B-4627-BE2E-2CFEB0F97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986C7-12AA-41B0-A19A-8482557ED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E875-CBB1-4AC3-A6AE-151751198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41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C1959-DE04-49A0-A029-B9F1466CC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3092C-6CEB-427D-896F-E76F946D0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13B935-FD9D-4F23-BD0F-F318785A6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D0CE2-0EDB-4377-A60C-72F14E003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1ED2-E18B-45C3-A352-40C155DCD173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0ECC8-BDB9-4888-AA52-129DD74E9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1D85B-BD09-473A-A264-6D597D7C3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E875-CBB1-4AC3-A6AE-151751198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64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487C7-382C-4424-88AF-D5F7B18E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3323F-CCCF-4703-882A-971B6E0B3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38AA2F-9198-43BC-B508-483CE9627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C6890B-8769-4A26-A35E-7CAC50078A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C36F1-C4C9-4FA8-9626-84E6C1753D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FA3025-B7AF-4A0E-AFB5-48B7AC6AB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1ED2-E18B-45C3-A352-40C155DCD173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4E64B-7993-4DEC-B3AF-DE2B76EFA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51CFAE-B74B-4BF9-840E-60CFEFF74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E875-CBB1-4AC3-A6AE-151751198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88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942CE-914D-44DE-B066-08FD6564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A6D0D8-1DFB-452B-BAA3-327C07EFD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1ED2-E18B-45C3-A352-40C155DCD173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D5448F-9242-4657-BDEE-B9F88F974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EF58BA-1A5E-47E2-BD0E-8C01FA20D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E875-CBB1-4AC3-A6AE-151751198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46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B9EEA2-C589-456A-BE8F-1357ABD7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1ED2-E18B-45C3-A352-40C155DCD173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00B82C-E4AF-4F55-8B27-4679C6E3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5BEC2-554B-45A0-93BE-DF4AD3111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E875-CBB1-4AC3-A6AE-151751198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84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2727F-B851-4507-8F4C-7988E8BFE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4C161-3CEC-439B-8EA0-46CF69B9E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2FD213-D8F4-451D-87C0-E6F355617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921DF-CCB8-4DBD-809B-4D185B401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1ED2-E18B-45C3-A352-40C155DCD173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0EB5F-65EF-4A8C-819B-27C536CAF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47EA8-F329-49C1-90DA-09A921FB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E875-CBB1-4AC3-A6AE-151751198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6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524EE-A6D2-4836-B890-80E6B7478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DE46D6-678B-4F6D-B358-B662BC44AE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8153A-0596-493E-A1A4-F30BB6E92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F74C9-23F3-4CC6-B11C-05502CF4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1ED2-E18B-45C3-A352-40C155DCD173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913FB-615E-4589-A85F-A0919F866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6D5AF-EFEA-4B37-8E0F-8B45D95A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E875-CBB1-4AC3-A6AE-151751198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74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66C1CA-CA03-4BB6-9702-8581AC43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79602-56D1-4057-9615-35BBFD90D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0941F-2F1E-4C91-B309-7829D17689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61ED2-E18B-45C3-A352-40C155DCD173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5575E-4F5A-4935-B808-7E9B690E1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94D4F-9772-4754-AB5E-AC7B80CB2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DE875-CBB1-4AC3-A6AE-151751198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72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openxmlformats.org/officeDocument/2006/relationships/image" Target="../media/image2.jpeg"/><Relationship Id="rId10" Type="http://schemas.openxmlformats.org/officeDocument/2006/relationships/image" Target="../media/image17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-5637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6345" y="4141925"/>
            <a:ext cx="2685280" cy="2716075"/>
          </a:xfrm>
          <a:prstGeom prst="rect">
            <a:avLst/>
          </a:prstGeom>
        </p:spPr>
      </p:pic>
      <p:sp>
        <p:nvSpPr>
          <p:cNvPr id="11" name="矩形 50">
            <a:extLst>
              <a:ext uri="{FF2B5EF4-FFF2-40B4-BE49-F238E27FC236}">
                <a16:creationId xmlns:a16="http://schemas.microsoft.com/office/drawing/2014/main" id="{3CA3B957-CFA9-43D8-8960-6F1FD022B69B}"/>
              </a:ext>
            </a:extLst>
          </p:cNvPr>
          <p:cNvSpPr/>
          <p:nvPr/>
        </p:nvSpPr>
        <p:spPr>
          <a:xfrm>
            <a:off x="3035473" y="1307120"/>
            <a:ext cx="59077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Toán</a:t>
            </a:r>
            <a:endParaRPr lang="en-US" altLang="zh-CN" sz="5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Bài</a:t>
            </a:r>
            <a:r>
              <a:rPr lang="en-US" altLang="zh-CN" sz="5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4 : So </a:t>
            </a:r>
            <a:r>
              <a:rPr lang="en-US" altLang="zh-CN" sz="5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sánh</a:t>
            </a:r>
            <a:r>
              <a:rPr lang="en-US" altLang="zh-CN" sz="5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số</a:t>
            </a:r>
            <a:r>
              <a:rPr lang="en-US" altLang="zh-CN" sz="5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( </a:t>
            </a:r>
            <a:r>
              <a:rPr lang="en-US" altLang="zh-CN" sz="5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Tiết</a:t>
            </a:r>
            <a:r>
              <a:rPr lang="en-US" altLang="zh-CN" sz="5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2) </a:t>
            </a:r>
            <a:endParaRPr lang="zh-CN" altLang="en-US" sz="5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13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3" y="-331864"/>
            <a:ext cx="122047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823" y="4543065"/>
            <a:ext cx="2230809" cy="2093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-735626" y="4927599"/>
            <a:ext cx="583267" cy="4095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174">
            <a:off x="12295989" y="5663638"/>
            <a:ext cx="466376" cy="4366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1" y="991464"/>
            <a:ext cx="1487438" cy="13932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84" y="671955"/>
            <a:ext cx="1997731" cy="6239144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8274549" y="2087411"/>
            <a:ext cx="1596912" cy="1168595"/>
            <a:chOff x="8274549" y="2087411"/>
            <a:chExt cx="1596912" cy="1168595"/>
          </a:xfrm>
        </p:grpSpPr>
        <p:sp>
          <p:nvSpPr>
            <p:cNvPr id="18" name="圆角矩形 17"/>
            <p:cNvSpPr/>
            <p:nvPr/>
          </p:nvSpPr>
          <p:spPr>
            <a:xfrm rot="897728">
              <a:off x="8395962" y="208741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rot="854957">
              <a:off x="8274549" y="2163876"/>
              <a:ext cx="159691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>
                  <a:solidFill>
                    <a:srgbClr val="FF6900"/>
                  </a:solidFill>
                  <a:latin typeface="Arial-SGK-TV" pitchFamily="2" charset="0"/>
                  <a:ea typeface="方正少儿简体" panose="03000509000000000000" pitchFamily="65" charset="-122"/>
                  <a:cs typeface="Arial-SGK-TV" pitchFamily="2" charset="0"/>
                </a:rPr>
                <a:t>Con</a:t>
              </a:r>
              <a:endParaRPr lang="zh-CN" altLang="en-US" sz="6000" dirty="0">
                <a:solidFill>
                  <a:srgbClr val="FF6900"/>
                </a:solidFill>
                <a:latin typeface="Arial-SGK-TV" pitchFamily="2" charset="0"/>
                <a:ea typeface="方正少儿简体" panose="03000509000000000000" pitchFamily="65" charset="-122"/>
                <a:cs typeface="Arial-SGK-TV" pitchFamily="2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701880" y="1678431"/>
            <a:ext cx="2300505" cy="1361559"/>
            <a:chOff x="3021551" y="1678431"/>
            <a:chExt cx="1869423" cy="1168595"/>
          </a:xfrm>
        </p:grpSpPr>
        <p:sp>
          <p:nvSpPr>
            <p:cNvPr id="15" name="圆角矩形 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 rot="20718769">
              <a:off x="3021551" y="1743271"/>
              <a:ext cx="186942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6000">
                  <a:solidFill>
                    <a:srgbClr val="099F00"/>
                  </a:solidFill>
                  <a:latin typeface="Arial-SGK-TV" pitchFamily="2" charset="0"/>
                  <a:ea typeface="方正少儿简体" panose="03000509000000000000" pitchFamily="65" charset="-122"/>
                  <a:cs typeface="Arial-SGK-TV" pitchFamily="2" charset="0"/>
                </a:rPr>
                <a:t>Tạm</a:t>
              </a:r>
              <a:endParaRPr lang="zh-CN" altLang="en-US" sz="6000" dirty="0">
                <a:solidFill>
                  <a:srgbClr val="099F00"/>
                </a:solidFill>
                <a:latin typeface="Arial-SGK-TV" pitchFamily="2" charset="0"/>
                <a:ea typeface="方正少儿简体" panose="03000509000000000000" pitchFamily="65" charset="-122"/>
                <a:cs typeface="Arial-SGK-TV" pitchFamily="2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856693" y="2031260"/>
            <a:ext cx="1634774" cy="1397740"/>
            <a:chOff x="4763782" y="2031260"/>
            <a:chExt cx="1416801" cy="1168595"/>
          </a:xfrm>
        </p:grpSpPr>
        <p:sp>
          <p:nvSpPr>
            <p:cNvPr id="16" name="圆角矩形 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rot="987423">
              <a:off x="4871616" y="2283169"/>
              <a:ext cx="1308967" cy="8491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>
                  <a:solidFill>
                    <a:srgbClr val="FFC000"/>
                  </a:solidFill>
                  <a:latin typeface="Arial-SGK-TV" pitchFamily="2" charset="0"/>
                  <a:ea typeface="方正少儿简体" panose="03000509000000000000" pitchFamily="65" charset="-122"/>
                  <a:cs typeface="Arial-SGK-TV" pitchFamily="2" charset="0"/>
                </a:rPr>
                <a:t>Biệt</a:t>
              </a:r>
              <a:endParaRPr lang="zh-CN" altLang="en-US" sz="6000" dirty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37616" y="1967332"/>
            <a:ext cx="2459498" cy="1221906"/>
            <a:chOff x="6449029" y="1967332"/>
            <a:chExt cx="2213899" cy="1168595"/>
          </a:xfrm>
        </p:grpSpPr>
        <p:sp>
          <p:nvSpPr>
            <p:cNvPr id="17" name="圆角矩形 16"/>
            <p:cNvSpPr/>
            <p:nvPr/>
          </p:nvSpPr>
          <p:spPr>
            <a:xfrm rot="20821610">
              <a:off x="6545751" y="1967332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20892565">
              <a:off x="6449029" y="2032030"/>
              <a:ext cx="2213899" cy="1059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6000">
                  <a:solidFill>
                    <a:srgbClr val="FF4F66"/>
                  </a:solidFill>
                  <a:latin typeface="Arial-SGK-TV" pitchFamily="2" charset="0"/>
                  <a:ea typeface="方正少儿简体" panose="03000509000000000000" pitchFamily="65" charset="-122"/>
                  <a:cs typeface="Arial-SGK-TV" pitchFamily="2" charset="0"/>
                </a:rPr>
                <a:t>Các</a:t>
              </a:r>
              <a:r>
                <a:rPr lang="en-US" altLang="zh-CN" sz="6600">
                  <a:solidFill>
                    <a:srgbClr val="FF4F66"/>
                  </a:solidFill>
                  <a:latin typeface="Arial-SGK-TV" pitchFamily="2" charset="0"/>
                  <a:ea typeface="方正少儿简体" panose="03000509000000000000" pitchFamily="65" charset="-122"/>
                  <a:cs typeface="Arial-SGK-TV" pitchFamily="2" charset="0"/>
                </a:rPr>
                <a:t> </a:t>
              </a:r>
              <a:endParaRPr lang="zh-CN" altLang="en-US" sz="6600" dirty="0">
                <a:solidFill>
                  <a:srgbClr val="FF4F66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 rot="18455707">
            <a:off x="2709943" y="1804998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 rot="20118966">
            <a:off x="4635925" y="1816637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 rot="1119809">
            <a:off x="7678838" y="1751091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20691888">
            <a:off x="9084817" y="2014730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32B8A0-3F27-4BDD-B6E6-02F77DA99E88}"/>
              </a:ext>
            </a:extLst>
          </p:cNvPr>
          <p:cNvSpPr/>
          <p:nvPr/>
        </p:nvSpPr>
        <p:spPr>
          <a:xfrm>
            <a:off x="2899618" y="3623953"/>
            <a:ext cx="56733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CHÚC CÁC CON </a:t>
            </a:r>
          </a:p>
          <a:p>
            <a:pPr algn="ctr"/>
            <a:r>
              <a:rPr lang="en-US" sz="3600" b="1" cap="none" spc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CHĂM </a:t>
            </a:r>
            <a:r>
              <a:rPr lang="en-US" sz="3600" b="1" cap="none" spc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NGOAN HỌC GIỎI</a:t>
            </a:r>
            <a:endParaRPr lang="en-US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6">
            <a:extLst>
              <a:ext uri="{FF2B5EF4-FFF2-40B4-BE49-F238E27FC236}">
                <a16:creationId xmlns:a16="http://schemas.microsoft.com/office/drawing/2014/main" id="{51C6A747-5BD1-422F-8E0D-C4CCAE644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8" r="66235" b="27006"/>
          <a:stretch/>
        </p:blipFill>
        <p:spPr>
          <a:xfrm>
            <a:off x="259113" y="952222"/>
            <a:ext cx="6359551" cy="5516711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6541604" y="729275"/>
            <a:ext cx="5159645" cy="5442926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t="72993" r="67059" b="11739"/>
          <a:stretch/>
        </p:blipFill>
        <p:spPr>
          <a:xfrm>
            <a:off x="315558" y="5005891"/>
            <a:ext cx="3700631" cy="1047079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0" t="79268" r="35647" b="5673"/>
          <a:stretch/>
        </p:blipFill>
        <p:spPr>
          <a:xfrm>
            <a:off x="4331746" y="5436196"/>
            <a:ext cx="3514165" cy="1032737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6" t="70065" r="3177" b="14968"/>
          <a:stretch/>
        </p:blipFill>
        <p:spPr>
          <a:xfrm>
            <a:off x="8132781" y="4805081"/>
            <a:ext cx="3671944" cy="10264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03387" y="2851774"/>
            <a:ext cx="32968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biết dấu bé hơn &lt;. Sử dụng được dấu bé hơn khi so sánh hai số.</a:t>
            </a:r>
            <a:b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7461" y="3050686"/>
            <a:ext cx="3536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được các số trong phạm vi 10.</a:t>
            </a:r>
            <a:b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5">
            <a:extLst>
              <a:ext uri="{FF2B5EF4-FFF2-40B4-BE49-F238E27FC236}">
                <a16:creationId xmlns:a16="http://schemas.microsoft.com/office/drawing/2014/main" id="{54FC73D5-FAFC-4E9E-93A6-201E0BBCCC7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998033" y="64491"/>
            <a:ext cx="5897065" cy="2138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5A5741-937C-4703-B1DB-B9FC1EA16EBA}"/>
              </a:ext>
            </a:extLst>
          </p:cNvPr>
          <p:cNvSpPr txBox="1"/>
          <p:nvPr/>
        </p:nvSpPr>
        <p:spPr>
          <a:xfrm>
            <a:off x="4106845" y="952222"/>
            <a:ext cx="4137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GB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80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GA ĐT TOAN\ki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05" y="3412741"/>
            <a:ext cx="12192000" cy="280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GA ĐT TOAN\CHAO MA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25" y="592369"/>
            <a:ext cx="10767883" cy="266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19669" y="7606"/>
            <a:ext cx="5856651" cy="61555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 HƠN, DẤU &lt;</a:t>
            </a: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"/>
            <a:ext cx="2159561" cy="86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3850779" y="2155046"/>
            <a:ext cx="1723112" cy="91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53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83621" y="3042292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2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hơn</a:t>
            </a:r>
            <a:r>
              <a:rPr lang="en-US" sz="32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ba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3901324" y="5042513"/>
            <a:ext cx="1622021" cy="91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53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55840" y="6090328"/>
            <a:ext cx="3989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Sáu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hơn</a:t>
            </a:r>
            <a:r>
              <a:rPr lang="en-US" sz="32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tám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B2E1D7-9966-4885-AFCA-CA8C3BD10B2F}"/>
              </a:ext>
            </a:extLst>
          </p:cNvPr>
          <p:cNvSpPr txBox="1"/>
          <p:nvPr/>
        </p:nvSpPr>
        <p:spPr>
          <a:xfrm>
            <a:off x="5906748" y="2215666"/>
            <a:ext cx="864096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3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&lt;</a:t>
            </a:r>
            <a:endParaRPr lang="en-US" sz="5333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7BE927-7CA3-4A85-BA62-07A8F023A68E}"/>
              </a:ext>
            </a:extLst>
          </p:cNvPr>
          <p:cNvSpPr txBox="1"/>
          <p:nvPr/>
        </p:nvSpPr>
        <p:spPr>
          <a:xfrm>
            <a:off x="7434611" y="2247501"/>
            <a:ext cx="1728192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3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en-US" sz="5333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24C0D5-37FA-4BEA-9FE6-00ED162D8670}"/>
              </a:ext>
            </a:extLst>
          </p:cNvPr>
          <p:cNvSpPr txBox="1"/>
          <p:nvPr/>
        </p:nvSpPr>
        <p:spPr>
          <a:xfrm>
            <a:off x="5783965" y="5042513"/>
            <a:ext cx="528059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3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&lt;</a:t>
            </a:r>
            <a:endParaRPr lang="en-US" sz="5333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D55FB3-0A90-4F47-B03D-9D8625C8C37C}"/>
              </a:ext>
            </a:extLst>
          </p:cNvPr>
          <p:cNvSpPr txBox="1"/>
          <p:nvPr/>
        </p:nvSpPr>
        <p:spPr>
          <a:xfrm>
            <a:off x="7056107" y="5042513"/>
            <a:ext cx="378504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3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endParaRPr lang="en-US" sz="5333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8" grpId="0"/>
      <p:bldP spid="19" grpId="0"/>
      <p:bldP spid="2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56375"/>
            <a:ext cx="12405353" cy="697074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grpSp>
        <p:nvGrpSpPr>
          <p:cNvPr id="50" name="组合 49"/>
          <p:cNvGrpSpPr/>
          <p:nvPr/>
        </p:nvGrpSpPr>
        <p:grpSpPr>
          <a:xfrm>
            <a:off x="970348" y="377061"/>
            <a:ext cx="3383898" cy="699077"/>
            <a:chOff x="2237048" y="1058849"/>
            <a:chExt cx="2352344" cy="485969"/>
          </a:xfrm>
          <a:solidFill>
            <a:schemeClr val="bg1">
              <a:lumMod val="95000"/>
              <a:alpha val="75000"/>
            </a:schemeClr>
          </a:solidFill>
        </p:grpSpPr>
        <p:sp>
          <p:nvSpPr>
            <p:cNvPr id="52" name="矩形 51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427" y="679811"/>
            <a:ext cx="2405150" cy="629105"/>
          </a:xfrm>
          <a:prstGeom prst="rect">
            <a:avLst/>
          </a:prstGeom>
        </p:spPr>
      </p:pic>
      <p:pic>
        <p:nvPicPr>
          <p:cNvPr id="15" name="407_20200730060352_nho.mp4">
            <a:hlinkClick r:id="" action="ppaction://media"/>
            <a:extLst>
              <a:ext uri="{FF2B5EF4-FFF2-40B4-BE49-F238E27FC236}">
                <a16:creationId xmlns:a16="http://schemas.microsoft.com/office/drawing/2014/main" id="{2FA4FA7D-DE59-4CBF-A74E-8A6B8F92ED3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926155" y="352426"/>
            <a:ext cx="6295497" cy="5615826"/>
          </a:xfrm>
          <a:prstGeom prst="rect">
            <a:avLst/>
          </a:prstGeom>
        </p:spPr>
      </p:pic>
      <p:pic>
        <p:nvPicPr>
          <p:cNvPr id="20" name="Picture 2" descr="C:\Users\Administrator\Desktop\GA ĐT TOAN\hoat dong.jpg">
            <a:extLst>
              <a:ext uri="{FF2B5EF4-FFF2-40B4-BE49-F238E27FC236}">
                <a16:creationId xmlns:a16="http://schemas.microsoft.com/office/drawing/2014/main" id="{5DF16CDD-D392-4A76-9DB7-4C3AFEB4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48" y="684315"/>
            <a:ext cx="3215680" cy="149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0E7F0AE-DC6E-45B8-85E0-A66E59507A17}"/>
              </a:ext>
            </a:extLst>
          </p:cNvPr>
          <p:cNvGrpSpPr/>
          <p:nvPr/>
        </p:nvGrpSpPr>
        <p:grpSpPr>
          <a:xfrm>
            <a:off x="1022111" y="2235792"/>
            <a:ext cx="8805781" cy="688385"/>
            <a:chOff x="1039978" y="2655807"/>
            <a:chExt cx="6604335" cy="51628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7BBDDDB-3B67-470F-9905-27479160625A}"/>
                </a:ext>
              </a:extLst>
            </p:cNvPr>
            <p:cNvSpPr/>
            <p:nvPr/>
          </p:nvSpPr>
          <p:spPr>
            <a:xfrm>
              <a:off x="1039978" y="2655807"/>
              <a:ext cx="569298" cy="51628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DA945B-6247-4009-A486-3BEFA11AE5D0}"/>
                </a:ext>
              </a:extLst>
            </p:cNvPr>
            <p:cNvSpPr txBox="1"/>
            <p:nvPr/>
          </p:nvSpPr>
          <p:spPr>
            <a:xfrm>
              <a:off x="1609276" y="2718444"/>
              <a:ext cx="6035037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9F9F9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solidFill>
                    <a:srgbClr val="F9F9F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9F9F9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solidFill>
                    <a:srgbClr val="F9F9F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9F9F9"/>
                  </a:solidFill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3200" b="1" dirty="0">
                  <a:solidFill>
                    <a:srgbClr val="F9F9F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>
                  <a:solidFill>
                    <a:srgbClr val="F9F9F9"/>
                  </a:solidFill>
                  <a:latin typeface="Times New Roman" pitchFamily="18" charset="0"/>
                  <a:cs typeface="Times New Roman" pitchFamily="18" charset="0"/>
                </a:rPr>
                <a:t>&lt; </a:t>
              </a:r>
              <a:endParaRPr lang="en-US" sz="2400" dirty="0">
                <a:solidFill>
                  <a:srgbClr val="F9F9F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4" name="图片 7">
            <a:extLst>
              <a:ext uri="{FF2B5EF4-FFF2-40B4-BE49-F238E27FC236}">
                <a16:creationId xmlns:a16="http://schemas.microsoft.com/office/drawing/2014/main" id="{F2E04085-DAB5-44F6-98F6-D61DD6FF99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216" y="3201292"/>
            <a:ext cx="1573582" cy="27644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9669" y="7606"/>
            <a:ext cx="5856651" cy="61555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vi-V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 HƠN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, DẤU </a:t>
            </a:r>
            <a:r>
              <a:rPr lang="vi-V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&lt;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-21760"/>
            <a:ext cx="3215680" cy="149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93565" y="740701"/>
            <a:ext cx="8958819" cy="960107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 Tìm số thích hợp.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8177245" y="2249951"/>
            <a:ext cx="4038667" cy="3648405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ounded Rectangle 13"/>
          <p:cNvSpPr/>
          <p:nvPr/>
        </p:nvSpPr>
        <p:spPr>
          <a:xfrm>
            <a:off x="4025967" y="2276872"/>
            <a:ext cx="4073557" cy="3648405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ounded Rectangle 14"/>
          <p:cNvSpPr/>
          <p:nvPr/>
        </p:nvSpPr>
        <p:spPr>
          <a:xfrm>
            <a:off x="9228" y="2276872"/>
            <a:ext cx="3936437" cy="3648405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62375" y="4992790"/>
            <a:ext cx="1623549" cy="667762"/>
            <a:chOff x="796781" y="3744590"/>
            <a:chExt cx="1217662" cy="500821"/>
          </a:xfrm>
        </p:grpSpPr>
        <p:grpSp>
          <p:nvGrpSpPr>
            <p:cNvPr id="4" name="Group 3"/>
            <p:cNvGrpSpPr/>
            <p:nvPr/>
          </p:nvGrpSpPr>
          <p:grpSpPr>
            <a:xfrm>
              <a:off x="796781" y="3744590"/>
              <a:ext cx="532631" cy="500090"/>
              <a:chOff x="1497823" y="4556482"/>
              <a:chExt cx="532631" cy="50009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/>
                  <a:t>2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97823" y="4556482"/>
                <a:ext cx="532631" cy="50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733" b="1"/>
                  <a:t>4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481812" y="3745321"/>
              <a:ext cx="532631" cy="500090"/>
              <a:chOff x="1497823" y="4556482"/>
              <a:chExt cx="532631" cy="50009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/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97823" y="4556482"/>
                <a:ext cx="532631" cy="50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733" b="1"/>
                  <a:t>2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150582" y="5034778"/>
            <a:ext cx="1654769" cy="669475"/>
            <a:chOff x="801323" y="3743859"/>
            <a:chExt cx="1241077" cy="502106"/>
          </a:xfrm>
        </p:grpSpPr>
        <p:grpSp>
          <p:nvGrpSpPr>
            <p:cNvPr id="23" name="Group 22"/>
            <p:cNvGrpSpPr/>
            <p:nvPr/>
          </p:nvGrpSpPr>
          <p:grpSpPr>
            <a:xfrm>
              <a:off x="801323" y="3743859"/>
              <a:ext cx="537600" cy="500090"/>
              <a:chOff x="1502365" y="4555751"/>
              <a:chExt cx="537600" cy="500090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507334" y="4555751"/>
                <a:ext cx="532631" cy="50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733" b="1" dirty="0"/>
                  <a:t>5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486354" y="3745875"/>
              <a:ext cx="556046" cy="500090"/>
              <a:chOff x="1502365" y="4557036"/>
              <a:chExt cx="556046" cy="500090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525780" y="4557036"/>
                <a:ext cx="532631" cy="50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733" b="1"/>
                  <a:t>8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9281459" y="4921413"/>
            <a:ext cx="1657788" cy="684880"/>
            <a:chOff x="796260" y="3734688"/>
            <a:chExt cx="1243341" cy="513660"/>
          </a:xfrm>
        </p:grpSpPr>
        <p:grpSp>
          <p:nvGrpSpPr>
            <p:cNvPr id="30" name="Group 29"/>
            <p:cNvGrpSpPr/>
            <p:nvPr/>
          </p:nvGrpSpPr>
          <p:grpSpPr>
            <a:xfrm>
              <a:off x="796260" y="3734688"/>
              <a:ext cx="532631" cy="500090"/>
              <a:chOff x="1497302" y="4546580"/>
              <a:chExt cx="532631" cy="50009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497302" y="4546580"/>
                <a:ext cx="532631" cy="50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733" b="1" dirty="0"/>
                  <a:t>9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486354" y="3748258"/>
              <a:ext cx="553247" cy="500090"/>
              <a:chOff x="1502365" y="4559419"/>
              <a:chExt cx="553247" cy="50009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522981" y="4559419"/>
                <a:ext cx="532631" cy="50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733" b="1" dirty="0"/>
                  <a:t>3</a:t>
                </a:r>
              </a:p>
            </p:txBody>
          </p:sp>
        </p:grpSp>
      </p:grpSp>
      <p:pic>
        <p:nvPicPr>
          <p:cNvPr id="2050" name="Picture 2" descr="E:\GA ĐT TOAN\202005071506270490_Toan1-T1-B4-HD2-2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" y="2467269"/>
            <a:ext cx="3880060" cy="219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 flipH="1">
            <a:off x="1417461" y="3643424"/>
            <a:ext cx="1990240" cy="1391353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051" name="Picture 3" descr="E:\GA ĐT TOAN\202005071506440389_Toan1-T1-B4-HD2-2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757" y="2434221"/>
            <a:ext cx="3938457" cy="222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reeform 36"/>
          <p:cNvSpPr/>
          <p:nvPr/>
        </p:nvSpPr>
        <p:spPr>
          <a:xfrm flipH="1">
            <a:off x="6289657" y="3643423"/>
            <a:ext cx="1342513" cy="1402549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26" name="Picture 2" descr="E:\GA ĐT TOAN\202005071507030729_Toan1-T1-B4-HD2-2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45" y="2410224"/>
            <a:ext cx="4014756" cy="227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Freeform 36">
            <a:extLst>
              <a:ext uri="{FF2B5EF4-FFF2-40B4-BE49-F238E27FC236}">
                <a16:creationId xmlns:a16="http://schemas.microsoft.com/office/drawing/2014/main" id="{502FA23B-25D5-4825-BE93-CFECD95C3FDF}"/>
              </a:ext>
            </a:extLst>
          </p:cNvPr>
          <p:cNvSpPr/>
          <p:nvPr/>
        </p:nvSpPr>
        <p:spPr>
          <a:xfrm flipH="1">
            <a:off x="9530027" y="4321724"/>
            <a:ext cx="2072359" cy="666788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GA ĐT TOAN\202005071641514685_Toan1-T1-B4-HD2-3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6" y="740701"/>
            <a:ext cx="4382231" cy="2479867"/>
          </a:xfrm>
          <a:prstGeom prst="rect">
            <a:avLst/>
          </a:prstGeom>
          <a:noFill/>
          <a:ln w="31750"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7328" y="-27385"/>
            <a:ext cx="8958819" cy="768085"/>
            <a:chOff x="827584" y="1491630"/>
            <a:chExt cx="6719114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2165619" y="3286068"/>
            <a:ext cx="549373" cy="58724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159563" y="3276919"/>
            <a:ext cx="71017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/>
              <a:t>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951722" y="3287043"/>
            <a:ext cx="549373" cy="58724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45666" y="3236979"/>
            <a:ext cx="71017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/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2949965" y="3332989"/>
            <a:ext cx="666683" cy="66668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14673" y="3194447"/>
            <a:ext cx="710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/>
              <a:t>&lt;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112224" y="3278968"/>
            <a:ext cx="549373" cy="58724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134523" y="3236979"/>
            <a:ext cx="71017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/>
              <a:t>?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9898327" y="3279943"/>
            <a:ext cx="549373" cy="58724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920626" y="3237953"/>
            <a:ext cx="71017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8896571" y="3265765"/>
            <a:ext cx="666683" cy="66668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&gt;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976321" y="3140969"/>
            <a:ext cx="710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/>
              <a:t>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8112224" y="6208920"/>
            <a:ext cx="549373" cy="58724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134523" y="6166931"/>
            <a:ext cx="71017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/>
              <a:t>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9898327" y="6209895"/>
            <a:ext cx="549373" cy="58724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920626" y="6167905"/>
            <a:ext cx="71017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/>
              <a:t>?</a:t>
            </a:r>
          </a:p>
        </p:txBody>
      </p:sp>
      <p:sp>
        <p:nvSpPr>
          <p:cNvPr id="61" name="Oval 60"/>
          <p:cNvSpPr/>
          <p:nvPr/>
        </p:nvSpPr>
        <p:spPr>
          <a:xfrm>
            <a:off x="8896571" y="6195717"/>
            <a:ext cx="666683" cy="66668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&gt;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946342" y="6077089"/>
            <a:ext cx="710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/>
              <a:t>?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2137264" y="6185283"/>
            <a:ext cx="549373" cy="58724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159563" y="6143293"/>
            <a:ext cx="71017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/>
              <a:t>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3923367" y="6186257"/>
            <a:ext cx="549373" cy="58724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945666" y="6144268"/>
            <a:ext cx="71017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/>
              <a:t>?</a:t>
            </a:r>
          </a:p>
        </p:txBody>
      </p:sp>
      <p:sp>
        <p:nvSpPr>
          <p:cNvPr id="67" name="Oval 66"/>
          <p:cNvSpPr/>
          <p:nvPr/>
        </p:nvSpPr>
        <p:spPr>
          <a:xfrm>
            <a:off x="2921611" y="6172080"/>
            <a:ext cx="666683" cy="66668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&gt;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71382" y="6053451"/>
            <a:ext cx="710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/>
              <a:t>?</a:t>
            </a:r>
          </a:p>
        </p:txBody>
      </p:sp>
      <p:pic>
        <p:nvPicPr>
          <p:cNvPr id="2051" name="Picture 3" descr="E:\GA ĐT TOAN\202005071642407871_Toan1-T1-B4-HD2-3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16" y="644690"/>
            <a:ext cx="4505733" cy="2549756"/>
          </a:xfrm>
          <a:prstGeom prst="rect">
            <a:avLst/>
          </a:prstGeom>
          <a:noFill/>
          <a:ln w="317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GA ĐT TOAN\202005071643278168_Toan1-T1-B4-HD2-3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62" y="3813043"/>
            <a:ext cx="4280164" cy="24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GA ĐT TOAN\202005071644038509_Toan1-T1-B4-HD2-3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87" y="4056222"/>
            <a:ext cx="4067973" cy="230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2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-21760"/>
            <a:ext cx="2639616" cy="122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ounded Rectangle 45"/>
          <p:cNvSpPr/>
          <p:nvPr/>
        </p:nvSpPr>
        <p:spPr>
          <a:xfrm>
            <a:off x="1589555" y="3356133"/>
            <a:ext cx="549373" cy="58724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83499" y="3314144"/>
            <a:ext cx="71017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/>
              <a:t>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375658" y="3357108"/>
            <a:ext cx="549373" cy="58724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69602" y="3315119"/>
            <a:ext cx="71017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/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2373901" y="3342931"/>
            <a:ext cx="666683" cy="66668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338609" y="3210125"/>
            <a:ext cx="710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/>
              <a:t>&lt;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056105" y="5755680"/>
            <a:ext cx="960108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235153" y="5679778"/>
            <a:ext cx="1026561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8261713" y="5766383"/>
            <a:ext cx="904720" cy="84630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402893" y="5743344"/>
            <a:ext cx="960108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501593" y="5743345"/>
            <a:ext cx="1026561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429813" y="5733257"/>
            <a:ext cx="1026561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b="1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17061" y="5717405"/>
            <a:ext cx="102656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497482" y="5688704"/>
            <a:ext cx="1026561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b="1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283845" y="5676368"/>
            <a:ext cx="1026561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b="1"/>
              <a:t>&lt;</a:t>
            </a:r>
          </a:p>
        </p:txBody>
      </p:sp>
      <p:pic>
        <p:nvPicPr>
          <p:cNvPr id="24" name="Picture 2" descr="E:\GA ĐT TOAN\202005071641514685_Toan1-T1-B4-HD2-3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89" y="740701"/>
            <a:ext cx="4382231" cy="2479867"/>
          </a:xfrm>
          <a:prstGeom prst="rect">
            <a:avLst/>
          </a:prstGeom>
          <a:noFill/>
          <a:ln w="31750"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47328" y="-27385"/>
            <a:ext cx="8958819" cy="768085"/>
            <a:chOff x="827584" y="1491630"/>
            <a:chExt cx="6719114" cy="576064"/>
          </a:xfrm>
        </p:grpSpPr>
        <p:sp>
          <p:nvSpPr>
            <p:cNvPr id="26" name="Oval 25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11661" y="1606029"/>
              <a:ext cx="6035037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8" name="Picture 3" descr="E:\GA ĐT TOAN\202005071642407871_Toan1-T1-B4-HD2-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434" y="1592365"/>
            <a:ext cx="7147805" cy="4044881"/>
          </a:xfrm>
          <a:prstGeom prst="rect">
            <a:avLst/>
          </a:prstGeom>
          <a:noFill/>
          <a:ln w="4445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583499" y="4047596"/>
            <a:ext cx="960108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762548" y="3971694"/>
            <a:ext cx="1026561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2789108" y="4058299"/>
            <a:ext cx="904720" cy="84630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930287" y="4035260"/>
            <a:ext cx="960108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86456" y="4035261"/>
            <a:ext cx="1026561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57208" y="4025173"/>
            <a:ext cx="1026561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b="1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97638" y="3993550"/>
            <a:ext cx="102656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70932" y="4022314"/>
            <a:ext cx="1026561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b="1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46476" y="3952513"/>
            <a:ext cx="1026561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b="1"/>
              <a:t>&lt;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632171" y="5775788"/>
            <a:ext cx="960108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11220" y="5699886"/>
            <a:ext cx="1026561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b="1"/>
              <a:t>?</a:t>
            </a:r>
          </a:p>
        </p:txBody>
      </p:sp>
      <p:sp>
        <p:nvSpPr>
          <p:cNvPr id="28" name="Oval 27"/>
          <p:cNvSpPr/>
          <p:nvPr/>
        </p:nvSpPr>
        <p:spPr>
          <a:xfrm>
            <a:off x="8837780" y="5786491"/>
            <a:ext cx="904720" cy="84630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&gt;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9978959" y="5763452"/>
            <a:ext cx="960108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076172" y="5777628"/>
            <a:ext cx="1026561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005880" y="5753365"/>
            <a:ext cx="1026561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b="1"/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80406" y="5716291"/>
            <a:ext cx="102656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131682" y="5735098"/>
            <a:ext cx="1026561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b="1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76873" y="5675256"/>
            <a:ext cx="1026561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b="1"/>
              <a:t>&lt;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7328" y="15147"/>
            <a:ext cx="8958819" cy="768085"/>
            <a:chOff x="827584" y="1491630"/>
            <a:chExt cx="6719114" cy="576064"/>
          </a:xfrm>
        </p:grpSpPr>
        <p:sp>
          <p:nvSpPr>
            <p:cNvPr id="42" name="Oval 41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11661" y="1606029"/>
              <a:ext cx="6035037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 So sánh (theo mẫu).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4" name="Picture 4" descr="E:\GA ĐT TOAN\202005071643278168_Toan1-T1-B4-HD2-3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3" y="583497"/>
            <a:ext cx="6078548" cy="343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E:\GA ĐT TOAN\202005071644038509_Toan1-T1-B4-HD2-3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37" y="2212447"/>
            <a:ext cx="6065665" cy="3432508"/>
          </a:xfrm>
          <a:prstGeom prst="rect">
            <a:avLst/>
          </a:prstGeom>
          <a:noFill/>
          <a:ln w="317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04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7329" y="42302"/>
            <a:ext cx="12385377" cy="737307"/>
            <a:chOff x="827584" y="1491630"/>
            <a:chExt cx="9001001" cy="5529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6010" y="1606029"/>
              <a:ext cx="85125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Cho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chuồng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cỏ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dê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chuồng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ít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bó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cỏ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026" name="Picture 2" descr="E:\GA ĐT TOAN\202005071510255359_Toan1-T1-B4-HD2-4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10" y="674027"/>
            <a:ext cx="3072341" cy="226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GA ĐT TOAN\202005071510188643_Toan1-T1-B4-HD2-4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93" y="3173668"/>
            <a:ext cx="4907686" cy="361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A ĐT TOAN\202005071510282694_Toan1-T1-B4-HD2-4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482006"/>
            <a:ext cx="3092771" cy="227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GA ĐT TOAN\202005071510220068_Toan1-T1-B4-HD2-4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000" y="3348799"/>
            <a:ext cx="4670007" cy="344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492077" y="2114187"/>
            <a:ext cx="4236105" cy="307234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271798" y="2306208"/>
            <a:ext cx="5088565" cy="297633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Widescreen</PresentationFormat>
  <Paragraphs>106</Paragraphs>
  <Slides>10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Aharoni</vt:lpstr>
      <vt:lpstr>Arial</vt:lpstr>
      <vt:lpstr>Arial-SGK-TV</vt:lpstr>
      <vt:lpstr>Calibri</vt:lpstr>
      <vt:lpstr>Calibri Light</vt:lpstr>
      <vt:lpstr>Estrangelo Edessa</vt:lpstr>
      <vt:lpstr>Times New Roman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2021-11-07T15:43:27Z</dcterms:created>
  <dcterms:modified xsi:type="dcterms:W3CDTF">2021-11-07T16:12:26Z</dcterms:modified>
</cp:coreProperties>
</file>