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4" r:id="rId3"/>
    <p:sldMasterId id="2147483692" r:id="rId4"/>
  </p:sldMasterIdLst>
  <p:notesMasterIdLst>
    <p:notesMasterId r:id="rId33"/>
  </p:notesMasterIdLst>
  <p:sldIdLst>
    <p:sldId id="470" r:id="rId5"/>
    <p:sldId id="494" r:id="rId6"/>
    <p:sldId id="352" r:id="rId7"/>
    <p:sldId id="495" r:id="rId8"/>
    <p:sldId id="497" r:id="rId9"/>
    <p:sldId id="498" r:id="rId10"/>
    <p:sldId id="499" r:id="rId11"/>
    <p:sldId id="500" r:id="rId12"/>
    <p:sldId id="513" r:id="rId13"/>
    <p:sldId id="471" r:id="rId14"/>
    <p:sldId id="472" r:id="rId15"/>
    <p:sldId id="501" r:id="rId16"/>
    <p:sldId id="474" r:id="rId17"/>
    <p:sldId id="502" r:id="rId18"/>
    <p:sldId id="503" r:id="rId19"/>
    <p:sldId id="504" r:id="rId20"/>
    <p:sldId id="514" r:id="rId21"/>
    <p:sldId id="505" r:id="rId22"/>
    <p:sldId id="496" r:id="rId23"/>
    <p:sldId id="506" r:id="rId24"/>
    <p:sldId id="507" r:id="rId25"/>
    <p:sldId id="508" r:id="rId26"/>
    <p:sldId id="509" r:id="rId27"/>
    <p:sldId id="510" r:id="rId28"/>
    <p:sldId id="511" r:id="rId29"/>
    <p:sldId id="512" r:id="rId30"/>
    <p:sldId id="515" r:id="rId31"/>
    <p:sldId id="353" r:id="rId32"/>
  </p:sldIdLst>
  <p:sldSz cx="12190413" cy="6859588"/>
  <p:notesSz cx="6858000" cy="9144000"/>
  <p:embeddedFontLst>
    <p:embeddedFont>
      <p:font typeface="等线" panose="02010600030101010101" pitchFamily="2" charset="-122"/>
      <p:regular r:id="rId34"/>
      <p:bold r:id="rId35"/>
    </p:embeddedFont>
    <p:embeddedFont>
      <p:font typeface="等线 Light" panose="02010600030101010101" pitchFamily="2" charset="-122"/>
      <p:regular r:id="rId36"/>
    </p:embeddedFont>
    <p:embeddedFont>
      <p:font typeface="Calibri" panose="020F0502020204030204" pitchFamily="34" charset="0"/>
      <p:regular r:id="rId37"/>
      <p:bold r:id="rId38"/>
      <p:italic r:id="rId39"/>
      <p:boldItalic r:id="rId40"/>
    </p:embeddedFont>
    <p:embeddedFont>
      <p:font typeface="HP001 4 hàng" panose="020B0603050302020204" pitchFamily="34" charset="0"/>
      <p:regular r:id="rId41"/>
      <p:bold r:id="rId42"/>
    </p:embeddedFont>
    <p:embeddedFont>
      <p:font typeface="Impact" panose="020B0806030902050204" pitchFamily="34" charset="0"/>
      <p:regular r:id="rId43"/>
    </p:embeddedFont>
    <p:embeddedFont>
      <p:font typeface="STXinwei" panose="02010800040101010101" pitchFamily="2" charset="-122"/>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A11A"/>
    <a:srgbClr val="EB7374"/>
    <a:srgbClr val="0B8F60"/>
    <a:srgbClr val="6D9C20"/>
    <a:srgbClr val="ED8550"/>
    <a:srgbClr val="ED7C68"/>
    <a:srgbClr val="7AB925"/>
    <a:srgbClr val="3FB6BA"/>
    <a:srgbClr val="70AC2E"/>
    <a:srgbClr val="128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DB3C03-6E0C-4A37-A6C2-6DD4E0C72598}" v="9" dt="2021-09-30T08:00:44.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67" autoAdjust="0"/>
    <p:restoredTop sz="97778" autoAdjust="0"/>
  </p:normalViewPr>
  <p:slideViewPr>
    <p:cSldViewPr snapToGrid="0" showGuides="1">
      <p:cViewPr varScale="1">
        <p:scale>
          <a:sx n="56" d="100"/>
          <a:sy n="56" d="100"/>
        </p:scale>
        <p:origin x="28" y="2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Minh" userId="c88dfc56186a36e0" providerId="LiveId" clId="{FFDB3C03-6E0C-4A37-A6C2-6DD4E0C72598}"/>
    <pc:docChg chg="custSel addSld modSld">
      <pc:chgData name="Anh Minh" userId="c88dfc56186a36e0" providerId="LiveId" clId="{FFDB3C03-6E0C-4A37-A6C2-6DD4E0C72598}" dt="2021-09-30T08:00:44.120" v="393" actId="2711"/>
      <pc:docMkLst>
        <pc:docMk/>
      </pc:docMkLst>
      <pc:sldChg chg="modSp mod">
        <pc:chgData name="Anh Minh" userId="c88dfc56186a36e0" providerId="LiveId" clId="{FFDB3C03-6E0C-4A37-A6C2-6DD4E0C72598}" dt="2021-09-30T08:00:00.716" v="390" actId="2711"/>
        <pc:sldMkLst>
          <pc:docMk/>
          <pc:sldMk cId="3320042876" sldId="474"/>
        </pc:sldMkLst>
        <pc:spChg chg="mod">
          <ac:chgData name="Anh Minh" userId="c88dfc56186a36e0" providerId="LiveId" clId="{FFDB3C03-6E0C-4A37-A6C2-6DD4E0C72598}" dt="2021-09-30T08:00:00.716" v="390" actId="2711"/>
          <ac:spMkLst>
            <pc:docMk/>
            <pc:sldMk cId="3320042876" sldId="474"/>
            <ac:spMk id="2" creationId="{00000000-0000-0000-0000-000000000000}"/>
          </ac:spMkLst>
        </pc:spChg>
        <pc:spChg chg="mod">
          <ac:chgData name="Anh Minh" userId="c88dfc56186a36e0" providerId="LiveId" clId="{FFDB3C03-6E0C-4A37-A6C2-6DD4E0C72598}" dt="2021-09-30T07:59:51.713" v="388" actId="2711"/>
          <ac:spMkLst>
            <pc:docMk/>
            <pc:sldMk cId="3320042876" sldId="474"/>
            <ac:spMk id="24" creationId="{00000000-0000-0000-0000-000000000000}"/>
          </ac:spMkLst>
        </pc:spChg>
        <pc:grpChg chg="mod">
          <ac:chgData name="Anh Minh" userId="c88dfc56186a36e0" providerId="LiveId" clId="{FFDB3C03-6E0C-4A37-A6C2-6DD4E0C72598}" dt="2021-09-30T08:00:00.716" v="390" actId="2711"/>
          <ac:grpSpMkLst>
            <pc:docMk/>
            <pc:sldMk cId="3320042876" sldId="474"/>
            <ac:grpSpMk id="22" creationId="{00000000-0000-0000-0000-000000000000}"/>
          </ac:grpSpMkLst>
        </pc:grpChg>
        <pc:picChg chg="mod">
          <ac:chgData name="Anh Minh" userId="c88dfc56186a36e0" providerId="LiveId" clId="{FFDB3C03-6E0C-4A37-A6C2-6DD4E0C72598}" dt="2021-09-30T08:00:00.716" v="390" actId="2711"/>
          <ac:picMkLst>
            <pc:docMk/>
            <pc:sldMk cId="3320042876" sldId="474"/>
            <ac:picMk id="3" creationId="{00000000-0000-0000-0000-000000000000}"/>
          </ac:picMkLst>
        </pc:picChg>
        <pc:picChg chg="mod">
          <ac:chgData name="Anh Minh" userId="c88dfc56186a36e0" providerId="LiveId" clId="{FFDB3C03-6E0C-4A37-A6C2-6DD4E0C72598}" dt="2021-09-30T08:00:00.716" v="390" actId="2711"/>
          <ac:picMkLst>
            <pc:docMk/>
            <pc:sldMk cId="3320042876" sldId="474"/>
            <ac:picMk id="27" creationId="{00000000-0000-0000-0000-000000000000}"/>
          </ac:picMkLst>
        </pc:picChg>
        <pc:picChg chg="mod">
          <ac:chgData name="Anh Minh" userId="c88dfc56186a36e0" providerId="LiveId" clId="{FFDB3C03-6E0C-4A37-A6C2-6DD4E0C72598}" dt="2021-09-30T08:00:00.716" v="390" actId="2711"/>
          <ac:picMkLst>
            <pc:docMk/>
            <pc:sldMk cId="3320042876" sldId="474"/>
            <ac:picMk id="28" creationId="{00000000-0000-0000-0000-000000000000}"/>
          </ac:picMkLst>
        </pc:picChg>
        <pc:cxnChg chg="mod">
          <ac:chgData name="Anh Minh" userId="c88dfc56186a36e0" providerId="LiveId" clId="{FFDB3C03-6E0C-4A37-A6C2-6DD4E0C72598}" dt="2021-09-30T08:00:00.716" v="390" actId="2711"/>
          <ac:cxnSpMkLst>
            <pc:docMk/>
            <pc:sldMk cId="3320042876" sldId="474"/>
            <ac:cxnSpMk id="5" creationId="{00000000-0000-0000-0000-000000000000}"/>
          </ac:cxnSpMkLst>
        </pc:cxnChg>
      </pc:sldChg>
      <pc:sldChg chg="modSp mod">
        <pc:chgData name="Anh Minh" userId="c88dfc56186a36e0" providerId="LiveId" clId="{FFDB3C03-6E0C-4A37-A6C2-6DD4E0C72598}" dt="2021-09-30T08:00:28.587" v="392" actId="404"/>
        <pc:sldMkLst>
          <pc:docMk/>
          <pc:sldMk cId="1656042208" sldId="494"/>
        </pc:sldMkLst>
        <pc:spChg chg="mod">
          <ac:chgData name="Anh Minh" userId="c88dfc56186a36e0" providerId="LiveId" clId="{FFDB3C03-6E0C-4A37-A6C2-6DD4E0C72598}" dt="2021-09-30T08:00:28.587" v="392" actId="404"/>
          <ac:spMkLst>
            <pc:docMk/>
            <pc:sldMk cId="1656042208" sldId="494"/>
            <ac:spMk id="43" creationId="{00000000-0000-0000-0000-000000000000}"/>
          </ac:spMkLst>
        </pc:spChg>
      </pc:sldChg>
      <pc:sldChg chg="modSp">
        <pc:chgData name="Anh Minh" userId="c88dfc56186a36e0" providerId="LiveId" clId="{FFDB3C03-6E0C-4A37-A6C2-6DD4E0C72598}" dt="2021-09-30T08:00:44.120" v="393" actId="2711"/>
        <pc:sldMkLst>
          <pc:docMk/>
          <pc:sldMk cId="2940340507" sldId="500"/>
        </pc:sldMkLst>
        <pc:spChg chg="mod">
          <ac:chgData name="Anh Minh" userId="c88dfc56186a36e0" providerId="LiveId" clId="{FFDB3C03-6E0C-4A37-A6C2-6DD4E0C72598}" dt="2021-09-30T08:00:44.120" v="393" actId="2711"/>
          <ac:spMkLst>
            <pc:docMk/>
            <pc:sldMk cId="2940340507" sldId="500"/>
            <ac:spMk id="15" creationId="{00000000-0000-0000-0000-000000000000}"/>
          </ac:spMkLst>
        </pc:spChg>
        <pc:spChg chg="mod">
          <ac:chgData name="Anh Minh" userId="c88dfc56186a36e0" providerId="LiveId" clId="{FFDB3C03-6E0C-4A37-A6C2-6DD4E0C72598}" dt="2021-09-30T08:00:44.120" v="393" actId="2711"/>
          <ac:spMkLst>
            <pc:docMk/>
            <pc:sldMk cId="2940340507" sldId="500"/>
            <ac:spMk id="31" creationId="{00000000-0000-0000-0000-000000000000}"/>
          </ac:spMkLst>
        </pc:spChg>
        <pc:spChg chg="mod">
          <ac:chgData name="Anh Minh" userId="c88dfc56186a36e0" providerId="LiveId" clId="{FFDB3C03-6E0C-4A37-A6C2-6DD4E0C72598}" dt="2021-09-30T08:00:44.120" v="393" actId="2711"/>
          <ac:spMkLst>
            <pc:docMk/>
            <pc:sldMk cId="2940340507" sldId="500"/>
            <ac:spMk id="37" creationId="{00000000-0000-0000-0000-000000000000}"/>
          </ac:spMkLst>
        </pc:spChg>
        <pc:picChg chg="mod">
          <ac:chgData name="Anh Minh" userId="c88dfc56186a36e0" providerId="LiveId" clId="{FFDB3C03-6E0C-4A37-A6C2-6DD4E0C72598}" dt="2021-09-30T08:00:44.120" v="393" actId="2711"/>
          <ac:picMkLst>
            <pc:docMk/>
            <pc:sldMk cId="2940340507" sldId="500"/>
            <ac:picMk id="3" creationId="{00000000-0000-0000-0000-000000000000}"/>
          </ac:picMkLst>
        </pc:picChg>
        <pc:picChg chg="mod">
          <ac:chgData name="Anh Minh" userId="c88dfc56186a36e0" providerId="LiveId" clId="{FFDB3C03-6E0C-4A37-A6C2-6DD4E0C72598}" dt="2021-09-30T08:00:44.120" v="393" actId="2711"/>
          <ac:picMkLst>
            <pc:docMk/>
            <pc:sldMk cId="2940340507" sldId="500"/>
            <ac:picMk id="27" creationId="{00000000-0000-0000-0000-000000000000}"/>
          </ac:picMkLst>
        </pc:picChg>
        <pc:picChg chg="mod">
          <ac:chgData name="Anh Minh" userId="c88dfc56186a36e0" providerId="LiveId" clId="{FFDB3C03-6E0C-4A37-A6C2-6DD4E0C72598}" dt="2021-09-30T08:00:44.120" v="393" actId="2711"/>
          <ac:picMkLst>
            <pc:docMk/>
            <pc:sldMk cId="2940340507" sldId="500"/>
            <ac:picMk id="44" creationId="{00000000-0000-0000-0000-000000000000}"/>
          </ac:picMkLst>
        </pc:picChg>
      </pc:sldChg>
      <pc:sldChg chg="modSp mod">
        <pc:chgData name="Anh Minh" userId="c88dfc56186a36e0" providerId="LiveId" clId="{FFDB3C03-6E0C-4A37-A6C2-6DD4E0C72598}" dt="2021-09-30T07:59:45.478" v="387" actId="2711"/>
        <pc:sldMkLst>
          <pc:docMk/>
          <pc:sldMk cId="3225093975" sldId="501"/>
        </pc:sldMkLst>
        <pc:spChg chg="mod">
          <ac:chgData name="Anh Minh" userId="c88dfc56186a36e0" providerId="LiveId" clId="{FFDB3C03-6E0C-4A37-A6C2-6DD4E0C72598}" dt="2021-09-30T07:59:35.059" v="386" actId="2711"/>
          <ac:spMkLst>
            <pc:docMk/>
            <pc:sldMk cId="3225093975" sldId="501"/>
            <ac:spMk id="51" creationId="{00000000-0000-0000-0000-000000000000}"/>
          </ac:spMkLst>
        </pc:spChg>
        <pc:grpChg chg="mod">
          <ac:chgData name="Anh Minh" userId="c88dfc56186a36e0" providerId="LiveId" clId="{FFDB3C03-6E0C-4A37-A6C2-6DD4E0C72598}" dt="2021-09-30T07:59:45.478" v="387" actId="2711"/>
          <ac:grpSpMkLst>
            <pc:docMk/>
            <pc:sldMk cId="3225093975" sldId="501"/>
            <ac:grpSpMk id="6" creationId="{00000000-0000-0000-0000-000000000000}"/>
          </ac:grpSpMkLst>
        </pc:grpChg>
        <pc:grpChg chg="mod">
          <ac:chgData name="Anh Minh" userId="c88dfc56186a36e0" providerId="LiveId" clId="{FFDB3C03-6E0C-4A37-A6C2-6DD4E0C72598}" dt="2021-09-30T07:59:45.478" v="387" actId="2711"/>
          <ac:grpSpMkLst>
            <pc:docMk/>
            <pc:sldMk cId="3225093975" sldId="501"/>
            <ac:grpSpMk id="49" creationId="{00000000-0000-0000-0000-000000000000}"/>
          </ac:grpSpMkLst>
        </pc:grpChg>
        <pc:picChg chg="mod">
          <ac:chgData name="Anh Minh" userId="c88dfc56186a36e0" providerId="LiveId" clId="{FFDB3C03-6E0C-4A37-A6C2-6DD4E0C72598}" dt="2021-09-30T07:59:45.478" v="387" actId="2711"/>
          <ac:picMkLst>
            <pc:docMk/>
            <pc:sldMk cId="3225093975" sldId="501"/>
            <ac:picMk id="2" creationId="{00000000-0000-0000-0000-000000000000}"/>
          </ac:picMkLst>
        </pc:picChg>
        <pc:picChg chg="mod">
          <ac:chgData name="Anh Minh" userId="c88dfc56186a36e0" providerId="LiveId" clId="{FFDB3C03-6E0C-4A37-A6C2-6DD4E0C72598}" dt="2021-09-30T07:59:45.478" v="387" actId="2711"/>
          <ac:picMkLst>
            <pc:docMk/>
            <pc:sldMk cId="3225093975" sldId="501"/>
            <ac:picMk id="52" creationId="{00000000-0000-0000-0000-000000000000}"/>
          </ac:picMkLst>
        </pc:picChg>
        <pc:picChg chg="mod">
          <ac:chgData name="Anh Minh" userId="c88dfc56186a36e0" providerId="LiveId" clId="{FFDB3C03-6E0C-4A37-A6C2-6DD4E0C72598}" dt="2021-09-30T07:59:45.478" v="387" actId="2711"/>
          <ac:picMkLst>
            <pc:docMk/>
            <pc:sldMk cId="3225093975" sldId="501"/>
            <ac:picMk id="53" creationId="{00000000-0000-0000-0000-000000000000}"/>
          </ac:picMkLst>
        </pc:picChg>
        <pc:picChg chg="mod">
          <ac:chgData name="Anh Minh" userId="c88dfc56186a36e0" providerId="LiveId" clId="{FFDB3C03-6E0C-4A37-A6C2-6DD4E0C72598}" dt="2021-09-30T07:59:45.478" v="387" actId="2711"/>
          <ac:picMkLst>
            <pc:docMk/>
            <pc:sldMk cId="3225093975" sldId="501"/>
            <ac:picMk id="54" creationId="{00000000-0000-0000-0000-000000000000}"/>
          </ac:picMkLst>
        </pc:picChg>
        <pc:cxnChg chg="mod">
          <ac:chgData name="Anh Minh" userId="c88dfc56186a36e0" providerId="LiveId" clId="{FFDB3C03-6E0C-4A37-A6C2-6DD4E0C72598}" dt="2021-09-30T07:59:45.478" v="387" actId="2711"/>
          <ac:cxnSpMkLst>
            <pc:docMk/>
            <pc:sldMk cId="3225093975" sldId="501"/>
            <ac:cxnSpMk id="5" creationId="{00000000-0000-0000-0000-000000000000}"/>
          </ac:cxnSpMkLst>
        </pc:cxnChg>
      </pc:sldChg>
      <pc:sldChg chg="modSp">
        <pc:chgData name="Anh Minh" userId="c88dfc56186a36e0" providerId="LiveId" clId="{FFDB3C03-6E0C-4A37-A6C2-6DD4E0C72598}" dt="2021-09-30T07:59:26.676" v="385" actId="2711"/>
        <pc:sldMkLst>
          <pc:docMk/>
          <pc:sldMk cId="2332590383" sldId="505"/>
        </pc:sldMkLst>
        <pc:spChg chg="mod">
          <ac:chgData name="Anh Minh" userId="c88dfc56186a36e0" providerId="LiveId" clId="{FFDB3C03-6E0C-4A37-A6C2-6DD4E0C72598}" dt="2021-09-30T07:59:26.676" v="385" actId="2711"/>
          <ac:spMkLst>
            <pc:docMk/>
            <pc:sldMk cId="2332590383" sldId="505"/>
            <ac:spMk id="53" creationId="{00000000-0000-0000-0000-000000000000}"/>
          </ac:spMkLst>
        </pc:spChg>
      </pc:sldChg>
      <pc:sldChg chg="modSp">
        <pc:chgData name="Anh Minh" userId="c88dfc56186a36e0" providerId="LiveId" clId="{FFDB3C03-6E0C-4A37-A6C2-6DD4E0C72598}" dt="2021-09-30T07:59:20.133" v="384" actId="2711"/>
        <pc:sldMkLst>
          <pc:docMk/>
          <pc:sldMk cId="1174991376" sldId="508"/>
        </pc:sldMkLst>
        <pc:spChg chg="mod">
          <ac:chgData name="Anh Minh" userId="c88dfc56186a36e0" providerId="LiveId" clId="{FFDB3C03-6E0C-4A37-A6C2-6DD4E0C72598}" dt="2021-09-30T07:59:20.133" v="384" actId="2711"/>
          <ac:spMkLst>
            <pc:docMk/>
            <pc:sldMk cId="1174991376" sldId="508"/>
            <ac:spMk id="9" creationId="{00000000-0000-0000-0000-000000000000}"/>
          </ac:spMkLst>
        </pc:spChg>
      </pc:sldChg>
      <pc:sldChg chg="modSp">
        <pc:chgData name="Anh Minh" userId="c88dfc56186a36e0" providerId="LiveId" clId="{FFDB3C03-6E0C-4A37-A6C2-6DD4E0C72598}" dt="2021-09-30T07:59:12.212" v="383" actId="2711"/>
        <pc:sldMkLst>
          <pc:docMk/>
          <pc:sldMk cId="3504581101" sldId="511"/>
        </pc:sldMkLst>
        <pc:spChg chg="mod">
          <ac:chgData name="Anh Minh" userId="c88dfc56186a36e0" providerId="LiveId" clId="{FFDB3C03-6E0C-4A37-A6C2-6DD4E0C72598}" dt="2021-09-30T07:59:12.212" v="383" actId="2711"/>
          <ac:spMkLst>
            <pc:docMk/>
            <pc:sldMk cId="3504581101" sldId="511"/>
            <ac:spMk id="53" creationId="{00000000-0000-0000-0000-000000000000}"/>
          </ac:spMkLst>
        </pc:spChg>
      </pc:sldChg>
      <pc:sldChg chg="addSp modSp new mod">
        <pc:chgData name="Anh Minh" userId="c88dfc56186a36e0" providerId="LiveId" clId="{FFDB3C03-6E0C-4A37-A6C2-6DD4E0C72598}" dt="2021-09-30T07:58:01.829" v="382" actId="1076"/>
        <pc:sldMkLst>
          <pc:docMk/>
          <pc:sldMk cId="4290990759" sldId="515"/>
        </pc:sldMkLst>
        <pc:spChg chg="add mod">
          <ac:chgData name="Anh Minh" userId="c88dfc56186a36e0" providerId="LiveId" clId="{FFDB3C03-6E0C-4A37-A6C2-6DD4E0C72598}" dt="2021-09-30T07:54:50.869" v="121" actId="20577"/>
          <ac:spMkLst>
            <pc:docMk/>
            <pc:sldMk cId="4290990759" sldId="515"/>
            <ac:spMk id="2" creationId="{E4420FFC-DAC0-44F9-8268-E87C9AAEEE2D}"/>
          </ac:spMkLst>
        </pc:spChg>
        <pc:spChg chg="add mod">
          <ac:chgData name="Anh Minh" userId="c88dfc56186a36e0" providerId="LiveId" clId="{FFDB3C03-6E0C-4A37-A6C2-6DD4E0C72598}" dt="2021-09-30T07:58:01.829" v="382" actId="1076"/>
          <ac:spMkLst>
            <pc:docMk/>
            <pc:sldMk cId="4290990759" sldId="515"/>
            <ac:spMk id="3" creationId="{FFF75117-02BE-4C2B-8224-658A220F0C8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2021/9/30</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40361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29825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972304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962904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302623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28506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756039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367850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387075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183892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709284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1323401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163107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3935801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1149284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230771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777720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36161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53074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06492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25659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56983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2021/9/30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advTm="100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092" y="1826048"/>
            <a:ext cx="10514231" cy="4352346"/>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2021/9/30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advTm="1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2021/9/30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advTm="1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advTm="1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advTm="1000">
    <p:comb/>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advTm="1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advTm="1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30/9/2021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advTm="1000">
    <p:comb/>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30/9/2021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advTm="1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advTm="1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advTm="1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092" y="1826048"/>
            <a:ext cx="10514231"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2021/9/30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advTm="100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advTm="1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advTm="1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advTm="1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advTm="1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advTm="1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advTm="1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advTm="1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advTm="1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advTm="1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advTm="1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2021/9/30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advTm="100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advTm="1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2021/9/30</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advTm="1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2021/9/30</a:t>
            </a:fld>
            <a:endParaRPr lang="zh-CN" altLang="en-US"/>
          </a:p>
        </p:txBody>
      </p:sp>
      <p:sp>
        <p:nvSpPr>
          <p:cNvPr id="8" name="页脚占位符 7"/>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advTm="1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2021/9/30</a:t>
            </a:fld>
            <a:endParaRPr lang="zh-CN" altLang="en-US"/>
          </a:p>
        </p:txBody>
      </p:sp>
      <p:sp>
        <p:nvSpPr>
          <p:cNvPr id="4" name="页脚占位符 3"/>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advTm="1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2021/9/30</a:t>
            </a:fld>
            <a:endParaRPr lang="zh-CN" altLang="en-US"/>
          </a:p>
        </p:txBody>
      </p:sp>
      <p:sp>
        <p:nvSpPr>
          <p:cNvPr id="3" name="页脚占位符 2"/>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advTm="1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2021/9/30</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advTm="1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2021/9/30</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advTm="1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2D7F2F0D-E37F-4731-A8D3-7B38A56305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9E19FCB9-9873-4E69-B00D-F8374C915A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0B5C3934-FD7E-435D-A2B4-913E75308C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9/30/2021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descr="A picture containing diagram&#10;&#10;Description automatically generated">
            <a:extLst>
              <a:ext uri="{FF2B5EF4-FFF2-40B4-BE49-F238E27FC236}">
                <a16:creationId xmlns:a16="http://schemas.microsoft.com/office/drawing/2014/main" id="{3AA4B0F8-5DF5-4153-A7B2-F751F54C9EC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advTm="1000">
    <p:comb/>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xml"/><Relationship Id="rId7" Type="http://schemas.openxmlformats.org/officeDocument/2006/relationships/notesSlide" Target="../notesSlides/notesSlid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4.xml"/><Relationship Id="rId10" Type="http://schemas.openxmlformats.org/officeDocument/2006/relationships/image" Target="../media/image8.png"/><Relationship Id="rId4" Type="http://schemas.openxmlformats.org/officeDocument/2006/relationships/tags" Target="../tags/tag3.xml"/><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5.xml"/><Relationship Id="rId7" Type="http://schemas.openxmlformats.org/officeDocument/2006/relationships/image" Target="../media/image10.png"/><Relationship Id="rId12" Type="http://schemas.microsoft.com/office/2007/relationships/hdphoto" Target="../media/hdphoto7.wdp"/><Relationship Id="rId2" Type="http://schemas.openxmlformats.org/officeDocument/2006/relationships/tags" Target="../tags/tag11.xml"/><Relationship Id="rId1" Type="http://schemas.openxmlformats.org/officeDocument/2006/relationships/tags" Target="../tags/tag10.xml"/><Relationship Id="rId6" Type="http://schemas.microsoft.com/office/2007/relationships/hdphoto" Target="../media/hdphoto5.wdp"/><Relationship Id="rId11" Type="http://schemas.openxmlformats.org/officeDocument/2006/relationships/image" Target="../media/image25.png"/><Relationship Id="rId5" Type="http://schemas.openxmlformats.org/officeDocument/2006/relationships/image" Target="../media/image12.png"/><Relationship Id="rId10" Type="http://schemas.microsoft.com/office/2007/relationships/hdphoto" Target="../media/hdphoto4.wdp"/><Relationship Id="rId4" Type="http://schemas.openxmlformats.org/officeDocument/2006/relationships/notesSlide" Target="../notesSlides/notesSlide11.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25.xml"/><Relationship Id="rId7" Type="http://schemas.openxmlformats.org/officeDocument/2006/relationships/image" Target="../media/image30.png"/><Relationship Id="rId2" Type="http://schemas.openxmlformats.org/officeDocument/2006/relationships/tags" Target="../tags/tag15.xml"/><Relationship Id="rId1" Type="http://schemas.openxmlformats.org/officeDocument/2006/relationships/tags" Target="../tags/tag14.xml"/><Relationship Id="rId6" Type="http://schemas.microsoft.com/office/2007/relationships/hdphoto" Target="../media/hdphoto8.wdp"/><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3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microsoft.com/office/2007/relationships/hdphoto" Target="../media/hdphoto10.wdp"/><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0.jpeg"/><Relationship Id="rId7"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xml"/><Relationship Id="rId7" Type="http://schemas.openxmlformats.org/officeDocument/2006/relationships/notesSlide" Target="../notesSlides/notes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7.xml"/><Relationship Id="rId10" Type="http://schemas.openxmlformats.org/officeDocument/2006/relationships/image" Target="../media/image8.png"/><Relationship Id="rId4" Type="http://schemas.openxmlformats.org/officeDocument/2006/relationships/tags" Target="../tags/tag6.xml"/><Relationship Id="rId9"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UTM Aptima" panose="02040603050506020204" pitchFamily="18" charset="0"/>
                <a:ea typeface="华康海报体W12(P)" panose="040B0C00000000000000" pitchFamily="82" charset="-122"/>
              </a:rPr>
              <a:t>TẬP ĐỌC</a:t>
            </a:r>
          </a:p>
        </p:txBody>
      </p:sp>
      <p:sp>
        <p:nvSpPr>
          <p:cNvPr id="31" name="18"/>
          <p:cNvSpPr>
            <a:spLocks noChangeArrowheads="1"/>
          </p:cNvSpPr>
          <p:nvPr>
            <p:custDataLst>
              <p:tags r:id="rId4"/>
            </p:custDataLst>
          </p:nvPr>
        </p:nvSpPr>
        <p:spPr bwMode="auto">
          <a:xfrm>
            <a:off x="2265428" y="1530878"/>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37696" y="1501060"/>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spTree>
    <p:extLst>
      <p:ext uri="{BB962C8B-B14F-4D97-AF65-F5344CB8AC3E}">
        <p14:creationId xmlns:p14="http://schemas.microsoft.com/office/powerpoint/2010/main" val="146242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5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LUYỆN ĐỌC</a:t>
            </a:r>
            <a:endParaRPr kumimoji="1" lang="en-US" altLang="zh-CN" sz="54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8048040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10" y="347870"/>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274479" y="922254"/>
            <a:ext cx="11572964" cy="4708981"/>
          </a:xfrm>
          <a:prstGeom prst="rect">
            <a:avLst/>
          </a:prstGeom>
        </p:spPr>
        <p:txBody>
          <a:bodyPr wrap="square">
            <a:spAutoFit/>
          </a:bodyPr>
          <a:lstStyle/>
          <a:p>
            <a:pPr indent="457200" algn="just"/>
            <a:r>
              <a:rPr lang="vi-VN" sz="2000" dirty="0" err="1">
                <a:solidFill>
                  <a:srgbClr val="002060"/>
                </a:solidFill>
                <a:latin typeface="+mj-lt"/>
                <a:cs typeface="Arial" panose="020B0604020202020204" pitchFamily="34" charset="0"/>
              </a:rPr>
              <a:t>Ngày</a:t>
            </a:r>
            <a:r>
              <a:rPr lang="vi-VN" sz="2000" dirty="0">
                <a:solidFill>
                  <a:srgbClr val="002060"/>
                </a:solidFill>
                <a:latin typeface="+mj-lt"/>
                <a:cs typeface="Arial" panose="020B0604020202020204" pitchFamily="34" charset="0"/>
              </a:rPr>
              <a:t>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vi-VN" sz="2000" dirty="0" err="1">
                <a:solidFill>
                  <a:srgbClr val="002060"/>
                </a:solidFill>
                <a:latin typeface="+mj-lt"/>
                <a:cs typeface="Arial" panose="020B0604020202020204" pitchFamily="34" charset="0"/>
              </a:rPr>
              <a:t>Có</a:t>
            </a:r>
            <a:r>
              <a:rPr lang="vi-VN" sz="2000" dirty="0">
                <a:solidFill>
                  <a:srgbClr val="002060"/>
                </a:solidFill>
                <a:latin typeface="+mj-lt"/>
                <a:cs typeface="Arial" panose="020B0604020202020204" pitchFamily="34" charset="0"/>
              </a:rPr>
              <a:t> chú bé mồ côi tên là Chôm nhận thóc về, dốc công chăm sóc mà thóc vẫn chẳng nảy mầm. </a:t>
            </a:r>
          </a:p>
          <a:p>
            <a:pPr indent="457200" algn="just"/>
            <a:r>
              <a:rPr lang="vi-VN" sz="2000" dirty="0" err="1">
                <a:solidFill>
                  <a:srgbClr val="002060"/>
                </a:solidFill>
                <a:latin typeface="+mj-lt"/>
                <a:cs typeface="Arial" panose="020B0604020202020204" pitchFamily="34" charset="0"/>
              </a:rPr>
              <a:t>Đến</a:t>
            </a:r>
            <a:r>
              <a:rPr lang="vi-VN" sz="2000" dirty="0">
                <a:solidFill>
                  <a:srgbClr val="002060"/>
                </a:solidFill>
                <a:latin typeface="+mj-lt"/>
                <a:cs typeface="Arial" panose="020B0604020202020204" pitchFamily="34" charset="0"/>
              </a:rPr>
              <a:t> vụ thu hoạch, mọi người nô nức chở thóc về kinh thành nộp cho nhà vua. Chôm lo lắng đến trước nhà vua, quỳ tâu:</a:t>
            </a:r>
          </a:p>
          <a:p>
            <a:pPr algn="just"/>
            <a:r>
              <a:rPr lang="vi-VN" sz="2000" dirty="0">
                <a:solidFill>
                  <a:srgbClr val="002060"/>
                </a:solidFill>
                <a:latin typeface="+mj-lt"/>
                <a:cs typeface="Arial" panose="020B0604020202020204" pitchFamily="34" charset="0"/>
              </a:rPr>
              <a:t>- Tâu Bệ hạ! Con không làm sao cho thóc nảy mầm được.</a:t>
            </a:r>
          </a:p>
          <a:p>
            <a:pPr indent="457200" algn="just"/>
            <a:r>
              <a:rPr lang="vi-VN" sz="2000" dirty="0" err="1">
                <a:solidFill>
                  <a:srgbClr val="002060"/>
                </a:solidFill>
                <a:latin typeface="+mj-lt"/>
                <a:cs typeface="Arial" panose="020B0604020202020204" pitchFamily="34" charset="0"/>
              </a:rPr>
              <a:t>Mọi</a:t>
            </a:r>
            <a:r>
              <a:rPr lang="vi-VN" sz="2000" dirty="0">
                <a:solidFill>
                  <a:srgbClr val="002060"/>
                </a:solidFill>
                <a:latin typeface="+mj-lt"/>
                <a:cs typeface="Arial" panose="020B0604020202020204" pitchFamily="34" charset="0"/>
              </a:rPr>
              <a:t> người đều sững sờ vì lời thú tội của Chôm. Nhưng nhà vua đã đỡ chú bé đứng dậy. Ngài hỏi còn ai để chết thóc giống không. Không ai trả lời. Lúc bấy giờ nhà vua mới ôn tồn nói:</a:t>
            </a:r>
          </a:p>
          <a:p>
            <a:pPr algn="just"/>
            <a:r>
              <a:rPr lang="vi-VN" sz="2000" dirty="0">
                <a:solidFill>
                  <a:srgbClr val="002060"/>
                </a:solidFill>
                <a:latin typeface="+mj-lt"/>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vi-VN" sz="2000" dirty="0" err="1">
                <a:solidFill>
                  <a:srgbClr val="002060"/>
                </a:solidFill>
                <a:latin typeface="+mj-lt"/>
                <a:cs typeface="Arial" panose="020B0604020202020204" pitchFamily="34" charset="0"/>
              </a:rPr>
              <a:t>Rồi</a:t>
            </a:r>
            <a:r>
              <a:rPr lang="vi-VN" sz="2000" dirty="0">
                <a:solidFill>
                  <a:srgbClr val="002060"/>
                </a:solidFill>
                <a:latin typeface="+mj-lt"/>
                <a:cs typeface="Arial" panose="020B0604020202020204" pitchFamily="34" charset="0"/>
              </a:rPr>
              <a:t> vua dõng dạ nói tiếp:</a:t>
            </a:r>
          </a:p>
          <a:p>
            <a:pPr algn="just"/>
            <a:r>
              <a:rPr lang="vi-VN" sz="2000" dirty="0">
                <a:solidFill>
                  <a:srgbClr val="002060"/>
                </a:solidFill>
                <a:latin typeface="+mj-lt"/>
                <a:cs typeface="Arial" panose="020B0604020202020204" pitchFamily="34" charset="0"/>
              </a:rPr>
              <a:t>- Trung thực là đức tính quý nhất của con người. Ta sẽ truyền ngôi cho chú bé trung thực và dũng cảm này.</a:t>
            </a:r>
          </a:p>
          <a:p>
            <a:pPr algn="just"/>
            <a:r>
              <a:rPr lang="vi-VN" sz="2000" dirty="0">
                <a:solidFill>
                  <a:srgbClr val="002060"/>
                </a:solidFill>
                <a:latin typeface="+mj-lt"/>
                <a:cs typeface="Arial" panose="020B0604020202020204" pitchFamily="34" charset="0"/>
              </a:rPr>
              <a:t>   </a:t>
            </a:r>
            <a:r>
              <a:rPr lang="en-US" sz="2000" dirty="0">
                <a:solidFill>
                  <a:srgbClr val="002060"/>
                </a:solidFill>
                <a:latin typeface="+mj-lt"/>
                <a:cs typeface="Arial" panose="020B0604020202020204" pitchFamily="34" charset="0"/>
              </a:rPr>
              <a:t>	</a:t>
            </a:r>
            <a:r>
              <a:rPr lang="vi-VN" sz="2000" dirty="0">
                <a:solidFill>
                  <a:srgbClr val="002060"/>
                </a:solidFill>
                <a:latin typeface="+mj-lt"/>
                <a:cs typeface="Arial" panose="020B0604020202020204" pitchFamily="34" charset="0"/>
              </a:rPr>
              <a:t>Chôm được truyền ngôi và trở thành ông vua hiền minh.</a:t>
            </a:r>
            <a:endParaRPr lang="en-US" sz="2000" dirty="0">
              <a:solidFill>
                <a:srgbClr val="002060"/>
              </a:solidFill>
              <a:latin typeface="+mj-lt"/>
              <a:cs typeface="Arial" panose="020B0604020202020204" pitchFamily="34" charset="0"/>
            </a:endParaRPr>
          </a:p>
          <a:p>
            <a:pPr algn="ctr"/>
            <a:r>
              <a:rPr lang="en-US" sz="2000" b="1" i="1" dirty="0">
                <a:solidFill>
                  <a:srgbClr val="002060"/>
                </a:solidFill>
                <a:latin typeface="+mj-lt"/>
                <a:cs typeface="Arial" panose="020B0604020202020204" pitchFamily="34" charset="0"/>
              </a:rPr>
              <a:t>								</a:t>
            </a:r>
            <a:r>
              <a:rPr lang="en-US" sz="2000" b="1" i="1" dirty="0" err="1">
                <a:solidFill>
                  <a:srgbClr val="002060"/>
                </a:solidFill>
                <a:latin typeface="+mj-lt"/>
                <a:cs typeface="Arial" panose="020B0604020202020204" pitchFamily="34" charset="0"/>
              </a:rPr>
              <a:t>Truyện</a:t>
            </a:r>
            <a:r>
              <a:rPr lang="en-US" sz="2000" b="1" i="1" dirty="0">
                <a:solidFill>
                  <a:srgbClr val="002060"/>
                </a:solidFill>
                <a:latin typeface="+mj-lt"/>
                <a:cs typeface="Arial" panose="020B0604020202020204" pitchFamily="34" charset="0"/>
              </a:rPr>
              <a:t> </a:t>
            </a:r>
            <a:r>
              <a:rPr lang="en-US" sz="2000" b="1" i="1" dirty="0" err="1">
                <a:solidFill>
                  <a:srgbClr val="002060"/>
                </a:solidFill>
                <a:latin typeface="+mj-lt"/>
                <a:cs typeface="Arial" panose="020B0604020202020204" pitchFamily="34" charset="0"/>
              </a:rPr>
              <a:t>dân</a:t>
            </a:r>
            <a:r>
              <a:rPr lang="en-US" sz="2000" b="1" i="1" dirty="0">
                <a:solidFill>
                  <a:srgbClr val="002060"/>
                </a:solidFill>
                <a:latin typeface="+mj-lt"/>
                <a:cs typeface="Arial" panose="020B0604020202020204" pitchFamily="34" charset="0"/>
              </a:rPr>
              <a:t> </a:t>
            </a:r>
            <a:r>
              <a:rPr lang="en-US" sz="2000" b="1" i="1" dirty="0" err="1">
                <a:solidFill>
                  <a:srgbClr val="002060"/>
                </a:solidFill>
                <a:latin typeface="+mj-lt"/>
                <a:cs typeface="Arial" panose="020B0604020202020204" pitchFamily="34" charset="0"/>
              </a:rPr>
              <a:t>gian</a:t>
            </a:r>
            <a:r>
              <a:rPr lang="en-US" sz="2000" b="1" i="1" dirty="0">
                <a:solidFill>
                  <a:srgbClr val="002060"/>
                </a:solidFill>
                <a:latin typeface="+mj-lt"/>
                <a:cs typeface="Arial" panose="020B0604020202020204" pitchFamily="34" charset="0"/>
              </a:rPr>
              <a:t> Khmer</a:t>
            </a:r>
            <a:r>
              <a:rPr lang="en-US" sz="2000" i="1" dirty="0">
                <a:solidFill>
                  <a:srgbClr val="002060"/>
                </a:solidFill>
                <a:latin typeface="+mj-lt"/>
                <a:cs typeface="Arial" panose="020B0604020202020204" pitchFamily="34" charset="0"/>
              </a:rPr>
              <a:t>      </a:t>
            </a:r>
            <a:endParaRPr lang="vi-VN" sz="2400" b="0" i="1" dirty="0">
              <a:solidFill>
                <a:srgbClr val="002060"/>
              </a:solidFill>
              <a:effectLst/>
              <a:latin typeface="+mj-lt"/>
              <a:cs typeface="Arial" panose="020B0604020202020204" pitchFamily="34" charset="0"/>
            </a:endParaRPr>
          </a:p>
        </p:txBody>
      </p:sp>
    </p:spTree>
    <p:extLst>
      <p:ext uri="{BB962C8B-B14F-4D97-AF65-F5344CB8AC3E}">
        <p14:creationId xmlns:p14="http://schemas.microsoft.com/office/powerpoint/2010/main" val="3353749377"/>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354961" y="1732334"/>
            <a:ext cx="12500428" cy="4232197"/>
            <a:chOff x="147042" y="1493190"/>
            <a:chExt cx="13252797" cy="4486923"/>
          </a:xfrm>
        </p:grpSpPr>
        <p:grpSp>
          <p:nvGrpSpPr>
            <p:cNvPr id="7" name="组合 6"/>
            <p:cNvGrpSpPr/>
            <p:nvPr/>
          </p:nvGrpSpPr>
          <p:grpSpPr>
            <a:xfrm>
              <a:off x="4713426" y="1725113"/>
              <a:ext cx="2765148" cy="3328105"/>
              <a:chOff x="4550052" y="1761264"/>
              <a:chExt cx="2866824" cy="3450481"/>
            </a:xfrm>
            <a:solidFill>
              <a:srgbClr val="00BAF0"/>
            </a:solidFill>
          </p:grpSpPr>
          <p:sp>
            <p:nvSpPr>
              <p:cNvPr id="31" name="泪滴形 30"/>
              <p:cNvSpPr/>
              <p:nvPr/>
            </p:nvSpPr>
            <p:spPr>
              <a:xfrm rot="4903424">
                <a:off x="4550052" y="1761264"/>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32" name="泪滴形 31"/>
              <p:cNvSpPr/>
              <p:nvPr/>
            </p:nvSpPr>
            <p:spPr>
              <a:xfrm rot="4903424">
                <a:off x="4550052" y="2951018"/>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nvGrpSpPr>
              <p:cNvPr id="34" name="组合 33"/>
              <p:cNvGrpSpPr/>
              <p:nvPr/>
            </p:nvGrpSpPr>
            <p:grpSpPr>
              <a:xfrm flipV="1">
                <a:off x="6502476" y="3107591"/>
                <a:ext cx="914400" cy="2104154"/>
                <a:chOff x="5638800" y="3803924"/>
                <a:chExt cx="914400" cy="2104154"/>
              </a:xfrm>
              <a:grpFill/>
            </p:grpSpPr>
            <p:sp>
              <p:nvSpPr>
                <p:cNvPr id="47" name="泪滴形 46"/>
                <p:cNvSpPr/>
                <p:nvPr/>
              </p:nvSpPr>
              <p:spPr>
                <a:xfrm rot="16696576" flipH="1">
                  <a:off x="5638800" y="3803924"/>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8" name="泪滴形 47"/>
                <p:cNvSpPr/>
                <p:nvPr/>
              </p:nvSpPr>
              <p:spPr>
                <a:xfrm rot="16696576" flipH="1">
                  <a:off x="5638800" y="4993678"/>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cxnSp>
            <p:nvCxnSpPr>
              <p:cNvPr id="35" name="直接连接符 34"/>
              <p:cNvCxnSpPr/>
              <p:nvPr/>
            </p:nvCxnSpPr>
            <p:spPr>
              <a:xfrm>
                <a:off x="5503123" y="2595554"/>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503123" y="3785307"/>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flipH="1">
                <a:off x="6370844" y="3113798"/>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39" name="椭圆 38"/>
              <p:cNvSpPr/>
              <p:nvPr/>
            </p:nvSpPr>
            <p:spPr>
              <a:xfrm flipH="1">
                <a:off x="5413618" y="2518923"/>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0" name="椭圆 39"/>
              <p:cNvSpPr/>
              <p:nvPr/>
            </p:nvSpPr>
            <p:spPr>
              <a:xfrm flipH="1">
                <a:off x="5413618" y="3708677"/>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2" name="椭圆 41"/>
              <p:cNvSpPr/>
              <p:nvPr/>
            </p:nvSpPr>
            <p:spPr>
              <a:xfrm flipH="1">
                <a:off x="6370844" y="4284965"/>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cxnSp>
            <p:nvCxnSpPr>
              <p:cNvPr id="44" name="直接连接符 43"/>
              <p:cNvCxnSpPr/>
              <p:nvPr/>
            </p:nvCxnSpPr>
            <p:spPr>
              <a:xfrm flipH="1">
                <a:off x="5522937" y="3168122"/>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 name="矩形 22"/>
            <p:cNvSpPr>
              <a:spLocks noChangeArrowheads="1"/>
            </p:cNvSpPr>
            <p:nvPr/>
          </p:nvSpPr>
          <p:spPr bwMode="auto">
            <a:xfrm>
              <a:off x="7404520" y="3409947"/>
              <a:ext cx="5995319"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Times New Roman" panose="02020603050405020304" pitchFamily="18" charset="0"/>
                  <a:cs typeface="Times New Roman" panose="02020603050405020304" pitchFamily="18" charset="0"/>
                </a:rPr>
                <a:t>Có</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chú</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bé</a:t>
              </a:r>
              <a:r>
                <a:rPr lang="en-US" altLang="en-US" sz="2400" b="1" dirty="0">
                  <a:solidFill>
                    <a:srgbClr val="000066"/>
                  </a:solidFill>
                  <a:latin typeface="Times New Roman" panose="02020603050405020304" pitchFamily="18" charset="0"/>
                  <a:cs typeface="Times New Roman" panose="02020603050405020304" pitchFamily="18" charset="0"/>
                </a:rPr>
                <a:t> … </a:t>
              </a:r>
              <a:r>
                <a:rPr lang="en-US" altLang="en-US" sz="2400" b="1" dirty="0" err="1">
                  <a:solidFill>
                    <a:srgbClr val="000066"/>
                  </a:solidFill>
                  <a:latin typeface="Times New Roman" panose="02020603050405020304" pitchFamily="18" charset="0"/>
                  <a:cs typeface="Times New Roman" panose="02020603050405020304" pitchFamily="18" charset="0"/>
                </a:rPr>
                <a:t>nảy</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mầm</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được</a:t>
              </a:r>
              <a:endParaRPr lang="en-US" altLang="en-US" sz="2400" b="1" dirty="0">
                <a:solidFill>
                  <a:srgbClr val="000066"/>
                </a:solidFill>
                <a:latin typeface="Times New Roman" panose="02020603050405020304" pitchFamily="18" charset="0"/>
                <a:cs typeface="Times New Roman" panose="02020603050405020304" pitchFamily="18" charset="0"/>
              </a:endParaRPr>
            </a:p>
          </p:txBody>
        </p:sp>
        <p:sp>
          <p:nvSpPr>
            <p:cNvPr id="10" name="矩形 23"/>
            <p:cNvSpPr>
              <a:spLocks noChangeArrowheads="1"/>
            </p:cNvSpPr>
            <p:nvPr/>
          </p:nvSpPr>
          <p:spPr bwMode="auto">
            <a:xfrm>
              <a:off x="7435618" y="2888476"/>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Times New Roman" panose="02020603050405020304" pitchFamily="18" charset="0"/>
                  <a:cs typeface="Times New Roman" panose="02020603050405020304" pitchFamily="18" charset="0"/>
                </a:rPr>
                <a:t>Đoạn</a:t>
              </a:r>
              <a:r>
                <a:rPr lang="en-US" altLang="zh-CN" sz="2800" dirty="0">
                  <a:solidFill>
                    <a:schemeClr val="tx1">
                      <a:lumMod val="50000"/>
                      <a:lumOff val="50000"/>
                    </a:schemeClr>
                  </a:solidFill>
                  <a:latin typeface="Times New Roman" panose="02020603050405020304" pitchFamily="18" charset="0"/>
                  <a:cs typeface="Times New Roman" panose="02020603050405020304" pitchFamily="18" charset="0"/>
                </a:rPr>
                <a:t> 2</a:t>
              </a:r>
              <a:endParaRPr lang="zh-CN" alt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2" name="矩形 24"/>
            <p:cNvSpPr>
              <a:spLocks noChangeArrowheads="1"/>
            </p:cNvSpPr>
            <p:nvPr/>
          </p:nvSpPr>
          <p:spPr bwMode="auto">
            <a:xfrm>
              <a:off x="7404520" y="4770469"/>
              <a:ext cx="5647588"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Times New Roman" panose="02020603050405020304" pitchFamily="18" charset="0"/>
                  <a:cs typeface="Times New Roman" panose="02020603050405020304" pitchFamily="18" charset="0"/>
                </a:rPr>
                <a:t>Rồi</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vua</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dõng</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dạc</a:t>
              </a:r>
              <a:r>
                <a:rPr lang="en-US" altLang="en-US" sz="2400" b="1" dirty="0">
                  <a:solidFill>
                    <a:srgbClr val="000066"/>
                  </a:solidFill>
                  <a:latin typeface="Times New Roman" panose="02020603050405020304" pitchFamily="18" charset="0"/>
                  <a:cs typeface="Times New Roman" panose="02020603050405020304" pitchFamily="18" charset="0"/>
                </a:rPr>
                <a:t> … </a:t>
              </a:r>
              <a:r>
                <a:rPr lang="en-US" altLang="en-US" sz="2400" b="1" dirty="0" err="1">
                  <a:solidFill>
                    <a:srgbClr val="000066"/>
                  </a:solidFill>
                  <a:latin typeface="Times New Roman" panose="02020603050405020304" pitchFamily="18" charset="0"/>
                  <a:cs typeface="Times New Roman" panose="02020603050405020304" pitchFamily="18" charset="0"/>
                </a:rPr>
                <a:t>hiền</a:t>
              </a:r>
              <a:r>
                <a:rPr lang="en-US" altLang="en-US" sz="2400" b="1" dirty="0">
                  <a:solidFill>
                    <a:srgbClr val="000066"/>
                  </a:solidFill>
                  <a:latin typeface="Times New Roman" panose="02020603050405020304" pitchFamily="18" charset="0"/>
                  <a:cs typeface="Times New Roman" panose="02020603050405020304" pitchFamily="18" charset="0"/>
                </a:rPr>
                <a:t> minh</a:t>
              </a:r>
            </a:p>
          </p:txBody>
        </p:sp>
        <p:sp>
          <p:nvSpPr>
            <p:cNvPr id="13" name="矩形 25"/>
            <p:cNvSpPr>
              <a:spLocks noChangeArrowheads="1"/>
            </p:cNvSpPr>
            <p:nvPr/>
          </p:nvSpPr>
          <p:spPr bwMode="auto">
            <a:xfrm>
              <a:off x="7446246" y="4295024"/>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Times New Roman" panose="02020603050405020304" pitchFamily="18" charset="0"/>
                  <a:cs typeface="Times New Roman" panose="02020603050405020304" pitchFamily="18" charset="0"/>
                </a:rPr>
                <a:t>Đoạn</a:t>
              </a:r>
              <a:r>
                <a:rPr lang="en-US" altLang="zh-CN" sz="2800" dirty="0">
                  <a:solidFill>
                    <a:schemeClr val="tx1">
                      <a:lumMod val="50000"/>
                      <a:lumOff val="50000"/>
                    </a:schemeClr>
                  </a:solidFill>
                  <a:latin typeface="Times New Roman" panose="02020603050405020304" pitchFamily="18" charset="0"/>
                  <a:cs typeface="Times New Roman" panose="02020603050405020304" pitchFamily="18" charset="0"/>
                </a:rPr>
                <a:t> 4</a:t>
              </a:r>
              <a:endParaRPr lang="zh-CN" alt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6" name="矩形 28"/>
            <p:cNvSpPr>
              <a:spLocks noChangeArrowheads="1"/>
            </p:cNvSpPr>
            <p:nvPr/>
          </p:nvSpPr>
          <p:spPr bwMode="auto">
            <a:xfrm>
              <a:off x="147042" y="1984062"/>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Times New Roman" panose="02020603050405020304" pitchFamily="18" charset="0"/>
                  <a:cs typeface="Times New Roman" panose="02020603050405020304" pitchFamily="18" charset="0"/>
                </a:rPr>
                <a:t>Ngày</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xưa</a:t>
              </a:r>
              <a:r>
                <a:rPr lang="en-US" altLang="en-US" sz="2400" b="1" dirty="0">
                  <a:solidFill>
                    <a:srgbClr val="000066"/>
                  </a:solidFill>
                  <a:latin typeface="Times New Roman" panose="02020603050405020304" pitchFamily="18" charset="0"/>
                  <a:cs typeface="Times New Roman" panose="02020603050405020304" pitchFamily="18" charset="0"/>
                </a:rPr>
                <a:t> … </a:t>
              </a:r>
              <a:r>
                <a:rPr lang="en-US" altLang="en-US" sz="2400" b="1" dirty="0" err="1">
                  <a:solidFill>
                    <a:srgbClr val="000066"/>
                  </a:solidFill>
                  <a:latin typeface="Times New Roman" panose="02020603050405020304" pitchFamily="18" charset="0"/>
                  <a:cs typeface="Times New Roman" panose="02020603050405020304" pitchFamily="18" charset="0"/>
                </a:rPr>
                <a:t>bị</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trừng</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phạt</a:t>
              </a:r>
              <a:endParaRPr lang="en-US" altLang="en-US" sz="2400" b="1" dirty="0">
                <a:solidFill>
                  <a:srgbClr val="000066"/>
                </a:solidFill>
                <a:latin typeface="Times New Roman" panose="02020603050405020304" pitchFamily="18" charset="0"/>
                <a:cs typeface="Times New Roman" panose="02020603050405020304" pitchFamily="18" charset="0"/>
              </a:endParaRPr>
            </a:p>
          </p:txBody>
        </p:sp>
        <p:sp>
          <p:nvSpPr>
            <p:cNvPr id="17" name="矩形 29"/>
            <p:cNvSpPr>
              <a:spLocks noChangeArrowheads="1"/>
            </p:cNvSpPr>
            <p:nvPr/>
          </p:nvSpPr>
          <p:spPr bwMode="auto">
            <a:xfrm>
              <a:off x="2221923" y="1493190"/>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Times New Roman" panose="02020603050405020304" pitchFamily="18" charset="0"/>
                  <a:cs typeface="Times New Roman" panose="02020603050405020304" pitchFamily="18" charset="0"/>
                </a:rPr>
                <a:t>Đoạn</a:t>
              </a:r>
              <a:r>
                <a:rPr lang="en-US" altLang="zh-CN" sz="2800" dirty="0">
                  <a:solidFill>
                    <a:schemeClr val="tx1">
                      <a:lumMod val="50000"/>
                      <a:lumOff val="50000"/>
                    </a:schemeClr>
                  </a:solidFill>
                  <a:latin typeface="Times New Roman" panose="02020603050405020304" pitchFamily="18" charset="0"/>
                  <a:cs typeface="Times New Roman" panose="02020603050405020304" pitchFamily="18" charset="0"/>
                </a:rPr>
                <a:t> 1</a:t>
              </a:r>
              <a:endParaRPr lang="zh-CN" alt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8" name="矩形 30"/>
            <p:cNvSpPr>
              <a:spLocks noChangeArrowheads="1"/>
            </p:cNvSpPr>
            <p:nvPr/>
          </p:nvSpPr>
          <p:spPr bwMode="auto">
            <a:xfrm>
              <a:off x="186883" y="3494887"/>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Times New Roman" panose="02020603050405020304" pitchFamily="18" charset="0"/>
                  <a:cs typeface="Times New Roman" panose="02020603050405020304" pitchFamily="18" charset="0"/>
                </a:rPr>
                <a:t>Mọi</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người</a:t>
              </a:r>
              <a:r>
                <a:rPr lang="en-US" altLang="en-US" sz="2400" b="1" dirty="0">
                  <a:solidFill>
                    <a:srgbClr val="000066"/>
                  </a:solidFill>
                  <a:latin typeface="Times New Roman" panose="02020603050405020304" pitchFamily="18" charset="0"/>
                  <a:cs typeface="Times New Roman" panose="02020603050405020304" pitchFamily="18" charset="0"/>
                </a:rPr>
                <a:t> … </a:t>
              </a:r>
              <a:r>
                <a:rPr lang="en-US" altLang="en-US" sz="2400" b="1" dirty="0" err="1">
                  <a:solidFill>
                    <a:srgbClr val="000066"/>
                  </a:solidFill>
                  <a:latin typeface="Times New Roman" panose="02020603050405020304" pitchFamily="18" charset="0"/>
                  <a:cs typeface="Times New Roman" panose="02020603050405020304" pitchFamily="18" charset="0"/>
                </a:rPr>
                <a:t>của</a:t>
              </a:r>
              <a:r>
                <a:rPr lang="en-US" altLang="en-US" sz="2400" b="1" dirty="0">
                  <a:solidFill>
                    <a:srgbClr val="000066"/>
                  </a:solidFill>
                  <a:latin typeface="Times New Roman" panose="02020603050405020304" pitchFamily="18" charset="0"/>
                  <a:cs typeface="Times New Roman" panose="02020603050405020304" pitchFamily="18" charset="0"/>
                </a:rPr>
                <a:t> ta</a:t>
              </a:r>
            </a:p>
          </p:txBody>
        </p:sp>
        <p:sp>
          <p:nvSpPr>
            <p:cNvPr id="19" name="矩形 31"/>
            <p:cNvSpPr>
              <a:spLocks noChangeArrowheads="1"/>
            </p:cNvSpPr>
            <p:nvPr/>
          </p:nvSpPr>
          <p:spPr bwMode="auto">
            <a:xfrm>
              <a:off x="2220481" y="3053598"/>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Times New Roman" panose="02020603050405020304" pitchFamily="18" charset="0"/>
                  <a:cs typeface="Times New Roman" panose="02020603050405020304" pitchFamily="18" charset="0"/>
                </a:rPr>
                <a:t>Đoạn</a:t>
              </a:r>
              <a:r>
                <a:rPr lang="en-US" altLang="zh-CN" sz="2800" dirty="0">
                  <a:solidFill>
                    <a:schemeClr val="tx1">
                      <a:lumMod val="50000"/>
                      <a:lumOff val="50000"/>
                    </a:schemeClr>
                  </a:solidFill>
                  <a:latin typeface="Times New Roman" panose="02020603050405020304" pitchFamily="18" charset="0"/>
                  <a:cs typeface="Times New Roman" panose="02020603050405020304" pitchFamily="18" charset="0"/>
                </a:rPr>
                <a:t> 3</a:t>
              </a:r>
              <a:endParaRPr lang="zh-CN" alt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24" name="KSO_Shape"/>
            <p:cNvSpPr/>
            <p:nvPr/>
          </p:nvSpPr>
          <p:spPr>
            <a:xfrm>
              <a:off x="4903788" y="4270375"/>
              <a:ext cx="496887" cy="37147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27" name="Freeform 1992"/>
            <p:cNvSpPr>
              <a:spLocks noEditPoints="1"/>
            </p:cNvSpPr>
            <p:nvPr/>
          </p:nvSpPr>
          <p:spPr bwMode="auto">
            <a:xfrm>
              <a:off x="6894513" y="5538788"/>
              <a:ext cx="276225" cy="441325"/>
            </a:xfrm>
            <a:custGeom>
              <a:avLst/>
              <a:gdLst>
                <a:gd name="T0" fmla="*/ 294845563 w 258"/>
                <a:gd name="T1" fmla="*/ 471076061 h 414"/>
                <a:gd name="T2" fmla="*/ 262846288 w 258"/>
                <a:gd name="T3" fmla="*/ 9102595 h 414"/>
                <a:gd name="T4" fmla="*/ 235419715 w 258"/>
                <a:gd name="T5" fmla="*/ 0 h 414"/>
                <a:gd name="T6" fmla="*/ 262846288 w 258"/>
                <a:gd name="T7" fmla="*/ 38687360 h 414"/>
                <a:gd name="T8" fmla="*/ 262846288 w 258"/>
                <a:gd name="T9" fmla="*/ 304948113 h 414"/>
                <a:gd name="T10" fmla="*/ 235419715 w 258"/>
                <a:gd name="T11" fmla="*/ 336807727 h 414"/>
                <a:gd name="T12" fmla="*/ 262846288 w 258"/>
                <a:gd name="T13" fmla="*/ 374357662 h 414"/>
                <a:gd name="T14" fmla="*/ 235419715 w 258"/>
                <a:gd name="T15" fmla="*/ 374357662 h 414"/>
                <a:gd name="T16" fmla="*/ 262846288 w 258"/>
                <a:gd name="T17" fmla="*/ 401666512 h 414"/>
                <a:gd name="T18" fmla="*/ 262846288 w 258"/>
                <a:gd name="T19" fmla="*/ 439215381 h 414"/>
                <a:gd name="T20" fmla="*/ 235419715 w 258"/>
                <a:gd name="T21" fmla="*/ 471076061 h 414"/>
                <a:gd name="T22" fmla="*/ 205706256 w 258"/>
                <a:gd name="T23" fmla="*/ 9102595 h 414"/>
                <a:gd name="T24" fmla="*/ 148565154 w 258"/>
                <a:gd name="T25" fmla="*/ 38687360 h 414"/>
                <a:gd name="T26" fmla="*/ 235419715 w 258"/>
                <a:gd name="T27" fmla="*/ 0 h 414"/>
                <a:gd name="T28" fmla="*/ 205706256 w 258"/>
                <a:gd name="T29" fmla="*/ 0 h 414"/>
                <a:gd name="T30" fmla="*/ 235419715 w 258"/>
                <a:gd name="T31" fmla="*/ 471076061 h 414"/>
                <a:gd name="T32" fmla="*/ 205706256 w 258"/>
                <a:gd name="T33" fmla="*/ 439215381 h 414"/>
                <a:gd name="T34" fmla="*/ 235419715 w 258"/>
                <a:gd name="T35" fmla="*/ 401666512 h 414"/>
                <a:gd name="T36" fmla="*/ 205706256 w 258"/>
                <a:gd name="T37" fmla="*/ 374357662 h 414"/>
                <a:gd name="T38" fmla="*/ 235419715 w 258"/>
                <a:gd name="T39" fmla="*/ 336807727 h 414"/>
                <a:gd name="T40" fmla="*/ 148565154 w 258"/>
                <a:gd name="T41" fmla="*/ 304948113 h 414"/>
                <a:gd name="T42" fmla="*/ 175992797 w 258"/>
                <a:gd name="T43" fmla="*/ 336807727 h 414"/>
                <a:gd name="T44" fmla="*/ 175992797 w 258"/>
                <a:gd name="T45" fmla="*/ 374357662 h 414"/>
                <a:gd name="T46" fmla="*/ 148565154 w 258"/>
                <a:gd name="T47" fmla="*/ 401666512 h 414"/>
                <a:gd name="T48" fmla="*/ 175992797 w 258"/>
                <a:gd name="T49" fmla="*/ 439215381 h 414"/>
                <a:gd name="T50" fmla="*/ 148565154 w 258"/>
                <a:gd name="T51" fmla="*/ 439215381 h 414"/>
                <a:gd name="T52" fmla="*/ 148565154 w 258"/>
                <a:gd name="T53" fmla="*/ 9102595 h 414"/>
                <a:gd name="T54" fmla="*/ 59425847 w 258"/>
                <a:gd name="T55" fmla="*/ 38687360 h 414"/>
                <a:gd name="T56" fmla="*/ 148565154 w 258"/>
                <a:gd name="T57" fmla="*/ 9102595 h 414"/>
                <a:gd name="T58" fmla="*/ 59425847 w 258"/>
                <a:gd name="T59" fmla="*/ 471076061 h 414"/>
                <a:gd name="T60" fmla="*/ 148565154 w 258"/>
                <a:gd name="T61" fmla="*/ 439215381 h 414"/>
                <a:gd name="T62" fmla="*/ 118852765 w 258"/>
                <a:gd name="T63" fmla="*/ 401666512 h 414"/>
                <a:gd name="T64" fmla="*/ 148565154 w 258"/>
                <a:gd name="T65" fmla="*/ 374357662 h 414"/>
                <a:gd name="T66" fmla="*/ 118852765 w 258"/>
                <a:gd name="T67" fmla="*/ 336807727 h 414"/>
                <a:gd name="T68" fmla="*/ 148565154 w 258"/>
                <a:gd name="T69" fmla="*/ 304948113 h 414"/>
                <a:gd name="T70" fmla="*/ 59425847 w 258"/>
                <a:gd name="T71" fmla="*/ 336807727 h 414"/>
                <a:gd name="T72" fmla="*/ 89139306 w 258"/>
                <a:gd name="T73" fmla="*/ 374357662 h 414"/>
                <a:gd name="T74" fmla="*/ 59425847 w 258"/>
                <a:gd name="T75" fmla="*/ 374357662 h 414"/>
                <a:gd name="T76" fmla="*/ 89139306 w 258"/>
                <a:gd name="T77" fmla="*/ 401666512 h 414"/>
                <a:gd name="T78" fmla="*/ 89139306 w 258"/>
                <a:gd name="T79" fmla="*/ 439215381 h 414"/>
                <a:gd name="T80" fmla="*/ 59425847 w 258"/>
                <a:gd name="T81" fmla="*/ 471076061 h 414"/>
                <a:gd name="T82" fmla="*/ 0 w 258"/>
                <a:gd name="T83" fmla="*/ 9102595 h 414"/>
                <a:gd name="T84" fmla="*/ 59425847 w 258"/>
                <a:gd name="T85" fmla="*/ 471076061 h 414"/>
                <a:gd name="T86" fmla="*/ 33141647 w 258"/>
                <a:gd name="T87" fmla="*/ 439215381 h 414"/>
                <a:gd name="T88" fmla="*/ 59425847 w 258"/>
                <a:gd name="T89" fmla="*/ 401666512 h 414"/>
                <a:gd name="T90" fmla="*/ 33141647 w 258"/>
                <a:gd name="T91" fmla="*/ 374357662 h 414"/>
                <a:gd name="T92" fmla="*/ 59425847 w 258"/>
                <a:gd name="T93" fmla="*/ 336807727 h 414"/>
                <a:gd name="T94" fmla="*/ 33141647 w 258"/>
                <a:gd name="T95" fmla="*/ 304948113 h 414"/>
                <a:gd name="T96" fmla="*/ 59425847 w 258"/>
                <a:gd name="T97" fmla="*/ 38687360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8" h="414">
                  <a:moveTo>
                    <a:pt x="206" y="414"/>
                  </a:moveTo>
                  <a:lnTo>
                    <a:pt x="258" y="414"/>
                  </a:lnTo>
                  <a:lnTo>
                    <a:pt x="258" y="8"/>
                  </a:lnTo>
                  <a:lnTo>
                    <a:pt x="230" y="8"/>
                  </a:lnTo>
                  <a:lnTo>
                    <a:pt x="230" y="0"/>
                  </a:lnTo>
                  <a:lnTo>
                    <a:pt x="206" y="0"/>
                  </a:lnTo>
                  <a:lnTo>
                    <a:pt x="206" y="34"/>
                  </a:lnTo>
                  <a:lnTo>
                    <a:pt x="230" y="34"/>
                  </a:lnTo>
                  <a:lnTo>
                    <a:pt x="230" y="268"/>
                  </a:lnTo>
                  <a:lnTo>
                    <a:pt x="206" y="268"/>
                  </a:lnTo>
                  <a:lnTo>
                    <a:pt x="206" y="296"/>
                  </a:lnTo>
                  <a:lnTo>
                    <a:pt x="230" y="296"/>
                  </a:lnTo>
                  <a:lnTo>
                    <a:pt x="230" y="329"/>
                  </a:lnTo>
                  <a:lnTo>
                    <a:pt x="206" y="329"/>
                  </a:lnTo>
                  <a:lnTo>
                    <a:pt x="206" y="353"/>
                  </a:lnTo>
                  <a:lnTo>
                    <a:pt x="230" y="353"/>
                  </a:lnTo>
                  <a:lnTo>
                    <a:pt x="230" y="386"/>
                  </a:lnTo>
                  <a:lnTo>
                    <a:pt x="206" y="386"/>
                  </a:lnTo>
                  <a:lnTo>
                    <a:pt x="206" y="414"/>
                  </a:lnTo>
                  <a:close/>
                  <a:moveTo>
                    <a:pt x="180" y="0"/>
                  </a:moveTo>
                  <a:lnTo>
                    <a:pt x="180" y="8"/>
                  </a:lnTo>
                  <a:lnTo>
                    <a:pt x="130" y="8"/>
                  </a:lnTo>
                  <a:lnTo>
                    <a:pt x="130" y="34"/>
                  </a:lnTo>
                  <a:lnTo>
                    <a:pt x="206" y="34"/>
                  </a:lnTo>
                  <a:lnTo>
                    <a:pt x="206" y="0"/>
                  </a:lnTo>
                  <a:lnTo>
                    <a:pt x="180" y="0"/>
                  </a:lnTo>
                  <a:close/>
                  <a:moveTo>
                    <a:pt x="130" y="414"/>
                  </a:moveTo>
                  <a:lnTo>
                    <a:pt x="206" y="414"/>
                  </a:lnTo>
                  <a:lnTo>
                    <a:pt x="206" y="386"/>
                  </a:lnTo>
                  <a:lnTo>
                    <a:pt x="180" y="386"/>
                  </a:lnTo>
                  <a:lnTo>
                    <a:pt x="180" y="353"/>
                  </a:lnTo>
                  <a:lnTo>
                    <a:pt x="206" y="353"/>
                  </a:lnTo>
                  <a:lnTo>
                    <a:pt x="206" y="329"/>
                  </a:lnTo>
                  <a:lnTo>
                    <a:pt x="180" y="329"/>
                  </a:lnTo>
                  <a:lnTo>
                    <a:pt x="180" y="296"/>
                  </a:lnTo>
                  <a:lnTo>
                    <a:pt x="206" y="296"/>
                  </a:lnTo>
                  <a:lnTo>
                    <a:pt x="206" y="268"/>
                  </a:lnTo>
                  <a:lnTo>
                    <a:pt x="130" y="268"/>
                  </a:lnTo>
                  <a:lnTo>
                    <a:pt x="130" y="296"/>
                  </a:lnTo>
                  <a:lnTo>
                    <a:pt x="154" y="296"/>
                  </a:lnTo>
                  <a:lnTo>
                    <a:pt x="154" y="329"/>
                  </a:lnTo>
                  <a:lnTo>
                    <a:pt x="130" y="329"/>
                  </a:lnTo>
                  <a:lnTo>
                    <a:pt x="130" y="353"/>
                  </a:lnTo>
                  <a:lnTo>
                    <a:pt x="154" y="353"/>
                  </a:lnTo>
                  <a:lnTo>
                    <a:pt x="154" y="386"/>
                  </a:lnTo>
                  <a:lnTo>
                    <a:pt x="130" y="386"/>
                  </a:lnTo>
                  <a:lnTo>
                    <a:pt x="130" y="414"/>
                  </a:lnTo>
                  <a:close/>
                  <a:moveTo>
                    <a:pt x="130" y="8"/>
                  </a:moveTo>
                  <a:lnTo>
                    <a:pt x="52" y="8"/>
                  </a:lnTo>
                  <a:lnTo>
                    <a:pt x="52" y="34"/>
                  </a:lnTo>
                  <a:lnTo>
                    <a:pt x="130" y="34"/>
                  </a:lnTo>
                  <a:lnTo>
                    <a:pt x="130" y="8"/>
                  </a:lnTo>
                  <a:close/>
                  <a:moveTo>
                    <a:pt x="52" y="414"/>
                  </a:moveTo>
                  <a:lnTo>
                    <a:pt x="130" y="414"/>
                  </a:lnTo>
                  <a:lnTo>
                    <a:pt x="130" y="386"/>
                  </a:lnTo>
                  <a:lnTo>
                    <a:pt x="104" y="386"/>
                  </a:lnTo>
                  <a:lnTo>
                    <a:pt x="104" y="353"/>
                  </a:lnTo>
                  <a:lnTo>
                    <a:pt x="130" y="353"/>
                  </a:lnTo>
                  <a:lnTo>
                    <a:pt x="130" y="329"/>
                  </a:lnTo>
                  <a:lnTo>
                    <a:pt x="104" y="329"/>
                  </a:lnTo>
                  <a:lnTo>
                    <a:pt x="104" y="296"/>
                  </a:lnTo>
                  <a:lnTo>
                    <a:pt x="130" y="296"/>
                  </a:lnTo>
                  <a:lnTo>
                    <a:pt x="130" y="268"/>
                  </a:lnTo>
                  <a:lnTo>
                    <a:pt x="52" y="268"/>
                  </a:lnTo>
                  <a:lnTo>
                    <a:pt x="52" y="296"/>
                  </a:lnTo>
                  <a:lnTo>
                    <a:pt x="78" y="296"/>
                  </a:lnTo>
                  <a:lnTo>
                    <a:pt x="78" y="329"/>
                  </a:lnTo>
                  <a:lnTo>
                    <a:pt x="52" y="329"/>
                  </a:lnTo>
                  <a:lnTo>
                    <a:pt x="52" y="353"/>
                  </a:lnTo>
                  <a:lnTo>
                    <a:pt x="78" y="353"/>
                  </a:lnTo>
                  <a:lnTo>
                    <a:pt x="78" y="386"/>
                  </a:lnTo>
                  <a:lnTo>
                    <a:pt x="52" y="386"/>
                  </a:lnTo>
                  <a:lnTo>
                    <a:pt x="52" y="414"/>
                  </a:lnTo>
                  <a:close/>
                  <a:moveTo>
                    <a:pt x="52" y="8"/>
                  </a:moveTo>
                  <a:lnTo>
                    <a:pt x="0" y="8"/>
                  </a:lnTo>
                  <a:lnTo>
                    <a:pt x="0" y="414"/>
                  </a:lnTo>
                  <a:lnTo>
                    <a:pt x="52" y="414"/>
                  </a:lnTo>
                  <a:lnTo>
                    <a:pt x="52" y="386"/>
                  </a:lnTo>
                  <a:lnTo>
                    <a:pt x="29" y="386"/>
                  </a:lnTo>
                  <a:lnTo>
                    <a:pt x="29" y="353"/>
                  </a:lnTo>
                  <a:lnTo>
                    <a:pt x="52" y="353"/>
                  </a:lnTo>
                  <a:lnTo>
                    <a:pt x="52" y="329"/>
                  </a:lnTo>
                  <a:lnTo>
                    <a:pt x="29" y="329"/>
                  </a:lnTo>
                  <a:lnTo>
                    <a:pt x="29" y="296"/>
                  </a:lnTo>
                  <a:lnTo>
                    <a:pt x="52" y="296"/>
                  </a:lnTo>
                  <a:lnTo>
                    <a:pt x="52" y="268"/>
                  </a:lnTo>
                  <a:lnTo>
                    <a:pt x="29" y="268"/>
                  </a:lnTo>
                  <a:lnTo>
                    <a:pt x="29" y="34"/>
                  </a:lnTo>
                  <a:lnTo>
                    <a:pt x="52" y="34"/>
                  </a:lnTo>
                  <a:lnTo>
                    <a:pt x="5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grpSp>
        <p:nvGrpSpPr>
          <p:cNvPr id="49" name="Group 48"/>
          <p:cNvGrpSpPr/>
          <p:nvPr/>
        </p:nvGrpSpPr>
        <p:grpSpPr>
          <a:xfrm>
            <a:off x="1826002" y="607908"/>
            <a:ext cx="8538407" cy="677109"/>
            <a:chOff x="2265428" y="1437093"/>
            <a:chExt cx="7689110" cy="1184428"/>
          </a:xfrm>
        </p:grpSpPr>
        <p:sp>
          <p:nvSpPr>
            <p:cNvPr id="50"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Times New Roman" panose="02020603050405020304" pitchFamily="18" charset="0"/>
                  <a:ea typeface="华康海报体W12(P)" panose="040B0C00000000000000" pitchFamily="82" charset="-122"/>
                  <a:cs typeface="Times New Roman" panose="02020603050405020304" pitchFamily="18" charset="0"/>
                </a:rPr>
                <a:t>NHỮNG HẠT THÓC GIỐNG </a:t>
              </a:r>
            </a:p>
          </p:txBody>
        </p:sp>
        <p:sp>
          <p:nvSpPr>
            <p:cNvPr id="51"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Times New Roman" panose="02020603050405020304" pitchFamily="18" charset="0"/>
                  <a:ea typeface="华康海报体W12(P)" panose="040B0C00000000000000" pitchFamily="82" charset="-122"/>
                  <a:cs typeface="Times New Roman" panose="02020603050405020304" pitchFamily="18" charset="0"/>
                </a:rPr>
                <a:t>NHỮNG HẠT THÓC GIỐNG </a:t>
              </a:r>
            </a:p>
          </p:txBody>
        </p:sp>
      </p:grpSp>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39726" y="2395133"/>
            <a:ext cx="2045368" cy="1225260"/>
          </a:xfrm>
          <a:prstGeom prst="rect">
            <a:avLst/>
          </a:prstGeom>
        </p:spPr>
      </p:pic>
      <p:pic>
        <p:nvPicPr>
          <p:cNvPr id="53" name="Picture 5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flipH="1">
            <a:off x="8114444" y="3982795"/>
            <a:ext cx="1549942" cy="928480"/>
          </a:xfrm>
          <a:prstGeom prst="rect">
            <a:avLst/>
          </a:prstGeom>
        </p:spPr>
      </p:pic>
      <p:pic>
        <p:nvPicPr>
          <p:cNvPr id="54" name="Picture 5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881474" y="2702472"/>
            <a:ext cx="1674953" cy="1003367"/>
          </a:xfrm>
          <a:prstGeom prst="rect">
            <a:avLst/>
          </a:prstGeom>
        </p:spPr>
      </p:pic>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2354321" y="1119365"/>
            <a:ext cx="1558634" cy="1057644"/>
          </a:xfrm>
          <a:prstGeom prst="rect">
            <a:avLst/>
          </a:prstGeom>
        </p:spPr>
      </p:pic>
    </p:spTree>
    <p:extLst>
      <p:ext uri="{BB962C8B-B14F-4D97-AF65-F5344CB8AC3E}">
        <p14:creationId xmlns:p14="http://schemas.microsoft.com/office/powerpoint/2010/main" val="3225093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1+#ppt_w/2"/>
                                          </p:val>
                                        </p:tav>
                                        <p:tav tm="100000">
                                          <p:val>
                                            <p:strVal val="#ppt_x"/>
                                          </p:val>
                                        </p:tav>
                                      </p:tavLst>
                                    </p:anim>
                                    <p:anim calcmode="lin" valueType="num">
                                      <p:cBhvr additive="base">
                                        <p:cTn id="19" dur="500" fill="hold"/>
                                        <p:tgtEl>
                                          <p:spTgt spid="5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750" fill="hold"/>
                                        <p:tgtEl>
                                          <p:spTgt spid="54"/>
                                        </p:tgtEl>
                                        <p:attrNameLst>
                                          <p:attrName>ppt_x</p:attrName>
                                        </p:attrNameLst>
                                      </p:cBhvr>
                                      <p:tavLst>
                                        <p:tav tm="0">
                                          <p:val>
                                            <p:strVal val="0-#ppt_w/2"/>
                                          </p:val>
                                        </p:tav>
                                        <p:tav tm="100000">
                                          <p:val>
                                            <p:strVal val="#ppt_x"/>
                                          </p:val>
                                        </p:tav>
                                      </p:tavLst>
                                    </p:anim>
                                    <p:anim calcmode="lin" valueType="num">
                                      <p:cBhvr additive="base">
                                        <p:cTn id="24" dur="750" fill="hold"/>
                                        <p:tgtEl>
                                          <p:spTgt spid="54"/>
                                        </p:tgtEl>
                                        <p:attrNameLst>
                                          <p:attrName>ppt_y</p:attrName>
                                        </p:attrNameLst>
                                      </p:cBhvr>
                                      <p:tavLst>
                                        <p:tav tm="0">
                                          <p:val>
                                            <p:strVal val="#ppt_y"/>
                                          </p:val>
                                        </p:tav>
                                        <p:tav tm="100000">
                                          <p:val>
                                            <p:strVal val="#ppt_y"/>
                                          </p:val>
                                        </p:tav>
                                      </p:tavLst>
                                    </p:anim>
                                  </p:childTnLst>
                                </p:cTn>
                              </p:par>
                            </p:childTnLst>
                          </p:cTn>
                        </p:par>
                        <p:par>
                          <p:cTn id="25" fill="hold">
                            <p:stCondLst>
                              <p:cond delay="2750"/>
                            </p:stCondLst>
                            <p:childTnLst>
                              <p:par>
                                <p:cTn id="26" presetID="2" presetClass="entr" presetSubtype="2"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1+#ppt_w/2"/>
                                          </p:val>
                                        </p:tav>
                                        <p:tav tm="100000">
                                          <p:val>
                                            <p:strVal val="#ppt_x"/>
                                          </p:val>
                                        </p:tav>
                                      </p:tavLst>
                                    </p:anim>
                                    <p:anim calcmode="lin" valueType="num">
                                      <p:cBhvr additive="base">
                                        <p:cTn id="29"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0067" y="4727643"/>
            <a:ext cx="1860203" cy="1860203"/>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Times New Roman" panose="02020603050405020304" pitchFamily="18" charset="0"/>
                  <a:ea typeface="华康海报体W12(P)" panose="040B0C00000000000000" pitchFamily="82" charset="-122"/>
                  <a:cs typeface="Times New Roman" panose="02020603050405020304" pitchFamily="18" charset="0"/>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Times New Roman" panose="02020603050405020304" pitchFamily="18" charset="0"/>
                  <a:ea typeface="华康海报体W12(P)" panose="040B0C00000000000000" pitchFamily="82" charset="-122"/>
                  <a:cs typeface="Times New Roman" panose="02020603050405020304" pitchFamily="18" charset="0"/>
                </a:rPr>
                <a:t>NHỮNG HẠT THÓC GIỐNG </a:t>
              </a:r>
            </a:p>
          </p:txBody>
        </p:sp>
      </p:grpSp>
      <p:sp>
        <p:nvSpPr>
          <p:cNvPr id="2" name="Rectangle 1"/>
          <p:cNvSpPr/>
          <p:nvPr/>
        </p:nvSpPr>
        <p:spPr>
          <a:xfrm>
            <a:off x="560610" y="1417480"/>
            <a:ext cx="11102007" cy="2062103"/>
          </a:xfrm>
          <a:prstGeom prst="rect">
            <a:avLst/>
          </a:prstGeom>
        </p:spPr>
        <p:txBody>
          <a:bodyPr wrap="square">
            <a:spAutoFit/>
          </a:bodyPr>
          <a:lstStyle/>
          <a:p>
            <a:pPr algn="just"/>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2278" y="2377039"/>
            <a:ext cx="4701209" cy="4701209"/>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0965" y="5218044"/>
            <a:ext cx="1379025" cy="1379025"/>
          </a:xfrm>
          <a:prstGeom prst="rect">
            <a:avLst/>
          </a:prstGeom>
        </p:spPr>
      </p:pic>
    </p:spTree>
    <p:extLst>
      <p:ext uri="{BB962C8B-B14F-4D97-AF65-F5344CB8AC3E}">
        <p14:creationId xmlns:p14="http://schemas.microsoft.com/office/powerpoint/2010/main" val="3320042876"/>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046988"/>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Có chú bé mồ côi tên là Chôm nhận thóc về, dốc công chăm sóc mà thóc vẫn chẳng nảy mầm. </a:t>
            </a:r>
          </a:p>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Đến vụ thu hoạch, mọi người nô nức chở thóc về kinh thành nộp cho nhà vua. Chôm lo lắng đến trước nhà vua, quỳ tâu:</a:t>
            </a:r>
          </a:p>
          <a:p>
            <a:pPr algn="just"/>
            <a:r>
              <a:rPr lang="vi-VN" sz="3200" dirty="0">
                <a:solidFill>
                  <a:srgbClr val="002060"/>
                </a:solidFill>
                <a:cs typeface="Arial" panose="020B0604020202020204" pitchFamily="34" charset="0"/>
              </a:rPr>
              <a:t>- Tâu Bệ hạ! Con không làm sao cho thóc nảy mầm được.</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08951" y="5360056"/>
            <a:ext cx="1541100" cy="1618802"/>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9467" r="89941">
                        <a14:foregroundMark x1="52959" y1="85799" x2="59763" y2="83728"/>
                        <a14:foregroundMark x1="65089" y1="83432" x2="68343" y2="80769"/>
                        <a14:foregroundMark x1="48225" y1="40237" x2="49704" y2="43787"/>
                        <a14:foregroundMark x1="68047" y1="40828" x2="68047" y2="44083"/>
                        <a14:foregroundMark x1="26923" y1="90828" x2="34320" y2="91124"/>
                        <a14:foregroundMark x1="38757" y1="94083" x2="45562" y2="94675"/>
                        <a14:foregroundMark x1="23077" y1="92012" x2="35207" y2="94083"/>
                        <a14:foregroundMark x1="20710" y1="91420" x2="23964" y2="91420"/>
                        <a14:foregroundMark x1="68343" y1="94379" x2="76923" y2="92899"/>
                        <a14:foregroundMark x1="48225" y1="95266" x2="65385" y2="96154"/>
                        <a14:foregroundMark x1="78107" y1="92604" x2="79290" y2="92604"/>
                      </a14:backgroundRemoval>
                    </a14:imgEffect>
                  </a14:imgLayer>
                </a14:imgProps>
              </a:ext>
              <a:ext uri="{28A0092B-C50C-407E-A947-70E740481C1C}">
                <a14:useLocalDpi xmlns:a14="http://schemas.microsoft.com/office/drawing/2010/main" val="0"/>
              </a:ext>
            </a:extLst>
          </a:blip>
          <a:stretch>
            <a:fillRect/>
          </a:stretch>
        </p:blipFill>
        <p:spPr>
          <a:xfrm flipH="1">
            <a:off x="8679501" y="4035287"/>
            <a:ext cx="2677052" cy="2677052"/>
          </a:xfrm>
          <a:prstGeom prst="rect">
            <a:avLst/>
          </a:prstGeom>
        </p:spPr>
      </p:pic>
    </p:spTree>
    <p:extLst>
      <p:ext uri="{BB962C8B-B14F-4D97-AF65-F5344CB8AC3E}">
        <p14:creationId xmlns:p14="http://schemas.microsoft.com/office/powerpoint/2010/main" val="3632407476"/>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539430"/>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grpSp>
        <p:nvGrpSpPr>
          <p:cNvPr id="8" name="Group 7"/>
          <p:cNvGrpSpPr/>
          <p:nvPr/>
        </p:nvGrpSpPr>
        <p:grpSpPr>
          <a:xfrm>
            <a:off x="5351564" y="4261988"/>
            <a:ext cx="6311053" cy="2673799"/>
            <a:chOff x="4892574" y="4242110"/>
            <a:chExt cx="6311053" cy="2673799"/>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4706" y="4281248"/>
              <a:ext cx="1445776" cy="206481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6385" y="4242110"/>
              <a:ext cx="1445776" cy="206481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648" y="4264373"/>
              <a:ext cx="1445776" cy="2064818"/>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4394" y="4303511"/>
              <a:ext cx="1445776" cy="2064818"/>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299" y="4298586"/>
              <a:ext cx="1445776" cy="2064818"/>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336" y="4268615"/>
              <a:ext cx="1445776" cy="206481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7851" y="4794770"/>
              <a:ext cx="1445776" cy="206481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530" y="4833908"/>
              <a:ext cx="1445776" cy="20648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208" y="4821120"/>
              <a:ext cx="1445776" cy="20648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7539" y="4833908"/>
              <a:ext cx="1445776" cy="206481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441" y="4794770"/>
              <a:ext cx="1445776" cy="206481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0896" y="4821120"/>
              <a:ext cx="1445776" cy="2064818"/>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2574" y="4851091"/>
              <a:ext cx="1445776" cy="2064818"/>
            </a:xfrm>
            <a:prstGeom prst="rect">
              <a:avLst/>
            </a:prstGeom>
          </p:spPr>
        </p:pic>
      </p:grpSp>
    </p:spTree>
    <p:extLst>
      <p:ext uri="{BB962C8B-B14F-4D97-AF65-F5344CB8AC3E}">
        <p14:creationId xmlns:p14="http://schemas.microsoft.com/office/powerpoint/2010/main" val="2436102009"/>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0297" y="2627577"/>
            <a:ext cx="3777755" cy="4200327"/>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2554545"/>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Rồi vua dõng dạ nói tiếp:</a:t>
            </a:r>
          </a:p>
          <a:p>
            <a:pPr algn="just"/>
            <a:r>
              <a:rPr lang="vi-VN" sz="3200" dirty="0">
                <a:solidFill>
                  <a:srgbClr val="002060"/>
                </a:solidFill>
                <a:cs typeface="Arial" panose="020B0604020202020204" pitchFamily="34" charset="0"/>
              </a:rPr>
              <a:t>- Trung thực là đức tính quý nhất của con người. Ta sẽ truyền ngôi cho chú bé trung thực và dũng cảm này.</a:t>
            </a:r>
          </a:p>
          <a:p>
            <a:pPr algn="just"/>
            <a:r>
              <a:rPr lang="vi-VN" sz="3200" dirty="0">
                <a:solidFill>
                  <a:srgbClr val="002060"/>
                </a:solidFill>
                <a:cs typeface="Arial" panose="020B0604020202020204" pitchFamily="34" charset="0"/>
              </a:rPr>
              <a:t>   </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cs typeface="Arial" panose="020B0604020202020204" pitchFamily="34" charset="0"/>
              </a:rPr>
              <a:t>Chôm được truyền ngôi và trở thành ông vua hiền minh.</a:t>
            </a:r>
            <a:endParaRPr lang="en-US" sz="32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67" b="100000" l="0" r="100000">
                        <a14:foregroundMark x1="46998" y1="48167" x2="61698" y2="49167"/>
                        <a14:foregroundMark x1="67702" y1="57167" x2="80331" y2="64167"/>
                        <a14:foregroundMark x1="16563" y1="61000" x2="32505" y2="55167"/>
                      </a14:backgroundRemoval>
                    </a14:imgEffect>
                  </a14:imgLayer>
                </a14:imgProps>
              </a:ext>
              <a:ext uri="{28A0092B-C50C-407E-A947-70E740481C1C}">
                <a14:useLocalDpi xmlns:a14="http://schemas.microsoft.com/office/drawing/2010/main" val="0"/>
              </a:ext>
            </a:extLst>
          </a:blip>
          <a:stretch>
            <a:fillRect/>
          </a:stretch>
        </p:blipFill>
        <p:spPr>
          <a:xfrm>
            <a:off x="6984571" y="4181349"/>
            <a:ext cx="2130477" cy="2646555"/>
          </a:xfrm>
          <a:prstGeom prst="rect">
            <a:avLst/>
          </a:prstGeom>
        </p:spPr>
      </p:pic>
      <p:sp>
        <p:nvSpPr>
          <p:cNvPr id="26" name="Rectangle 25"/>
          <p:cNvSpPr/>
          <p:nvPr/>
        </p:nvSpPr>
        <p:spPr>
          <a:xfrm>
            <a:off x="1826002" y="6003001"/>
            <a:ext cx="5389616" cy="461665"/>
          </a:xfrm>
          <a:prstGeom prst="rect">
            <a:avLst/>
          </a:prstGeom>
        </p:spPr>
        <p:txBody>
          <a:bodyPr wrap="square">
            <a:spAutoFit/>
          </a:bodyPr>
          <a:lstStyle/>
          <a:p>
            <a:pPr algn="just"/>
            <a:r>
              <a:rPr lang="en-US" sz="2400" b="1" i="1" dirty="0">
                <a:solidFill>
                  <a:srgbClr val="002060"/>
                </a:solidFill>
                <a:latin typeface="Arial" panose="020B0604020202020204" pitchFamily="34" charset="0"/>
                <a:cs typeface="Arial" panose="020B0604020202020204" pitchFamily="34" charset="0"/>
              </a:rPr>
              <a:t>*</a:t>
            </a:r>
            <a:r>
              <a:rPr lang="en-US" sz="2400" b="1" i="1" dirty="0" err="1">
                <a:solidFill>
                  <a:srgbClr val="002060"/>
                </a:solidFill>
                <a:latin typeface="Arial" panose="020B0604020202020204" pitchFamily="34" charset="0"/>
                <a:cs typeface="Arial" panose="020B0604020202020204" pitchFamily="34" charset="0"/>
              </a:rPr>
              <a:t>đọc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thêm</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phần</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chú</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thích</a:t>
            </a:r>
            <a:endParaRPr lang="en-US" sz="24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832560"/>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a:extLst>
              <a:ext uri="{FF2B5EF4-FFF2-40B4-BE49-F238E27FC236}">
                <a16:creationId xmlns:a16="http://schemas.microsoft.com/office/drawing/2014/main" id="{F21C3C86-D986-45AA-A108-BB978C72D793}"/>
              </a:ext>
            </a:extLst>
          </p:cNvPr>
          <p:cNvSpPr txBox="1">
            <a:spLocks noChangeArrowheads="1"/>
          </p:cNvSpPr>
          <p:nvPr/>
        </p:nvSpPr>
        <p:spPr bwMode="auto">
          <a:xfrm>
            <a:off x="4152900" y="1255713"/>
            <a:ext cx="3886200" cy="639762"/>
          </a:xfrm>
          <a:prstGeom prst="rect">
            <a:avLst/>
          </a:prstGeom>
          <a:noFill/>
          <a:ln>
            <a:noFill/>
          </a:ln>
          <a:effectLst>
            <a:prstShdw prst="shdw17" dist="17961" dir="2700000">
              <a:schemeClr val="accent1">
                <a:gamma/>
                <a:shade val="60000"/>
                <a:invGamma/>
              </a:schemeClr>
            </a:prstShdw>
          </a:effectLst>
        </p:spPr>
        <p:txBody>
          <a:bodyPr>
            <a:spAutoFit/>
          </a:bodyPr>
          <a:lstStyle/>
          <a:p>
            <a:pPr eaLnBrk="1" fontAlgn="auto" hangingPunct="1">
              <a:spcBef>
                <a:spcPct val="50000"/>
              </a:spcBef>
              <a:spcAft>
                <a:spcPts val="0"/>
              </a:spcAft>
              <a:defRPr/>
            </a:pP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Giải</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nghĩa</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từ</a:t>
            </a:r>
            <a:r>
              <a:rPr lang="en-US" sz="3555" b="1" dirty="0">
                <a:latin typeface="Times New Roman" panose="02020603050405020304" pitchFamily="18" charset="0"/>
                <a:cs typeface="Times New Roman" panose="02020603050405020304" pitchFamily="18" charset="0"/>
              </a:rPr>
              <a:t>: </a:t>
            </a:r>
          </a:p>
        </p:txBody>
      </p:sp>
      <p:sp>
        <p:nvSpPr>
          <p:cNvPr id="4" name="Text Box 22">
            <a:extLst>
              <a:ext uri="{FF2B5EF4-FFF2-40B4-BE49-F238E27FC236}">
                <a16:creationId xmlns:a16="http://schemas.microsoft.com/office/drawing/2014/main" id="{5DE8FE3A-1111-4A9F-9C60-BF5841ED581F}"/>
              </a:ext>
            </a:extLst>
          </p:cNvPr>
          <p:cNvSpPr txBox="1">
            <a:spLocks noChangeArrowheads="1"/>
          </p:cNvSpPr>
          <p:nvPr/>
        </p:nvSpPr>
        <p:spPr bwMode="auto">
          <a:xfrm>
            <a:off x="2209800" y="2038350"/>
            <a:ext cx="8305800" cy="639763"/>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Bệ</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hạ</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từ</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gọi</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vua</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với</a:t>
            </a:r>
            <a:r>
              <a:rPr lang="en-US" sz="3555" b="1" dirty="0">
                <a:solidFill>
                  <a:srgbClr val="0033CC"/>
                </a:solidFill>
                <a:latin typeface="Times New Roman" panose="02020603050405020304" pitchFamily="18" charset="0"/>
                <a:cs typeface="Times New Roman" panose="02020603050405020304" pitchFamily="18" charset="0"/>
              </a:rPr>
              <a:t> ý </a:t>
            </a:r>
            <a:r>
              <a:rPr lang="en-US" sz="3555" b="1" dirty="0" err="1">
                <a:solidFill>
                  <a:srgbClr val="0033CC"/>
                </a:solidFill>
                <a:latin typeface="Times New Roman" panose="02020603050405020304" pitchFamily="18" charset="0"/>
                <a:cs typeface="Times New Roman" panose="02020603050405020304" pitchFamily="18" charset="0"/>
              </a:rPr>
              <a:t>tôn</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kính</a:t>
            </a:r>
            <a:r>
              <a:rPr lang="en-US" sz="3555" b="1" dirty="0">
                <a:solidFill>
                  <a:srgbClr val="0033CC"/>
                </a:solidFill>
                <a:latin typeface="Times New Roman" panose="02020603050405020304" pitchFamily="18" charset="0"/>
                <a:cs typeface="Times New Roman" panose="02020603050405020304" pitchFamily="18" charset="0"/>
              </a:rPr>
              <a:t>.</a:t>
            </a:r>
          </a:p>
        </p:txBody>
      </p:sp>
      <p:sp>
        <p:nvSpPr>
          <p:cNvPr id="5" name="Text Box 23">
            <a:extLst>
              <a:ext uri="{FF2B5EF4-FFF2-40B4-BE49-F238E27FC236}">
                <a16:creationId xmlns:a16="http://schemas.microsoft.com/office/drawing/2014/main" id="{5F40FC53-3EAA-47E4-8E48-B34C264613F8}"/>
              </a:ext>
            </a:extLst>
          </p:cNvPr>
          <p:cNvSpPr txBox="1">
            <a:spLocks noChangeArrowheads="1"/>
          </p:cNvSpPr>
          <p:nvPr/>
        </p:nvSpPr>
        <p:spPr bwMode="auto">
          <a:xfrm>
            <a:off x="2189163" y="2959100"/>
            <a:ext cx="9688512" cy="1185863"/>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Sững</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sờ</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lặng</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người</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đi</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vì</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kinh</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ngạc</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hoặc</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quá</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xúc</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động</a:t>
            </a:r>
            <a:r>
              <a:rPr lang="en-US" sz="3555" b="1" dirty="0">
                <a:solidFill>
                  <a:srgbClr val="0033CC"/>
                </a:solidFill>
                <a:latin typeface="Times New Roman" panose="02020603050405020304" pitchFamily="18" charset="0"/>
                <a:cs typeface="Times New Roman" panose="02020603050405020304" pitchFamily="18" charset="0"/>
              </a:rPr>
              <a:t>.</a:t>
            </a:r>
          </a:p>
        </p:txBody>
      </p:sp>
      <p:sp>
        <p:nvSpPr>
          <p:cNvPr id="6" name="Text Box 24">
            <a:extLst>
              <a:ext uri="{FF2B5EF4-FFF2-40B4-BE49-F238E27FC236}">
                <a16:creationId xmlns:a16="http://schemas.microsoft.com/office/drawing/2014/main" id="{C8B04BC0-DECD-45DD-9F4F-18022F111938}"/>
              </a:ext>
            </a:extLst>
          </p:cNvPr>
          <p:cNvSpPr txBox="1">
            <a:spLocks noChangeArrowheads="1"/>
          </p:cNvSpPr>
          <p:nvPr/>
        </p:nvSpPr>
        <p:spPr bwMode="auto">
          <a:xfrm>
            <a:off x="2108200" y="4259263"/>
            <a:ext cx="8693150" cy="639762"/>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Dõng</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dạc</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nói</a:t>
            </a:r>
            <a:r>
              <a:rPr lang="en-US" sz="3555" b="1" dirty="0">
                <a:solidFill>
                  <a:srgbClr val="0033CC"/>
                </a:solidFill>
                <a:latin typeface="Times New Roman" panose="02020603050405020304" pitchFamily="18" charset="0"/>
                <a:cs typeface="Times New Roman" panose="02020603050405020304" pitchFamily="18" charset="0"/>
              </a:rPr>
              <a:t> (to, </a:t>
            </a:r>
            <a:r>
              <a:rPr lang="en-US" sz="3555" b="1" dirty="0" err="1">
                <a:solidFill>
                  <a:srgbClr val="0033CC"/>
                </a:solidFill>
                <a:latin typeface="Times New Roman" panose="02020603050405020304" pitchFamily="18" charset="0"/>
                <a:cs typeface="Times New Roman" panose="02020603050405020304" pitchFamily="18" charset="0"/>
              </a:rPr>
              <a:t>rõ</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ràng</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dứt</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khoát</a:t>
            </a:r>
            <a:r>
              <a:rPr lang="en-US" sz="3555" b="1" dirty="0">
                <a:solidFill>
                  <a:srgbClr val="0033CC"/>
                </a:solidFill>
                <a:latin typeface="Times New Roman" panose="02020603050405020304" pitchFamily="18" charset="0"/>
                <a:cs typeface="Times New Roman" panose="02020603050405020304" pitchFamily="18" charset="0"/>
              </a:rPr>
              <a:t>).</a:t>
            </a:r>
          </a:p>
        </p:txBody>
      </p:sp>
      <p:sp>
        <p:nvSpPr>
          <p:cNvPr id="7" name="Text Box 25">
            <a:extLst>
              <a:ext uri="{FF2B5EF4-FFF2-40B4-BE49-F238E27FC236}">
                <a16:creationId xmlns:a16="http://schemas.microsoft.com/office/drawing/2014/main" id="{8AB19E72-4262-4D24-AFB4-8D701F212D5A}"/>
              </a:ext>
            </a:extLst>
          </p:cNvPr>
          <p:cNvSpPr txBox="1">
            <a:spLocks noChangeArrowheads="1"/>
          </p:cNvSpPr>
          <p:nvPr/>
        </p:nvSpPr>
        <p:spPr bwMode="auto">
          <a:xfrm>
            <a:off x="2209800" y="5032375"/>
            <a:ext cx="8153400" cy="638175"/>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Hiền</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minh</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có</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đức</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độ</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và</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sáng</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suốt</a:t>
            </a:r>
            <a:r>
              <a:rPr lang="en-US" sz="3555" b="1" dirty="0">
                <a:solidFill>
                  <a:srgbClr val="0033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486886"/>
      </p:ext>
    </p:extLst>
  </p:cSld>
  <p:clrMapOvr>
    <a:masterClrMapping/>
  </p:clrMapOvr>
  <p:transition spd="slow" advClick="0" advTm="1000">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Tìm</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hiểu</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bài</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23325903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933924" y="2356171"/>
            <a:ext cx="7657222"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tài giỏi để truyền ngôi</a:t>
            </a:r>
            <a:r>
              <a:rPr lang="en-US" dirty="0"/>
              <a:t>.</a:t>
            </a:r>
            <a:endParaRPr lang="zh-CN" altLang="en-US" dirty="0"/>
          </a:p>
        </p:txBody>
      </p:sp>
      <p:sp>
        <p:nvSpPr>
          <p:cNvPr id="21" name="TextBox 18"/>
          <p:cNvSpPr txBox="1"/>
          <p:nvPr/>
        </p:nvSpPr>
        <p:spPr>
          <a:xfrm>
            <a:off x="1864349" y="3135832"/>
            <a:ext cx="9168085"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làm được nhiều thóc gạo nhất</a:t>
            </a:r>
            <a:r>
              <a:rPr lang="en-US" dirty="0"/>
              <a:t>.</a:t>
            </a:r>
            <a:endParaRPr lang="zh-CN" altLang="en-US" dirty="0"/>
          </a:p>
        </p:txBody>
      </p:sp>
      <p:sp>
        <p:nvSpPr>
          <p:cNvPr id="19" name="TextBox 16"/>
          <p:cNvSpPr txBox="1"/>
          <p:nvPr/>
        </p:nvSpPr>
        <p:spPr>
          <a:xfrm>
            <a:off x="1636088" y="3900124"/>
            <a:ext cx="8869912"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trung thực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636088" y="4660276"/>
            <a:ext cx="8746435"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dũng cảm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33700" y="939103"/>
            <a:ext cx="11083483" cy="646331"/>
          </a:xfrm>
          <a:prstGeom prst="rect">
            <a:avLst/>
          </a:prstGeom>
        </p:spPr>
        <p:txBody>
          <a:bodyPr wrap="none">
            <a:spAutoFit/>
          </a:bodyPr>
          <a:lstStyle/>
          <a:p>
            <a:r>
              <a:rPr lang="vi-VN" sz="3600" b="1" dirty="0">
                <a:solidFill>
                  <a:schemeClr val="tx1">
                    <a:lumMod val="85000"/>
                    <a:lumOff val="15000"/>
                  </a:schemeClr>
                </a:solidFill>
                <a:latin typeface="Arial" panose="020B0604020202020204" pitchFamily="34" charset="0"/>
                <a:cs typeface="Arial" panose="020B0604020202020204" pitchFamily="34" charset="0"/>
              </a:rPr>
              <a:t>Nhà vua chọn người như thế nào để truyền ngôi?</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7" y="3127894"/>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040" y="379251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8" y="2342879"/>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44484"/>
            <a:ext cx="532121" cy="528574"/>
          </a:xfrm>
          <a:prstGeom prst="rect">
            <a:avLst/>
          </a:prstGeom>
        </p:spPr>
      </p:pic>
    </p:spTree>
    <p:extLst>
      <p:ext uri="{BB962C8B-B14F-4D97-AF65-F5344CB8AC3E}">
        <p14:creationId xmlns:p14="http://schemas.microsoft.com/office/powerpoint/2010/main" val="34127568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80">
                                          <p:stCondLst>
                                            <p:cond delay="0"/>
                                          </p:stCondLst>
                                        </p:cTn>
                                        <p:tgtEl>
                                          <p:spTgt spid="42"/>
                                        </p:tgtEl>
                                      </p:cBhvr>
                                    </p:animEffect>
                                    <p:anim calcmode="lin" valueType="num">
                                      <p:cBhvr>
                                        <p:cTn id="6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7" dur="26">
                                          <p:stCondLst>
                                            <p:cond delay="650"/>
                                          </p:stCondLst>
                                        </p:cTn>
                                        <p:tgtEl>
                                          <p:spTgt spid="42"/>
                                        </p:tgtEl>
                                      </p:cBhvr>
                                      <p:to x="100000" y="60000"/>
                                    </p:animScale>
                                    <p:animScale>
                                      <p:cBhvr>
                                        <p:cTn id="68" dur="166" decel="50000">
                                          <p:stCondLst>
                                            <p:cond delay="676"/>
                                          </p:stCondLst>
                                        </p:cTn>
                                        <p:tgtEl>
                                          <p:spTgt spid="42"/>
                                        </p:tgtEl>
                                      </p:cBhvr>
                                      <p:to x="100000" y="100000"/>
                                    </p:animScale>
                                    <p:animScale>
                                      <p:cBhvr>
                                        <p:cTn id="69" dur="26">
                                          <p:stCondLst>
                                            <p:cond delay="1312"/>
                                          </p:stCondLst>
                                        </p:cTn>
                                        <p:tgtEl>
                                          <p:spTgt spid="42"/>
                                        </p:tgtEl>
                                      </p:cBhvr>
                                      <p:to x="100000" y="80000"/>
                                    </p:animScale>
                                    <p:animScale>
                                      <p:cBhvr>
                                        <p:cTn id="70" dur="166" decel="50000">
                                          <p:stCondLst>
                                            <p:cond delay="1338"/>
                                          </p:stCondLst>
                                        </p:cTn>
                                        <p:tgtEl>
                                          <p:spTgt spid="42"/>
                                        </p:tgtEl>
                                      </p:cBhvr>
                                      <p:to x="100000" y="100000"/>
                                    </p:animScale>
                                    <p:animScale>
                                      <p:cBhvr>
                                        <p:cTn id="71" dur="26">
                                          <p:stCondLst>
                                            <p:cond delay="1642"/>
                                          </p:stCondLst>
                                        </p:cTn>
                                        <p:tgtEl>
                                          <p:spTgt spid="42"/>
                                        </p:tgtEl>
                                      </p:cBhvr>
                                      <p:to x="100000" y="90000"/>
                                    </p:animScale>
                                    <p:animScale>
                                      <p:cBhvr>
                                        <p:cTn id="72" dur="166" decel="50000">
                                          <p:stCondLst>
                                            <p:cond delay="1668"/>
                                          </p:stCondLst>
                                        </p:cTn>
                                        <p:tgtEl>
                                          <p:spTgt spid="42"/>
                                        </p:tgtEl>
                                      </p:cBhvr>
                                      <p:to x="100000" y="100000"/>
                                    </p:animScale>
                                    <p:animScale>
                                      <p:cBhvr>
                                        <p:cTn id="73" dur="26">
                                          <p:stCondLst>
                                            <p:cond delay="1808"/>
                                          </p:stCondLst>
                                        </p:cTn>
                                        <p:tgtEl>
                                          <p:spTgt spid="42"/>
                                        </p:tgtEl>
                                      </p:cBhvr>
                                      <p:to x="100000" y="95000"/>
                                    </p:animScale>
                                    <p:animScale>
                                      <p:cBhvr>
                                        <p:cTn id="74" dur="166" decel="50000">
                                          <p:stCondLst>
                                            <p:cond delay="1834"/>
                                          </p:stCondLst>
                                        </p:cTn>
                                        <p:tgtEl>
                                          <p:spTgt spid="42"/>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down)">
                                      <p:cBhvr>
                                        <p:cTn id="80" dur="580">
                                          <p:stCondLst>
                                            <p:cond delay="0"/>
                                          </p:stCondLst>
                                        </p:cTn>
                                        <p:tgtEl>
                                          <p:spTgt spid="45"/>
                                        </p:tgtEl>
                                      </p:cBhvr>
                                    </p:animEffect>
                                    <p:anim calcmode="lin" valueType="num">
                                      <p:cBhvr>
                                        <p:cTn id="81"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6" dur="26">
                                          <p:stCondLst>
                                            <p:cond delay="650"/>
                                          </p:stCondLst>
                                        </p:cTn>
                                        <p:tgtEl>
                                          <p:spTgt spid="45"/>
                                        </p:tgtEl>
                                      </p:cBhvr>
                                      <p:to x="100000" y="60000"/>
                                    </p:animScale>
                                    <p:animScale>
                                      <p:cBhvr>
                                        <p:cTn id="87" dur="166" decel="50000">
                                          <p:stCondLst>
                                            <p:cond delay="676"/>
                                          </p:stCondLst>
                                        </p:cTn>
                                        <p:tgtEl>
                                          <p:spTgt spid="45"/>
                                        </p:tgtEl>
                                      </p:cBhvr>
                                      <p:to x="100000" y="100000"/>
                                    </p:animScale>
                                    <p:animScale>
                                      <p:cBhvr>
                                        <p:cTn id="88" dur="26">
                                          <p:stCondLst>
                                            <p:cond delay="1312"/>
                                          </p:stCondLst>
                                        </p:cTn>
                                        <p:tgtEl>
                                          <p:spTgt spid="45"/>
                                        </p:tgtEl>
                                      </p:cBhvr>
                                      <p:to x="100000" y="80000"/>
                                    </p:animScale>
                                    <p:animScale>
                                      <p:cBhvr>
                                        <p:cTn id="89" dur="166" decel="50000">
                                          <p:stCondLst>
                                            <p:cond delay="1338"/>
                                          </p:stCondLst>
                                        </p:cTn>
                                        <p:tgtEl>
                                          <p:spTgt spid="45"/>
                                        </p:tgtEl>
                                      </p:cBhvr>
                                      <p:to x="100000" y="100000"/>
                                    </p:animScale>
                                    <p:animScale>
                                      <p:cBhvr>
                                        <p:cTn id="90" dur="26">
                                          <p:stCondLst>
                                            <p:cond delay="1642"/>
                                          </p:stCondLst>
                                        </p:cTn>
                                        <p:tgtEl>
                                          <p:spTgt spid="45"/>
                                        </p:tgtEl>
                                      </p:cBhvr>
                                      <p:to x="100000" y="90000"/>
                                    </p:animScale>
                                    <p:animScale>
                                      <p:cBhvr>
                                        <p:cTn id="91" dur="166" decel="50000">
                                          <p:stCondLst>
                                            <p:cond delay="1668"/>
                                          </p:stCondLst>
                                        </p:cTn>
                                        <p:tgtEl>
                                          <p:spTgt spid="45"/>
                                        </p:tgtEl>
                                      </p:cBhvr>
                                      <p:to x="100000" y="100000"/>
                                    </p:animScale>
                                    <p:animScale>
                                      <p:cBhvr>
                                        <p:cTn id="92" dur="26">
                                          <p:stCondLst>
                                            <p:cond delay="1808"/>
                                          </p:stCondLst>
                                        </p:cTn>
                                        <p:tgtEl>
                                          <p:spTgt spid="45"/>
                                        </p:tgtEl>
                                      </p:cBhvr>
                                      <p:to x="100000" y="95000"/>
                                    </p:animScale>
                                    <p:animScale>
                                      <p:cBhvr>
                                        <p:cTn id="93" dur="166" decel="50000">
                                          <p:stCondLst>
                                            <p:cond delay="1834"/>
                                          </p:stCondLst>
                                        </p:cTn>
                                        <p:tgtEl>
                                          <p:spTgt spid="45"/>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9"/>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7"/>
          <p:cNvGrpSpPr/>
          <p:nvPr/>
        </p:nvGrpSpPr>
        <p:grpSpPr>
          <a:xfrm>
            <a:off x="0" y="497908"/>
            <a:ext cx="12190413" cy="804097"/>
            <a:chOff x="266700" y="317666"/>
            <a:chExt cx="12190413" cy="804097"/>
          </a:xfrm>
        </p:grpSpPr>
        <p:sp>
          <p:nvSpPr>
            <p:cNvPr id="43" name="Copyright Notice"/>
            <p:cNvSpPr>
              <a:spLocks/>
            </p:cNvSpPr>
            <p:nvPr/>
          </p:nvSpPr>
          <p:spPr bwMode="auto">
            <a:xfrm>
              <a:off x="2227079" y="317666"/>
              <a:ext cx="8627458" cy="804097"/>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800" cap="small" dirty="0">
                  <a:solidFill>
                    <a:srgbClr val="EB7374"/>
                  </a:solidFill>
                  <a:latin typeface="Times New Roman" panose="02020603050405020304" pitchFamily="18" charset="0"/>
                  <a:ea typeface="微软雅黑" panose="020B0503020204020204" pitchFamily="34" charset="-122"/>
                  <a:cs typeface="Times New Roman" panose="02020603050405020304" pitchFamily="18" charset="0"/>
                </a:rPr>
                <a:t>KHO TÀNG TRUYỆN CỔ TÍCH</a:t>
              </a:r>
              <a:endParaRPr lang="en-US" sz="4800" cap="small" dirty="0">
                <a:solidFill>
                  <a:srgbClr val="EB7374"/>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4" name="直接连接符 4"/>
            <p:cNvCxnSpPr>
              <a:cxnSpLocks/>
            </p:cNvCxnSpPr>
            <p:nvPr/>
          </p:nvCxnSpPr>
          <p:spPr>
            <a:xfrm>
              <a:off x="266700" y="1075098"/>
              <a:ext cx="12190413" cy="0"/>
            </a:xfrm>
            <a:prstGeom prst="line">
              <a:avLst/>
            </a:prstGeom>
            <a:ln w="19050">
              <a:solidFill>
                <a:srgbClr val="6D9C20"/>
              </a:solidFill>
            </a:ln>
          </p:spPr>
          <p:style>
            <a:lnRef idx="1">
              <a:schemeClr val="accent1"/>
            </a:lnRef>
            <a:fillRef idx="0">
              <a:schemeClr val="accent1"/>
            </a:fillRef>
            <a:effectRef idx="0">
              <a:schemeClr val="accent1"/>
            </a:effectRef>
            <a:fontRef idx="minor">
              <a:schemeClr val="tx1"/>
            </a:fontRef>
          </p:style>
        </p:cxnSp>
      </p:grpSp>
      <p:pic>
        <p:nvPicPr>
          <p:cNvPr id="45" name="Picture 4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2211" y1="85897" x2="74037" y2="86996"/>
                      </a14:backgroundRemoval>
                    </a14:imgEffect>
                  </a14:imgLayer>
                </a14:imgProps>
              </a:ext>
              <a:ext uri="{28A0092B-C50C-407E-A947-70E740481C1C}">
                <a14:useLocalDpi xmlns:a14="http://schemas.microsoft.com/office/drawing/2010/main" val="0"/>
              </a:ext>
            </a:extLst>
          </a:blip>
          <a:stretch>
            <a:fillRect/>
          </a:stretch>
        </p:blipFill>
        <p:spPr>
          <a:xfrm>
            <a:off x="3723371" y="3841683"/>
            <a:ext cx="4743667" cy="2626818"/>
          </a:xfrm>
          <a:prstGeom prst="rect">
            <a:avLst/>
          </a:prstGeom>
        </p:spPr>
      </p:pic>
      <p:sp>
        <p:nvSpPr>
          <p:cNvPr id="46" name="TextBox 45"/>
          <p:cNvSpPr txBox="1"/>
          <p:nvPr/>
        </p:nvSpPr>
        <p:spPr>
          <a:xfrm>
            <a:off x="139147" y="2075664"/>
            <a:ext cx="11718234" cy="1569660"/>
          </a:xfrm>
          <a:prstGeom prst="rect">
            <a:avLst/>
          </a:prstGeom>
          <a:noFill/>
        </p:spPr>
        <p:txBody>
          <a:bodyPr wrap="square" rtlCol="0">
            <a:spAutoFit/>
          </a:bodyPr>
          <a:lstStyle/>
          <a:p>
            <a:pPr algn="ctr"/>
            <a:r>
              <a:rPr lang="en-US" sz="4800" dirty="0" err="1">
                <a:solidFill>
                  <a:srgbClr val="002060"/>
                </a:solidFill>
                <a:latin typeface="UTM Aquarelle" panose="02040603050506020204" pitchFamily="18" charset="0"/>
              </a:rPr>
              <a:t>Chào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mừng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đến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với</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kho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tàng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truyện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cổ</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tích</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Đố</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đây</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là</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những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câu</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chuyện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gì</a:t>
            </a:r>
            <a:r>
              <a:rPr lang="en-US" sz="4800" dirty="0">
                <a:solidFill>
                  <a:srgbClr val="002060"/>
                </a:solidFill>
                <a:latin typeface="UTM Aquarelle" panose="02040603050506020204" pitchFamily="18" charset="0"/>
              </a:rPr>
              <a:t>?</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001409" y="3710888"/>
            <a:ext cx="2779159" cy="1664832"/>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43110" y="190619"/>
            <a:ext cx="3037320" cy="1819481"/>
          </a:xfrm>
          <a:prstGeom prst="rect">
            <a:avLst/>
          </a:prstGeom>
        </p:spPr>
      </p:pic>
      <p:pic>
        <p:nvPicPr>
          <p:cNvPr id="48" name="Picture 47"/>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610090" y="492651"/>
            <a:ext cx="3037320" cy="1819481"/>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5076" y="4027238"/>
            <a:ext cx="2547403" cy="2832350"/>
          </a:xfrm>
          <a:prstGeom prst="rect">
            <a:avLst/>
          </a:prstGeom>
        </p:spPr>
      </p:pic>
    </p:spTree>
    <p:extLst>
      <p:ext uri="{BB962C8B-B14F-4D97-AF65-F5344CB8AC3E}">
        <p14:creationId xmlns:p14="http://schemas.microsoft.com/office/powerpoint/2010/main" val="16560422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750"/>
                                        <p:tgtEl>
                                          <p:spTgt spid="42"/>
                                        </p:tgtEl>
                                      </p:cBhvr>
                                    </p:animEffect>
                                    <p:anim calcmode="lin" valueType="num">
                                      <p:cBhvr>
                                        <p:cTn id="8" dur="750" fill="hold"/>
                                        <p:tgtEl>
                                          <p:spTgt spid="42"/>
                                        </p:tgtEl>
                                        <p:attrNameLst>
                                          <p:attrName>ppt_x</p:attrName>
                                        </p:attrNameLst>
                                      </p:cBhvr>
                                      <p:tavLst>
                                        <p:tav tm="0">
                                          <p:val>
                                            <p:strVal val="#ppt_x"/>
                                          </p:val>
                                        </p:tav>
                                        <p:tav tm="100000">
                                          <p:val>
                                            <p:strVal val="#ppt_x"/>
                                          </p:val>
                                        </p:tav>
                                      </p:tavLst>
                                    </p:anim>
                                    <p:anim calcmode="lin" valueType="num">
                                      <p:cBhvr>
                                        <p:cTn id="9" dur="75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childTnLst>
                          </p:cTn>
                        </p:par>
                        <p:par>
                          <p:cTn id="16" fill="hold">
                            <p:stCondLst>
                              <p:cond delay="1250"/>
                            </p:stCondLst>
                            <p:childTnLst>
                              <p:par>
                                <p:cTn id="17" presetID="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750" fill="hold"/>
                                        <p:tgtEl>
                                          <p:spTgt spid="4"/>
                                        </p:tgtEl>
                                        <p:attrNameLst>
                                          <p:attrName>ppt_x</p:attrName>
                                        </p:attrNameLst>
                                      </p:cBhvr>
                                      <p:tavLst>
                                        <p:tav tm="0">
                                          <p:val>
                                            <p:strVal val="0-#ppt_w/2"/>
                                          </p:val>
                                        </p:tav>
                                        <p:tav tm="100000">
                                          <p:val>
                                            <p:strVal val="#ppt_x"/>
                                          </p:val>
                                        </p:tav>
                                      </p:tavLst>
                                    </p:anim>
                                    <p:anim calcmode="lin" valueType="num">
                                      <p:cBhvr additive="base">
                                        <p:cTn id="20" dur="75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additive="base">
                                        <p:cTn id="24" dur="500" fill="hold"/>
                                        <p:tgtEl>
                                          <p:spTgt spid="48"/>
                                        </p:tgtEl>
                                        <p:attrNameLst>
                                          <p:attrName>ppt_x</p:attrName>
                                        </p:attrNameLst>
                                      </p:cBhvr>
                                      <p:tavLst>
                                        <p:tav tm="0">
                                          <p:val>
                                            <p:strVal val="1+#ppt_w/2"/>
                                          </p:val>
                                        </p:tav>
                                        <p:tav tm="100000">
                                          <p:val>
                                            <p:strVal val="#ppt_x"/>
                                          </p:val>
                                        </p:tav>
                                      </p:tavLst>
                                    </p:anim>
                                    <p:anim calcmode="lin" valueType="num">
                                      <p:cBhvr additive="base">
                                        <p:cTn id="25" dur="500" fill="hold"/>
                                        <p:tgtEl>
                                          <p:spTgt spid="48"/>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6" presetClass="entr" presetSubtype="21"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inVertical)">
                                      <p:cBhvr>
                                        <p:cTn id="29" dur="500"/>
                                        <p:tgtEl>
                                          <p:spTgt spid="45"/>
                                        </p:tgtEl>
                                      </p:cBhvr>
                                    </p:animEffect>
                                  </p:childTnLst>
                                </p:cTn>
                              </p:par>
                            </p:childTnLst>
                          </p:cTn>
                        </p:par>
                        <p:par>
                          <p:cTn id="30" fill="hold">
                            <p:stCondLst>
                              <p:cond delay="3000"/>
                            </p:stCondLst>
                            <p:childTnLst>
                              <p:par>
                                <p:cTn id="31" presetID="16" presetClass="entr" presetSubtype="21"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par>
                          <p:cTn id="34" fill="hold">
                            <p:stCondLst>
                              <p:cond delay="350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46"/>
                                        </p:tgtEl>
                                        <p:attrNameLst>
                                          <p:attrName>style.visibility</p:attrName>
                                        </p:attrNameLst>
                                      </p:cBhvr>
                                      <p:to>
                                        <p:strVal val="visible"/>
                                      </p:to>
                                    </p:set>
                                    <p:anim by="(-#ppt_w*2)" calcmode="lin" valueType="num">
                                      <p:cBhvr rctx="PPT">
                                        <p:cTn id="37" dur="500" autoRev="1" fill="hold">
                                          <p:stCondLst>
                                            <p:cond delay="0"/>
                                          </p:stCondLst>
                                        </p:cTn>
                                        <p:tgtEl>
                                          <p:spTgt spid="46"/>
                                        </p:tgtEl>
                                        <p:attrNameLst>
                                          <p:attrName>ppt_w</p:attrName>
                                        </p:attrNameLst>
                                      </p:cBhvr>
                                    </p:anim>
                                    <p:anim by="(#ppt_w*0.50)" calcmode="lin" valueType="num">
                                      <p:cBhvr>
                                        <p:cTn id="38" dur="500" decel="50000" autoRev="1" fill="hold">
                                          <p:stCondLst>
                                            <p:cond delay="0"/>
                                          </p:stCondLst>
                                        </p:cTn>
                                        <p:tgtEl>
                                          <p:spTgt spid="46"/>
                                        </p:tgtEl>
                                        <p:attrNameLst>
                                          <p:attrName>ppt_x</p:attrName>
                                        </p:attrNameLst>
                                      </p:cBhvr>
                                    </p:anim>
                                    <p:anim from="(-#ppt_h/2)" to="(#ppt_y)" calcmode="lin" valueType="num">
                                      <p:cBhvr>
                                        <p:cTn id="39" dur="1000" fill="hold">
                                          <p:stCondLst>
                                            <p:cond delay="0"/>
                                          </p:stCondLst>
                                        </p:cTn>
                                        <p:tgtEl>
                                          <p:spTgt spid="46"/>
                                        </p:tgtEl>
                                        <p:attrNameLst>
                                          <p:attrName>ppt_y</p:attrName>
                                        </p:attrNameLst>
                                      </p:cBhvr>
                                    </p:anim>
                                    <p:animRot by="21600000">
                                      <p:cBhvr>
                                        <p:cTn id="40" dur="100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Nhà vua đã làm cách nào để tìm được người trung thực truyền ngôi báu?</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2062103"/>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vua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phát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cho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mỗi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dân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một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thúng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đã</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luộc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kĩ</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mang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về</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gieo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trồng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hẹn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nhiều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nhất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truyền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ngôi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có</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bị</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trừng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phạt</a:t>
            </a:r>
            <a:r>
              <a:rPr lang="en-US" altLang="en-US" sz="3200" b="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1724900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864349" y="2366195"/>
            <a:ext cx="10211354"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en-US" dirty="0"/>
              <a:t>C</a:t>
            </a:r>
            <a:r>
              <a:rPr lang="vi-VN" dirty="0"/>
              <a:t>hú đã phát hiện ra bí mật thúng thóc và tố cáo mọi người</a:t>
            </a:r>
            <a:endParaRPr lang="zh-CN" altLang="en-US" dirty="0"/>
          </a:p>
        </p:txBody>
      </p:sp>
      <p:sp>
        <p:nvSpPr>
          <p:cNvPr id="21" name="TextBox 18"/>
          <p:cNvSpPr txBox="1"/>
          <p:nvPr/>
        </p:nvSpPr>
        <p:spPr>
          <a:xfrm>
            <a:off x="1864349" y="3135832"/>
            <a:ext cx="9963216"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Chú bé dũng cảm nói lên sự thật, không sợ bị trừng phạt</a:t>
            </a:r>
            <a:endParaRPr lang="zh-CN" altLang="en-US" dirty="0"/>
          </a:p>
        </p:txBody>
      </p:sp>
      <p:sp>
        <p:nvSpPr>
          <p:cNvPr id="19" name="TextBox 16"/>
          <p:cNvSpPr txBox="1"/>
          <p:nvPr/>
        </p:nvSpPr>
        <p:spPr>
          <a:xfrm>
            <a:off x="1789043" y="3909133"/>
            <a:ext cx="7381910"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làm ra được nhiều thóc gạo nhất</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789043" y="4649195"/>
            <a:ext cx="9265508"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đã dũng cảm nhận mình là người thua cuộc</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63069" y="942935"/>
            <a:ext cx="10918374" cy="584775"/>
          </a:xfrm>
          <a:prstGeom prst="rect">
            <a:avLst/>
          </a:prstGeom>
        </p:spPr>
        <p:txBody>
          <a:bodyPr wrap="none">
            <a:spAutoFit/>
          </a:bodyPr>
          <a:lstStyle/>
          <a:p>
            <a:r>
              <a:rPr lang="vi-VN" sz="3200" b="1" dirty="0">
                <a:solidFill>
                  <a:schemeClr val="tx1">
                    <a:lumMod val="85000"/>
                    <a:lumOff val="15000"/>
                  </a:schemeClr>
                </a:solidFill>
                <a:cs typeface="Arial" panose="020B0604020202020204" pitchFamily="34" charset="0"/>
              </a:rPr>
              <a:t>Chú bé Chôm có hành động gì khác so với mọi người?</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4238" y="3895031"/>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66" y="299390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2352093"/>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53812"/>
            <a:ext cx="532121" cy="528574"/>
          </a:xfrm>
          <a:prstGeom prst="rect">
            <a:avLst/>
          </a:prstGeom>
        </p:spPr>
      </p:pic>
    </p:spTree>
    <p:extLst>
      <p:ext uri="{BB962C8B-B14F-4D97-AF65-F5344CB8AC3E}">
        <p14:creationId xmlns:p14="http://schemas.microsoft.com/office/powerpoint/2010/main" val="25694574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80">
                                          <p:stCondLst>
                                            <p:cond delay="0"/>
                                          </p:stCondLst>
                                        </p:cTn>
                                        <p:tgtEl>
                                          <p:spTgt spid="45"/>
                                        </p:tgtEl>
                                      </p:cBhvr>
                                    </p:animEffect>
                                    <p:anim calcmode="lin" valueType="num">
                                      <p:cBhvr>
                                        <p:cTn id="62"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7" dur="26">
                                          <p:stCondLst>
                                            <p:cond delay="650"/>
                                          </p:stCondLst>
                                        </p:cTn>
                                        <p:tgtEl>
                                          <p:spTgt spid="45"/>
                                        </p:tgtEl>
                                      </p:cBhvr>
                                      <p:to x="100000" y="60000"/>
                                    </p:animScale>
                                    <p:animScale>
                                      <p:cBhvr>
                                        <p:cTn id="68" dur="166" decel="50000">
                                          <p:stCondLst>
                                            <p:cond delay="676"/>
                                          </p:stCondLst>
                                        </p:cTn>
                                        <p:tgtEl>
                                          <p:spTgt spid="45"/>
                                        </p:tgtEl>
                                      </p:cBhvr>
                                      <p:to x="100000" y="100000"/>
                                    </p:animScale>
                                    <p:animScale>
                                      <p:cBhvr>
                                        <p:cTn id="69" dur="26">
                                          <p:stCondLst>
                                            <p:cond delay="1312"/>
                                          </p:stCondLst>
                                        </p:cTn>
                                        <p:tgtEl>
                                          <p:spTgt spid="45"/>
                                        </p:tgtEl>
                                      </p:cBhvr>
                                      <p:to x="100000" y="80000"/>
                                    </p:animScale>
                                    <p:animScale>
                                      <p:cBhvr>
                                        <p:cTn id="70" dur="166" decel="50000">
                                          <p:stCondLst>
                                            <p:cond delay="1338"/>
                                          </p:stCondLst>
                                        </p:cTn>
                                        <p:tgtEl>
                                          <p:spTgt spid="45"/>
                                        </p:tgtEl>
                                      </p:cBhvr>
                                      <p:to x="100000" y="100000"/>
                                    </p:animScale>
                                    <p:animScale>
                                      <p:cBhvr>
                                        <p:cTn id="71" dur="26">
                                          <p:stCondLst>
                                            <p:cond delay="1642"/>
                                          </p:stCondLst>
                                        </p:cTn>
                                        <p:tgtEl>
                                          <p:spTgt spid="45"/>
                                        </p:tgtEl>
                                      </p:cBhvr>
                                      <p:to x="100000" y="90000"/>
                                    </p:animScale>
                                    <p:animScale>
                                      <p:cBhvr>
                                        <p:cTn id="72" dur="166" decel="50000">
                                          <p:stCondLst>
                                            <p:cond delay="1668"/>
                                          </p:stCondLst>
                                        </p:cTn>
                                        <p:tgtEl>
                                          <p:spTgt spid="45"/>
                                        </p:tgtEl>
                                      </p:cBhvr>
                                      <p:to x="100000" y="100000"/>
                                    </p:animScale>
                                    <p:animScale>
                                      <p:cBhvr>
                                        <p:cTn id="73" dur="26">
                                          <p:stCondLst>
                                            <p:cond delay="1808"/>
                                          </p:stCondLst>
                                        </p:cTn>
                                        <p:tgtEl>
                                          <p:spTgt spid="45"/>
                                        </p:tgtEl>
                                      </p:cBhvr>
                                      <p:to x="100000" y="95000"/>
                                    </p:animScale>
                                    <p:animScale>
                                      <p:cBhvr>
                                        <p:cTn id="74" dur="166" decel="50000">
                                          <p:stCondLst>
                                            <p:cond delay="1834"/>
                                          </p:stCondLst>
                                        </p:cTn>
                                        <p:tgtEl>
                                          <p:spTgt spid="45"/>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down)">
                                      <p:cBhvr>
                                        <p:cTn id="80" dur="580">
                                          <p:stCondLst>
                                            <p:cond delay="0"/>
                                          </p:stCondLst>
                                        </p:cTn>
                                        <p:tgtEl>
                                          <p:spTgt spid="42"/>
                                        </p:tgtEl>
                                      </p:cBhvr>
                                    </p:animEffect>
                                    <p:anim calcmode="lin" valueType="num">
                                      <p:cBhvr>
                                        <p:cTn id="81"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86" dur="26">
                                          <p:stCondLst>
                                            <p:cond delay="650"/>
                                          </p:stCondLst>
                                        </p:cTn>
                                        <p:tgtEl>
                                          <p:spTgt spid="42"/>
                                        </p:tgtEl>
                                      </p:cBhvr>
                                      <p:to x="100000" y="60000"/>
                                    </p:animScale>
                                    <p:animScale>
                                      <p:cBhvr>
                                        <p:cTn id="87" dur="166" decel="50000">
                                          <p:stCondLst>
                                            <p:cond delay="676"/>
                                          </p:stCondLst>
                                        </p:cTn>
                                        <p:tgtEl>
                                          <p:spTgt spid="42"/>
                                        </p:tgtEl>
                                      </p:cBhvr>
                                      <p:to x="100000" y="100000"/>
                                    </p:animScale>
                                    <p:animScale>
                                      <p:cBhvr>
                                        <p:cTn id="88" dur="26">
                                          <p:stCondLst>
                                            <p:cond delay="1312"/>
                                          </p:stCondLst>
                                        </p:cTn>
                                        <p:tgtEl>
                                          <p:spTgt spid="42"/>
                                        </p:tgtEl>
                                      </p:cBhvr>
                                      <p:to x="100000" y="80000"/>
                                    </p:animScale>
                                    <p:animScale>
                                      <p:cBhvr>
                                        <p:cTn id="89" dur="166" decel="50000">
                                          <p:stCondLst>
                                            <p:cond delay="1338"/>
                                          </p:stCondLst>
                                        </p:cTn>
                                        <p:tgtEl>
                                          <p:spTgt spid="42"/>
                                        </p:tgtEl>
                                      </p:cBhvr>
                                      <p:to x="100000" y="100000"/>
                                    </p:animScale>
                                    <p:animScale>
                                      <p:cBhvr>
                                        <p:cTn id="90" dur="26">
                                          <p:stCondLst>
                                            <p:cond delay="1642"/>
                                          </p:stCondLst>
                                        </p:cTn>
                                        <p:tgtEl>
                                          <p:spTgt spid="42"/>
                                        </p:tgtEl>
                                      </p:cBhvr>
                                      <p:to x="100000" y="90000"/>
                                    </p:animScale>
                                    <p:animScale>
                                      <p:cBhvr>
                                        <p:cTn id="91" dur="166" decel="50000">
                                          <p:stCondLst>
                                            <p:cond delay="1668"/>
                                          </p:stCondLst>
                                        </p:cTn>
                                        <p:tgtEl>
                                          <p:spTgt spid="42"/>
                                        </p:tgtEl>
                                      </p:cBhvr>
                                      <p:to x="100000" y="100000"/>
                                    </p:animScale>
                                    <p:animScale>
                                      <p:cBhvr>
                                        <p:cTn id="92" dur="26">
                                          <p:stCondLst>
                                            <p:cond delay="1808"/>
                                          </p:stCondLst>
                                        </p:cTn>
                                        <p:tgtEl>
                                          <p:spTgt spid="42"/>
                                        </p:tgtEl>
                                      </p:cBhvr>
                                      <p:to x="100000" y="95000"/>
                                    </p:animScale>
                                    <p:animScale>
                                      <p:cBhvr>
                                        <p:cTn id="93" dur="166" decel="50000">
                                          <p:stCondLst>
                                            <p:cond delay="1834"/>
                                          </p:stCondLst>
                                        </p:cTn>
                                        <p:tgtEl>
                                          <p:spTgt spid="42"/>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9"/>
                  </p:tgtEl>
                </p:cond>
              </p:nextCondLst>
            </p:seq>
            <p:seq concurrent="1" nextAc="seek">
              <p:cTn id="94" restart="whenNotActive" fill="hold" evtFilter="cancelBubble" nodeType="interactiveSeq">
                <p:stCondLst>
                  <p:cond evt="onClick" delay="0">
                    <p:tgtEl>
                      <p:spTgt spid="33"/>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Chú bé Chôm có phẩm chất gì đáng quý mà người dân không có?</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矩形 52"/>
          <p:cNvSpPr/>
          <p:nvPr/>
        </p:nvSpPr>
        <p:spPr>
          <a:xfrm>
            <a:off x="1125640" y="284405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TRUNG THỰC, DŨNG 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11749913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anim calcmode="lin" valueType="num">
                                      <p:cBhvr>
                                        <p:cTn id="16" dur="750" fill="hold"/>
                                        <p:tgtEl>
                                          <p:spTgt spid="9"/>
                                        </p:tgtEl>
                                        <p:attrNameLst>
                                          <p:attrName>ppt_x</p:attrName>
                                        </p:attrNameLst>
                                      </p:cBhvr>
                                      <p:tavLst>
                                        <p:tav tm="0">
                                          <p:val>
                                            <p:strVal val="#ppt_x"/>
                                          </p:val>
                                        </p:tav>
                                        <p:tav tm="100000">
                                          <p:val>
                                            <p:strVal val="#ppt_x"/>
                                          </p:val>
                                        </p:tav>
                                      </p:tavLst>
                                    </p:anim>
                                    <p:anim calcmode="lin" valueType="num">
                                      <p:cBhvr>
                                        <p:cTn id="17"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Theo em, vì sao người trung thực là người đáng quý?</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Rectangle 4"/>
          <p:cNvSpPr/>
          <p:nvPr/>
        </p:nvSpPr>
        <p:spPr>
          <a:xfrm>
            <a:off x="827913" y="2231266"/>
            <a:ext cx="10853530" cy="1754326"/>
          </a:xfrm>
          <a:prstGeom prst="rect">
            <a:avLst/>
          </a:prstGeom>
        </p:spPr>
        <p:txBody>
          <a:bodyPr wrap="square">
            <a:spAutoFit/>
          </a:bodyPr>
          <a:lstStyle/>
          <a:p>
            <a:pPr algn="ctr"/>
            <a:r>
              <a:rPr lang="vi-VN" altLang="en-US" sz="5400" b="1" dirty="0">
                <a:solidFill>
                  <a:srgbClr val="002060"/>
                </a:solidFill>
                <a:cs typeface="Arial" panose="020B0604020202020204" pitchFamily="34" charset="0"/>
              </a:rPr>
              <a:t>Vì người trung thực luôn được mọi người kính trọng và tin yêu.</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8231670" y="3985592"/>
            <a:ext cx="4797657" cy="2873996"/>
          </a:xfrm>
          <a:prstGeom prst="rect">
            <a:avLst/>
          </a:prstGeom>
        </p:spPr>
      </p:pic>
    </p:spTree>
    <p:extLst>
      <p:ext uri="{BB962C8B-B14F-4D97-AF65-F5344CB8AC3E}">
        <p14:creationId xmlns:p14="http://schemas.microsoft.com/office/powerpoint/2010/main" val="33400399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A5A3F742-62E7-417D-B0D1-10B5A868F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378" y="318631"/>
            <a:ext cx="8147597" cy="6355365"/>
          </a:xfrm>
          <a:prstGeom prst="rect">
            <a:avLst/>
          </a:prstGeom>
        </p:spPr>
      </p:pic>
      <p:sp>
        <p:nvSpPr>
          <p:cNvPr id="7" name="矩形 52"/>
          <p:cNvSpPr/>
          <p:nvPr/>
        </p:nvSpPr>
        <p:spPr>
          <a:xfrm>
            <a:off x="1322755" y="3543205"/>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72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Nội</a:t>
            </a:r>
            <a:r>
              <a:rPr kumimoji="1" lang="en-US" altLang="zh-CN" sz="72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dung</a:t>
            </a:r>
            <a:endParaRPr kumimoji="1" lang="en-US" altLang="zh-CN" sz="3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10" name="Picture 9">
            <a:extLst>
              <a:ext uri="{FF2B5EF4-FFF2-40B4-BE49-F238E27FC236}">
                <a16:creationId xmlns:a16="http://schemas.microsoft.com/office/drawing/2014/main" id="{35803CCE-A2E6-4AD0-A4C2-4DD653BD0E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029847" y="3816433"/>
            <a:ext cx="3733665" cy="2236621"/>
          </a:xfrm>
          <a:prstGeom prst="rect">
            <a:avLst/>
          </a:prstGeom>
        </p:spPr>
      </p:pic>
      <p:pic>
        <p:nvPicPr>
          <p:cNvPr id="11" name="Picture 10">
            <a:extLst>
              <a:ext uri="{FF2B5EF4-FFF2-40B4-BE49-F238E27FC236}">
                <a16:creationId xmlns:a16="http://schemas.microsoft.com/office/drawing/2014/main" id="{6814EBB8-B2C2-438B-9879-92A1B3582D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97170" y="1224610"/>
            <a:ext cx="3966342" cy="2376004"/>
          </a:xfrm>
          <a:prstGeom prst="rect">
            <a:avLst/>
          </a:prstGeom>
        </p:spPr>
      </p:pic>
      <p:pic>
        <p:nvPicPr>
          <p:cNvPr id="12" name="Picture 11">
            <a:extLst>
              <a:ext uri="{FF2B5EF4-FFF2-40B4-BE49-F238E27FC236}">
                <a16:creationId xmlns:a16="http://schemas.microsoft.com/office/drawing/2014/main" id="{15622860-B7F4-441E-AF4B-B6003151AC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60437" y="1030457"/>
            <a:ext cx="5354859" cy="3207783"/>
          </a:xfrm>
          <a:prstGeom prst="rect">
            <a:avLst/>
          </a:prstGeom>
        </p:spPr>
      </p:pic>
      <p:grpSp>
        <p:nvGrpSpPr>
          <p:cNvPr id="2" name="Group 1">
            <a:extLst>
              <a:ext uri="{FF2B5EF4-FFF2-40B4-BE49-F238E27FC236}">
                <a16:creationId xmlns:a16="http://schemas.microsoft.com/office/drawing/2014/main" id="{28CCAE6C-7271-4F05-BBBD-4485C1570DFC}"/>
              </a:ext>
            </a:extLst>
          </p:cNvPr>
          <p:cNvGrpSpPr/>
          <p:nvPr/>
        </p:nvGrpSpPr>
        <p:grpSpPr>
          <a:xfrm>
            <a:off x="574019" y="1566641"/>
            <a:ext cx="11042374" cy="4283765"/>
            <a:chOff x="639069" y="516835"/>
            <a:chExt cx="11042374" cy="4283765"/>
          </a:xfrm>
        </p:grpSpPr>
        <p:sp>
          <p:nvSpPr>
            <p:cNvPr id="8" name="Rounded Rectangle 7"/>
            <p:cNvSpPr/>
            <p:nvPr/>
          </p:nvSpPr>
          <p:spPr>
            <a:xfrm>
              <a:off x="639069" y="516835"/>
              <a:ext cx="11042374" cy="4283765"/>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90320" y="765891"/>
              <a:ext cx="8728351" cy="3785652"/>
            </a:xfrm>
            <a:prstGeom prst="rect">
              <a:avLst/>
            </a:prstGeom>
          </p:spPr>
          <p:txBody>
            <a:bodyPr wrap="square">
              <a:spAutoFit/>
            </a:bodyPr>
            <a:lstStyle/>
            <a:p>
              <a:pPr algn="ctr"/>
              <a:r>
                <a:rPr lang="vi-VN" sz="6000" b="1" dirty="0">
                  <a:solidFill>
                    <a:srgbClr val="002060"/>
                  </a:solidFill>
                  <a:cs typeface="Arial" panose="020B0604020202020204" pitchFamily="34" charset="0"/>
                </a:rPr>
                <a:t>Câu chuyện ca ngợi cậu bé Chôm trung thực, dũng cảm dám nói lên sự thật.</a:t>
              </a:r>
            </a:p>
          </p:txBody>
        </p:sp>
      </p:grpSp>
    </p:spTree>
    <p:extLst>
      <p:ext uri="{BB962C8B-B14F-4D97-AF65-F5344CB8AC3E}">
        <p14:creationId xmlns:p14="http://schemas.microsoft.com/office/powerpoint/2010/main" val="3046055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16" presetClass="entr" presetSubtype="2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Đọc</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diễn</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35045811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62000" y="546651"/>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383870" y="1223759"/>
            <a:ext cx="11572964" cy="4031873"/>
          </a:xfrm>
          <a:prstGeom prst="rect">
            <a:avLst/>
          </a:prstGeom>
        </p:spPr>
        <p:txBody>
          <a:bodyPr wrap="square">
            <a:spAutoFit/>
          </a:bodyPr>
          <a:lstStyle/>
          <a:p>
            <a:pPr algn="just"/>
            <a:r>
              <a:rPr lang="vi-VN" sz="3200" dirty="0">
                <a:solidFill>
                  <a:srgbClr val="002060"/>
                </a:solidFill>
                <a:latin typeface="Arial" panose="020B0604020202020204" pitchFamily="34" charset="0"/>
                <a:cs typeface="Arial" panose="020B0604020202020204" pitchFamily="34" charset="0"/>
              </a:rPr>
              <a:t>Chôm lo lắng đến trước nhà vua, quỳ tâu:</a:t>
            </a:r>
          </a:p>
          <a:p>
            <a:pPr algn="just"/>
            <a:r>
              <a:rPr lang="vi-VN" sz="32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algn="just"/>
            <a:r>
              <a:rPr lang="vi-VN" sz="3200" dirty="0">
                <a:solidFill>
                  <a:srgbClr val="002060"/>
                </a:solidFill>
                <a:latin typeface="Arial" panose="020B0604020202020204" pitchFamily="34" charset="0"/>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spTree>
    <p:extLst>
      <p:ext uri="{BB962C8B-B14F-4D97-AF65-F5344CB8AC3E}">
        <p14:creationId xmlns:p14="http://schemas.microsoft.com/office/powerpoint/2010/main" val="3316682252"/>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420FFC-DAC0-44F9-8268-E87C9AAEEE2D}"/>
              </a:ext>
            </a:extLst>
          </p:cNvPr>
          <p:cNvSpPr txBox="1"/>
          <p:nvPr/>
        </p:nvSpPr>
        <p:spPr>
          <a:xfrm>
            <a:off x="388620" y="1211580"/>
            <a:ext cx="11338560" cy="1569660"/>
          </a:xfrm>
          <a:prstGeom prst="rect">
            <a:avLst/>
          </a:prstGeom>
          <a:noFill/>
        </p:spPr>
        <p:txBody>
          <a:bodyPr wrap="square" rtlCol="0">
            <a:spAutoFit/>
          </a:bodyPr>
          <a:lstStyle/>
          <a:p>
            <a:pPr algn="ctr"/>
            <a:r>
              <a:rPr lang="en-US" sz="3200" b="1" dirty="0" err="1">
                <a:latin typeface="HP001 4 hàng" panose="020B0603050302020204" pitchFamily="34" charset="0"/>
              </a:rPr>
              <a:t>Thứ</a:t>
            </a:r>
            <a:r>
              <a:rPr lang="en-US" sz="3200" b="1" dirty="0">
                <a:latin typeface="HP001 4 hàng" panose="020B0603050302020204" pitchFamily="34" charset="0"/>
              </a:rPr>
              <a:t> </a:t>
            </a:r>
            <a:r>
              <a:rPr lang="en-US" sz="3200" b="1" dirty="0" err="1">
                <a:latin typeface="HP001 4 hàng" panose="020B0603050302020204" pitchFamily="34" charset="0"/>
              </a:rPr>
              <a:t>hai</a:t>
            </a:r>
            <a:r>
              <a:rPr lang="en-US" sz="3200" b="1" dirty="0">
                <a:latin typeface="HP001 4 hàng" panose="020B0603050302020204" pitchFamily="34" charset="0"/>
              </a:rPr>
              <a:t> </a:t>
            </a:r>
            <a:r>
              <a:rPr lang="en-US" sz="3200" b="1" dirty="0" err="1">
                <a:latin typeface="HP001 4 hàng" panose="020B0603050302020204" pitchFamily="34" charset="0"/>
              </a:rPr>
              <a:t>ngày</a:t>
            </a:r>
            <a:r>
              <a:rPr lang="en-US" sz="3200" b="1" dirty="0">
                <a:latin typeface="HP001 4 hàng" panose="020B0603050302020204" pitchFamily="34" charset="0"/>
              </a:rPr>
              <a:t> 4 </a:t>
            </a:r>
            <a:r>
              <a:rPr lang="en-US" sz="3200" b="1" dirty="0" err="1">
                <a:latin typeface="HP001 4 hàng" panose="020B0603050302020204" pitchFamily="34" charset="0"/>
              </a:rPr>
              <a:t>tháng</a:t>
            </a:r>
            <a:r>
              <a:rPr lang="en-US" sz="3200" b="1" dirty="0">
                <a:latin typeface="HP001 4 hàng" panose="020B0603050302020204" pitchFamily="34" charset="0"/>
              </a:rPr>
              <a:t> 10 </a:t>
            </a:r>
            <a:r>
              <a:rPr lang="en-US" sz="3200" b="1" dirty="0" err="1">
                <a:latin typeface="HP001 4 hàng" panose="020B0603050302020204" pitchFamily="34" charset="0"/>
              </a:rPr>
              <a:t>năm</a:t>
            </a:r>
            <a:r>
              <a:rPr lang="en-US" sz="3200" b="1" dirty="0">
                <a:latin typeface="HP001 4 hàng" panose="020B0603050302020204" pitchFamily="34" charset="0"/>
              </a:rPr>
              <a:t> 2021</a:t>
            </a:r>
          </a:p>
          <a:p>
            <a:pPr algn="ctr"/>
            <a:r>
              <a:rPr lang="en-US" sz="3200" b="1" dirty="0" err="1">
                <a:latin typeface="HP001 4 hàng" panose="020B0603050302020204" pitchFamily="34" charset="0"/>
              </a:rPr>
              <a:t>Tập</a:t>
            </a:r>
            <a:r>
              <a:rPr lang="en-US" sz="3200" b="1" dirty="0">
                <a:latin typeface="HP001 4 hàng" panose="020B0603050302020204" pitchFamily="34" charset="0"/>
              </a:rPr>
              <a:t> </a:t>
            </a:r>
            <a:r>
              <a:rPr lang="en-US" sz="3200" b="1" dirty="0" err="1">
                <a:latin typeface="HP001 4 hàng" panose="020B0603050302020204" pitchFamily="34" charset="0"/>
              </a:rPr>
              <a:t>đọc</a:t>
            </a:r>
            <a:endParaRPr lang="en-US" sz="3200" b="1" dirty="0">
              <a:latin typeface="HP001 4 hàng" panose="020B0603050302020204" pitchFamily="34" charset="0"/>
            </a:endParaRPr>
          </a:p>
          <a:p>
            <a:pPr algn="ctr"/>
            <a:r>
              <a:rPr lang="en-US" sz="3200" b="1" dirty="0" err="1">
                <a:latin typeface="HP001 4 hàng" panose="020B0603050302020204" pitchFamily="34" charset="0"/>
              </a:rPr>
              <a:t>Những</a:t>
            </a:r>
            <a:r>
              <a:rPr lang="en-US" sz="3200" b="1" dirty="0">
                <a:latin typeface="HP001 4 hàng" panose="020B0603050302020204" pitchFamily="34" charset="0"/>
              </a:rPr>
              <a:t> </a:t>
            </a:r>
            <a:r>
              <a:rPr lang="en-US" sz="3200" b="1" dirty="0" err="1">
                <a:latin typeface="HP001 4 hàng" panose="020B0603050302020204" pitchFamily="34" charset="0"/>
              </a:rPr>
              <a:t>hạt</a:t>
            </a:r>
            <a:r>
              <a:rPr lang="en-US" sz="3200" b="1" dirty="0">
                <a:latin typeface="HP001 4 hàng" panose="020B0603050302020204" pitchFamily="34" charset="0"/>
              </a:rPr>
              <a:t> </a:t>
            </a:r>
            <a:r>
              <a:rPr lang="en-US" sz="3200" b="1" dirty="0" err="1">
                <a:latin typeface="HP001 4 hàng" panose="020B0603050302020204" pitchFamily="34" charset="0"/>
              </a:rPr>
              <a:t>thóc</a:t>
            </a:r>
            <a:r>
              <a:rPr lang="en-US" sz="3200" b="1" dirty="0">
                <a:latin typeface="HP001 4 hàng" panose="020B0603050302020204" pitchFamily="34" charset="0"/>
              </a:rPr>
              <a:t> </a:t>
            </a:r>
            <a:r>
              <a:rPr lang="en-US" sz="3200" b="1" dirty="0" err="1">
                <a:latin typeface="HP001 4 hàng" panose="020B0603050302020204" pitchFamily="34" charset="0"/>
              </a:rPr>
              <a:t>giống</a:t>
            </a:r>
            <a:endParaRPr lang="en-US" sz="3200" b="1" dirty="0">
              <a:latin typeface="HP001 4 hàng" panose="020B0603050302020204" pitchFamily="34" charset="0"/>
            </a:endParaRPr>
          </a:p>
        </p:txBody>
      </p:sp>
      <p:sp>
        <p:nvSpPr>
          <p:cNvPr id="3" name="TextBox 2">
            <a:extLst>
              <a:ext uri="{FF2B5EF4-FFF2-40B4-BE49-F238E27FC236}">
                <a16:creationId xmlns:a16="http://schemas.microsoft.com/office/drawing/2014/main" id="{FFF75117-02BE-4C2B-8224-658A220F0C8F}"/>
              </a:ext>
            </a:extLst>
          </p:cNvPr>
          <p:cNvSpPr txBox="1"/>
          <p:nvPr/>
        </p:nvSpPr>
        <p:spPr>
          <a:xfrm>
            <a:off x="1266869" y="3152816"/>
            <a:ext cx="10035540" cy="1569660"/>
          </a:xfrm>
          <a:prstGeom prst="rect">
            <a:avLst/>
          </a:prstGeom>
          <a:noFill/>
        </p:spPr>
        <p:txBody>
          <a:bodyPr wrap="square" rtlCol="0">
            <a:spAutoFit/>
          </a:bodyPr>
          <a:lstStyle/>
          <a:p>
            <a:r>
              <a:rPr lang="en-US" sz="3200" b="1" dirty="0" err="1">
                <a:latin typeface="HP001 4 hàng" panose="020B0603050302020204" pitchFamily="34" charset="0"/>
              </a:rPr>
              <a:t>Nội</a:t>
            </a:r>
            <a:r>
              <a:rPr lang="en-US" sz="3200" b="1" dirty="0">
                <a:latin typeface="HP001 4 hàng" panose="020B0603050302020204" pitchFamily="34" charset="0"/>
              </a:rPr>
              <a:t> dung: </a:t>
            </a:r>
            <a:r>
              <a:rPr lang="en-US" sz="3200" b="1" dirty="0" err="1">
                <a:latin typeface="HP001 4 hàng" panose="020B0603050302020204" pitchFamily="34" charset="0"/>
              </a:rPr>
              <a:t>Câu</a:t>
            </a:r>
            <a:r>
              <a:rPr lang="en-US" sz="3200" b="1" dirty="0">
                <a:latin typeface="HP001 4 hàng" panose="020B0603050302020204" pitchFamily="34" charset="0"/>
              </a:rPr>
              <a:t> </a:t>
            </a:r>
            <a:r>
              <a:rPr lang="en-US" sz="3200" b="1" dirty="0" err="1">
                <a:latin typeface="HP001 4 hàng" panose="020B0603050302020204" pitchFamily="34" charset="0"/>
              </a:rPr>
              <a:t>chuyện</a:t>
            </a:r>
            <a:r>
              <a:rPr lang="en-US" sz="3200" b="1" dirty="0">
                <a:latin typeface="HP001 4 hàng" panose="020B0603050302020204" pitchFamily="34" charset="0"/>
              </a:rPr>
              <a:t> ca </a:t>
            </a:r>
            <a:r>
              <a:rPr lang="en-US" sz="3200" b="1" dirty="0" err="1">
                <a:latin typeface="HP001 4 hàng" panose="020B0603050302020204" pitchFamily="34" charset="0"/>
              </a:rPr>
              <a:t>ngợi</a:t>
            </a:r>
            <a:r>
              <a:rPr lang="en-US" sz="3200" b="1" dirty="0">
                <a:latin typeface="HP001 4 hàng" panose="020B0603050302020204" pitchFamily="34" charset="0"/>
              </a:rPr>
              <a:t> </a:t>
            </a:r>
            <a:r>
              <a:rPr lang="en-US" sz="3200" b="1" dirty="0" err="1">
                <a:latin typeface="HP001 4 hàng" panose="020B0603050302020204" pitchFamily="34" charset="0"/>
              </a:rPr>
              <a:t>cậu</a:t>
            </a:r>
            <a:r>
              <a:rPr lang="en-US" sz="3200" b="1" dirty="0">
                <a:latin typeface="HP001 4 hàng" panose="020B0603050302020204" pitchFamily="34" charset="0"/>
              </a:rPr>
              <a:t> </a:t>
            </a:r>
            <a:r>
              <a:rPr lang="en-US" sz="3200" b="1" dirty="0" err="1">
                <a:latin typeface="HP001 4 hàng" panose="020B0603050302020204" pitchFamily="34" charset="0"/>
              </a:rPr>
              <a:t>bé</a:t>
            </a:r>
            <a:r>
              <a:rPr lang="en-US" sz="3200" b="1" dirty="0">
                <a:latin typeface="HP001 4 hàng" panose="020B0603050302020204" pitchFamily="34" charset="0"/>
              </a:rPr>
              <a:t> </a:t>
            </a:r>
            <a:r>
              <a:rPr lang="en-US" sz="3200" b="1" dirty="0" err="1">
                <a:latin typeface="HP001 4 hàng" panose="020B0603050302020204" pitchFamily="34" charset="0"/>
              </a:rPr>
              <a:t>Chôm</a:t>
            </a:r>
            <a:r>
              <a:rPr lang="en-US" sz="3200" b="1" dirty="0">
                <a:latin typeface="HP001 4 hàng" panose="020B0603050302020204" pitchFamily="34" charset="0"/>
              </a:rPr>
              <a:t> </a:t>
            </a:r>
            <a:r>
              <a:rPr lang="en-US" sz="3200" b="1" dirty="0" err="1">
                <a:latin typeface="HP001 4 hàng" panose="020B0603050302020204" pitchFamily="34" charset="0"/>
              </a:rPr>
              <a:t>trung</a:t>
            </a:r>
            <a:r>
              <a:rPr lang="en-US" sz="3200" b="1" dirty="0">
                <a:latin typeface="HP001 4 hàng" panose="020B0603050302020204" pitchFamily="34" charset="0"/>
              </a:rPr>
              <a:t> </a:t>
            </a:r>
            <a:r>
              <a:rPr lang="en-US" sz="3200" b="1" dirty="0" err="1">
                <a:latin typeface="HP001 4 hàng" panose="020B0603050302020204" pitchFamily="34" charset="0"/>
              </a:rPr>
              <a:t>thực</a:t>
            </a:r>
            <a:r>
              <a:rPr lang="en-US" sz="3200" b="1" dirty="0">
                <a:latin typeface="HP001 4 hàng" panose="020B0603050302020204" pitchFamily="34" charset="0"/>
              </a:rPr>
              <a:t>, </a:t>
            </a:r>
            <a:r>
              <a:rPr lang="en-US" sz="3200" b="1" dirty="0" err="1">
                <a:latin typeface="HP001 4 hàng" panose="020B0603050302020204" pitchFamily="34" charset="0"/>
              </a:rPr>
              <a:t>dũng</a:t>
            </a:r>
            <a:r>
              <a:rPr lang="en-US" sz="3200" b="1" dirty="0">
                <a:latin typeface="HP001 4 hàng" panose="020B0603050302020204" pitchFamily="34" charset="0"/>
              </a:rPr>
              <a:t> </a:t>
            </a:r>
            <a:r>
              <a:rPr lang="en-US" sz="3200" b="1" dirty="0" err="1">
                <a:latin typeface="HP001 4 hàng" panose="020B0603050302020204" pitchFamily="34" charset="0"/>
              </a:rPr>
              <a:t>cảm</a:t>
            </a:r>
            <a:r>
              <a:rPr lang="en-US" sz="3200" b="1" dirty="0">
                <a:latin typeface="HP001 4 hàng" panose="020B0603050302020204" pitchFamily="34" charset="0"/>
              </a:rPr>
              <a:t> </a:t>
            </a:r>
            <a:r>
              <a:rPr lang="en-US" sz="3200" b="1" dirty="0" err="1">
                <a:latin typeface="HP001 4 hàng" panose="020B0603050302020204" pitchFamily="34" charset="0"/>
              </a:rPr>
              <a:t>nói</a:t>
            </a:r>
            <a:r>
              <a:rPr lang="en-US" sz="3200" b="1" dirty="0">
                <a:latin typeface="HP001 4 hàng" panose="020B0603050302020204" pitchFamily="34" charset="0"/>
              </a:rPr>
              <a:t> </a:t>
            </a:r>
            <a:r>
              <a:rPr lang="en-US" sz="3200" b="1" dirty="0" err="1">
                <a:latin typeface="HP001 4 hàng" panose="020B0603050302020204" pitchFamily="34" charset="0"/>
              </a:rPr>
              <a:t>lên</a:t>
            </a:r>
            <a:r>
              <a:rPr lang="en-US" sz="3200" b="1" dirty="0">
                <a:latin typeface="HP001 4 hàng" panose="020B0603050302020204" pitchFamily="34" charset="0"/>
              </a:rPr>
              <a:t> </a:t>
            </a:r>
            <a:r>
              <a:rPr lang="en-US" sz="3200" b="1" dirty="0" err="1">
                <a:latin typeface="HP001 4 hàng" panose="020B0603050302020204" pitchFamily="34" charset="0"/>
              </a:rPr>
              <a:t>sự</a:t>
            </a:r>
            <a:r>
              <a:rPr lang="en-US" sz="3200" b="1" dirty="0">
                <a:latin typeface="HP001 4 hàng" panose="020B0603050302020204" pitchFamily="34" charset="0"/>
              </a:rPr>
              <a:t> </a:t>
            </a:r>
            <a:r>
              <a:rPr lang="en-US" sz="3200" b="1" dirty="0" err="1">
                <a:latin typeface="HP001 4 hàng" panose="020B0603050302020204" pitchFamily="34" charset="0"/>
              </a:rPr>
              <a:t>thật</a:t>
            </a:r>
            <a:r>
              <a:rPr lang="en-US" sz="3200" b="1" dirty="0">
                <a:latin typeface="HP001 4 hàng" panose="020B0603050302020204" pitchFamily="34" charset="0"/>
              </a:rPr>
              <a:t> </a:t>
            </a:r>
            <a:r>
              <a:rPr lang="en-US" sz="3200" b="1" dirty="0" err="1">
                <a:latin typeface="HP001 4 hàng" panose="020B0603050302020204" pitchFamily="34" charset="0"/>
              </a:rPr>
              <a:t>và</a:t>
            </a:r>
            <a:r>
              <a:rPr lang="en-US" sz="3200" b="1" dirty="0">
                <a:latin typeface="HP001 4 hàng" panose="020B0603050302020204" pitchFamily="34" charset="0"/>
              </a:rPr>
              <a:t> </a:t>
            </a:r>
            <a:r>
              <a:rPr lang="en-US" sz="3200" b="1" dirty="0" err="1">
                <a:latin typeface="HP001 4 hàng" panose="020B0603050302020204" pitchFamily="34" charset="0"/>
              </a:rPr>
              <a:t>cậu</a:t>
            </a:r>
            <a:r>
              <a:rPr lang="en-US" sz="3200" b="1" dirty="0">
                <a:latin typeface="HP001 4 hàng" panose="020B0603050302020204" pitchFamily="34" charset="0"/>
              </a:rPr>
              <a:t> </a:t>
            </a:r>
            <a:r>
              <a:rPr lang="en-US" sz="3200" b="1" dirty="0" err="1">
                <a:latin typeface="HP001 4 hàng" panose="020B0603050302020204" pitchFamily="34" charset="0"/>
              </a:rPr>
              <a:t>được</a:t>
            </a:r>
            <a:r>
              <a:rPr lang="en-US" sz="3200" b="1" dirty="0">
                <a:latin typeface="HP001 4 hàng" panose="020B0603050302020204" pitchFamily="34" charset="0"/>
              </a:rPr>
              <a:t> </a:t>
            </a:r>
            <a:r>
              <a:rPr lang="en-US" sz="3200" b="1" dirty="0" err="1">
                <a:latin typeface="HP001 4 hàng" panose="020B0603050302020204" pitchFamily="34" charset="0"/>
              </a:rPr>
              <a:t>hưởng</a:t>
            </a:r>
            <a:r>
              <a:rPr lang="en-US" sz="3200" b="1" dirty="0">
                <a:latin typeface="HP001 4 hàng" panose="020B0603050302020204" pitchFamily="34" charset="0"/>
              </a:rPr>
              <a:t> </a:t>
            </a:r>
            <a:r>
              <a:rPr lang="en-US" sz="3200" b="1" dirty="0" err="1">
                <a:latin typeface="HP001 4 hàng" panose="020B0603050302020204" pitchFamily="34" charset="0"/>
              </a:rPr>
              <a:t>hạnh</a:t>
            </a:r>
            <a:r>
              <a:rPr lang="en-US" sz="3200" b="1" dirty="0">
                <a:latin typeface="HP001 4 hàng" panose="020B0603050302020204" pitchFamily="34" charset="0"/>
              </a:rPr>
              <a:t> </a:t>
            </a:r>
            <a:r>
              <a:rPr lang="en-US" sz="3200" b="1" dirty="0" err="1">
                <a:latin typeface="HP001 4 hàng" panose="020B0603050302020204" pitchFamily="34" charset="0"/>
              </a:rPr>
              <a:t>phúc</a:t>
            </a:r>
            <a:r>
              <a:rPr lang="en-US" sz="3200" b="1" dirty="0">
                <a:latin typeface="HP001 4 hàng" panose="020B0603050302020204" pitchFamily="34" charset="0"/>
              </a:rPr>
              <a:t>.</a:t>
            </a:r>
          </a:p>
        </p:txBody>
      </p:sp>
    </p:spTree>
    <p:extLst>
      <p:ext uri="{BB962C8B-B14F-4D97-AF65-F5344CB8AC3E}">
        <p14:creationId xmlns:p14="http://schemas.microsoft.com/office/powerpoint/2010/main" val="4290990759"/>
      </p:ext>
    </p:extLst>
  </p:cSld>
  <p:clrMapOvr>
    <a:masterClrMapping/>
  </p:clrMapOvr>
  <p:transition spd="slow" advClick="0" advTm="1000">
    <p:comb/>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文本框 283"/>
          <p:cNvSpPr txBox="1"/>
          <p:nvPr/>
        </p:nvSpPr>
        <p:spPr>
          <a:xfrm>
            <a:off x="5162951" y="2324443"/>
            <a:ext cx="1946514" cy="646331"/>
          </a:xfrm>
          <a:prstGeom prst="rect">
            <a:avLst/>
          </a:prstGeom>
          <a:noFill/>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ONE</a:t>
            </a: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9063978" y="921524"/>
            <a:ext cx="858956" cy="705570"/>
          </a:xfrm>
          <a:prstGeom prst="rect">
            <a:avLst/>
          </a:prstGeom>
        </p:spPr>
      </p:pic>
      <p:pic>
        <p:nvPicPr>
          <p:cNvPr id="2" name="Picture 1"/>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57020" y="1483174"/>
            <a:ext cx="7639050" cy="2581275"/>
          </a:xfrm>
          <a:prstGeom prst="rect">
            <a:avLst/>
          </a:prstGeom>
        </p:spPr>
      </p:pic>
    </p:spTree>
    <p:extLst>
      <p:ext uri="{BB962C8B-B14F-4D97-AF65-F5344CB8AC3E}">
        <p14:creationId xmlns:p14="http://schemas.microsoft.com/office/powerpoint/2010/main" val="7516319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750"/>
                                        <p:tgtEl>
                                          <p:spTgt spid="1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anim calcmode="lin" valueType="num">
                                      <p:cBhvr>
                                        <p:cTn id="12" dur="750" fill="hold"/>
                                        <p:tgtEl>
                                          <p:spTgt spid="17"/>
                                        </p:tgtEl>
                                        <p:attrNameLst>
                                          <p:attrName>ppt_x</p:attrName>
                                        </p:attrNameLst>
                                      </p:cBhvr>
                                      <p:tavLst>
                                        <p:tav tm="0">
                                          <p:val>
                                            <p:strVal val="#ppt_x"/>
                                          </p:val>
                                        </p:tav>
                                        <p:tav tm="100000">
                                          <p:val>
                                            <p:strVal val="#ppt_x"/>
                                          </p:val>
                                        </p:tav>
                                      </p:tavLst>
                                    </p:anim>
                                    <p:anim calcmode="lin" valueType="num">
                                      <p:cBhvr>
                                        <p:cTn id="13" dur="75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anim calcmode="lin" valueType="num">
                                      <p:cBhvr>
                                        <p:cTn id="17" dur="750" fill="hold"/>
                                        <p:tgtEl>
                                          <p:spTgt spid="10"/>
                                        </p:tgtEl>
                                        <p:attrNameLst>
                                          <p:attrName>ppt_x</p:attrName>
                                        </p:attrNameLst>
                                      </p:cBhvr>
                                      <p:tavLst>
                                        <p:tav tm="0">
                                          <p:val>
                                            <p:strVal val="#ppt_x"/>
                                          </p:val>
                                        </p:tav>
                                        <p:tav tm="100000">
                                          <p:val>
                                            <p:strVal val="#ppt_x"/>
                                          </p:val>
                                        </p:tav>
                                      </p:tavLst>
                                    </p:anim>
                                    <p:anim calcmode="lin" valueType="num">
                                      <p:cBhvr>
                                        <p:cTn id="18" dur="75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3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492" y="527567"/>
            <a:ext cx="5801934" cy="5801934"/>
          </a:xfrm>
          <a:prstGeom prst="rect">
            <a:avLst/>
          </a:prstGeom>
        </p:spPr>
      </p:pic>
      <p:sp>
        <p:nvSpPr>
          <p:cNvPr id="3" name="Rectangle 2"/>
          <p:cNvSpPr/>
          <p:nvPr/>
        </p:nvSpPr>
        <p:spPr>
          <a:xfrm>
            <a:off x="5317435" y="2892287"/>
            <a:ext cx="1958008" cy="9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62569" y="952031"/>
            <a:ext cx="3037320" cy="1819481"/>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51940"/>
            <a:ext cx="1709832" cy="1709832"/>
          </a:xfrm>
          <a:prstGeom prst="rect">
            <a:avLst/>
          </a:prstGeom>
        </p:spPr>
      </p:pic>
    </p:spTree>
    <p:extLst>
      <p:ext uri="{BB962C8B-B14F-4D97-AF65-F5344CB8AC3E}">
        <p14:creationId xmlns:p14="http://schemas.microsoft.com/office/powerpoint/2010/main" val="20132909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44"/>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750" fill="hold"/>
                                        <p:tgtEl>
                                          <p:spTgt spid="42"/>
                                        </p:tgtEl>
                                        <p:attrNameLst>
                                          <p:attrName>ppt_x</p:attrName>
                                        </p:attrNameLst>
                                      </p:cBhvr>
                                      <p:tavLst>
                                        <p:tav tm="0">
                                          <p:val>
                                            <p:strVal val="0-#ppt_w/2"/>
                                          </p:val>
                                        </p:tav>
                                        <p:tav tm="100000">
                                          <p:val>
                                            <p:strVal val="#ppt_x"/>
                                          </p:val>
                                        </p:tav>
                                      </p:tavLst>
                                    </p:anim>
                                    <p:anim calcmode="lin" valueType="num">
                                      <p:cBhvr additive="base">
                                        <p:cTn id="23" dur="75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273" y="430694"/>
            <a:ext cx="6011449" cy="6011449"/>
          </a:xfrm>
          <a:prstGeom prst="rect">
            <a:avLst/>
          </a:prstGeom>
        </p:spPr>
      </p:pic>
      <p:grpSp>
        <p:nvGrpSpPr>
          <p:cNvPr id="6" name="Group 5"/>
          <p:cNvGrpSpPr/>
          <p:nvPr/>
        </p:nvGrpSpPr>
        <p:grpSpPr>
          <a:xfrm>
            <a:off x="5476097" y="2649804"/>
            <a:ext cx="1978251" cy="1573227"/>
            <a:chOff x="5116201" y="2557669"/>
            <a:chExt cx="2169181" cy="1815548"/>
          </a:xfrm>
        </p:grpSpPr>
        <p:sp>
          <p:nvSpPr>
            <p:cNvPr id="3" name="Rectangle 2"/>
            <p:cNvSpPr/>
            <p:nvPr/>
          </p:nvSpPr>
          <p:spPr>
            <a:xfrm>
              <a:off x="5116201" y="2842591"/>
              <a:ext cx="2169181" cy="153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16202" y="2557669"/>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18002" y="1125327"/>
            <a:ext cx="4044699" cy="242294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22" y="151940"/>
            <a:ext cx="1709832" cy="1709832"/>
          </a:xfrm>
          <a:prstGeom prst="rect">
            <a:avLst/>
          </a:prstGeom>
        </p:spPr>
      </p:pic>
    </p:spTree>
    <p:extLst>
      <p:ext uri="{BB962C8B-B14F-4D97-AF65-F5344CB8AC3E}">
        <p14:creationId xmlns:p14="http://schemas.microsoft.com/office/powerpoint/2010/main" val="15047925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9"/>
                                        </p:tgtEl>
                                        <p:attrNameLst>
                                          <p:attrName>r</p:attrName>
                                        </p:attrNameLst>
                                      </p:cBhvr>
                                    </p:animRo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882" y="604561"/>
            <a:ext cx="5736603" cy="5736603"/>
          </a:xfrm>
          <a:prstGeom prst="rect">
            <a:avLst/>
          </a:prstGeom>
        </p:spPr>
      </p:pic>
      <p:grpSp>
        <p:nvGrpSpPr>
          <p:cNvPr id="12" name="Group 11"/>
          <p:cNvGrpSpPr/>
          <p:nvPr/>
        </p:nvGrpSpPr>
        <p:grpSpPr>
          <a:xfrm>
            <a:off x="5155033" y="2546003"/>
            <a:ext cx="2269497" cy="2005018"/>
            <a:chOff x="5155033" y="2546003"/>
            <a:chExt cx="2269497" cy="2005018"/>
          </a:xfrm>
        </p:grpSpPr>
        <p:grpSp>
          <p:nvGrpSpPr>
            <p:cNvPr id="6" name="Group 5"/>
            <p:cNvGrpSpPr/>
            <p:nvPr/>
          </p:nvGrpSpPr>
          <p:grpSpPr>
            <a:xfrm>
              <a:off x="5155033" y="2792896"/>
              <a:ext cx="2110472" cy="1758125"/>
              <a:chOff x="4939433" y="2344291"/>
              <a:chExt cx="2345949" cy="2028926"/>
            </a:xfrm>
          </p:grpSpPr>
          <p:sp>
            <p:nvSpPr>
              <p:cNvPr id="3" name="Rectangle 2"/>
              <p:cNvSpPr/>
              <p:nvPr/>
            </p:nvSpPr>
            <p:spPr>
              <a:xfrm>
                <a:off x="5116201" y="2344291"/>
                <a:ext cx="2169181" cy="2028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55286" y="2546003"/>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88321" y="261236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62973" y="2648807"/>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75956" y="604561"/>
            <a:ext cx="3626815" cy="217261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9137" y="4691270"/>
            <a:ext cx="1950175" cy="216831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91697"/>
            <a:ext cx="1709832" cy="1709832"/>
          </a:xfrm>
          <a:prstGeom prst="rect">
            <a:avLst/>
          </a:prstGeom>
        </p:spPr>
      </p:pic>
    </p:spTree>
    <p:extLst>
      <p:ext uri="{BB962C8B-B14F-4D97-AF65-F5344CB8AC3E}">
        <p14:creationId xmlns:p14="http://schemas.microsoft.com/office/powerpoint/2010/main" val="13456500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5"/>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227" y="604561"/>
            <a:ext cx="5685108" cy="5685108"/>
          </a:xfrm>
          <a:prstGeom prst="rect">
            <a:avLst/>
          </a:prstGeom>
        </p:spPr>
      </p:pic>
      <p:grpSp>
        <p:nvGrpSpPr>
          <p:cNvPr id="12" name="Group 11"/>
          <p:cNvGrpSpPr/>
          <p:nvPr/>
        </p:nvGrpSpPr>
        <p:grpSpPr>
          <a:xfrm>
            <a:off x="5155033" y="2527837"/>
            <a:ext cx="2269496" cy="2064041"/>
            <a:chOff x="5155034" y="2629234"/>
            <a:chExt cx="2269496" cy="2064041"/>
          </a:xfrm>
        </p:grpSpPr>
        <p:grpSp>
          <p:nvGrpSpPr>
            <p:cNvPr id="6" name="Group 5"/>
            <p:cNvGrpSpPr/>
            <p:nvPr/>
          </p:nvGrpSpPr>
          <p:grpSpPr>
            <a:xfrm>
              <a:off x="5155034" y="2792897"/>
              <a:ext cx="1919010" cy="1900378"/>
              <a:chOff x="4939433" y="2344292"/>
              <a:chExt cx="2133124" cy="2193090"/>
            </a:xfrm>
          </p:grpSpPr>
          <p:sp>
            <p:nvSpPr>
              <p:cNvPr id="3" name="Rectangle 2"/>
              <p:cNvSpPr/>
              <p:nvPr/>
            </p:nvSpPr>
            <p:spPr>
              <a:xfrm>
                <a:off x="5116201" y="2344292"/>
                <a:ext cx="1956356" cy="2193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67364" y="2629234"/>
              <a:ext cx="1260647"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12131" y="331707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1484" y="2629234"/>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592203" y="3215675"/>
            <a:ext cx="6182454" cy="370354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300" y="221514"/>
            <a:ext cx="1709832" cy="1709832"/>
          </a:xfrm>
          <a:prstGeom prst="rect">
            <a:avLst/>
          </a:prstGeom>
        </p:spPr>
      </p:pic>
    </p:spTree>
    <p:extLst>
      <p:ext uri="{BB962C8B-B14F-4D97-AF65-F5344CB8AC3E}">
        <p14:creationId xmlns:p14="http://schemas.microsoft.com/office/powerpoint/2010/main" val="17104517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614" y="161879"/>
            <a:ext cx="1709832" cy="1709832"/>
          </a:xfrm>
          <a:prstGeom prst="rect">
            <a:avLst/>
          </a:prstGeom>
        </p:spPr>
      </p:pic>
      <p:pic>
        <p:nvPicPr>
          <p:cNvPr id="13" name="Picture 5" descr="Nhung hat thoc gi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257" y="931198"/>
            <a:ext cx="6850370" cy="5144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00312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8" presetClass="emph" presetSubtype="0" repeatCount="indefinite" fill="hold" nodeType="afterEffect">
                                  <p:stCondLst>
                                    <p:cond delay="0"/>
                                  </p:stCondLst>
                                  <p:childTnLst>
                                    <p:animRot by="21600000">
                                      <p:cBhvr>
                                        <p:cTn id="12" dur="2000" fill="hold"/>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Times New Roman" panose="02020603050405020304" pitchFamily="18" charset="0"/>
                <a:ea typeface="华康海报体W12(P)" panose="040B0C00000000000000" pitchFamily="82" charset="-122"/>
                <a:cs typeface="Times New Roman" panose="02020603050405020304" pitchFamily="18" charset="0"/>
              </a:rPr>
              <a:t>TẬP ĐỌC</a:t>
            </a:r>
          </a:p>
        </p:txBody>
      </p:sp>
      <p:sp>
        <p:nvSpPr>
          <p:cNvPr id="31" name="18"/>
          <p:cNvSpPr>
            <a:spLocks noChangeArrowheads="1"/>
          </p:cNvSpPr>
          <p:nvPr>
            <p:custDataLst>
              <p:tags r:id="rId4"/>
            </p:custDataLst>
          </p:nvPr>
        </p:nvSpPr>
        <p:spPr bwMode="auto">
          <a:xfrm>
            <a:off x="2265428" y="1437094"/>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Times New Roman" panose="02020603050405020304" pitchFamily="18" charset="0"/>
                <a:ea typeface="华康海报体W12(P)" panose="040B0C00000000000000" pitchFamily="82" charset="-122"/>
                <a:cs typeface="Times New Roman" panose="02020603050405020304" pitchFamily="18" charset="0"/>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67515" y="1437093"/>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Times New Roman" panose="02020603050405020304" pitchFamily="18" charset="0"/>
                <a:ea typeface="华康海报体W12(P)" panose="040B0C00000000000000" pitchFamily="82" charset="-122"/>
                <a:cs typeface="Times New Roman" panose="02020603050405020304" pitchFamily="18" charset="0"/>
              </a:rPr>
              <a:t>NHỮNG HẠT THÓC GIỐNG </a:t>
            </a:r>
          </a:p>
        </p:txBody>
      </p:sp>
    </p:spTree>
    <p:extLst>
      <p:ext uri="{BB962C8B-B14F-4D97-AF65-F5344CB8AC3E}">
        <p14:creationId xmlns:p14="http://schemas.microsoft.com/office/powerpoint/2010/main" val="294034050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DE07A6-46D5-488F-B523-1B843EE8391F}"/>
              </a:ext>
            </a:extLst>
          </p:cNvPr>
          <p:cNvSpPr txBox="1"/>
          <p:nvPr/>
        </p:nvSpPr>
        <p:spPr>
          <a:xfrm>
            <a:off x="263248" y="920511"/>
            <a:ext cx="11663916" cy="2308324"/>
          </a:xfrm>
          <a:prstGeom prst="rect">
            <a:avLst/>
          </a:prstGeom>
          <a:noFill/>
        </p:spPr>
        <p:txBody>
          <a:bodyPr wrap="square" rtlCol="0">
            <a:spAutoFit/>
          </a:bodyPr>
          <a:lstStyle/>
          <a:p>
            <a:pPr algn="ctr">
              <a:lnSpc>
                <a:spcPct val="150000"/>
              </a:lnSpc>
            </a:pPr>
            <a:r>
              <a:rPr lang="en-US" sz="3200" b="1" dirty="0" err="1">
                <a:latin typeface="HP001 4 hàng" panose="020B0603050302020204" pitchFamily="34" charset="0"/>
                <a:ea typeface="Tahoma" panose="020B0604030504040204" pitchFamily="34" charset="0"/>
                <a:cs typeface="Tahoma" panose="020B0604030504040204" pitchFamily="34" charset="0"/>
              </a:rPr>
              <a:t>Thứ</a:t>
            </a:r>
            <a:r>
              <a:rPr lang="en-US" sz="3200" b="1" dirty="0">
                <a:latin typeface="HP001 4 hàng" panose="020B0603050302020204" pitchFamily="34" charset="0"/>
                <a:ea typeface="Tahoma" panose="020B0604030504040204" pitchFamily="34" charset="0"/>
                <a:cs typeface="Tahoma" panose="020B0604030504040204" pitchFamily="34" charset="0"/>
              </a:rPr>
              <a:t> </a:t>
            </a:r>
            <a:r>
              <a:rPr lang="en-US" sz="3200" b="1" dirty="0" err="1">
                <a:latin typeface="HP001 4 hàng" panose="020B0603050302020204" pitchFamily="34" charset="0"/>
                <a:ea typeface="Tahoma" panose="020B0604030504040204" pitchFamily="34" charset="0"/>
                <a:cs typeface="Tahoma" panose="020B0604030504040204" pitchFamily="34" charset="0"/>
              </a:rPr>
              <a:t>hai</a:t>
            </a:r>
            <a:r>
              <a:rPr lang="en-US" sz="3200" b="1" dirty="0">
                <a:latin typeface="HP001 4 hàng" panose="020B0603050302020204" pitchFamily="34" charset="0"/>
                <a:ea typeface="Tahoma" panose="020B0604030504040204" pitchFamily="34" charset="0"/>
                <a:cs typeface="Tahoma" panose="020B0604030504040204" pitchFamily="34" charset="0"/>
              </a:rPr>
              <a:t> </a:t>
            </a:r>
            <a:r>
              <a:rPr lang="en-US" sz="3200" b="1" dirty="0" err="1">
                <a:latin typeface="HP001 4 hàng" panose="020B0603050302020204" pitchFamily="34" charset="0"/>
                <a:ea typeface="Tahoma" panose="020B0604030504040204" pitchFamily="34" charset="0"/>
                <a:cs typeface="Tahoma" panose="020B0604030504040204" pitchFamily="34" charset="0"/>
              </a:rPr>
              <a:t>ngày</a:t>
            </a:r>
            <a:r>
              <a:rPr lang="en-US" sz="3200" b="1" dirty="0">
                <a:latin typeface="HP001 4 hàng" panose="020B0603050302020204" pitchFamily="34" charset="0"/>
                <a:ea typeface="Tahoma" panose="020B0604030504040204" pitchFamily="34" charset="0"/>
                <a:cs typeface="Tahoma" panose="020B0604030504040204" pitchFamily="34" charset="0"/>
              </a:rPr>
              <a:t> 4 </a:t>
            </a:r>
            <a:r>
              <a:rPr lang="en-US" sz="3200" b="1" dirty="0" err="1">
                <a:latin typeface="HP001 4 hàng" panose="020B0603050302020204" pitchFamily="34" charset="0"/>
                <a:ea typeface="Tahoma" panose="020B0604030504040204" pitchFamily="34" charset="0"/>
                <a:cs typeface="Tahoma" panose="020B0604030504040204" pitchFamily="34" charset="0"/>
              </a:rPr>
              <a:t>tháng</a:t>
            </a:r>
            <a:r>
              <a:rPr lang="en-US" sz="3200" b="1" dirty="0">
                <a:latin typeface="HP001 4 hàng" panose="020B0603050302020204" pitchFamily="34" charset="0"/>
                <a:ea typeface="Tahoma" panose="020B0604030504040204" pitchFamily="34" charset="0"/>
                <a:cs typeface="Tahoma" panose="020B0604030504040204" pitchFamily="34" charset="0"/>
              </a:rPr>
              <a:t> 10 </a:t>
            </a:r>
            <a:r>
              <a:rPr lang="en-US" sz="3200" b="1" dirty="0" err="1">
                <a:latin typeface="HP001 4 hàng" panose="020B0603050302020204" pitchFamily="34" charset="0"/>
                <a:ea typeface="Tahoma" panose="020B0604030504040204" pitchFamily="34" charset="0"/>
                <a:cs typeface="Tahoma" panose="020B0604030504040204" pitchFamily="34" charset="0"/>
              </a:rPr>
              <a:t>năm</a:t>
            </a:r>
            <a:r>
              <a:rPr lang="en-US" sz="3200" b="1" dirty="0">
                <a:latin typeface="HP001 4 hàng" panose="020B0603050302020204" pitchFamily="34" charset="0"/>
                <a:ea typeface="Tahoma" panose="020B0604030504040204" pitchFamily="34" charset="0"/>
                <a:cs typeface="Tahoma" panose="020B0604030504040204" pitchFamily="34" charset="0"/>
              </a:rPr>
              <a:t> 2021</a:t>
            </a:r>
          </a:p>
          <a:p>
            <a:pPr algn="ctr">
              <a:lnSpc>
                <a:spcPct val="150000"/>
              </a:lnSpc>
            </a:pPr>
            <a:r>
              <a:rPr lang="en-US" sz="3200" b="1" dirty="0" err="1">
                <a:latin typeface="HP001 4 hàng" panose="020B0603050302020204" pitchFamily="34" charset="0"/>
                <a:ea typeface="Tahoma" panose="020B0604030504040204" pitchFamily="34" charset="0"/>
                <a:cs typeface="Tahoma" panose="020B0604030504040204" pitchFamily="34" charset="0"/>
              </a:rPr>
              <a:t>Tập</a:t>
            </a:r>
            <a:r>
              <a:rPr lang="en-US" sz="3200" b="1" dirty="0">
                <a:latin typeface="HP001 4 hàng" panose="020B0603050302020204" pitchFamily="34" charset="0"/>
                <a:ea typeface="Tahoma" panose="020B0604030504040204" pitchFamily="34" charset="0"/>
                <a:cs typeface="Tahoma" panose="020B0604030504040204" pitchFamily="34" charset="0"/>
              </a:rPr>
              <a:t> </a:t>
            </a:r>
            <a:r>
              <a:rPr lang="en-US" sz="3200" b="1" dirty="0" err="1">
                <a:latin typeface="HP001 4 hàng" panose="020B0603050302020204" pitchFamily="34" charset="0"/>
                <a:ea typeface="Tahoma" panose="020B0604030504040204" pitchFamily="34" charset="0"/>
                <a:cs typeface="Tahoma" panose="020B0604030504040204" pitchFamily="34" charset="0"/>
              </a:rPr>
              <a:t>đọc</a:t>
            </a:r>
            <a:endParaRPr lang="en-US" sz="3200" b="1" dirty="0">
              <a:latin typeface="HP001 4 hàng" panose="020B0603050302020204" pitchFamily="34" charset="0"/>
              <a:ea typeface="Tahoma" panose="020B0604030504040204" pitchFamily="34" charset="0"/>
              <a:cs typeface="Tahoma" panose="020B0604030504040204" pitchFamily="34" charset="0"/>
            </a:endParaRPr>
          </a:p>
          <a:p>
            <a:pPr algn="ctr">
              <a:lnSpc>
                <a:spcPct val="150000"/>
              </a:lnSpc>
            </a:pPr>
            <a:r>
              <a:rPr lang="en-US" sz="3200" b="1" dirty="0" err="1">
                <a:latin typeface="HP001 4 hàng" panose="020B0603050302020204" pitchFamily="34" charset="0"/>
                <a:ea typeface="Tahoma" panose="020B0604030504040204" pitchFamily="34" charset="0"/>
                <a:cs typeface="Tahoma" panose="020B0604030504040204" pitchFamily="34" charset="0"/>
              </a:rPr>
              <a:t>Những</a:t>
            </a:r>
            <a:r>
              <a:rPr lang="en-US" sz="3200" b="1" dirty="0">
                <a:latin typeface="HP001 4 hàng" panose="020B0603050302020204" pitchFamily="34" charset="0"/>
                <a:ea typeface="Tahoma" panose="020B0604030504040204" pitchFamily="34" charset="0"/>
                <a:cs typeface="Tahoma" panose="020B0604030504040204" pitchFamily="34" charset="0"/>
              </a:rPr>
              <a:t> </a:t>
            </a:r>
            <a:r>
              <a:rPr lang="en-US" sz="3200" b="1" dirty="0" err="1">
                <a:latin typeface="HP001 4 hàng" panose="020B0603050302020204" pitchFamily="34" charset="0"/>
                <a:ea typeface="Tahoma" panose="020B0604030504040204" pitchFamily="34" charset="0"/>
                <a:cs typeface="Tahoma" panose="020B0604030504040204" pitchFamily="34" charset="0"/>
              </a:rPr>
              <a:t>hạt</a:t>
            </a:r>
            <a:r>
              <a:rPr lang="en-US" sz="3200" b="1" dirty="0">
                <a:latin typeface="HP001 4 hàng" panose="020B0603050302020204" pitchFamily="34" charset="0"/>
                <a:ea typeface="Tahoma" panose="020B0604030504040204" pitchFamily="34" charset="0"/>
                <a:cs typeface="Tahoma" panose="020B0604030504040204" pitchFamily="34" charset="0"/>
              </a:rPr>
              <a:t> </a:t>
            </a:r>
            <a:r>
              <a:rPr lang="en-US" sz="3200" b="1" dirty="0" err="1">
                <a:latin typeface="HP001 4 hàng" panose="020B0603050302020204" pitchFamily="34" charset="0"/>
                <a:ea typeface="Tahoma" panose="020B0604030504040204" pitchFamily="34" charset="0"/>
                <a:cs typeface="Tahoma" panose="020B0604030504040204" pitchFamily="34" charset="0"/>
              </a:rPr>
              <a:t>thóc</a:t>
            </a:r>
            <a:r>
              <a:rPr lang="en-US" sz="3200" b="1" dirty="0">
                <a:latin typeface="HP001 4 hàng" panose="020B0603050302020204" pitchFamily="34" charset="0"/>
                <a:ea typeface="Tahoma" panose="020B0604030504040204" pitchFamily="34" charset="0"/>
                <a:cs typeface="Tahoma" panose="020B0604030504040204" pitchFamily="34" charset="0"/>
              </a:rPr>
              <a:t> </a:t>
            </a:r>
            <a:r>
              <a:rPr lang="en-US" sz="3200" b="1" dirty="0" err="1">
                <a:latin typeface="HP001 4 hàng" panose="020B0603050302020204" pitchFamily="34" charset="0"/>
                <a:ea typeface="Tahoma" panose="020B0604030504040204" pitchFamily="34" charset="0"/>
                <a:cs typeface="Tahoma" panose="020B0604030504040204" pitchFamily="34" charset="0"/>
              </a:rPr>
              <a:t>giống</a:t>
            </a:r>
            <a:endParaRPr lang="en-US" sz="3200" b="1" dirty="0">
              <a:latin typeface="HP001 4 hàng" panose="020B0603050302020204" pitchFamily="34" charset="0"/>
              <a:ea typeface="Tahoma" panose="020B0604030504040204" pitchFamily="34" charset="0"/>
              <a:cs typeface="Tahoma" panose="020B0604030504040204" pitchFamily="34" charset="0"/>
            </a:endParaRPr>
          </a:p>
        </p:txBody>
      </p:sp>
      <p:pic>
        <p:nvPicPr>
          <p:cNvPr id="3" name="Picture 2" descr="Kết quả hình ảnh cho hat thoc">
            <a:extLst>
              <a:ext uri="{FF2B5EF4-FFF2-40B4-BE49-F238E27FC236}">
                <a16:creationId xmlns:a16="http://schemas.microsoft.com/office/drawing/2014/main" id="{55943A4C-9D43-4466-BE41-55B8D87F5A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4084" y="3630754"/>
            <a:ext cx="3402418" cy="3011834"/>
          </a:xfrm>
          <a:prstGeom prst="ellipse">
            <a:avLst/>
          </a:prstGeom>
          <a:ln>
            <a:noFill/>
          </a:ln>
          <a:effectLst>
            <a:softEdge rad="112500"/>
          </a:effectLst>
          <a:scene3d>
            <a:camera prst="perspectiveContrastingRightFacing"/>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31DD4F45-0F63-43EE-8655-FB5606292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852" y="3630754"/>
            <a:ext cx="2445487" cy="27550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663805"/>
      </p:ext>
    </p:extLst>
  </p:cSld>
  <p:clrMapOvr>
    <a:masterClrMapping/>
  </p:clrMapOvr>
  <p:transition spd="slow" advClick="0" advTm="1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商务ppt"/>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6454</TotalTime>
  <Words>1180</Words>
  <Application>Microsoft Office PowerPoint</Application>
  <PresentationFormat>Custom</PresentationFormat>
  <Paragraphs>121</Paragraphs>
  <Slides>28</Slides>
  <Notes>25</Notes>
  <HiddenSlides>0</HiddenSlides>
  <MMClips>2</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28</vt:i4>
      </vt:variant>
    </vt:vector>
  </HeadingPairs>
  <TitlesOfParts>
    <vt:vector size="48" baseType="lpstr">
      <vt:lpstr>Signika</vt:lpstr>
      <vt:lpstr>UTM Showcard</vt:lpstr>
      <vt:lpstr>等线</vt:lpstr>
      <vt:lpstr>STXinwei</vt:lpstr>
      <vt:lpstr>等线 Light</vt:lpstr>
      <vt:lpstr>Impact</vt:lpstr>
      <vt:lpstr>UTM Aptima</vt:lpstr>
      <vt:lpstr>ITC Avant Garde Std Bk</vt:lpstr>
      <vt:lpstr>Calibri</vt:lpstr>
      <vt:lpstr>Arial</vt:lpstr>
      <vt:lpstr>UTM Aquarelle</vt:lpstr>
      <vt:lpstr>Times New Roman</vt:lpstr>
      <vt:lpstr>LiHei Pro</vt:lpstr>
      <vt:lpstr>UTM Arruba KT</vt:lpstr>
      <vt:lpstr>迷你简汉真广标</vt:lpstr>
      <vt:lpstr>HP001 4 hàng</vt:lpstr>
      <vt:lpstr>Office 主题​​</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keywords>VIET BAO</cp:keywords>
  <cp:lastModifiedBy>Anh Minh</cp:lastModifiedBy>
  <cp:revision>3449</cp:revision>
  <dcterms:created xsi:type="dcterms:W3CDTF">2015-12-01T09:06:39Z</dcterms:created>
  <dcterms:modified xsi:type="dcterms:W3CDTF">2021-09-30T08:01:04Z</dcterms:modified>
</cp:coreProperties>
</file>