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27"/>
  </p:notesMasterIdLst>
  <p:sldIdLst>
    <p:sldId id="289" r:id="rId2"/>
    <p:sldId id="290" r:id="rId3"/>
    <p:sldId id="259" r:id="rId4"/>
    <p:sldId id="267" r:id="rId5"/>
    <p:sldId id="292" r:id="rId6"/>
    <p:sldId id="311" r:id="rId7"/>
    <p:sldId id="295" r:id="rId8"/>
    <p:sldId id="294" r:id="rId9"/>
    <p:sldId id="297" r:id="rId10"/>
    <p:sldId id="291" r:id="rId11"/>
    <p:sldId id="296" r:id="rId12"/>
    <p:sldId id="303" r:id="rId13"/>
    <p:sldId id="298" r:id="rId14"/>
    <p:sldId id="304" r:id="rId15"/>
    <p:sldId id="308" r:id="rId16"/>
    <p:sldId id="307" r:id="rId17"/>
    <p:sldId id="305" r:id="rId18"/>
    <p:sldId id="309" r:id="rId19"/>
    <p:sldId id="310" r:id="rId20"/>
    <p:sldId id="306" r:id="rId21"/>
    <p:sldId id="312" r:id="rId22"/>
    <p:sldId id="299" r:id="rId23"/>
    <p:sldId id="268" r:id="rId24"/>
    <p:sldId id="270" r:id="rId25"/>
    <p:sldId id="314" r:id="rId26"/>
  </p:sldIdLst>
  <p:sldSz cx="12192000" cy="6858000"/>
  <p:notesSz cx="6858000" cy="9144000"/>
  <p:embeddedFontLst>
    <p:embeddedFont>
      <p:font typeface="UTM ThuPhap Thien An" panose="02040603050506020204" pitchFamily="18" charset="0"/>
      <p:regular r:id="rId28"/>
    </p:embeddedFont>
  </p:embeddedFontLst>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3810"/>
    <a:srgbClr val="6B360F"/>
    <a:srgbClr val="AB295E"/>
    <a:srgbClr val="F05075"/>
    <a:srgbClr val="F79646"/>
    <a:srgbClr val="49270B"/>
    <a:srgbClr val="5C310E"/>
    <a:srgbClr val="592F0E"/>
    <a:srgbClr val="5C320E"/>
    <a:srgbClr val="5D60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D40DD0-D12C-41E6-920A-E275F67A27B1}" v="2" dt="2021-09-30T07:49:18.4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92196" autoAdjust="0"/>
  </p:normalViewPr>
  <p:slideViewPr>
    <p:cSldViewPr snapToGrid="0">
      <p:cViewPr varScale="1">
        <p:scale>
          <a:sx n="58" d="100"/>
          <a:sy n="58" d="100"/>
        </p:scale>
        <p:origin x="2052" y="78"/>
      </p:cViewPr>
      <p:guideLst>
        <p:guide orient="horz" pos="2205"/>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Minh" userId="c88dfc56186a36e0" providerId="LiveId" clId="{4CD40DD0-D12C-41E6-920A-E275F67A27B1}"/>
    <pc:docChg chg="addSld delSld modSld">
      <pc:chgData name="Anh Minh" userId="c88dfc56186a36e0" providerId="LiveId" clId="{4CD40DD0-D12C-41E6-920A-E275F67A27B1}" dt="2021-10-01T13:40:46.708" v="3" actId="47"/>
      <pc:docMkLst>
        <pc:docMk/>
      </pc:docMkLst>
      <pc:sldChg chg="modSp mod">
        <pc:chgData name="Anh Minh" userId="c88dfc56186a36e0" providerId="LiveId" clId="{4CD40DD0-D12C-41E6-920A-E275F67A27B1}" dt="2021-09-30T07:49:30.178" v="1" actId="1076"/>
        <pc:sldMkLst>
          <pc:docMk/>
          <pc:sldMk cId="3535240188" sldId="284"/>
        </pc:sldMkLst>
        <pc:picChg chg="mod">
          <ac:chgData name="Anh Minh" userId="c88dfc56186a36e0" providerId="LiveId" clId="{4CD40DD0-D12C-41E6-920A-E275F67A27B1}" dt="2021-09-30T07:49:30.178" v="1" actId="1076"/>
          <ac:picMkLst>
            <pc:docMk/>
            <pc:sldMk cId="3535240188" sldId="284"/>
            <ac:picMk id="2" creationId="{6E2997EF-F0DA-4699-BE2D-AB6F8695F43D}"/>
          </ac:picMkLst>
        </pc:picChg>
      </pc:sldChg>
      <pc:sldChg chg="new del">
        <pc:chgData name="Anh Minh" userId="c88dfc56186a36e0" providerId="LiveId" clId="{4CD40DD0-D12C-41E6-920A-E275F67A27B1}" dt="2021-10-01T13:40:46.708" v="3" actId="47"/>
        <pc:sldMkLst>
          <pc:docMk/>
          <pc:sldMk cId="3278050796" sldId="3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70015EE1-AAEF-4037-B9DF-D9A63FDDA256}" type="datetimeFigureOut">
              <a:rPr lang="zh-CN" altLang="en-US" smtClean="0"/>
              <a:pPr/>
              <a:t>2021/10/3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0CEA45B2-5C55-4935-9ED4-24F08C659F1C}" type="slidenum">
              <a:rPr lang="zh-CN" altLang="en-US" smtClean="0"/>
              <a:pPr/>
              <a:t>‹#›</a:t>
            </a:fld>
            <a:endParaRPr lang="zh-CN" altLang="en-US" dirty="0"/>
          </a:p>
        </p:txBody>
      </p:sp>
    </p:spTree>
    <p:extLst>
      <p:ext uri="{BB962C8B-B14F-4D97-AF65-F5344CB8AC3E}">
        <p14:creationId xmlns:p14="http://schemas.microsoft.com/office/powerpoint/2010/main" val="61377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3</a:t>
            </a:fld>
            <a:endParaRPr lang="zh-CN" altLang="en-US"/>
          </a:p>
        </p:txBody>
      </p:sp>
    </p:spTree>
    <p:extLst>
      <p:ext uri="{BB962C8B-B14F-4D97-AF65-F5344CB8AC3E}">
        <p14:creationId xmlns:p14="http://schemas.microsoft.com/office/powerpoint/2010/main" val="1802256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4</a:t>
            </a:fld>
            <a:endParaRPr lang="zh-CN" altLang="en-US"/>
          </a:p>
        </p:txBody>
      </p:sp>
    </p:spTree>
    <p:extLst>
      <p:ext uri="{BB962C8B-B14F-4D97-AF65-F5344CB8AC3E}">
        <p14:creationId xmlns:p14="http://schemas.microsoft.com/office/powerpoint/2010/main" val="207528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15</a:t>
            </a:fld>
            <a:endParaRPr lang="zh-CN" altLang="en-US"/>
          </a:p>
        </p:txBody>
      </p:sp>
    </p:spTree>
    <p:extLst>
      <p:ext uri="{BB962C8B-B14F-4D97-AF65-F5344CB8AC3E}">
        <p14:creationId xmlns:p14="http://schemas.microsoft.com/office/powerpoint/2010/main" val="67429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23</a:t>
            </a:fld>
            <a:endParaRPr lang="zh-CN" altLang="en-US"/>
          </a:p>
        </p:txBody>
      </p:sp>
    </p:spTree>
    <p:extLst>
      <p:ext uri="{BB962C8B-B14F-4D97-AF65-F5344CB8AC3E}">
        <p14:creationId xmlns:p14="http://schemas.microsoft.com/office/powerpoint/2010/main" val="2334073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24</a:t>
            </a:fld>
            <a:endParaRPr lang="zh-CN" altLang="en-US"/>
          </a:p>
        </p:txBody>
      </p:sp>
    </p:spTree>
    <p:extLst>
      <p:ext uri="{BB962C8B-B14F-4D97-AF65-F5344CB8AC3E}">
        <p14:creationId xmlns:p14="http://schemas.microsoft.com/office/powerpoint/2010/main" val="3494194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25</a:t>
            </a:fld>
            <a:endParaRPr lang="zh-CN" altLang="en-US"/>
          </a:p>
        </p:txBody>
      </p:sp>
    </p:spTree>
    <p:extLst>
      <p:ext uri="{BB962C8B-B14F-4D97-AF65-F5344CB8AC3E}">
        <p14:creationId xmlns:p14="http://schemas.microsoft.com/office/powerpoint/2010/main" val="643360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55757937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4280282045"/>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335899773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429219244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4070412327"/>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2656887541"/>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1643826173"/>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1532914903"/>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206091682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325733709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388668"/>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346138056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92839280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3740985343"/>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4292120358"/>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3209856545"/>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191126647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359919545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588678860"/>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495800" y="0"/>
            <a:ext cx="4573721" cy="6858000"/>
          </a:xfrm>
          <a:prstGeom prst="rect">
            <a:avLst/>
          </a:prstGeom>
        </p:spPr>
      </p:pic>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r="30859"/>
          <a:stretch/>
        </p:blipFill>
        <p:spPr>
          <a:xfrm>
            <a:off x="9029701" y="0"/>
            <a:ext cx="3162300" cy="685800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r="1385" b="63269"/>
          <a:stretch/>
        </p:blipFill>
        <p:spPr>
          <a:xfrm>
            <a:off x="0" y="0"/>
            <a:ext cx="12211050" cy="68199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149032102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437418"/>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733731"/>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76221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379061520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3466733093"/>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113205321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701399438"/>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pic>
        <p:nvPicPr>
          <p:cNvPr id="3" name="Picture 2"/>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422947" y="2105479"/>
            <a:ext cx="1700572" cy="136039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58" r:id="rId4"/>
    <p:sldLayoutId id="2147483656" r:id="rId5"/>
    <p:sldLayoutId id="2147483650" r:id="rId6"/>
    <p:sldLayoutId id="2147483676" r:id="rId7"/>
    <p:sldLayoutId id="2147483675" r:id="rId8"/>
    <p:sldLayoutId id="2147483674" r:id="rId9"/>
    <p:sldLayoutId id="2147483673" r:id="rId10"/>
    <p:sldLayoutId id="2147483672" r:id="rId11"/>
    <p:sldLayoutId id="2147483671" r:id="rId12"/>
    <p:sldLayoutId id="2147483670" r:id="rId13"/>
    <p:sldLayoutId id="2147483669" r:id="rId14"/>
    <p:sldLayoutId id="2147483668" r:id="rId15"/>
    <p:sldLayoutId id="2147483667" r:id="rId16"/>
    <p:sldLayoutId id="2147483666" r:id="rId17"/>
    <p:sldLayoutId id="2147483665" r:id="rId18"/>
    <p:sldLayoutId id="2147483664" r:id="rId19"/>
    <p:sldLayoutId id="2147483663" r:id="rId20"/>
    <p:sldLayoutId id="2147483660" r:id="rId21"/>
    <p:sldLayoutId id="2147483659" r:id="rId22"/>
    <p:sldLayoutId id="2147483657" r:id="rId23"/>
    <p:sldLayoutId id="2147483655" r:id="rId24"/>
    <p:sldLayoutId id="2147483654" r:id="rId25"/>
    <p:sldLayoutId id="2147483653" r:id="rId26"/>
    <p:sldLayoutId id="2147483652" r:id="rId27"/>
    <p:sldLayoutId id="2147483651" r:id="rId28"/>
  </p:sldLayoutIdLst>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hemeOverride" Target="../theme/themeOverride4.xml"/><Relationship Id="rId5" Type="http://schemas.openxmlformats.org/officeDocument/2006/relationships/image" Target="../media/image30.jp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t="27173" r="16494"/>
          <a:stretch/>
        </p:blipFill>
        <p:spPr>
          <a:xfrm>
            <a:off x="-1402799" y="-112604"/>
            <a:ext cx="4048887" cy="4994493"/>
          </a:xfrm>
          <a:prstGeom prst="rect">
            <a:avLst/>
          </a:prstGeom>
        </p:spPr>
      </p:pic>
      <p:sp>
        <p:nvSpPr>
          <p:cNvPr id="3" name="文本框 5"/>
          <p:cNvSpPr txBox="1"/>
          <p:nvPr/>
        </p:nvSpPr>
        <p:spPr>
          <a:xfrm>
            <a:off x="631213" y="607712"/>
            <a:ext cx="10975892" cy="4524315"/>
          </a:xfrm>
          <a:prstGeom prst="rect">
            <a:avLst/>
          </a:prstGeom>
          <a:noFill/>
        </p:spPr>
        <p:txBody>
          <a:bodyPr wrap="square" rtlCol="0" anchor="ctr">
            <a:spAutoFit/>
          </a:bodyPr>
          <a:lstStyle/>
          <a:p>
            <a:pPr algn="just">
              <a:lnSpc>
                <a:spcPct val="150000"/>
              </a:lnSpc>
            </a:pPr>
            <a:r>
              <a:rPr lang="en-US" altLang="zh-CN" sz="48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Tục ăn trầu là phong tục truyền thống mà nhân dân ta giữ được trong thời gian hơn 1000 năm bị các triều đại phong kiến phương Bắc đô hộ.</a:t>
            </a:r>
            <a:endParaRPr lang="zh-CN" altLang="en-US" sz="4800" dirty="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nvGrpSpPr>
          <p:cNvPr id="16" name="Group 15"/>
          <p:cNvGrpSpPr/>
          <p:nvPr/>
        </p:nvGrpSpPr>
        <p:grpSpPr>
          <a:xfrm>
            <a:off x="3485075" y="3353091"/>
            <a:ext cx="5706231" cy="5570078"/>
            <a:chOff x="7590669" y="2693818"/>
            <a:chExt cx="7025634" cy="68580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8497" y="2693818"/>
              <a:ext cx="4848606" cy="6858000"/>
            </a:xfrm>
            <a:prstGeom prst="rect">
              <a:avLst/>
            </a:prstGeom>
          </p:spPr>
        </p:pic>
        <p:grpSp>
          <p:nvGrpSpPr>
            <p:cNvPr id="15" name="Group 14"/>
            <p:cNvGrpSpPr/>
            <p:nvPr/>
          </p:nvGrpSpPr>
          <p:grpSpPr>
            <a:xfrm>
              <a:off x="7590669" y="4895183"/>
              <a:ext cx="7025634" cy="3842880"/>
              <a:chOff x="7590669" y="4895183"/>
              <a:chExt cx="7025634" cy="384288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45172"/>
              <a:stretch/>
            </p:blipFill>
            <p:spPr>
              <a:xfrm rot="19977862">
                <a:off x="7590669" y="4895183"/>
                <a:ext cx="4848606" cy="3760127"/>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45172"/>
              <a:stretch/>
            </p:blipFill>
            <p:spPr>
              <a:xfrm rot="1622138" flipH="1">
                <a:off x="9767697" y="4977936"/>
                <a:ext cx="4848606" cy="3760127"/>
              </a:xfrm>
              <a:prstGeom prst="rect">
                <a:avLst/>
              </a:prstGeom>
            </p:spPr>
          </p:pic>
        </p:grpSp>
      </p:grpSp>
    </p:spTree>
    <p:extLst>
      <p:ext uri="{BB962C8B-B14F-4D97-AF65-F5344CB8AC3E}">
        <p14:creationId xmlns:p14="http://schemas.microsoft.com/office/powerpoint/2010/main" val="1016830249"/>
      </p:ext>
    </p:extLst>
  </p:cSld>
  <p:clrMapOvr>
    <a:masterClrMapping/>
  </p:clrMapOvr>
  <mc:AlternateContent xmlns:mc="http://schemas.openxmlformats.org/markup-compatibility/2006" xmlns:p14="http://schemas.microsoft.com/office/powerpoint/2010/main">
    <mc:Choice Requires="p14">
      <p:transition spd="med" p14:dur="700">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943098" y="-23036"/>
            <a:ext cx="6248902" cy="6858000"/>
          </a:xfrm>
          <a:prstGeom prst="rect">
            <a:avLst/>
          </a:prstGeom>
          <a:solidFill>
            <a:srgbClr val="492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2F0E"/>
              </a:solidFill>
            </a:endParaRPr>
          </a:p>
        </p:txBody>
      </p:sp>
      <p:grpSp>
        <p:nvGrpSpPr>
          <p:cNvPr id="6" name="Group 5"/>
          <p:cNvGrpSpPr/>
          <p:nvPr/>
        </p:nvGrpSpPr>
        <p:grpSpPr>
          <a:xfrm>
            <a:off x="4571122" y="-453586"/>
            <a:ext cx="3544053" cy="1936022"/>
            <a:chOff x="-343653" y="-636411"/>
            <a:chExt cx="5774631" cy="3154527"/>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97593">
              <a:off x="-343653" y="-636411"/>
              <a:ext cx="5774631" cy="3154527"/>
            </a:xfrm>
            <a:prstGeom prst="rect">
              <a:avLst/>
            </a:prstGeom>
          </p:spPr>
        </p:pic>
        <p:sp>
          <p:nvSpPr>
            <p:cNvPr id="5" name="Rectangle 4"/>
            <p:cNvSpPr/>
            <p:nvPr/>
          </p:nvSpPr>
          <p:spPr>
            <a:xfrm>
              <a:off x="917096" y="761777"/>
              <a:ext cx="3253135" cy="707886"/>
            </a:xfrm>
            <a:prstGeom prst="rect">
              <a:avLst/>
            </a:prstGeom>
          </p:spPr>
          <p:txBody>
            <a:bodyPr wrap="none">
              <a:prstTxWarp prst="textCurveUp">
                <a:avLst/>
              </a:prstTxWarp>
              <a:spAutoFit/>
            </a:bodyPr>
            <a:lstStyle/>
            <a:p>
              <a:r>
                <a:rPr lang="en-US" sz="13800" b="1">
                  <a:solidFill>
                    <a:srgbClr val="63310C"/>
                  </a:solidFill>
                  <a:latin typeface="Times New Roman" panose="02020603050405020304" pitchFamily="18" charset="0"/>
                  <a:cs typeface="Times New Roman" panose="02020603050405020304" pitchFamily="18" charset="0"/>
                </a:rPr>
                <a:t>năm 179 TCN</a:t>
              </a:r>
            </a:p>
          </p:txBody>
        </p:sp>
      </p:grpSp>
      <p:cxnSp>
        <p:nvCxnSpPr>
          <p:cNvPr id="8" name="Straight Connector 7"/>
          <p:cNvCxnSpPr/>
          <p:nvPr/>
        </p:nvCxnSpPr>
        <p:spPr>
          <a:xfrm>
            <a:off x="5943098" y="1104900"/>
            <a:ext cx="502" cy="5600700"/>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108880"/>
            <a:ext cx="5186869" cy="769441"/>
          </a:xfrm>
          <a:prstGeom prst="rect">
            <a:avLst/>
          </a:prstGeom>
          <a:noFill/>
        </p:spPr>
        <p:txBody>
          <a:bodyPr wrap="none" lIns="91440" tIns="45720" rIns="91440" bIns="45720">
            <a:spAutoFit/>
          </a:bodyPr>
          <a:lstStyle/>
          <a:p>
            <a:pPr algn="ctr"/>
            <a:r>
              <a:rPr lang="vi-VN"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a:t>
            </a: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năm 179 TCN</a:t>
            </a:r>
            <a:endParaRPr lang="en-US"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6579224" y="191576"/>
            <a:ext cx="6369005" cy="1446550"/>
          </a:xfrm>
          <a:prstGeom prst="rect">
            <a:avLst/>
          </a:prstGeom>
          <a:noFill/>
        </p:spPr>
        <p:txBody>
          <a:bodyPr wrap="square" lIns="91440" tIns="45720" rIns="91440" bIns="45720">
            <a:spAutoFit/>
          </a:bodyPr>
          <a:lstStyle/>
          <a:p>
            <a:pPr algn="ctr"/>
            <a:r>
              <a:rPr lang="vi-VN"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ừ năm 179 TCN </a:t>
            </a:r>
            <a:b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 năm 938</a:t>
            </a:r>
            <a:endParaRPr lang="en-US"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Flowchart: Terminator 15"/>
          <p:cNvSpPr/>
          <p:nvPr/>
        </p:nvSpPr>
        <p:spPr>
          <a:xfrm>
            <a:off x="4865823" y="1802000"/>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Chủ quyền</a:t>
            </a:r>
          </a:p>
        </p:txBody>
      </p:sp>
      <p:sp>
        <p:nvSpPr>
          <p:cNvPr id="17" name="Flowchart: Terminator 16"/>
          <p:cNvSpPr/>
          <p:nvPr/>
        </p:nvSpPr>
        <p:spPr>
          <a:xfrm>
            <a:off x="4883869" y="3412250"/>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Kinh tế</a:t>
            </a:r>
          </a:p>
        </p:txBody>
      </p:sp>
      <p:sp>
        <p:nvSpPr>
          <p:cNvPr id="18" name="Flowchart: Terminator 17"/>
          <p:cNvSpPr/>
          <p:nvPr/>
        </p:nvSpPr>
        <p:spPr>
          <a:xfrm>
            <a:off x="4883869" y="4921725"/>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Văn hóa</a:t>
            </a:r>
          </a:p>
        </p:txBody>
      </p:sp>
      <p:sp>
        <p:nvSpPr>
          <p:cNvPr id="20" name="Flowchart: Terminator 19"/>
          <p:cNvSpPr/>
          <p:nvPr/>
        </p:nvSpPr>
        <p:spPr>
          <a:xfrm>
            <a:off x="53474" y="1832975"/>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Là một nước độc lập</a:t>
            </a:r>
          </a:p>
        </p:txBody>
      </p:sp>
      <p:sp>
        <p:nvSpPr>
          <p:cNvPr id="21" name="Flowchart: Terminator 20"/>
          <p:cNvSpPr/>
          <p:nvPr/>
        </p:nvSpPr>
        <p:spPr>
          <a:xfrm>
            <a:off x="7147200" y="1848463"/>
            <a:ext cx="4911450"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Là </a:t>
            </a:r>
            <a:r>
              <a:rPr lang="vi-VN" sz="3200" b="1">
                <a:solidFill>
                  <a:srgbClr val="FFFF00"/>
                </a:solidFill>
                <a:latin typeface="Times New Roman" panose="02020603050405020304" pitchFamily="18" charset="0"/>
                <a:cs typeface="Times New Roman" panose="02020603050405020304" pitchFamily="18" charset="0"/>
              </a:rPr>
              <a:t>quận, huyện</a:t>
            </a:r>
            <a:r>
              <a:rPr lang="en-US" sz="3200" b="1">
                <a:solidFill>
                  <a:srgbClr val="FFFF00"/>
                </a:solidFill>
                <a:latin typeface="Times New Roman" panose="02020603050405020304" pitchFamily="18" charset="0"/>
                <a:cs typeface="Times New Roman" panose="02020603050405020304" pitchFamily="18" charset="0"/>
              </a:rPr>
              <a:t> của phong kiến phương Bắc</a:t>
            </a:r>
          </a:p>
        </p:txBody>
      </p:sp>
      <p:sp>
        <p:nvSpPr>
          <p:cNvPr id="23" name="Flowchart: Terminator 22"/>
          <p:cNvSpPr/>
          <p:nvPr/>
        </p:nvSpPr>
        <p:spPr>
          <a:xfrm>
            <a:off x="106672" y="3287662"/>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Độc lập và tự chủ</a:t>
            </a:r>
          </a:p>
        </p:txBody>
      </p:sp>
      <p:sp>
        <p:nvSpPr>
          <p:cNvPr id="24" name="Flowchart: Terminator 23"/>
          <p:cNvSpPr/>
          <p:nvPr/>
        </p:nvSpPr>
        <p:spPr>
          <a:xfrm>
            <a:off x="7286512" y="3287662"/>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Bị phụ thuộc</a:t>
            </a:r>
          </a:p>
        </p:txBody>
      </p:sp>
      <p:sp>
        <p:nvSpPr>
          <p:cNvPr id="25" name="Flowchart: Terminator 24"/>
          <p:cNvSpPr/>
          <p:nvPr/>
        </p:nvSpPr>
        <p:spPr>
          <a:xfrm>
            <a:off x="106672" y="4858913"/>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Có phong tục tập quán riêng</a:t>
            </a:r>
          </a:p>
        </p:txBody>
      </p:sp>
      <p:sp>
        <p:nvSpPr>
          <p:cNvPr id="26" name="Flowchart: Terminator 25"/>
          <p:cNvSpPr/>
          <p:nvPr/>
        </p:nvSpPr>
        <p:spPr>
          <a:xfrm>
            <a:off x="7182790" y="4645501"/>
            <a:ext cx="4759854" cy="2056937"/>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Phải theo phong tục của người Hán, học chữ Hán nhưng vẫn giữ gìn bản sắc dân tộc</a:t>
            </a:r>
          </a:p>
        </p:txBody>
      </p:sp>
    </p:spTree>
    <p:extLst>
      <p:ext uri="{BB962C8B-B14F-4D97-AF65-F5344CB8AC3E}">
        <p14:creationId xmlns:p14="http://schemas.microsoft.com/office/powerpoint/2010/main" val="3941724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700"/>
                            </p:stCondLst>
                            <p:childTnLst>
                              <p:par>
                                <p:cTn id="23" presetID="42" presetClass="entr" presetSubtype="0" fill="hold" grpId="0" nodeType="afterEffect">
                                  <p:stCondLst>
                                    <p:cond delay="0"/>
                                  </p:stCondLst>
                                  <p:iterate type="wd">
                                    <p:tmPct val="10000"/>
                                  </p:iterate>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iterate type="wd">
                                    <p:tmPct val="10000"/>
                                  </p:iterate>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anim calcmode="lin" valueType="num">
                                      <p:cBhvr>
                                        <p:cTn id="31" dur="500" fill="hold"/>
                                        <p:tgtEl>
                                          <p:spTgt spid="22"/>
                                        </p:tgtEl>
                                        <p:attrNameLst>
                                          <p:attrName>ppt_x</p:attrName>
                                        </p:attrNameLst>
                                      </p:cBhvr>
                                      <p:tavLst>
                                        <p:tav tm="0">
                                          <p:val>
                                            <p:strVal val="#ppt_x"/>
                                          </p:val>
                                        </p:tav>
                                        <p:tav tm="100000">
                                          <p:val>
                                            <p:strVal val="#ppt_x"/>
                                          </p:val>
                                        </p:tav>
                                      </p:tavLst>
                                    </p:anim>
                                    <p:anim calcmode="lin" valueType="num">
                                      <p:cBhvr>
                                        <p:cTn id="3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iterate type="wd">
                                    <p:tmPct val="10000"/>
                                  </p:iterate>
                                  <p:childTnLst>
                                    <p:set>
                                      <p:cBhvr>
                                        <p:cTn id="36" dur="1" fill="hold">
                                          <p:stCondLst>
                                            <p:cond delay="0"/>
                                          </p:stCondLst>
                                        </p:cTn>
                                        <p:tgtEl>
                                          <p:spTgt spid="16"/>
                                        </p:tgtEl>
                                        <p:attrNameLst>
                                          <p:attrName>style.visibility</p:attrName>
                                        </p:attrNameLst>
                                      </p:cBhvr>
                                      <p:to>
                                        <p:strVal val="visible"/>
                                      </p:to>
                                    </p:set>
                                    <p:animEffect transition="in" filter="strips(downLeft)">
                                      <p:cBhvr>
                                        <p:cTn id="37" dur="500"/>
                                        <p:tgtEl>
                                          <p:spTgt spid="16"/>
                                        </p:tgtEl>
                                      </p:cBhvr>
                                    </p:animEffect>
                                  </p:childTnLst>
                                </p:cTn>
                              </p:par>
                            </p:childTnLst>
                          </p:cTn>
                        </p:par>
                        <p:par>
                          <p:cTn id="38" fill="hold">
                            <p:stCondLst>
                              <p:cond delay="550"/>
                            </p:stCondLst>
                            <p:childTnLst>
                              <p:par>
                                <p:cTn id="39" presetID="18" presetClass="entr" presetSubtype="12" fill="hold" grpId="0" nodeType="afterEffect">
                                  <p:stCondLst>
                                    <p:cond delay="0"/>
                                  </p:stCondLst>
                                  <p:iterate type="wd">
                                    <p:tmPct val="10000"/>
                                  </p:iterate>
                                  <p:childTnLst>
                                    <p:set>
                                      <p:cBhvr>
                                        <p:cTn id="40" dur="1" fill="hold">
                                          <p:stCondLst>
                                            <p:cond delay="0"/>
                                          </p:stCondLst>
                                        </p:cTn>
                                        <p:tgtEl>
                                          <p:spTgt spid="17"/>
                                        </p:tgtEl>
                                        <p:attrNameLst>
                                          <p:attrName>style.visibility</p:attrName>
                                        </p:attrNameLst>
                                      </p:cBhvr>
                                      <p:to>
                                        <p:strVal val="visible"/>
                                      </p:to>
                                    </p:set>
                                    <p:animEffect transition="in" filter="strips(downLeft)">
                                      <p:cBhvr>
                                        <p:cTn id="41" dur="500"/>
                                        <p:tgtEl>
                                          <p:spTgt spid="17"/>
                                        </p:tgtEl>
                                      </p:cBhvr>
                                    </p:animEffect>
                                  </p:childTnLst>
                                </p:cTn>
                              </p:par>
                            </p:childTnLst>
                          </p:cTn>
                        </p:par>
                        <p:par>
                          <p:cTn id="42" fill="hold">
                            <p:stCondLst>
                              <p:cond delay="1100"/>
                            </p:stCondLst>
                            <p:childTnLst>
                              <p:par>
                                <p:cTn id="43" presetID="18" presetClass="entr" presetSubtype="12" fill="hold" grpId="0" nodeType="afterEffect">
                                  <p:stCondLst>
                                    <p:cond delay="0"/>
                                  </p:stCondLst>
                                  <p:iterate type="wd">
                                    <p:tmPct val="10000"/>
                                  </p:iterate>
                                  <p:childTnLst>
                                    <p:set>
                                      <p:cBhvr>
                                        <p:cTn id="44" dur="1" fill="hold">
                                          <p:stCondLst>
                                            <p:cond delay="0"/>
                                          </p:stCondLst>
                                        </p:cTn>
                                        <p:tgtEl>
                                          <p:spTgt spid="18"/>
                                        </p:tgtEl>
                                        <p:attrNameLst>
                                          <p:attrName>style.visibility</p:attrName>
                                        </p:attrNameLst>
                                      </p:cBhvr>
                                      <p:to>
                                        <p:strVal val="visible"/>
                                      </p:to>
                                    </p:set>
                                    <p:animEffect transition="in" filter="strips(down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iterate type="wd">
                                    <p:tmPct val="10000"/>
                                  </p:iterate>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strVal val="#ppt_w+.3"/>
                                          </p:val>
                                        </p:tav>
                                        <p:tav tm="100000">
                                          <p:val>
                                            <p:strVal val="#ppt_w"/>
                                          </p:val>
                                        </p:tav>
                                      </p:tavLst>
                                    </p:anim>
                                    <p:anim calcmode="lin" valueType="num">
                                      <p:cBhvr>
                                        <p:cTn id="51" dur="500" fill="hold"/>
                                        <p:tgtEl>
                                          <p:spTgt spid="20"/>
                                        </p:tgtEl>
                                        <p:attrNameLst>
                                          <p:attrName>ppt_h</p:attrName>
                                        </p:attrNameLst>
                                      </p:cBhvr>
                                      <p:tavLst>
                                        <p:tav tm="0">
                                          <p:val>
                                            <p:strVal val="#ppt_h"/>
                                          </p:val>
                                        </p:tav>
                                        <p:tav tm="100000">
                                          <p:val>
                                            <p:strVal val="#ppt_h"/>
                                          </p:val>
                                        </p:tav>
                                      </p:tavLst>
                                    </p:anim>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0" presetClass="entr" presetSubtype="0" decel="100000" fill="hold" grpId="0" nodeType="clickEffect">
                                  <p:stCondLst>
                                    <p:cond delay="0"/>
                                  </p:stCondLst>
                                  <p:iterate type="wd">
                                    <p:tmPct val="10000"/>
                                  </p:iterate>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strVal val="#ppt_w+.3"/>
                                          </p:val>
                                        </p:tav>
                                        <p:tav tm="100000">
                                          <p:val>
                                            <p:strVal val="#ppt_w"/>
                                          </p:val>
                                        </p:tav>
                                      </p:tavLst>
                                    </p:anim>
                                    <p:anim calcmode="lin" valueType="num">
                                      <p:cBhvr>
                                        <p:cTn id="58" dur="500" fill="hold"/>
                                        <p:tgtEl>
                                          <p:spTgt spid="21"/>
                                        </p:tgtEl>
                                        <p:attrNameLst>
                                          <p:attrName>ppt_h</p:attrName>
                                        </p:attrNameLst>
                                      </p:cBhvr>
                                      <p:tavLst>
                                        <p:tav tm="0">
                                          <p:val>
                                            <p:strVal val="#ppt_h"/>
                                          </p:val>
                                        </p:tav>
                                        <p:tav tm="100000">
                                          <p:val>
                                            <p:strVal val="#ppt_h"/>
                                          </p:val>
                                        </p:tav>
                                      </p:tavLst>
                                    </p:anim>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iterate type="wd">
                                    <p:tmPct val="10000"/>
                                  </p:iterate>
                                  <p:childTnLst>
                                    <p:set>
                                      <p:cBhvr>
                                        <p:cTn id="63" dur="1" fill="hold">
                                          <p:stCondLst>
                                            <p:cond delay="0"/>
                                          </p:stCondLst>
                                        </p:cTn>
                                        <p:tgtEl>
                                          <p:spTgt spid="23"/>
                                        </p:tgtEl>
                                        <p:attrNameLst>
                                          <p:attrName>style.visibility</p:attrName>
                                        </p:attrNameLst>
                                      </p:cBhvr>
                                      <p:to>
                                        <p:strVal val="visible"/>
                                      </p:to>
                                    </p:set>
                                    <p:animEffect transition="in" filter="wipe(down)">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iterate type="wd">
                                    <p:tmPct val="10000"/>
                                  </p:iterate>
                                  <p:childTnLst>
                                    <p:set>
                                      <p:cBhvr>
                                        <p:cTn id="68" dur="1" fill="hold">
                                          <p:stCondLst>
                                            <p:cond delay="0"/>
                                          </p:stCondLst>
                                        </p:cTn>
                                        <p:tgtEl>
                                          <p:spTgt spid="24"/>
                                        </p:tgtEl>
                                        <p:attrNameLst>
                                          <p:attrName>style.visibility</p:attrName>
                                        </p:attrNameLst>
                                      </p:cBhvr>
                                      <p:to>
                                        <p:strVal val="visible"/>
                                      </p:to>
                                    </p:set>
                                    <p:animEffect transition="in" filter="wipe(down)">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iterate type="wd">
                                    <p:tmPct val="10000"/>
                                  </p:iterate>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anim calcmode="lin" valueType="num">
                                      <p:cBhvr>
                                        <p:cTn id="75" dur="500" fill="hold"/>
                                        <p:tgtEl>
                                          <p:spTgt spid="25"/>
                                        </p:tgtEl>
                                        <p:attrNameLst>
                                          <p:attrName>ppt_x</p:attrName>
                                        </p:attrNameLst>
                                      </p:cBhvr>
                                      <p:tavLst>
                                        <p:tav tm="0">
                                          <p:val>
                                            <p:strVal val="#ppt_x"/>
                                          </p:val>
                                        </p:tav>
                                        <p:tav tm="100000">
                                          <p:val>
                                            <p:strVal val="#ppt_x"/>
                                          </p:val>
                                        </p:tav>
                                      </p:tavLst>
                                    </p:anim>
                                    <p:anim calcmode="lin" valueType="num">
                                      <p:cBhvr>
                                        <p:cTn id="7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iterate type="wd">
                                    <p:tmPct val="10000"/>
                                  </p:iterate>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anim calcmode="lin" valueType="num">
                                      <p:cBhvr>
                                        <p:cTn id="82" dur="500" fill="hold"/>
                                        <p:tgtEl>
                                          <p:spTgt spid="26"/>
                                        </p:tgtEl>
                                        <p:attrNameLst>
                                          <p:attrName>ppt_x</p:attrName>
                                        </p:attrNameLst>
                                      </p:cBhvr>
                                      <p:tavLst>
                                        <p:tav tm="0">
                                          <p:val>
                                            <p:strVal val="#ppt_x"/>
                                          </p:val>
                                        </p:tav>
                                        <p:tav tm="100000">
                                          <p:val>
                                            <p:strVal val="#ppt_x"/>
                                          </p:val>
                                        </p:tav>
                                      </p:tavLst>
                                    </p:anim>
                                    <p:anim calcmode="lin" valueType="num">
                                      <p:cBhvr>
                                        <p:cTn id="8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p:bldP spid="14" grpId="0"/>
      <p:bldP spid="16" grpId="0" animBg="1"/>
      <p:bldP spid="17" grpId="0" animBg="1"/>
      <p:bldP spid="18" grpId="0" animBg="1"/>
      <p:bldP spid="20" grpId="0" animBg="1"/>
      <p:bldP spid="21"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sp>
        <p:nvSpPr>
          <p:cNvPr id="2" name="Rectangle 1"/>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8" name="Group 7"/>
          <p:cNvGrpSpPr/>
          <p:nvPr/>
        </p:nvGrpSpPr>
        <p:grpSpPr>
          <a:xfrm>
            <a:off x="-134659" y="-161472"/>
            <a:ext cx="4001104" cy="2859314"/>
            <a:chOff x="-164594" y="-174172"/>
            <a:chExt cx="4001104" cy="2859314"/>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7" name="Rectangle 6"/>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2" name="Rectangle 11"/>
          <p:cNvSpPr/>
          <p:nvPr/>
        </p:nvSpPr>
        <p:spPr>
          <a:xfrm>
            <a:off x="3028245" y="1021429"/>
            <a:ext cx="8561959" cy="1015663"/>
          </a:xfrm>
          <a:prstGeom prst="rect">
            <a:avLst/>
          </a:prstGeom>
        </p:spPr>
        <p:txBody>
          <a:bodyPr wrap="none">
            <a:spAutoFit/>
          </a:bodyPr>
          <a:lstStyle/>
          <a:p>
            <a:pPr>
              <a:lnSpc>
                <a:spcPct val="150000"/>
              </a:lnSpc>
            </a:pPr>
            <a:r>
              <a:rPr lang="en-US" sz="4000" b="1">
                <a:solidFill>
                  <a:srgbClr val="FFFF99"/>
                </a:solidFill>
                <a:latin typeface="Times New Roman" panose="02020603050405020304" pitchFamily="18" charset="0"/>
                <a:cs typeface="Times New Roman" panose="02020603050405020304" pitchFamily="18" charset="0"/>
              </a:rPr>
              <a:t>- G</a:t>
            </a:r>
            <a:r>
              <a:rPr lang="vi-VN" sz="4000" b="1">
                <a:solidFill>
                  <a:srgbClr val="FFFF99"/>
                </a:solidFill>
                <a:latin typeface="Times New Roman" panose="02020603050405020304" pitchFamily="18" charset="0"/>
                <a:cs typeface="Times New Roman" panose="02020603050405020304" pitchFamily="18" charset="0"/>
              </a:rPr>
              <a:t>ìn giữ các phong tục truyền thống</a:t>
            </a:r>
            <a:r>
              <a:rPr lang="en-US" sz="4000" b="1">
                <a:solidFill>
                  <a:srgbClr val="FFFF99"/>
                </a:solidFill>
                <a:latin typeface="Times New Roman" panose="02020603050405020304" pitchFamily="18" charset="0"/>
                <a:cs typeface="Times New Roman" panose="02020603050405020304" pitchFamily="18" charset="0"/>
              </a:rPr>
              <a:t>:</a:t>
            </a:r>
            <a:r>
              <a:rPr lang="vi-VN" sz="4000" b="1">
                <a:solidFill>
                  <a:srgbClr val="FFFF99"/>
                </a:solidFill>
                <a:latin typeface="Times New Roman" panose="02020603050405020304" pitchFamily="18" charset="0"/>
                <a:cs typeface="Times New Roman" panose="02020603050405020304" pitchFamily="18" charset="0"/>
              </a:rPr>
              <a:t> </a:t>
            </a:r>
            <a:endParaRPr lang="en-US" sz="4000" b="1">
              <a:solidFill>
                <a:srgbClr val="FFFF99"/>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23" y="2354351"/>
            <a:ext cx="5238750" cy="3810000"/>
          </a:xfrm>
          <a:prstGeom prst="rect">
            <a:avLst/>
          </a:prstGeom>
          <a:ln>
            <a:noFill/>
          </a:ln>
          <a:effectLst>
            <a:softEdge rad="112500"/>
          </a:effectLst>
        </p:spPr>
      </p:pic>
      <p:sp>
        <p:nvSpPr>
          <p:cNvPr id="15" name="Rectangle 14"/>
          <p:cNvSpPr/>
          <p:nvPr/>
        </p:nvSpPr>
        <p:spPr>
          <a:xfrm>
            <a:off x="2240756" y="6061638"/>
            <a:ext cx="1795684"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ăn trầu</a:t>
            </a:r>
            <a:endParaRPr lang="en-US" sz="4000">
              <a:solidFill>
                <a:srgbClr val="00B0F0"/>
              </a:solidFill>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973" y="2611278"/>
            <a:ext cx="6085840" cy="3244906"/>
          </a:xfrm>
          <a:prstGeom prst="rect">
            <a:avLst/>
          </a:prstGeom>
          <a:ln>
            <a:noFill/>
          </a:ln>
          <a:effectLst>
            <a:softEdge rad="112500"/>
          </a:effectLst>
        </p:spPr>
      </p:pic>
      <p:sp>
        <p:nvSpPr>
          <p:cNvPr id="18" name="Rectangle 17"/>
          <p:cNvSpPr/>
          <p:nvPr/>
        </p:nvSpPr>
        <p:spPr>
          <a:xfrm>
            <a:off x="7361236" y="5989975"/>
            <a:ext cx="2879314"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nhuộm răng</a:t>
            </a:r>
            <a:endParaRPr lang="en-US" sz="4000" b="1">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9468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145">
                                          <p:stCondLst>
                                            <p:cond delay="0"/>
                                          </p:stCondLst>
                                        </p:cTn>
                                        <p:tgtEl>
                                          <p:spTgt spid="8"/>
                                        </p:tgtEl>
                                      </p:cBhvr>
                                    </p:animEffect>
                                    <p:anim calcmode="lin" valueType="num">
                                      <p:cBhvr>
                                        <p:cTn id="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3" dur="7">
                                          <p:stCondLst>
                                            <p:cond delay="162"/>
                                          </p:stCondLst>
                                        </p:cTn>
                                        <p:tgtEl>
                                          <p:spTgt spid="8"/>
                                        </p:tgtEl>
                                      </p:cBhvr>
                                      <p:to x="100000" y="60000"/>
                                    </p:animScale>
                                    <p:animScale>
                                      <p:cBhvr>
                                        <p:cTn id="14" dur="41" decel="50000">
                                          <p:stCondLst>
                                            <p:cond delay="169"/>
                                          </p:stCondLst>
                                        </p:cTn>
                                        <p:tgtEl>
                                          <p:spTgt spid="8"/>
                                        </p:tgtEl>
                                      </p:cBhvr>
                                      <p:to x="100000" y="100000"/>
                                    </p:animScale>
                                    <p:animScale>
                                      <p:cBhvr>
                                        <p:cTn id="15" dur="7">
                                          <p:stCondLst>
                                            <p:cond delay="328"/>
                                          </p:stCondLst>
                                        </p:cTn>
                                        <p:tgtEl>
                                          <p:spTgt spid="8"/>
                                        </p:tgtEl>
                                      </p:cBhvr>
                                      <p:to x="100000" y="80000"/>
                                    </p:animScale>
                                    <p:animScale>
                                      <p:cBhvr>
                                        <p:cTn id="16" dur="41" decel="50000">
                                          <p:stCondLst>
                                            <p:cond delay="335"/>
                                          </p:stCondLst>
                                        </p:cTn>
                                        <p:tgtEl>
                                          <p:spTgt spid="8"/>
                                        </p:tgtEl>
                                      </p:cBhvr>
                                      <p:to x="100000" y="100000"/>
                                    </p:animScale>
                                    <p:animScale>
                                      <p:cBhvr>
                                        <p:cTn id="17" dur="7">
                                          <p:stCondLst>
                                            <p:cond delay="410"/>
                                          </p:stCondLst>
                                        </p:cTn>
                                        <p:tgtEl>
                                          <p:spTgt spid="8"/>
                                        </p:tgtEl>
                                      </p:cBhvr>
                                      <p:to x="100000" y="90000"/>
                                    </p:animScale>
                                    <p:animScale>
                                      <p:cBhvr>
                                        <p:cTn id="18" dur="41" decel="50000">
                                          <p:stCondLst>
                                            <p:cond delay="417"/>
                                          </p:stCondLst>
                                        </p:cTn>
                                        <p:tgtEl>
                                          <p:spTgt spid="8"/>
                                        </p:tgtEl>
                                      </p:cBhvr>
                                      <p:to x="100000" y="100000"/>
                                    </p:animScale>
                                    <p:animScale>
                                      <p:cBhvr>
                                        <p:cTn id="19" dur="7">
                                          <p:stCondLst>
                                            <p:cond delay="452"/>
                                          </p:stCondLst>
                                        </p:cTn>
                                        <p:tgtEl>
                                          <p:spTgt spid="8"/>
                                        </p:tgtEl>
                                      </p:cBhvr>
                                      <p:to x="100000" y="95000"/>
                                    </p:animScale>
                                    <p:animScale>
                                      <p:cBhvr>
                                        <p:cTn id="20" dur="41" decel="50000">
                                          <p:stCondLst>
                                            <p:cond delay="459"/>
                                          </p:stCondLst>
                                        </p:cTn>
                                        <p:tgtEl>
                                          <p:spTgt spid="8"/>
                                        </p:tgtEl>
                                      </p:cBhvr>
                                      <p:to x="100000" y="100000"/>
                                    </p:animScale>
                                  </p:childTnLst>
                                </p:cTn>
                              </p:par>
                            </p:childTnLst>
                          </p:cTn>
                        </p:par>
                        <p:par>
                          <p:cTn id="21" fill="hold">
                            <p:stCondLst>
                              <p:cond delay="500"/>
                            </p:stCondLst>
                            <p:childTnLst>
                              <p:par>
                                <p:cTn id="22" presetID="6" presetClass="entr" presetSubtype="16" fill="hold" grpId="0" nodeType="afterEffect">
                                  <p:stCondLst>
                                    <p:cond delay="0"/>
                                  </p:stCondLst>
                                  <p:iterate type="wd">
                                    <p:tmPct val="10000"/>
                                  </p:iterate>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type="wd">
                                    <p:tmPct val="10000"/>
                                  </p:iterate>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childTnLst>
                                </p:cTn>
                              </p:par>
                            </p:childTnLst>
                          </p:cTn>
                        </p:par>
                        <p:par>
                          <p:cTn id="31" fill="hold">
                            <p:stCondLst>
                              <p:cond delay="950"/>
                            </p:stCondLst>
                            <p:childTnLst>
                              <p:par>
                                <p:cTn id="32" presetID="16" presetClass="entr" presetSubtype="21" fill="hold" grpId="0" nodeType="afterEffect">
                                  <p:stCondLst>
                                    <p:cond delay="0"/>
                                  </p:stCondLst>
                                  <p:iterate type="wd">
                                    <p:tmPct val="10000"/>
                                  </p:iterate>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par>
                          <p:cTn id="35" fill="hold">
                            <p:stCondLst>
                              <p:cond delay="1500"/>
                            </p:stCondLst>
                            <p:childTnLst>
                              <p:par>
                                <p:cTn id="36" presetID="14" presetClass="entr" presetSubtype="10" fill="hold" nodeType="afterEffect">
                                  <p:stCondLst>
                                    <p:cond delay="0"/>
                                  </p:stCondLst>
                                  <p:iterate type="wd">
                                    <p:tmPct val="10000"/>
                                  </p:iterate>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par>
                          <p:cTn id="39" fill="hold">
                            <p:stCondLst>
                              <p:cond delay="2000"/>
                            </p:stCondLst>
                            <p:childTnLst>
                              <p:par>
                                <p:cTn id="40" presetID="16" presetClass="entr" presetSubtype="21" fill="hold" grpId="0" nodeType="afterEffect">
                                  <p:stCondLst>
                                    <p:cond delay="0"/>
                                  </p:stCondLst>
                                  <p:iterate type="wd">
                                    <p:tmPct val="10000"/>
                                  </p:iterate>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par>
                          <p:cTn id="43" fill="hold">
                            <p:stCondLst>
                              <p:cond delay="2550"/>
                            </p:stCondLst>
                            <p:childTnLst>
                              <p:par>
                                <p:cTn id="44" presetID="14" presetClass="entr" presetSubtype="10" fill="hold" nodeType="afterEffect">
                                  <p:stCondLst>
                                    <p:cond delay="0"/>
                                  </p:stCondLst>
                                  <p:iterate type="wd">
                                    <p:tmPct val="10000"/>
                                  </p:iterate>
                                  <p:childTnLst>
                                    <p:set>
                                      <p:cBhvr>
                                        <p:cTn id="45" dur="1" fill="hold">
                                          <p:stCondLst>
                                            <p:cond delay="0"/>
                                          </p:stCondLst>
                                        </p:cTn>
                                        <p:tgtEl>
                                          <p:spTgt spid="17"/>
                                        </p:tgtEl>
                                        <p:attrNameLst>
                                          <p:attrName>style.visibility</p:attrName>
                                        </p:attrNameLst>
                                      </p:cBhvr>
                                      <p:to>
                                        <p:strVal val="visible"/>
                                      </p:to>
                                    </p:set>
                                    <p:animEffect transition="in" filter="randombar(horizont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337513" y="2534078"/>
            <a:ext cx="3810499" cy="3785652"/>
          </a:xfrm>
          <a:prstGeom prst="rect">
            <a:avLst/>
          </a:prstGeom>
        </p:spPr>
        <p:txBody>
          <a:bodyPr wrap="square">
            <a:spAutoFit/>
          </a:bodyPr>
          <a:lstStyle/>
          <a:p>
            <a:pPr algn="ctr"/>
            <a:r>
              <a:rPr lang="vi-VN" sz="4000" b="1">
                <a:solidFill>
                  <a:srgbClr val="00B0F0"/>
                </a:solidFill>
                <a:latin typeface="Times New Roman" panose="02020603050405020304" pitchFamily="18" charset="0"/>
                <a:cs typeface="Times New Roman" panose="02020603050405020304" pitchFamily="18" charset="0"/>
              </a:rPr>
              <a:t>mở các lễ hội mùa xuân</a:t>
            </a:r>
            <a:r>
              <a:rPr lang="en-US" sz="4000" b="1">
                <a:solidFill>
                  <a:srgbClr val="00B0F0"/>
                </a:solidFill>
                <a:latin typeface="Times New Roman" panose="02020603050405020304" pitchFamily="18" charset="0"/>
                <a:cs typeface="Times New Roman" panose="02020603050405020304" pitchFamily="18" charset="0"/>
              </a:rPr>
              <a:t>, </a:t>
            </a:r>
            <a:r>
              <a:rPr lang="vi-VN" sz="4000" b="1">
                <a:solidFill>
                  <a:srgbClr val="00B0F0"/>
                </a:solidFill>
                <a:latin typeface="Times New Roman" panose="02020603050405020304" pitchFamily="18" charset="0"/>
                <a:cs typeface="Times New Roman" panose="02020603050405020304" pitchFamily="18" charset="0"/>
              </a:rPr>
              <a:t>đua thuyền, đánh vật và hát những làn điệu dân ca </a:t>
            </a:r>
            <a:endParaRPr lang="en-US" sz="4000" b="1">
              <a:solidFill>
                <a:srgbClr val="00B0F0"/>
              </a:solidFill>
              <a:latin typeface="Times New Roman" panose="02020603050405020304" pitchFamily="18" charset="0"/>
              <a:cs typeface="Times New Roman" panose="02020603050405020304" pitchFamily="18" charset="0"/>
            </a:endParaRPr>
          </a:p>
        </p:txBody>
      </p:sp>
      <p:pic>
        <p:nvPicPr>
          <p:cNvPr id="13" name="Picture 2" descr="van lang_11"/>
          <p:cNvPicPr>
            <a:picLocks noChangeAspect="1" noChangeArrowheads="1"/>
          </p:cNvPicPr>
          <p:nvPr/>
        </p:nvPicPr>
        <p:blipFill>
          <a:blip r:embed="rId2">
            <a:extLst>
              <a:ext uri="{28A0092B-C50C-407E-A947-70E740481C1C}">
                <a14:useLocalDpi xmlns:a14="http://schemas.microsoft.com/office/drawing/2010/main" val="0"/>
              </a:ext>
            </a:extLst>
          </a:blip>
          <a:srcRect l="14999" b="23825"/>
          <a:stretch>
            <a:fillRect/>
          </a:stretch>
        </p:blipFill>
        <p:spPr bwMode="auto">
          <a:xfrm>
            <a:off x="279327" y="2185773"/>
            <a:ext cx="7174236" cy="4482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0" name="Group 9"/>
          <p:cNvGrpSpPr/>
          <p:nvPr/>
        </p:nvGrpSpPr>
        <p:grpSpPr>
          <a:xfrm>
            <a:off x="-134659" y="-161472"/>
            <a:ext cx="4001104" cy="2859314"/>
            <a:chOff x="-164594" y="-174172"/>
            <a:chExt cx="4001104" cy="2859314"/>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4" name="Rectangle 13"/>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5" name="Rectangle 14"/>
          <p:cNvSpPr/>
          <p:nvPr/>
        </p:nvSpPr>
        <p:spPr>
          <a:xfrm>
            <a:off x="3028245" y="1021429"/>
            <a:ext cx="8561959" cy="1015663"/>
          </a:xfrm>
          <a:prstGeom prst="rect">
            <a:avLst/>
          </a:prstGeom>
        </p:spPr>
        <p:txBody>
          <a:bodyPr wrap="none">
            <a:spAutoFit/>
          </a:bodyPr>
          <a:lstStyle/>
          <a:p>
            <a:pPr>
              <a:lnSpc>
                <a:spcPct val="150000"/>
              </a:lnSpc>
            </a:pPr>
            <a:r>
              <a:rPr lang="en-US" sz="4000" b="1">
                <a:solidFill>
                  <a:srgbClr val="FFFF99"/>
                </a:solidFill>
                <a:latin typeface="Times New Roman" panose="02020603050405020304" pitchFamily="18" charset="0"/>
                <a:cs typeface="Times New Roman" panose="02020603050405020304" pitchFamily="18" charset="0"/>
              </a:rPr>
              <a:t>- G</a:t>
            </a:r>
            <a:r>
              <a:rPr lang="vi-VN" sz="4000" b="1">
                <a:solidFill>
                  <a:srgbClr val="FFFF99"/>
                </a:solidFill>
                <a:latin typeface="Times New Roman" panose="02020603050405020304" pitchFamily="18" charset="0"/>
                <a:cs typeface="Times New Roman" panose="02020603050405020304" pitchFamily="18" charset="0"/>
              </a:rPr>
              <a:t>ìn giữ các phong tục truyền thống</a:t>
            </a:r>
            <a:r>
              <a:rPr lang="en-US" sz="4000" b="1">
                <a:solidFill>
                  <a:srgbClr val="FFFF99"/>
                </a:solidFill>
                <a:latin typeface="Times New Roman" panose="02020603050405020304" pitchFamily="18" charset="0"/>
                <a:cs typeface="Times New Roman" panose="02020603050405020304" pitchFamily="18" charset="0"/>
              </a:rPr>
              <a:t>:</a:t>
            </a:r>
            <a:r>
              <a:rPr lang="vi-VN" sz="4000" b="1">
                <a:solidFill>
                  <a:srgbClr val="FFFF99"/>
                </a:solidFill>
                <a:latin typeface="Times New Roman" panose="02020603050405020304" pitchFamily="18" charset="0"/>
                <a:cs typeface="Times New Roman" panose="02020603050405020304" pitchFamily="18" charset="0"/>
              </a:rPr>
              <a:t> </a:t>
            </a:r>
            <a:endParaRPr lang="en-US" sz="4000" b="1">
              <a:solidFill>
                <a:srgbClr val="FFF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695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1400"/>
                            </p:stCondLst>
                            <p:childTnLst>
                              <p:par>
                                <p:cTn id="9" presetID="14" presetClass="entr" presetSubtype="10" fill="hold" nodeType="afterEffect">
                                  <p:stCondLst>
                                    <p:cond delay="0"/>
                                  </p:stCondLst>
                                  <p:iterate type="wd">
                                    <p:tmPct val="10000"/>
                                  </p:iterate>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van lang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636" y="2634908"/>
            <a:ext cx="5373512" cy="3938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057" y="2613610"/>
            <a:ext cx="5060606" cy="3959924"/>
          </a:xfrm>
          <a:prstGeom prst="rect">
            <a:avLst/>
          </a:prstGeom>
          <a:ln>
            <a:noFill/>
          </a:ln>
          <a:effectLst>
            <a:softEdge rad="112500"/>
          </a:effectLst>
        </p:spPr>
      </p:pic>
      <p:sp>
        <p:nvSpPr>
          <p:cNvPr id="5" name="Rectangle 4"/>
          <p:cNvSpPr/>
          <p:nvPr/>
        </p:nvSpPr>
        <p:spPr>
          <a:xfrm>
            <a:off x="5366733" y="1847791"/>
            <a:ext cx="2052165"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làm giấy</a:t>
            </a:r>
            <a:endParaRPr lang="en-US" sz="4000">
              <a:solidFill>
                <a:srgbClr val="00B0F0"/>
              </a:solidFill>
            </a:endParaRPr>
          </a:p>
        </p:txBody>
      </p:sp>
      <p:sp>
        <p:nvSpPr>
          <p:cNvPr id="11" name="Rectangle 10"/>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2" name="Group 11"/>
          <p:cNvGrpSpPr/>
          <p:nvPr/>
        </p:nvGrpSpPr>
        <p:grpSpPr>
          <a:xfrm>
            <a:off x="-534709" y="-161472"/>
            <a:ext cx="4001104" cy="2859314"/>
            <a:chOff x="-164594" y="-174172"/>
            <a:chExt cx="4001104" cy="2859314"/>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4" name="Rectangle 13"/>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5" name="Rectangle 14"/>
          <p:cNvSpPr/>
          <p:nvPr/>
        </p:nvSpPr>
        <p:spPr>
          <a:xfrm>
            <a:off x="2645797" y="987404"/>
            <a:ext cx="9546203" cy="823752"/>
          </a:xfrm>
          <a:prstGeom prst="rect">
            <a:avLst/>
          </a:prstGeom>
        </p:spPr>
        <p:txBody>
          <a:bodyPr wrap="none">
            <a:spAutoFit/>
          </a:bodyPr>
          <a:lstStyle/>
          <a:p>
            <a:pPr>
              <a:lnSpc>
                <a:spcPct val="150000"/>
              </a:lnSpc>
            </a:pPr>
            <a:r>
              <a:rPr lang="vi-VN" sz="3600" b="1">
                <a:solidFill>
                  <a:srgbClr val="FFFF99"/>
                </a:solidFill>
                <a:latin typeface="Times New Roman" panose="02020603050405020304" pitchFamily="18" charset="0"/>
                <a:cs typeface="Times New Roman" panose="02020603050405020304" pitchFamily="18" charset="0"/>
              </a:rPr>
              <a:t>- Biết tiếp thu nghề của người dân phương Bắc:</a:t>
            </a:r>
          </a:p>
        </p:txBody>
      </p:sp>
    </p:spTree>
    <p:extLst>
      <p:ext uri="{BB962C8B-B14F-4D97-AF65-F5344CB8AC3E}">
        <p14:creationId xmlns:p14="http://schemas.microsoft.com/office/powerpoint/2010/main" val="2395559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ipe(down)">
                                      <p:cBhvr>
                                        <p:cTn id="7" dur="145">
                                          <p:stCondLst>
                                            <p:cond delay="0"/>
                                          </p:stCondLst>
                                        </p:cTn>
                                        <p:tgtEl>
                                          <p:spTgt spid="12"/>
                                        </p:tgtEl>
                                      </p:cBhvr>
                                    </p:animEffect>
                                    <p:anim calcmode="lin" valueType="num">
                                      <p:cBhvr>
                                        <p:cTn id="8"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3" dur="7">
                                          <p:stCondLst>
                                            <p:cond delay="162"/>
                                          </p:stCondLst>
                                        </p:cTn>
                                        <p:tgtEl>
                                          <p:spTgt spid="12"/>
                                        </p:tgtEl>
                                      </p:cBhvr>
                                      <p:to x="100000" y="60000"/>
                                    </p:animScale>
                                    <p:animScale>
                                      <p:cBhvr>
                                        <p:cTn id="14" dur="41" decel="50000">
                                          <p:stCondLst>
                                            <p:cond delay="169"/>
                                          </p:stCondLst>
                                        </p:cTn>
                                        <p:tgtEl>
                                          <p:spTgt spid="12"/>
                                        </p:tgtEl>
                                      </p:cBhvr>
                                      <p:to x="100000" y="100000"/>
                                    </p:animScale>
                                    <p:animScale>
                                      <p:cBhvr>
                                        <p:cTn id="15" dur="7">
                                          <p:stCondLst>
                                            <p:cond delay="328"/>
                                          </p:stCondLst>
                                        </p:cTn>
                                        <p:tgtEl>
                                          <p:spTgt spid="12"/>
                                        </p:tgtEl>
                                      </p:cBhvr>
                                      <p:to x="100000" y="80000"/>
                                    </p:animScale>
                                    <p:animScale>
                                      <p:cBhvr>
                                        <p:cTn id="16" dur="41" decel="50000">
                                          <p:stCondLst>
                                            <p:cond delay="335"/>
                                          </p:stCondLst>
                                        </p:cTn>
                                        <p:tgtEl>
                                          <p:spTgt spid="12"/>
                                        </p:tgtEl>
                                      </p:cBhvr>
                                      <p:to x="100000" y="100000"/>
                                    </p:animScale>
                                    <p:animScale>
                                      <p:cBhvr>
                                        <p:cTn id="17" dur="7">
                                          <p:stCondLst>
                                            <p:cond delay="410"/>
                                          </p:stCondLst>
                                        </p:cTn>
                                        <p:tgtEl>
                                          <p:spTgt spid="12"/>
                                        </p:tgtEl>
                                      </p:cBhvr>
                                      <p:to x="100000" y="90000"/>
                                    </p:animScale>
                                    <p:animScale>
                                      <p:cBhvr>
                                        <p:cTn id="18" dur="41" decel="50000">
                                          <p:stCondLst>
                                            <p:cond delay="417"/>
                                          </p:stCondLst>
                                        </p:cTn>
                                        <p:tgtEl>
                                          <p:spTgt spid="12"/>
                                        </p:tgtEl>
                                      </p:cBhvr>
                                      <p:to x="100000" y="100000"/>
                                    </p:animScale>
                                    <p:animScale>
                                      <p:cBhvr>
                                        <p:cTn id="19" dur="7">
                                          <p:stCondLst>
                                            <p:cond delay="452"/>
                                          </p:stCondLst>
                                        </p:cTn>
                                        <p:tgtEl>
                                          <p:spTgt spid="12"/>
                                        </p:tgtEl>
                                      </p:cBhvr>
                                      <p:to x="100000" y="95000"/>
                                    </p:animScale>
                                    <p:animScale>
                                      <p:cBhvr>
                                        <p:cTn id="20" dur="41" decel="50000">
                                          <p:stCondLst>
                                            <p:cond delay="459"/>
                                          </p:stCondLst>
                                        </p:cTn>
                                        <p:tgtEl>
                                          <p:spTgt spid="12"/>
                                        </p:tgtEl>
                                      </p:cBhvr>
                                      <p:to x="100000" y="100000"/>
                                    </p:animScale>
                                  </p:childTnLst>
                                </p:cTn>
                              </p:par>
                            </p:childTnLst>
                          </p:cTn>
                        </p:par>
                        <p:par>
                          <p:cTn id="21" fill="hold">
                            <p:stCondLst>
                              <p:cond delay="500"/>
                            </p:stCondLst>
                            <p:childTnLst>
                              <p:par>
                                <p:cTn id="22" presetID="6" presetClass="entr" presetSubtype="16" fill="hold" grpId="0" nodeType="afterEffect">
                                  <p:stCondLst>
                                    <p:cond delay="0"/>
                                  </p:stCondLst>
                                  <p:iterate type="wd">
                                    <p:tmPct val="10000"/>
                                  </p:iterate>
                                  <p:childTnLst>
                                    <p:set>
                                      <p:cBhvr>
                                        <p:cTn id="23" dur="1" fill="hold">
                                          <p:stCondLst>
                                            <p:cond delay="0"/>
                                          </p:stCondLst>
                                        </p:cTn>
                                        <p:tgtEl>
                                          <p:spTgt spid="11"/>
                                        </p:tgtEl>
                                        <p:attrNameLst>
                                          <p:attrName>style.visibility</p:attrName>
                                        </p:attrNameLst>
                                      </p:cBhvr>
                                      <p:to>
                                        <p:strVal val="visible"/>
                                      </p:to>
                                    </p:set>
                                    <p:animEffect transition="in" filter="circle(i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type="wd">
                                    <p:tmPct val="10000"/>
                                  </p:iterate>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iterate type="wd">
                                    <p:tmPct val="10000"/>
                                  </p:iterate>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50"/>
                            </p:stCondLst>
                            <p:childTnLst>
                              <p:par>
                                <p:cTn id="37" presetID="14" presetClass="entr" presetSubtype="10" fill="hold" nodeType="afterEffect">
                                  <p:stCondLst>
                                    <p:cond delay="0"/>
                                  </p:stCondLst>
                                  <p:iterate type="wd">
                                    <p:tmPct val="10000"/>
                                  </p:iterate>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par>
                          <p:cTn id="40" fill="hold">
                            <p:stCondLst>
                              <p:cond delay="1050"/>
                            </p:stCondLst>
                            <p:childTnLst>
                              <p:par>
                                <p:cTn id="41" presetID="14" presetClass="entr" presetSubtype="10" fill="hold" nodeType="afterEffect">
                                  <p:stCondLst>
                                    <p:cond delay="0"/>
                                  </p:stCondLst>
                                  <p:iterate type="wd">
                                    <p:tmPct val="10000"/>
                                  </p:iterate>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3753" y="2006445"/>
            <a:ext cx="8733481" cy="646331"/>
          </a:xfrm>
          <a:prstGeom prst="rect">
            <a:avLst/>
          </a:prstGeom>
        </p:spPr>
        <p:txBody>
          <a:bodyPr wrap="none">
            <a:spAutoFit/>
          </a:bodyPr>
          <a:lstStyle/>
          <a:p>
            <a:r>
              <a:rPr lang="vi-VN" sz="3600" b="1">
                <a:solidFill>
                  <a:srgbClr val="00B0F0"/>
                </a:solidFill>
                <a:latin typeface="Times New Roman" panose="02020603050405020304" pitchFamily="18" charset="0"/>
                <a:cs typeface="Times New Roman" panose="02020603050405020304" pitchFamily="18" charset="0"/>
              </a:rPr>
              <a:t>làm </a:t>
            </a:r>
            <a:r>
              <a:rPr lang="en-US" sz="3600" b="1">
                <a:solidFill>
                  <a:srgbClr val="00B0F0"/>
                </a:solidFill>
                <a:latin typeface="Times New Roman" panose="02020603050405020304" pitchFamily="18" charset="0"/>
                <a:cs typeface="Times New Roman" panose="02020603050405020304" pitchFamily="18" charset="0"/>
              </a:rPr>
              <a:t>đồ thủy tinh, trang sức bằng vàng, bạc </a:t>
            </a:r>
            <a:endParaRPr lang="en-US" sz="3600">
              <a:solidFill>
                <a:srgbClr val="00B0F0"/>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209" y="2786345"/>
            <a:ext cx="4671186" cy="3766142"/>
          </a:xfrm>
          <a:prstGeom prst="rect">
            <a:avLst/>
          </a:prstGeom>
          <a:ln>
            <a:noFill/>
          </a:ln>
          <a:effectLst>
            <a:softEdge rad="112500"/>
          </a:effec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215" y="2786345"/>
            <a:ext cx="4714360" cy="3869704"/>
          </a:xfrm>
          <a:prstGeom prst="rect">
            <a:avLst/>
          </a:prstGeom>
          <a:ln>
            <a:noFill/>
          </a:ln>
          <a:effectLst>
            <a:softEdge rad="112500"/>
          </a:effectLst>
        </p:spPr>
      </p:pic>
      <p:sp>
        <p:nvSpPr>
          <p:cNvPr id="10" name="Rectangle 9"/>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1" name="Group 10"/>
          <p:cNvGrpSpPr/>
          <p:nvPr/>
        </p:nvGrpSpPr>
        <p:grpSpPr>
          <a:xfrm>
            <a:off x="-534709" y="-161472"/>
            <a:ext cx="4001104" cy="2859314"/>
            <a:chOff x="-164594" y="-174172"/>
            <a:chExt cx="4001104" cy="2859314"/>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5" name="Rectangle 14"/>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6" name="Rectangle 15"/>
          <p:cNvSpPr/>
          <p:nvPr/>
        </p:nvSpPr>
        <p:spPr>
          <a:xfrm>
            <a:off x="2645797" y="987404"/>
            <a:ext cx="9546203" cy="823752"/>
          </a:xfrm>
          <a:prstGeom prst="rect">
            <a:avLst/>
          </a:prstGeom>
        </p:spPr>
        <p:txBody>
          <a:bodyPr wrap="none">
            <a:spAutoFit/>
          </a:bodyPr>
          <a:lstStyle/>
          <a:p>
            <a:pPr>
              <a:lnSpc>
                <a:spcPct val="150000"/>
              </a:lnSpc>
            </a:pPr>
            <a:r>
              <a:rPr lang="vi-VN" sz="3600" b="1">
                <a:solidFill>
                  <a:srgbClr val="FFFF99"/>
                </a:solidFill>
                <a:latin typeface="Times New Roman" panose="02020603050405020304" pitchFamily="18" charset="0"/>
                <a:cs typeface="Times New Roman" panose="02020603050405020304" pitchFamily="18" charset="0"/>
              </a:rPr>
              <a:t>- Biết tiếp thu nghề của người dân phương Bắc:</a:t>
            </a:r>
          </a:p>
        </p:txBody>
      </p:sp>
    </p:spTree>
    <p:extLst>
      <p:ext uri="{BB962C8B-B14F-4D97-AF65-F5344CB8AC3E}">
        <p14:creationId xmlns:p14="http://schemas.microsoft.com/office/powerpoint/2010/main" val="606924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500"/>
                                        <p:tgtEl>
                                          <p:spTgt spid="14"/>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2486026" y="-2486023"/>
            <a:ext cx="8020052" cy="12039600"/>
          </a:xfrm>
          <a:prstGeom prst="rect">
            <a:avLst/>
          </a:prstGeom>
        </p:spPr>
      </p:pic>
      <p:sp>
        <p:nvSpPr>
          <p:cNvPr id="11" name="矩形 10"/>
          <p:cNvSpPr/>
          <p:nvPr/>
        </p:nvSpPr>
        <p:spPr>
          <a:xfrm>
            <a:off x="2436324" y="1450185"/>
            <a:ext cx="7658100" cy="4033348"/>
          </a:xfrm>
          <a:prstGeom prst="rect">
            <a:avLst/>
          </a:prstGeom>
        </p:spPr>
        <p:txBody>
          <a:bodyPr wrap="square">
            <a:spAutoFit/>
          </a:bodyPr>
          <a:lstStyle/>
          <a:p>
            <a:pPr algn="just">
              <a:lnSpc>
                <a:spcPct val="150000"/>
              </a:lnSpc>
              <a:spcBef>
                <a:spcPts val="600"/>
              </a:spcBef>
            </a:pPr>
            <a:r>
              <a:rPr lang="vi-VN" altLang="zh-CN" sz="44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Không cam chịu sự áp bức, bóc lột của bọn thống trị, nhân dân ta liên tục nổi dậy, đánh đuổi quân đô hộ. </a:t>
            </a:r>
            <a:endParaRPr lang="vi-VN" altLang="zh-CN" sz="4400" b="1" dirty="0">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818" y="1560544"/>
            <a:ext cx="4848606" cy="6858000"/>
          </a:xfrm>
          <a:prstGeom prst="rect">
            <a:avLst/>
          </a:prstGeom>
        </p:spPr>
      </p:pic>
    </p:spTree>
    <p:extLst>
      <p:ext uri="{BB962C8B-B14F-4D97-AF65-F5344CB8AC3E}">
        <p14:creationId xmlns:p14="http://schemas.microsoft.com/office/powerpoint/2010/main" val="4235084601"/>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61" presetClass="path" presetSubtype="0" accel="50000" decel="50000" fill="hold" nodeType="withEffect">
                                  <p:stCondLst>
                                    <p:cond delay="0"/>
                                  </p:stCondLst>
                                  <p:iterate type="wd">
                                    <p:tmPct val="0"/>
                                  </p:iterate>
                                  <p:childTnLst>
                                    <p:animMotion origin="layout" path="M -0.48919 -0.01018 C -0.50703 -2.22222E-6 -0.52708 0.01111 -0.53594 0.02454 C -0.54492 0.03959 -0.54922 0.05741 -0.55404 0.0757 C -0.5582 0.09329 -0.55404 0.10834 -0.54922 0.125 C -0.54492 0.14005 -0.53828 0.15625 -0.52266 0.17014 C -0.50925 0.18403 -0.48672 0.19514 -0.46237 0.20347 C -0.43984 0.21181 -0.41341 0.2169 -0.38659 0.21968 C -0.3599 0.22246 -0.33255 0.22246 -0.30833 0.21968 C -0.28164 0.2169 -0.25677 0.21065 -0.23685 0.19954 C -0.21667 0.18959 -0.19896 0.17732 -0.1901 0.16227 C -0.17865 0.14861 -0.17435 0.12917 -0.17435 0.11412 C -0.17201 0.09908 -0.17435 0.08079 -0.18568 0.06574 C -0.19648 0.05185 -0.21667 0.04121 -0.24349 0.03565 C -0.27044 0.03125 -0.2974 0.03681 -0.3151 0.04676 C -0.3306 0.05672 -0.3418 0.07107 -0.34414 0.08912 C -0.34414 0.10695 -0.3418 0.12361 -0.3306 0.1375 C -0.31927 0.15139 -0.32161 0.15394 -0.27695 0.17199 C -0.23685 0.19074 -0.19648 0.18519 -0.17201 0.18634 C -0.14766 0.18634 -0.12734 0.18125 -0.10286 0.17616 C -0.07591 0.16898 -0.05365 0.15625 -0.03828 0.1456 C -0.02253 0.13449 -0.01576 0.1213 -0.0069 0.09908 C 4.16667E-7 0.07685 4.16667E-7 0.06574 4.16667E-7 0.04954 C 4.16667E-7 0.03241 4.16667E-7 0.01621 4.16667E-7 -2.22222E-6 " pathEditMode="relative" rAng="0" ptsTypes="AAAAAAAAAAAAAAAAAAAAAAA">
                                      <p:cBhvr>
                                        <p:cTn id="20" dur="2000" fill="hold"/>
                                        <p:tgtEl>
                                          <p:spTgt spid="6"/>
                                        </p:tgtEl>
                                        <p:attrNameLst>
                                          <p:attrName>ppt_x</p:attrName>
                                          <p:attrName>ppt_y</p:attrName>
                                        </p:attrNameLst>
                                      </p:cBhvr>
                                      <p:rCtr x="21133"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an lang_14"/>
          <p:cNvPicPr>
            <a:picLocks noChangeAspect="1" noChangeArrowheads="1"/>
          </p:cNvPicPr>
          <p:nvPr/>
        </p:nvPicPr>
        <p:blipFill>
          <a:blip r:embed="rId2">
            <a:extLst>
              <a:ext uri="{28A0092B-C50C-407E-A947-70E740481C1C}">
                <a14:useLocalDpi xmlns:a14="http://schemas.microsoft.com/office/drawing/2010/main" val="0"/>
              </a:ext>
            </a:extLst>
          </a:blip>
          <a:srcRect l="3334" t="17778"/>
          <a:stretch>
            <a:fillRect/>
          </a:stretch>
        </p:blipFill>
        <p:spPr bwMode="auto">
          <a:xfrm>
            <a:off x="381000" y="1637374"/>
            <a:ext cx="5806159" cy="3943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37182" y="316441"/>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
        <p:nvSpPr>
          <p:cNvPr id="4" name="Rectangle 3"/>
          <p:cNvSpPr/>
          <p:nvPr/>
        </p:nvSpPr>
        <p:spPr>
          <a:xfrm>
            <a:off x="5810250" y="669131"/>
            <a:ext cx="6381750" cy="1323439"/>
          </a:xfrm>
          <a:prstGeom prst="rect">
            <a:avLst/>
          </a:prstGeom>
        </p:spPr>
        <p:txBody>
          <a:bodyPr wrap="square">
            <a:spAutoFit/>
          </a:bodyPr>
          <a:lstStyle/>
          <a:p>
            <a:pPr algn="ctr"/>
            <a:r>
              <a:rPr lang="en-US" sz="4000" b="1">
                <a:solidFill>
                  <a:srgbClr val="FFFF99"/>
                </a:solidFill>
                <a:latin typeface="Times New Roman" panose="02020603050405020304" pitchFamily="18" charset="0"/>
                <a:cs typeface="Times New Roman" panose="02020603050405020304" pitchFamily="18" charset="0"/>
              </a:rPr>
              <a:t>K</a:t>
            </a:r>
            <a:r>
              <a:rPr lang="vi-VN" sz="4000" b="1">
                <a:solidFill>
                  <a:srgbClr val="FFFF99"/>
                </a:solidFill>
                <a:latin typeface="Times New Roman" panose="02020603050405020304" pitchFamily="18" charset="0"/>
                <a:cs typeface="Times New Roman" panose="02020603050405020304" pitchFamily="18" charset="0"/>
              </a:rPr>
              <a:t>hởi nghĩa Hai Bà Trưng </a:t>
            </a:r>
            <a:endParaRPr lang="en-US" sz="4000" b="1">
              <a:solidFill>
                <a:srgbClr val="FFFF99"/>
              </a:solidFill>
              <a:latin typeface="Times New Roman" panose="02020603050405020304" pitchFamily="18" charset="0"/>
              <a:cs typeface="Times New Roman" panose="02020603050405020304" pitchFamily="18" charset="0"/>
            </a:endParaRPr>
          </a:p>
          <a:p>
            <a:pPr algn="ctr"/>
            <a:r>
              <a:rPr lang="vi-VN" sz="4000" b="1">
                <a:solidFill>
                  <a:srgbClr val="FFFF99"/>
                </a:solidFill>
                <a:latin typeface="Times New Roman" panose="02020603050405020304" pitchFamily="18" charset="0"/>
                <a:cs typeface="Times New Roman" panose="02020603050405020304" pitchFamily="18" charset="0"/>
              </a:rPr>
              <a:t>(năm 40)</a:t>
            </a:r>
            <a:endParaRPr lang="en-US" sz="4000" b="1">
              <a:solidFill>
                <a:srgbClr val="FFFF99"/>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10250" y="2694856"/>
            <a:ext cx="6381750" cy="1323439"/>
          </a:xfrm>
          <a:prstGeom prst="rect">
            <a:avLst/>
          </a:prstGeom>
        </p:spPr>
        <p:txBody>
          <a:bodyPr wrap="square">
            <a:spAutoFit/>
          </a:bodyPr>
          <a:lstStyle/>
          <a:p>
            <a:pPr algn="ctr"/>
            <a:r>
              <a:rPr lang="en-US" sz="4000" b="1">
                <a:solidFill>
                  <a:srgbClr val="FFFF71"/>
                </a:solidFill>
                <a:latin typeface="Times New Roman" panose="02020603050405020304" pitchFamily="18" charset="0"/>
                <a:cs typeface="Times New Roman" panose="02020603050405020304" pitchFamily="18" charset="0"/>
              </a:rPr>
              <a:t>K</a:t>
            </a:r>
            <a:r>
              <a:rPr lang="vi-VN" sz="4000" b="1">
                <a:solidFill>
                  <a:srgbClr val="FFFF71"/>
                </a:solidFill>
                <a:latin typeface="Times New Roman" panose="02020603050405020304" pitchFamily="18" charset="0"/>
                <a:cs typeface="Times New Roman" panose="02020603050405020304" pitchFamily="18" charset="0"/>
              </a:rPr>
              <a:t>hởi nghĩa Bà Triệu </a:t>
            </a:r>
            <a:endParaRPr lang="en-US" sz="4000" b="1">
              <a:solidFill>
                <a:srgbClr val="FFFF71"/>
              </a:solidFill>
              <a:latin typeface="Times New Roman" panose="02020603050405020304" pitchFamily="18" charset="0"/>
              <a:cs typeface="Times New Roman" panose="02020603050405020304" pitchFamily="18" charset="0"/>
            </a:endParaRPr>
          </a:p>
          <a:p>
            <a:pPr algn="ctr"/>
            <a:r>
              <a:rPr lang="vi-VN" sz="4000" b="1">
                <a:solidFill>
                  <a:srgbClr val="FFFF71"/>
                </a:solidFill>
                <a:latin typeface="Times New Roman" panose="02020603050405020304" pitchFamily="18" charset="0"/>
                <a:cs typeface="Times New Roman" panose="02020603050405020304" pitchFamily="18" charset="0"/>
              </a:rPr>
              <a:t>(năm 248)</a:t>
            </a:r>
            <a:endParaRPr lang="en-US" sz="4000" b="1">
              <a:solidFill>
                <a:srgbClr val="FFFF71"/>
              </a:solidFill>
              <a:latin typeface="Times New Roman" panose="02020603050405020304" pitchFamily="18" charset="0"/>
              <a:cs typeface="Times New Roman" panose="02020603050405020304" pitchFamily="18" charset="0"/>
            </a:endParaRPr>
          </a:p>
        </p:txBody>
      </p:sp>
      <p:sp>
        <p:nvSpPr>
          <p:cNvPr id="6" name="Rectangle 5"/>
          <p:cNvSpPr/>
          <p:nvPr/>
        </p:nvSpPr>
        <p:spPr>
          <a:xfrm>
            <a:off x="5846305" y="4659198"/>
            <a:ext cx="6381750" cy="1323439"/>
          </a:xfrm>
          <a:prstGeom prst="rect">
            <a:avLst/>
          </a:prstGeom>
        </p:spPr>
        <p:txBody>
          <a:bodyPr wrap="square">
            <a:spAutoFit/>
          </a:bodyPr>
          <a:lstStyle/>
          <a:p>
            <a:pPr algn="ctr"/>
            <a:r>
              <a:rPr lang="en-US" sz="4000" b="1">
                <a:solidFill>
                  <a:srgbClr val="FFFF2D"/>
                </a:solidFill>
                <a:latin typeface="Times New Roman" panose="02020603050405020304" pitchFamily="18" charset="0"/>
                <a:cs typeface="Times New Roman" panose="02020603050405020304" pitchFamily="18" charset="0"/>
              </a:rPr>
              <a:t>K</a:t>
            </a:r>
            <a:r>
              <a:rPr lang="vi-VN" sz="4000" b="1">
                <a:solidFill>
                  <a:srgbClr val="FFFF2D"/>
                </a:solidFill>
                <a:latin typeface="Times New Roman" panose="02020603050405020304" pitchFamily="18" charset="0"/>
                <a:cs typeface="Times New Roman" panose="02020603050405020304" pitchFamily="18" charset="0"/>
              </a:rPr>
              <a:t>hởi nghĩa </a:t>
            </a:r>
            <a:r>
              <a:rPr lang="en-US" sz="4000" b="1">
                <a:solidFill>
                  <a:srgbClr val="FFFF2D"/>
                </a:solidFill>
                <a:latin typeface="Times New Roman" panose="02020603050405020304" pitchFamily="18" charset="0"/>
                <a:cs typeface="Times New Roman" panose="02020603050405020304" pitchFamily="18" charset="0"/>
              </a:rPr>
              <a:t>Lý Bí</a:t>
            </a:r>
          </a:p>
          <a:p>
            <a:pPr algn="ctr"/>
            <a:r>
              <a:rPr lang="vi-VN" sz="4000" b="1">
                <a:solidFill>
                  <a:srgbClr val="FFFF2D"/>
                </a:solidFill>
                <a:latin typeface="Times New Roman" panose="02020603050405020304" pitchFamily="18" charset="0"/>
                <a:cs typeface="Times New Roman" panose="02020603050405020304" pitchFamily="18" charset="0"/>
              </a:rPr>
              <a:t>(năm </a:t>
            </a:r>
            <a:r>
              <a:rPr lang="en-US" sz="4000" b="1">
                <a:solidFill>
                  <a:srgbClr val="FFFF2D"/>
                </a:solidFill>
                <a:latin typeface="Times New Roman" panose="02020603050405020304" pitchFamily="18" charset="0"/>
                <a:cs typeface="Times New Roman" panose="02020603050405020304" pitchFamily="18" charset="0"/>
              </a:rPr>
              <a:t>542</a:t>
            </a:r>
            <a:r>
              <a:rPr lang="vi-VN" sz="4000" b="1">
                <a:solidFill>
                  <a:srgbClr val="FFFF2D"/>
                </a:solidFill>
                <a:latin typeface="Times New Roman" panose="02020603050405020304" pitchFamily="18" charset="0"/>
                <a:cs typeface="Times New Roman" panose="02020603050405020304" pitchFamily="18" charset="0"/>
              </a:rPr>
              <a:t>)</a:t>
            </a:r>
            <a:endParaRPr lang="en-US" sz="4000" b="1">
              <a:solidFill>
                <a:srgbClr val="FFFF2D"/>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5418" r="23825" b="40344"/>
          <a:stretch/>
        </p:blipFill>
        <p:spPr>
          <a:xfrm>
            <a:off x="9398229" y="4526302"/>
            <a:ext cx="2931453" cy="2404044"/>
          </a:xfrm>
          <a:prstGeom prst="rect">
            <a:avLst/>
          </a:prstGeom>
        </p:spPr>
      </p:pic>
    </p:spTree>
    <p:extLst>
      <p:ext uri="{BB962C8B-B14F-4D97-AF65-F5344CB8AC3E}">
        <p14:creationId xmlns:p14="http://schemas.microsoft.com/office/powerpoint/2010/main" val="124125239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3"/>
                                        </p:tgtEl>
                                      </p:cBhvr>
                                    </p:animEffect>
                                    <p:animScale>
                                      <p:cBhvr>
                                        <p:cTn id="13" dur="500" autoRev="1" fill="hold"/>
                                        <p:tgtEl>
                                          <p:spTgt spid="3"/>
                                        </p:tgtEl>
                                      </p:cBhvr>
                                      <p:by x="105000" y="105000"/>
                                    </p:animScale>
                                  </p:childTnLst>
                                </p:cTn>
                              </p:par>
                            </p:childTnLst>
                          </p:cTn>
                        </p:par>
                        <p:par>
                          <p:cTn id="14" fill="hold">
                            <p:stCondLst>
                              <p:cond delay="1700"/>
                            </p:stCondLst>
                            <p:childTnLst>
                              <p:par>
                                <p:cTn id="15" presetID="50" presetClass="entr" presetSubtype="0" decel="100000" fill="hold" nodeType="afterEffect">
                                  <p:stCondLst>
                                    <p:cond delay="0"/>
                                  </p:stCondLst>
                                  <p:iterate type="wd">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strVal val="#ppt_w+.3"/>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iterate type="wd">
                                    <p:tmPct val="10000"/>
                                  </p:iterate>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iterate type="wd">
                                    <p:tmPct val="10000"/>
                                  </p:iterate>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iterate type="wd">
                                    <p:tmPct val="10000"/>
                                  </p:iterate>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anim calcmode="lin" valueType="num">
                                      <p:cBhvr>
                                        <p:cTn id="39" dur="500" fill="hold"/>
                                        <p:tgtEl>
                                          <p:spTgt spid="6"/>
                                        </p:tgtEl>
                                        <p:attrNameLst>
                                          <p:attrName>ppt_x</p:attrName>
                                        </p:attrNameLst>
                                      </p:cBhvr>
                                      <p:tavLst>
                                        <p:tav tm="0">
                                          <p:val>
                                            <p:strVal val="#ppt_x"/>
                                          </p:val>
                                        </p:tav>
                                        <p:tav tm="100000">
                                          <p:val>
                                            <p:strVal val="#ppt_x"/>
                                          </p:val>
                                        </p:tav>
                                      </p:tavLst>
                                    </p:anim>
                                    <p:anim calcmode="lin" valueType="num">
                                      <p:cBhvr>
                                        <p:cTn id="4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679" y="5509538"/>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Triệu Quang Phục (năm 550) </a:t>
            </a: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39" y="729972"/>
            <a:ext cx="4757480" cy="4757480"/>
          </a:xfrm>
          <a:prstGeom prst="rect">
            <a:avLst/>
          </a:prstGeom>
          <a:ln>
            <a:noFill/>
          </a:ln>
          <a:effectLst>
            <a:softEdge rad="1125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100" y="906066"/>
            <a:ext cx="5600702" cy="4405292"/>
          </a:xfrm>
          <a:prstGeom prst="rect">
            <a:avLst/>
          </a:prstGeom>
          <a:ln>
            <a:noFill/>
          </a:ln>
          <a:effectLst>
            <a:softEdge rad="112500"/>
          </a:effectLst>
        </p:spPr>
      </p:pic>
      <p:sp>
        <p:nvSpPr>
          <p:cNvPr id="10" name="Rectangle 9"/>
          <p:cNvSpPr/>
          <p:nvPr/>
        </p:nvSpPr>
        <p:spPr>
          <a:xfrm>
            <a:off x="6246354" y="5487452"/>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Mai Thúc Loan (năm 7</a:t>
            </a:r>
            <a:r>
              <a:rPr lang="en-US" sz="3200" b="1">
                <a:solidFill>
                  <a:srgbClr val="FFFF2D"/>
                </a:solidFill>
                <a:latin typeface="Times New Roman" panose="02020603050405020304" pitchFamily="18" charset="0"/>
                <a:cs typeface="Times New Roman" panose="02020603050405020304" pitchFamily="18" charset="0"/>
              </a:rPr>
              <a:t>2</a:t>
            </a:r>
            <a:r>
              <a:rPr lang="vi-VN" sz="3200" b="1">
                <a:solidFill>
                  <a:srgbClr val="FFFF2D"/>
                </a:solidFill>
                <a:latin typeface="Times New Roman" panose="02020603050405020304" pitchFamily="18" charset="0"/>
                <a:cs typeface="Times New Roman" panose="02020603050405020304" pitchFamily="18" charset="0"/>
              </a:rPr>
              <a:t>2)</a:t>
            </a:r>
          </a:p>
          <a:p>
            <a:pPr algn="ctr"/>
            <a:r>
              <a:rPr lang="vi-VN" sz="3200" b="1">
                <a:solidFill>
                  <a:srgbClr val="FFFF2D"/>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3446003" y="0"/>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Tree>
    <p:extLst>
      <p:ext uri="{BB962C8B-B14F-4D97-AF65-F5344CB8AC3E}">
        <p14:creationId xmlns:p14="http://schemas.microsoft.com/office/powerpoint/2010/main" val="180322640"/>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7"/>
                                        </p:tgtEl>
                                      </p:cBhvr>
                                    </p:animEffect>
                                    <p:animScale>
                                      <p:cBhvr>
                                        <p:cTn id="13" dur="500" autoRev="1" fill="hold"/>
                                        <p:tgtEl>
                                          <p:spTgt spid="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par>
                          <p:cTn id="19" fill="hold">
                            <p:stCondLst>
                              <p:cond delay="950"/>
                            </p:stCondLst>
                            <p:childTnLst>
                              <p:par>
                                <p:cTn id="20" presetID="21" presetClass="entr" presetSubtype="1" fill="hold"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wheel(1)">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iterate type="wd">
                                    <p:tmPct val="10000"/>
                                  </p:iterate>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par>
                          <p:cTn id="28" fill="hold">
                            <p:stCondLst>
                              <p:cond delay="950"/>
                            </p:stCondLst>
                            <p:childTnLst>
                              <p:par>
                                <p:cTn id="29" presetID="21" presetClass="entr" presetSubtype="1" fill="hold" nodeType="afterEffect">
                                  <p:stCondLst>
                                    <p:cond delay="0"/>
                                  </p:stCondLst>
                                  <p:iterate type="wd">
                                    <p:tmPct val="10000"/>
                                  </p:iterate>
                                  <p:childTnLst>
                                    <p:set>
                                      <p:cBhvr>
                                        <p:cTn id="30" dur="1" fill="hold">
                                          <p:stCondLst>
                                            <p:cond delay="0"/>
                                          </p:stCondLst>
                                        </p:cTn>
                                        <p:tgtEl>
                                          <p:spTgt spid="9"/>
                                        </p:tgtEl>
                                        <p:attrNameLst>
                                          <p:attrName>style.visibility</p:attrName>
                                        </p:attrNameLst>
                                      </p:cBhvr>
                                      <p:to>
                                        <p:strVal val="visible"/>
                                      </p:to>
                                    </p:set>
                                    <p:animEffect transition="in" filter="wheel(1)">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688" y="5509537"/>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Phùng Hưng  (năm 776</a:t>
            </a:r>
            <a:r>
              <a:rPr lang="en-US" sz="3200" b="1">
                <a:solidFill>
                  <a:srgbClr val="FFFF2D"/>
                </a:solidFill>
                <a:latin typeface="Times New Roman" panose="02020603050405020304" pitchFamily="18" charset="0"/>
                <a:cs typeface="Times New Roman" panose="02020603050405020304" pitchFamily="18" charset="0"/>
              </a:rPr>
              <a:t>)</a:t>
            </a: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6411336" y="5509537"/>
            <a:ext cx="5486400" cy="2062103"/>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Khúc Thừa Dụ  (năm 905)</a:t>
            </a:r>
          </a:p>
          <a:p>
            <a:pPr algn="ct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28" y="1171892"/>
            <a:ext cx="5565321" cy="389572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072" y="1171892"/>
            <a:ext cx="5312928" cy="3944222"/>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669239" y="70583"/>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Tree>
    <p:extLst>
      <p:ext uri="{BB962C8B-B14F-4D97-AF65-F5344CB8AC3E}">
        <p14:creationId xmlns:p14="http://schemas.microsoft.com/office/powerpoint/2010/main" val="3281967604"/>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childTnLst>
                          </p:cTn>
                        </p:par>
                        <p:par>
                          <p:cTn id="19" fill="hold">
                            <p:stCondLst>
                              <p:cond delay="900"/>
                            </p:stCondLst>
                            <p:childTnLst>
                              <p:par>
                                <p:cTn id="20" presetID="31" presetClass="entr" presetSubtype="0" fill="hold" nodeType="afterEffect">
                                  <p:stCondLst>
                                    <p:cond delay="0"/>
                                  </p:stCondLst>
                                  <p:iterate type="wd">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90"/>
                                          </p:val>
                                        </p:tav>
                                        <p:tav tm="100000">
                                          <p:val>
                                            <p:fltVal val="0"/>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iterate type="wd">
                                    <p:tmPct val="10000"/>
                                  </p:iterate>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par>
                          <p:cTn id="31" fill="hold">
                            <p:stCondLst>
                              <p:cond delay="950"/>
                            </p:stCondLst>
                            <p:childTnLst>
                              <p:par>
                                <p:cTn id="32" presetID="31" presetClass="entr" presetSubtype="0" fill="hold" nodeType="afterEffect">
                                  <p:stCondLst>
                                    <p:cond delay="0"/>
                                  </p:stCondLst>
                                  <p:iterate type="wd">
                                    <p:tmPct val="5000"/>
                                  </p:iterate>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 calcmode="lin" valueType="num">
                                      <p:cBhvr>
                                        <p:cTn id="36" dur="500" fill="hold"/>
                                        <p:tgtEl>
                                          <p:spTgt spid="5"/>
                                        </p:tgtEl>
                                        <p:attrNameLst>
                                          <p:attrName>style.rotation</p:attrName>
                                        </p:attrNameLst>
                                      </p:cBhvr>
                                      <p:tavLst>
                                        <p:tav tm="0">
                                          <p:val>
                                            <p:fltVal val="90"/>
                                          </p:val>
                                        </p:tav>
                                        <p:tav tm="100000">
                                          <p:val>
                                            <p:fltVal val="0"/>
                                          </p:val>
                                        </p:tav>
                                      </p:tavLst>
                                    </p:anim>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688" y="5509537"/>
            <a:ext cx="5486400" cy="1077218"/>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Dương Đình Nghệ (năm 931)  </a:t>
            </a:r>
          </a:p>
        </p:txBody>
      </p:sp>
      <p:sp>
        <p:nvSpPr>
          <p:cNvPr id="10" name="Rectangle 9"/>
          <p:cNvSpPr/>
          <p:nvPr/>
        </p:nvSpPr>
        <p:spPr>
          <a:xfrm>
            <a:off x="6411336" y="5509537"/>
            <a:ext cx="5486400" cy="2062103"/>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Chiến thắng Bạch Đằng</a:t>
            </a:r>
          </a:p>
          <a:p>
            <a:pPr algn="ctr"/>
            <a:r>
              <a:rPr lang="vi-VN" sz="3200" b="1">
                <a:solidFill>
                  <a:srgbClr val="FFFF2D"/>
                </a:solidFill>
                <a:latin typeface="Times New Roman" panose="02020603050405020304" pitchFamily="18" charset="0"/>
                <a:cs typeface="Times New Roman" panose="02020603050405020304" pitchFamily="18" charset="0"/>
              </a:rPr>
              <a:t>(năm 9</a:t>
            </a:r>
            <a:r>
              <a:rPr lang="en-US" sz="3200" b="1">
                <a:solidFill>
                  <a:srgbClr val="FFFF2D"/>
                </a:solidFill>
                <a:latin typeface="Times New Roman" panose="02020603050405020304" pitchFamily="18" charset="0"/>
                <a:cs typeface="Times New Roman" panose="02020603050405020304" pitchFamily="18" charset="0"/>
              </a:rPr>
              <a:t>38</a:t>
            </a:r>
            <a:r>
              <a:rPr lang="vi-VN" sz="3200" b="1">
                <a:solidFill>
                  <a:srgbClr val="FFFF2D"/>
                </a:solidFill>
                <a:latin typeface="Times New Roman" panose="02020603050405020304" pitchFamily="18" charset="0"/>
                <a:cs typeface="Times New Roman" panose="02020603050405020304" pitchFamily="18" charset="0"/>
              </a:rPr>
              <a:t>)</a:t>
            </a:r>
          </a:p>
          <a:p>
            <a:pPr algn="ct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08" y="1028144"/>
            <a:ext cx="5425280" cy="4231718"/>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336" y="1028144"/>
            <a:ext cx="5427228" cy="4233238"/>
          </a:xfrm>
          <a:prstGeom prst="rect">
            <a:avLst/>
          </a:prstGeom>
          <a:ln>
            <a:noFill/>
          </a:ln>
          <a:effectLst>
            <a:softEdge rad="112500"/>
          </a:effectLst>
        </p:spPr>
      </p:pic>
      <p:sp>
        <p:nvSpPr>
          <p:cNvPr id="8" name="Rectangle 7"/>
          <p:cNvSpPr/>
          <p:nvPr/>
        </p:nvSpPr>
        <p:spPr>
          <a:xfrm>
            <a:off x="364351" y="195421"/>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
        <p:nvSpPr>
          <p:cNvPr id="9" name="Rectangle 8"/>
          <p:cNvSpPr/>
          <p:nvPr/>
        </p:nvSpPr>
        <p:spPr>
          <a:xfrm>
            <a:off x="6529178" y="195421"/>
            <a:ext cx="4875053"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Chiến thắng vang dội</a:t>
            </a:r>
          </a:p>
        </p:txBody>
      </p:sp>
    </p:spTree>
    <p:extLst>
      <p:ext uri="{BB962C8B-B14F-4D97-AF65-F5344CB8AC3E}">
        <p14:creationId xmlns:p14="http://schemas.microsoft.com/office/powerpoint/2010/main" val="134920401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par>
                          <p:cTn id="21" fill="hold">
                            <p:stCondLst>
                              <p:cond delay="900"/>
                            </p:stCondLst>
                            <p:childTnLst>
                              <p:par>
                                <p:cTn id="22" presetID="9" presetClass="entr" presetSubtype="0" fill="hold" nodeType="afterEffect">
                                  <p:stCondLst>
                                    <p:cond delay="0"/>
                                  </p:stCondLst>
                                  <p:iterate type="wd">
                                    <p:tmPct val="10000"/>
                                  </p:iterate>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par>
                                <p:cTn id="25" presetID="42" presetClass="entr" presetSubtype="0" fill="hold" grpId="0" nodeType="withEffect">
                                  <p:stCondLst>
                                    <p:cond delay="0"/>
                                  </p:stCondLst>
                                  <p:iterate type="wd">
                                    <p:tmPct val="10000"/>
                                  </p:iterate>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1550"/>
                            </p:stCondLst>
                            <p:childTnLst>
                              <p:par>
                                <p:cTn id="31" presetID="26" presetClass="emph" presetSubtype="0" repeatCount="indefinite" fill="hold" grpId="1" nodeType="afterEffect">
                                  <p:stCondLst>
                                    <p:cond delay="0"/>
                                  </p:stCondLst>
                                  <p:iterate type="wd">
                                    <p:tmPct val="0"/>
                                  </p:iterate>
                                  <p:childTnLst>
                                    <p:animEffect transition="out" filter="fade">
                                      <p:cBhvr>
                                        <p:cTn id="32" dur="1000" tmFilter="0, 0; .2, .5; .8, .5; 1, 0"/>
                                        <p:tgtEl>
                                          <p:spTgt spid="9"/>
                                        </p:tgtEl>
                                      </p:cBhvr>
                                    </p:animEffect>
                                    <p:animScale>
                                      <p:cBhvr>
                                        <p:cTn id="33" dur="500" autoRev="1" fill="hold"/>
                                        <p:tgtEl>
                                          <p:spTgt spid="9"/>
                                        </p:tgtEl>
                                      </p:cBhvr>
                                      <p:by x="105000" y="105000"/>
                                    </p:animScale>
                                  </p:childTnLst>
                                </p:cTn>
                              </p:par>
                              <p:par>
                                <p:cTn id="34" presetID="50" presetClass="entr" presetSubtype="0" decel="100000" fill="hold" grpId="0" nodeType="withEffect">
                                  <p:stCondLst>
                                    <p:cond delay="0"/>
                                  </p:stCondLst>
                                  <p:iterate type="wd">
                                    <p:tmPct val="10000"/>
                                  </p:iterate>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strVal val="#ppt_w+.3"/>
                                          </p:val>
                                        </p:tav>
                                        <p:tav tm="100000">
                                          <p:val>
                                            <p:strVal val="#ppt_w"/>
                                          </p:val>
                                        </p:tav>
                                      </p:tavLst>
                                    </p:anim>
                                    <p:anim calcmode="lin" valueType="num">
                                      <p:cBhvr>
                                        <p:cTn id="37" dur="500" fill="hold"/>
                                        <p:tgtEl>
                                          <p:spTgt spid="10"/>
                                        </p:tgtEl>
                                        <p:attrNameLst>
                                          <p:attrName>ppt_h</p:attrName>
                                        </p:attrNameLst>
                                      </p:cBhvr>
                                      <p:tavLst>
                                        <p:tav tm="0">
                                          <p:val>
                                            <p:strVal val="#ppt_h"/>
                                          </p:val>
                                        </p:tav>
                                        <p:tav tm="100000">
                                          <p:val>
                                            <p:strVal val="#ppt_h"/>
                                          </p:val>
                                        </p:tav>
                                      </p:tavLst>
                                    </p:anim>
                                    <p:animEffect transition="in" filter="fade">
                                      <p:cBhvr>
                                        <p:cTn id="38" dur="500"/>
                                        <p:tgtEl>
                                          <p:spTgt spid="10"/>
                                        </p:tgtEl>
                                      </p:cBhvr>
                                    </p:animEffect>
                                  </p:childTnLst>
                                </p:cTn>
                              </p:par>
                            </p:childTnLst>
                          </p:cTn>
                        </p:par>
                        <p:par>
                          <p:cTn id="39" fill="hold">
                            <p:stCondLst>
                              <p:cond delay="2550"/>
                            </p:stCondLst>
                            <p:childTnLst>
                              <p:par>
                                <p:cTn id="40" presetID="9" presetClass="entr" presetSubtype="0" fill="hold" nodeType="afterEffect">
                                  <p:stCondLst>
                                    <p:cond delay="0"/>
                                  </p:stCondLst>
                                  <p:iterate type="wd">
                                    <p:tmPct val="10000"/>
                                  </p:iterate>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8" grpId="0"/>
      <p:bldP spid="8" grpId="1"/>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606508" y="1056176"/>
            <a:ext cx="10975892" cy="3644139"/>
          </a:xfrm>
          <a:prstGeom prst="rect">
            <a:avLst/>
          </a:prstGeom>
          <a:noFill/>
        </p:spPr>
        <p:txBody>
          <a:bodyPr wrap="square" rtlCol="0" anchor="ctr">
            <a:spAutoFit/>
          </a:bodyPr>
          <a:lstStyle/>
          <a:p>
            <a:pPr algn="ctr">
              <a:lnSpc>
                <a:spcPct val="150000"/>
              </a:lnSpc>
            </a:pPr>
            <a:r>
              <a:rPr lang="vi-VN"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HƠN MỘT NGHÌN NĂM </a:t>
            </a:r>
            <a:endParaRPr lang="en-US"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pPr>
            <a:r>
              <a:rPr lang="vi-VN"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ĐẤU TRANH GIÀNH LẠI ĐỘC LẬP </a:t>
            </a:r>
            <a:endParaRPr lang="en-US"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pPr>
            <a:r>
              <a:rPr lang="vi-VN"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(Từ năm 179 TCN đến năm 938)</a:t>
            </a:r>
            <a:endParaRPr lang="vi-VN" altLang="zh-CN" sz="5400" dirty="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 y="-769460"/>
            <a:ext cx="3505200" cy="49578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3794" y="759390"/>
            <a:ext cx="4848606" cy="6858000"/>
          </a:xfrm>
          <a:prstGeom prst="rect">
            <a:avLst/>
          </a:prstGeom>
        </p:spPr>
      </p:pic>
    </p:spTree>
    <p:extLst>
      <p:ext uri="{BB962C8B-B14F-4D97-AF65-F5344CB8AC3E}">
        <p14:creationId xmlns:p14="http://schemas.microsoft.com/office/powerpoint/2010/main" val="153431298"/>
      </p:ext>
    </p:extLst>
  </p:cSld>
  <p:clrMapOvr>
    <a:masterClrMapping/>
  </p:clrMapOvr>
  <mc:AlternateContent xmlns:mc="http://schemas.openxmlformats.org/markup-compatibility/2006" xmlns:p14="http://schemas.microsoft.com/office/powerpoint/2010/main">
    <mc:Choice Requires="p14">
      <p:transition spd="med" p14:dur="700">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4" fill="hold" grpId="0" nodeType="withEffect">
                                  <p:stCondLst>
                                    <p:cond delay="0"/>
                                  </p:stCondLst>
                                  <p:iterate type="wd">
                                    <p:tmPct val="10000"/>
                                  </p:iterate>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61" presetClass="path" presetSubtype="0" accel="50000" decel="50000" fill="hold" nodeType="withEffect">
                                  <p:stCondLst>
                                    <p:cond delay="0"/>
                                  </p:stCondLst>
                                  <p:childTnLst>
                                    <p:animMotion origin="layout" path="M -0.47448 0.07477 C -0.4957 0.08079 -0.51966 0.08727 -0.53021 0.09514 C -0.54088 0.10393 -0.54596 0.11435 -0.55169 0.125 C -0.55664 0.13518 -0.55169 0.14398 -0.54596 0.1537 C -0.54088 0.1625 -0.53294 0.17199 -0.51432 0.18009 C -0.49844 0.18819 -0.47161 0.19467 -0.44258 0.19954 C -0.41575 0.2044 -0.38411 0.20741 -0.35234 0.20903 C -0.32057 0.21065 -0.28802 0.21065 -0.25924 0.20903 C -0.22747 0.20741 -0.19791 0.2037 -0.17409 0.19722 C -0.15013 0.19143 -0.12903 0.18426 -0.11849 0.17546 C -0.10495 0.16759 -0.09974 0.15625 -0.09974 0.14745 C -0.097 0.13866 -0.09974 0.12801 -0.11315 0.11921 C -0.12617 0.11111 -0.15013 0.10486 -0.18203 0.10162 C -0.21406 0.09907 -0.24622 0.10231 -0.26732 0.1081 C -0.28568 0.11389 -0.29909 0.12222 -0.30182 0.13287 C -0.30182 0.14329 -0.29909 0.15301 -0.28568 0.16111 C -0.27226 0.16921 -0.275 0.1706 -0.22187 0.18125 C -0.17409 0.19213 -0.12617 0.18889 -0.097 0.18958 C -0.06797 0.18958 -0.04388 0.18657 -0.01471 0.18356 C 0.01745 0.1794 0.04388 0.17199 0.06224 0.16574 C 0.08099 0.15926 0.08893 0.15162 0.09961 0.13866 C 0.10768 0.12569 0.10768 0.11921 0.10768 0.10972 C 0.10768 0.09977 0.10768 0.09028 0.10768 0.08079 " pathEditMode="relative" rAng="0" ptsTypes="AAAAAAAAAAAAAAAAAAAAAAA">
                                      <p:cBhvr>
                                        <p:cTn id="17" dur="2000" fill="hold"/>
                                        <p:tgtEl>
                                          <p:spTgt spid="4"/>
                                        </p:tgtEl>
                                        <p:attrNameLst>
                                          <p:attrName>ppt_x</p:attrName>
                                          <p:attrName>ppt_y</p:attrName>
                                        </p:attrNameLst>
                                      </p:cBhvr>
                                      <p:rCtr x="25143" y="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413338"/>
            <a:ext cx="6096000" cy="646331"/>
          </a:xfrm>
          <a:prstGeom prst="rect">
            <a:avLst/>
          </a:prstGeom>
        </p:spPr>
        <p:txBody>
          <a:bodyPr>
            <a:spAutoFit/>
          </a:bodyPr>
          <a:lstStyle/>
          <a:p>
            <a:pPr algn="ctr"/>
            <a:endParaRPr lang="vi-VN" b="1">
              <a:solidFill>
                <a:srgbClr val="FFFF99"/>
              </a:solidFill>
              <a:latin typeface="Times New Roman" panose="02020603050405020304" pitchFamily="18" charset="0"/>
              <a:cs typeface="Times New Roman" panose="02020603050405020304" pitchFamily="18" charset="0"/>
            </a:endParaRPr>
          </a:p>
          <a:p>
            <a:pPr algn="ctr"/>
            <a:endParaRPr lang="vi-VN" b="1">
              <a:solidFill>
                <a:srgbClr val="FFFF99"/>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901" y="197526"/>
            <a:ext cx="8481578" cy="4431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148771" y="4974780"/>
            <a:ext cx="11894457" cy="1569660"/>
          </a:xfrm>
          <a:prstGeom prst="rect">
            <a:avLst/>
          </a:prstGeom>
        </p:spPr>
        <p:txBody>
          <a:bodyPr wrap="square">
            <a:spAutoFit/>
          </a:bodyPr>
          <a:lstStyle/>
          <a:p>
            <a:pPr algn="just">
              <a:spcAft>
                <a:spcPts val="500"/>
              </a:spcAft>
            </a:pPr>
            <a:r>
              <a:rPr lang="en-US" sz="3200" b="1">
                <a:solidFill>
                  <a:srgbClr val="FFFF2D"/>
                </a:solidFill>
                <a:latin typeface="Times New Roman" panose="02020603050405020304" pitchFamily="18" charset="0"/>
                <a:cs typeface="Times New Roman" panose="02020603050405020304" pitchFamily="18" charset="0"/>
              </a:rPr>
              <a:t>	</a:t>
            </a:r>
            <a:r>
              <a:rPr lang="vi-VN" sz="3200" b="1">
                <a:solidFill>
                  <a:srgbClr val="FFFF2D"/>
                </a:solidFill>
                <a:latin typeface="Times New Roman" panose="02020603050405020304" pitchFamily="18" charset="0"/>
                <a:cs typeface="Times New Roman" panose="02020603050405020304" pitchFamily="18" charset="0"/>
              </a:rPr>
              <a:t>Chiến thắng Bạch Đằng của Ngô Quyền (năm 938) đã kết thúc hơn </a:t>
            </a:r>
            <a:r>
              <a:rPr lang="en-US" sz="3200" b="1">
                <a:solidFill>
                  <a:srgbClr val="FFFF2D"/>
                </a:solidFill>
                <a:latin typeface="Times New Roman" panose="02020603050405020304" pitchFamily="18" charset="0"/>
                <a:cs typeface="Times New Roman" panose="02020603050405020304" pitchFamily="18" charset="0"/>
              </a:rPr>
              <a:t>1000 </a:t>
            </a:r>
            <a:r>
              <a:rPr lang="vi-VN" sz="3200" b="1">
                <a:solidFill>
                  <a:srgbClr val="FFFF2D"/>
                </a:solidFill>
                <a:latin typeface="Times New Roman" panose="02020603050405020304" pitchFamily="18" charset="0"/>
                <a:cs typeface="Times New Roman" panose="02020603050405020304" pitchFamily="18" charset="0"/>
              </a:rPr>
              <a:t>năm đô hộ của các triều đại phong kiến phương Bắc, giành lại độc lập hoàn toàn cho đất nước ta.</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351" t="32050" r="25322" b="30450"/>
          <a:stretch/>
        </p:blipFill>
        <p:spPr>
          <a:xfrm>
            <a:off x="2132901" y="3406640"/>
            <a:ext cx="1428750" cy="1568140"/>
          </a:xfrm>
          <a:prstGeom prst="rect">
            <a:avLst/>
          </a:prstGeom>
        </p:spPr>
      </p:pic>
    </p:spTree>
    <p:extLst>
      <p:ext uri="{BB962C8B-B14F-4D97-AF65-F5344CB8AC3E}">
        <p14:creationId xmlns:p14="http://schemas.microsoft.com/office/powerpoint/2010/main" val="2645681092"/>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63" presetClass="path" presetSubtype="0" accel="50000" decel="50000" fill="hold" nodeType="afterEffect">
                                  <p:stCondLst>
                                    <p:cond delay="0"/>
                                  </p:stCondLst>
                                  <p:iterate type="wd">
                                    <p:tmPct val="0"/>
                                  </p:iterate>
                                  <p:childTnLst>
                                    <p:animMotion origin="layout" path="M -3.75E-6 -1.11111E-6 L 0.58672 0.01667 " pathEditMode="relative" rAng="0" ptsTypes="AA">
                                      <p:cBhvr>
                                        <p:cTn id="16" dur="2000" fill="hold"/>
                                        <p:tgtEl>
                                          <p:spTgt spid="6"/>
                                        </p:tgtEl>
                                        <p:attrNameLst>
                                          <p:attrName>ppt_x</p:attrName>
                                          <p:attrName>ppt_y</p:attrName>
                                        </p:attrNameLst>
                                      </p:cBhvr>
                                      <p:rCtr x="29336" y="833"/>
                                    </p:animMotion>
                                  </p:childTnLst>
                                </p:cTn>
                              </p:par>
                              <p:par>
                                <p:cTn id="17" presetID="18" presetClass="entr" presetSubtype="12" fill="hold" grpId="0" nodeType="with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par>
                          <p:cTn id="20" fill="hold">
                            <p:stCondLst>
                              <p:cond delay="3400"/>
                            </p:stCondLst>
                            <p:childTnLst>
                              <p:par>
                                <p:cTn id="21" presetID="26" presetClass="emph" presetSubtype="0" fill="hold" nodeType="afterEffect">
                                  <p:stCondLst>
                                    <p:cond delay="0"/>
                                  </p:stCondLst>
                                  <p:iterate type="wd">
                                    <p:tmPct val="0"/>
                                  </p:iterate>
                                  <p:childTnLst>
                                    <p:animEffect transition="out" filter="fade">
                                      <p:cBhvr>
                                        <p:cTn id="22" dur="500" tmFilter="0, 0; .2, .5; .8, .5; 1, 0"/>
                                        <p:tgtEl>
                                          <p:spTgt spid="4"/>
                                        </p:tgtEl>
                                      </p:cBhvr>
                                    </p:animEffect>
                                    <p:animScale>
                                      <p:cBhvr>
                                        <p:cTn id="2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8003" y="252211"/>
            <a:ext cx="9563100" cy="830997"/>
          </a:xfrm>
          <a:prstGeom prst="rect">
            <a:avLst/>
          </a:prstGeom>
        </p:spPr>
        <p:txBody>
          <a:bodyPr wrap="square">
            <a:spAutoFit/>
          </a:bodyPr>
          <a:lstStyle/>
          <a:p>
            <a:pPr algn="just"/>
            <a:r>
              <a:rPr lang="vi-VN" sz="2400" b="1">
                <a:solidFill>
                  <a:schemeClr val="bg1"/>
                </a:solidFill>
                <a:latin typeface="Times New Roman" panose="02020603050405020304" pitchFamily="18" charset="0"/>
                <a:cs typeface="Times New Roman" panose="02020603050405020304" pitchFamily="18" charset="0"/>
              </a:rPr>
              <a:t>Em hãy kẻ và điền vào bảng thống kê các cuộc khởi nghĩa lớn của</a:t>
            </a:r>
            <a:r>
              <a:rPr lang="en-US" sz="2400" b="1">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nhân dân ta chống lại ách đô hộ của các triều đại phong kiến phương Bắc.</a:t>
            </a:r>
          </a:p>
        </p:txBody>
      </p:sp>
      <p:graphicFrame>
        <p:nvGraphicFramePr>
          <p:cNvPr id="7" name="Table 6"/>
          <p:cNvGraphicFramePr>
            <a:graphicFrameLocks noGrp="1"/>
          </p:cNvGraphicFramePr>
          <p:nvPr>
            <p:extLst>
              <p:ext uri="{D42A27DB-BD31-4B8C-83A1-F6EECF244321}">
                <p14:modId xmlns:p14="http://schemas.microsoft.com/office/powerpoint/2010/main" val="2722603899"/>
              </p:ext>
            </p:extLst>
          </p:nvPr>
        </p:nvGraphicFramePr>
        <p:xfrm>
          <a:off x="3219450" y="1369919"/>
          <a:ext cx="7650120" cy="5181600"/>
        </p:xfrm>
        <a:graphic>
          <a:graphicData uri="http://schemas.openxmlformats.org/drawingml/2006/table">
            <a:tbl>
              <a:tblPr firstRow="1" bandRow="1">
                <a:tableStyleId>{93296810-A885-4BE3-A3E7-6D5BEEA58F35}</a:tableStyleId>
              </a:tblPr>
              <a:tblGrid>
                <a:gridCol w="1962150">
                  <a:extLst>
                    <a:ext uri="{9D8B030D-6E8A-4147-A177-3AD203B41FA5}">
                      <a16:colId xmlns:a16="http://schemas.microsoft.com/office/drawing/2014/main" val="1404570702"/>
                    </a:ext>
                  </a:extLst>
                </a:gridCol>
                <a:gridCol w="5687970">
                  <a:extLst>
                    <a:ext uri="{9D8B030D-6E8A-4147-A177-3AD203B41FA5}">
                      <a16:colId xmlns:a16="http://schemas.microsoft.com/office/drawing/2014/main" val="2697016754"/>
                    </a:ext>
                  </a:extLst>
                </a:gridCol>
              </a:tblGrid>
              <a:tr h="370840">
                <a:tc>
                  <a:txBody>
                    <a:bodyPr/>
                    <a:lstStyle/>
                    <a:p>
                      <a:pPr algn="ctr"/>
                      <a:r>
                        <a:rPr lang="en-US" sz="2800" b="1">
                          <a:latin typeface="Times New Roman" panose="02020603050405020304" pitchFamily="18" charset="0"/>
                          <a:cs typeface="Times New Roman" panose="02020603050405020304" pitchFamily="18" charset="0"/>
                        </a:rPr>
                        <a:t>Thời</a:t>
                      </a:r>
                      <a:r>
                        <a:rPr lang="en-US" sz="2800" b="1" baseline="0">
                          <a:latin typeface="Times New Roman" panose="02020603050405020304" pitchFamily="18" charset="0"/>
                          <a:cs typeface="Times New Roman" panose="02020603050405020304" pitchFamily="18" charset="0"/>
                        </a:rPr>
                        <a:t> gian</a:t>
                      </a:r>
                      <a:endParaRPr lang="en-US" sz="2800" b="1">
                        <a:latin typeface="Times New Roman" panose="02020603050405020304" pitchFamily="18" charset="0"/>
                        <a:cs typeface="Times New Roman" panose="02020603050405020304" pitchFamily="18" charset="0"/>
                      </a:endParaRPr>
                    </a:p>
                  </a:txBody>
                  <a:tcPr/>
                </a:tc>
                <a:tc>
                  <a:txBody>
                    <a:bodyPr/>
                    <a:lstStyle/>
                    <a:p>
                      <a:pPr algn="ctr"/>
                      <a:r>
                        <a:rPr lang="en-US" sz="2800" b="1">
                          <a:latin typeface="Times New Roman" panose="02020603050405020304" pitchFamily="18" charset="0"/>
                          <a:cs typeface="Times New Roman" panose="02020603050405020304" pitchFamily="18" charset="0"/>
                        </a:rPr>
                        <a:t>Các</a:t>
                      </a:r>
                      <a:r>
                        <a:rPr lang="en-US" sz="2800" b="1" baseline="0">
                          <a:latin typeface="Times New Roman" panose="02020603050405020304" pitchFamily="18" charset="0"/>
                          <a:cs typeface="Times New Roman" panose="02020603050405020304" pitchFamily="18" charset="0"/>
                        </a:rPr>
                        <a:t> cuộc khởi nghĩa</a:t>
                      </a:r>
                      <a:endParaRPr lang="en-US" sz="28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42288552"/>
                  </a:ext>
                </a:extLst>
              </a:tr>
              <a:tr h="370840">
                <a:tc>
                  <a:txBody>
                    <a:bodyPr/>
                    <a:lstStyle/>
                    <a:p>
                      <a:r>
                        <a:rPr lang="en-US" sz="2800" b="1">
                          <a:latin typeface="Times New Roman" panose="02020603050405020304" pitchFamily="18" charset="0"/>
                          <a:cs typeface="Times New Roman" panose="02020603050405020304" pitchFamily="18" charset="0"/>
                        </a:rPr>
                        <a:t>Năm</a:t>
                      </a:r>
                      <a:r>
                        <a:rPr lang="en-US" sz="2800" b="1" baseline="0">
                          <a:latin typeface="Times New Roman" panose="02020603050405020304" pitchFamily="18" charset="0"/>
                          <a:cs typeface="Times New Roman" panose="02020603050405020304" pitchFamily="18" charset="0"/>
                        </a:rPr>
                        <a:t> 40</a:t>
                      </a:r>
                      <a:endParaRPr lang="en-US" sz="2800" b="1">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r>
                        <a:rPr lang="vi-VN" sz="2800" b="1">
                          <a:latin typeface="Times New Roman" panose="02020603050405020304" pitchFamily="18" charset="0"/>
                          <a:cs typeface="Times New Roman" panose="02020603050405020304" pitchFamily="18" charset="0"/>
                        </a:rPr>
                        <a:t>Khởi nghĩa Hai Bà Trưng </a:t>
                      </a:r>
                    </a:p>
                  </a:txBody>
                  <a:tcPr>
                    <a:solidFill>
                      <a:schemeClr val="accent2">
                        <a:lumMod val="20000"/>
                        <a:lumOff val="80000"/>
                      </a:schemeClr>
                    </a:solidFill>
                  </a:tcPr>
                </a:tc>
                <a:extLst>
                  <a:ext uri="{0D108BD9-81ED-4DB2-BD59-A6C34878D82A}">
                    <a16:rowId xmlns:a16="http://schemas.microsoft.com/office/drawing/2014/main" val="2682625662"/>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248</a:t>
                      </a:r>
                      <a:endParaRPr lang="en-US" sz="2800" b="1">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r>
                        <a:rPr lang="vi-VN" sz="2800" b="1">
                          <a:latin typeface="Times New Roman" panose="02020603050405020304" pitchFamily="18" charset="0"/>
                          <a:cs typeface="Times New Roman" panose="02020603050405020304" pitchFamily="18" charset="0"/>
                        </a:rPr>
                        <a:t>Khởi nghĩa Bà </a:t>
                      </a:r>
                      <a:r>
                        <a:rPr lang="en-US" sz="2800" b="1">
                          <a:latin typeface="Times New Roman" panose="02020603050405020304" pitchFamily="18" charset="0"/>
                          <a:cs typeface="Times New Roman" panose="02020603050405020304" pitchFamily="18" charset="0"/>
                        </a:rPr>
                        <a:t>Triệu</a:t>
                      </a:r>
                    </a:p>
                  </a:txBody>
                  <a:tcPr>
                    <a:solidFill>
                      <a:schemeClr val="accent2">
                        <a:lumMod val="40000"/>
                        <a:lumOff val="60000"/>
                      </a:schemeClr>
                    </a:solidFill>
                  </a:tcPr>
                </a:tc>
                <a:extLst>
                  <a:ext uri="{0D108BD9-81ED-4DB2-BD59-A6C34878D82A}">
                    <a16:rowId xmlns:a16="http://schemas.microsoft.com/office/drawing/2014/main" val="1990351743"/>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542</a:t>
                      </a:r>
                      <a:endParaRPr lang="en-US" sz="2800" b="1">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a:latin typeface="Times New Roman" panose="02020603050405020304" pitchFamily="18" charset="0"/>
                          <a:cs typeface="Times New Roman" panose="02020603050405020304" pitchFamily="18" charset="0"/>
                        </a:rPr>
                        <a:t>Khởi nghĩa </a:t>
                      </a:r>
                      <a:r>
                        <a:rPr lang="en-US" sz="2800" b="1">
                          <a:latin typeface="Times New Roman" panose="02020603050405020304" pitchFamily="18" charset="0"/>
                          <a:cs typeface="Times New Roman" panose="02020603050405020304" pitchFamily="18" charset="0"/>
                        </a:rPr>
                        <a:t>Lý</a:t>
                      </a:r>
                      <a:r>
                        <a:rPr lang="en-US" sz="2800" b="1" baseline="0">
                          <a:latin typeface="Times New Roman" panose="02020603050405020304" pitchFamily="18" charset="0"/>
                          <a:cs typeface="Times New Roman" panose="02020603050405020304" pitchFamily="18" charset="0"/>
                        </a:rPr>
                        <a:t> Bí</a:t>
                      </a:r>
                      <a:endParaRPr lang="en-US" sz="2800" b="1">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2963504699"/>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550</a:t>
                      </a:r>
                      <a:endParaRPr lang="en-US" sz="2800" b="1">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en-US" sz="2800" b="1">
                          <a:latin typeface="Times New Roman" panose="02020603050405020304" pitchFamily="18" charset="0"/>
                          <a:cs typeface="Times New Roman" panose="02020603050405020304" pitchFamily="18" charset="0"/>
                        </a:rPr>
                        <a:t>Khởi nghĩa Triệu Quang Phục </a:t>
                      </a:r>
                    </a:p>
                  </a:txBody>
                  <a:tcPr>
                    <a:solidFill>
                      <a:schemeClr val="accent3">
                        <a:lumMod val="40000"/>
                        <a:lumOff val="60000"/>
                      </a:schemeClr>
                    </a:solidFill>
                  </a:tcPr>
                </a:tc>
                <a:extLst>
                  <a:ext uri="{0D108BD9-81ED-4DB2-BD59-A6C34878D82A}">
                    <a16:rowId xmlns:a16="http://schemas.microsoft.com/office/drawing/2014/main" val="973482680"/>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722</a:t>
                      </a:r>
                      <a:endParaRPr lang="en-US" sz="2800" b="1">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r>
                        <a:rPr lang="en-US" sz="2800" b="1">
                          <a:latin typeface="Times New Roman" panose="02020603050405020304" pitchFamily="18" charset="0"/>
                          <a:cs typeface="Times New Roman" panose="02020603050405020304" pitchFamily="18" charset="0"/>
                        </a:rPr>
                        <a:t>Khởi nghĩa Mai Thúc Loan</a:t>
                      </a:r>
                    </a:p>
                  </a:txBody>
                  <a:tcPr>
                    <a:solidFill>
                      <a:schemeClr val="accent6">
                        <a:lumMod val="20000"/>
                        <a:lumOff val="80000"/>
                      </a:schemeClr>
                    </a:solidFill>
                  </a:tcPr>
                </a:tc>
                <a:extLst>
                  <a:ext uri="{0D108BD9-81ED-4DB2-BD59-A6C34878D82A}">
                    <a16:rowId xmlns:a16="http://schemas.microsoft.com/office/drawing/2014/main" val="2153628733"/>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776</a:t>
                      </a:r>
                      <a:endParaRPr lang="en-US" sz="2800" b="1">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r>
                        <a:rPr lang="vi-VN" sz="2800" b="1">
                          <a:latin typeface="Times New Roman" panose="02020603050405020304" pitchFamily="18" charset="0"/>
                          <a:cs typeface="Times New Roman" panose="02020603050405020304" pitchFamily="18" charset="0"/>
                        </a:rPr>
                        <a:t>Khởi nghĩa Phùng Hưng </a:t>
                      </a:r>
                      <a:endParaRPr lang="en-US" sz="2800" b="1">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4197060134"/>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905</a:t>
                      </a:r>
                      <a:endParaRPr lang="en-US" sz="2800" b="1">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800" b="1">
                          <a:latin typeface="Times New Roman" panose="02020603050405020304" pitchFamily="18" charset="0"/>
                          <a:cs typeface="Times New Roman" panose="02020603050405020304" pitchFamily="18" charset="0"/>
                        </a:rPr>
                        <a:t>Khởi nghĩa Khúc Thừa Dụ </a:t>
                      </a:r>
                    </a:p>
                  </a:txBody>
                  <a:tcPr>
                    <a:solidFill>
                      <a:schemeClr val="accent4">
                        <a:lumMod val="20000"/>
                        <a:lumOff val="80000"/>
                      </a:schemeClr>
                    </a:solidFill>
                  </a:tcPr>
                </a:tc>
                <a:extLst>
                  <a:ext uri="{0D108BD9-81ED-4DB2-BD59-A6C34878D82A}">
                    <a16:rowId xmlns:a16="http://schemas.microsoft.com/office/drawing/2014/main" val="2498087301"/>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931</a:t>
                      </a:r>
                      <a:endParaRPr lang="en-US" sz="2800" b="1">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vi-VN" sz="2800" b="1">
                          <a:latin typeface="Times New Roman" panose="02020603050405020304" pitchFamily="18" charset="0"/>
                          <a:cs typeface="Times New Roman" panose="02020603050405020304" pitchFamily="18" charset="0"/>
                        </a:rPr>
                        <a:t>Khởi nghĩa Dương Đình Nghệ </a:t>
                      </a:r>
                      <a:endParaRPr lang="en-US" sz="2800" b="1">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44396828"/>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938</a:t>
                      </a:r>
                      <a:endParaRPr lang="en-US" sz="2800" b="1">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a:txBody>
                    <a:bodyPr/>
                    <a:lstStyle/>
                    <a:p>
                      <a:r>
                        <a:rPr lang="en-US" sz="2800" b="1">
                          <a:latin typeface="Times New Roman" panose="02020603050405020304" pitchFamily="18" charset="0"/>
                          <a:cs typeface="Times New Roman" panose="02020603050405020304" pitchFamily="18" charset="0"/>
                        </a:rPr>
                        <a:t>Chiến</a:t>
                      </a:r>
                      <a:r>
                        <a:rPr lang="en-US" sz="2800" b="1" baseline="0">
                          <a:latin typeface="Times New Roman" panose="02020603050405020304" pitchFamily="18" charset="0"/>
                          <a:cs typeface="Times New Roman" panose="02020603050405020304" pitchFamily="18" charset="0"/>
                        </a:rPr>
                        <a:t> thắng Bạch Đằng</a:t>
                      </a:r>
                      <a:endParaRPr lang="en-US" sz="2800" b="1">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extLst>
                  <a:ext uri="{0D108BD9-81ED-4DB2-BD59-A6C34878D82A}">
                    <a16:rowId xmlns:a16="http://schemas.microsoft.com/office/drawing/2014/main" val="2778462304"/>
                  </a:ext>
                </a:extLst>
              </a:tr>
            </a:tbl>
          </a:graphicData>
        </a:graphic>
      </p:graphicFrame>
      <p:grpSp>
        <p:nvGrpSpPr>
          <p:cNvPr id="8" name="Group 7"/>
          <p:cNvGrpSpPr/>
          <p:nvPr/>
        </p:nvGrpSpPr>
        <p:grpSpPr>
          <a:xfrm>
            <a:off x="-458509" y="-233204"/>
            <a:ext cx="3449359" cy="2465020"/>
            <a:chOff x="-164594" y="-174172"/>
            <a:chExt cx="4001104" cy="2859314"/>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0" name="Rectangle 9"/>
            <p:cNvSpPr/>
            <p:nvPr/>
          </p:nvSpPr>
          <p:spPr>
            <a:xfrm>
              <a:off x="1603010" y="603820"/>
              <a:ext cx="1082551" cy="1106722"/>
            </a:xfrm>
            <a:prstGeom prst="rect">
              <a:avLst/>
            </a:prstGeom>
            <a:noFill/>
          </p:spPr>
          <p:txBody>
            <a:bodyPr wrap="none" lIns="91440" tIns="45720" rIns="91440" bIns="45720">
              <a:spAutoFit/>
            </a:bodyPr>
            <a:lstStyle/>
            <a:p>
              <a:pPr algn="ctr"/>
              <a:r>
                <a:rPr lang="en-US" sz="28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28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3</a:t>
              </a: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73" y="2062319"/>
            <a:ext cx="4848606" cy="6858000"/>
          </a:xfrm>
          <a:prstGeom prst="rect">
            <a:avLst/>
          </a:prstGeom>
        </p:spPr>
      </p:pic>
      <p:sp>
        <p:nvSpPr>
          <p:cNvPr id="3" name="Rectangle 2"/>
          <p:cNvSpPr/>
          <p:nvPr/>
        </p:nvSpPr>
        <p:spPr>
          <a:xfrm>
            <a:off x="3226745" y="1860330"/>
            <a:ext cx="1967405" cy="470761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86855" y="1860331"/>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186854" y="2395076"/>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83568" y="2902536"/>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180281" y="3386759"/>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86796" y="3938552"/>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186796" y="4490345"/>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186796" y="5007643"/>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80280" y="5541952"/>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173705" y="6041201"/>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219450" y="1860330"/>
            <a:ext cx="7643545" cy="4707613"/>
            <a:chOff x="3219450" y="1860330"/>
            <a:chExt cx="7643545" cy="4707613"/>
          </a:xfrm>
        </p:grpSpPr>
        <p:cxnSp>
          <p:nvCxnSpPr>
            <p:cNvPr id="5" name="Straight Connector 4"/>
            <p:cNvCxnSpPr/>
            <p:nvPr/>
          </p:nvCxnSpPr>
          <p:spPr>
            <a:xfrm>
              <a:off x="5180280" y="1860330"/>
              <a:ext cx="0" cy="47076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19450" y="1860330"/>
              <a:ext cx="7643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17439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iterate type="wd">
                                    <p:tmPct val="10000"/>
                                  </p:iterate>
                                  <p:childTnLst>
                                    <p:set>
                                      <p:cBhvr>
                                        <p:cTn id="10" dur="1" fill="hold">
                                          <p:stCondLst>
                                            <p:cond delay="0"/>
                                          </p:stCondLst>
                                        </p:cTn>
                                        <p:tgtEl>
                                          <p:spTgt spid="8"/>
                                        </p:tgtEl>
                                        <p:attrNameLst>
                                          <p:attrName>style.visibility</p:attrName>
                                        </p:attrNameLst>
                                      </p:cBhvr>
                                      <p:to>
                                        <p:strVal val="visible"/>
                                      </p:to>
                                    </p:set>
                                    <p:animEffect transition="in" filter="wipe(down)">
                                      <p:cBhvr>
                                        <p:cTn id="11" dur="145">
                                          <p:stCondLst>
                                            <p:cond delay="0"/>
                                          </p:stCondLst>
                                        </p:cTn>
                                        <p:tgtEl>
                                          <p:spTgt spid="8"/>
                                        </p:tgtEl>
                                      </p:cBhvr>
                                    </p:animEffect>
                                    <p:anim calcmode="lin" valueType="num">
                                      <p:cBhvr>
                                        <p:cTn id="1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7" dur="7">
                                          <p:stCondLst>
                                            <p:cond delay="162"/>
                                          </p:stCondLst>
                                        </p:cTn>
                                        <p:tgtEl>
                                          <p:spTgt spid="8"/>
                                        </p:tgtEl>
                                      </p:cBhvr>
                                      <p:to x="100000" y="60000"/>
                                    </p:animScale>
                                    <p:animScale>
                                      <p:cBhvr>
                                        <p:cTn id="18" dur="41" decel="50000">
                                          <p:stCondLst>
                                            <p:cond delay="169"/>
                                          </p:stCondLst>
                                        </p:cTn>
                                        <p:tgtEl>
                                          <p:spTgt spid="8"/>
                                        </p:tgtEl>
                                      </p:cBhvr>
                                      <p:to x="100000" y="100000"/>
                                    </p:animScale>
                                    <p:animScale>
                                      <p:cBhvr>
                                        <p:cTn id="19" dur="7">
                                          <p:stCondLst>
                                            <p:cond delay="328"/>
                                          </p:stCondLst>
                                        </p:cTn>
                                        <p:tgtEl>
                                          <p:spTgt spid="8"/>
                                        </p:tgtEl>
                                      </p:cBhvr>
                                      <p:to x="100000" y="80000"/>
                                    </p:animScale>
                                    <p:animScale>
                                      <p:cBhvr>
                                        <p:cTn id="20" dur="41" decel="50000">
                                          <p:stCondLst>
                                            <p:cond delay="335"/>
                                          </p:stCondLst>
                                        </p:cTn>
                                        <p:tgtEl>
                                          <p:spTgt spid="8"/>
                                        </p:tgtEl>
                                      </p:cBhvr>
                                      <p:to x="100000" y="100000"/>
                                    </p:animScale>
                                    <p:animScale>
                                      <p:cBhvr>
                                        <p:cTn id="21" dur="7">
                                          <p:stCondLst>
                                            <p:cond delay="410"/>
                                          </p:stCondLst>
                                        </p:cTn>
                                        <p:tgtEl>
                                          <p:spTgt spid="8"/>
                                        </p:tgtEl>
                                      </p:cBhvr>
                                      <p:to x="100000" y="90000"/>
                                    </p:animScale>
                                    <p:animScale>
                                      <p:cBhvr>
                                        <p:cTn id="22" dur="41" decel="50000">
                                          <p:stCondLst>
                                            <p:cond delay="417"/>
                                          </p:stCondLst>
                                        </p:cTn>
                                        <p:tgtEl>
                                          <p:spTgt spid="8"/>
                                        </p:tgtEl>
                                      </p:cBhvr>
                                      <p:to x="100000" y="100000"/>
                                    </p:animScale>
                                    <p:animScale>
                                      <p:cBhvr>
                                        <p:cTn id="23" dur="7">
                                          <p:stCondLst>
                                            <p:cond delay="452"/>
                                          </p:stCondLst>
                                        </p:cTn>
                                        <p:tgtEl>
                                          <p:spTgt spid="8"/>
                                        </p:tgtEl>
                                      </p:cBhvr>
                                      <p:to x="100000" y="95000"/>
                                    </p:animScale>
                                    <p:animScale>
                                      <p:cBhvr>
                                        <p:cTn id="24" dur="41" decel="50000">
                                          <p:stCondLst>
                                            <p:cond delay="459"/>
                                          </p:stCondLst>
                                        </p:cTn>
                                        <p:tgtEl>
                                          <p:spTgt spid="8"/>
                                        </p:tgtEl>
                                      </p:cBhvr>
                                      <p:to x="100000" y="100000"/>
                                    </p:animScale>
                                  </p:childTnLst>
                                </p:cTn>
                              </p:par>
                            </p:childTnLst>
                          </p:cTn>
                        </p:par>
                        <p:par>
                          <p:cTn id="25" fill="hold">
                            <p:stCondLst>
                              <p:cond delay="1000"/>
                            </p:stCondLst>
                            <p:childTnLst>
                              <p:par>
                                <p:cTn id="26" presetID="47" presetClass="entr" presetSubtype="0" fill="hold" grpId="0" nodeType="afterEffect">
                                  <p:stCondLst>
                                    <p:cond delay="0"/>
                                  </p:stCondLst>
                                  <p:iterate type="wd">
                                    <p:tmPct val="10000"/>
                                  </p:iterate>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anim calcmode="lin" valueType="num">
                                      <p:cBhvr>
                                        <p:cTn id="29" dur="500" fill="hold"/>
                                        <p:tgtEl>
                                          <p:spTgt spid="2"/>
                                        </p:tgtEl>
                                        <p:attrNameLst>
                                          <p:attrName>ppt_x</p:attrName>
                                        </p:attrNameLst>
                                      </p:cBhvr>
                                      <p:tavLst>
                                        <p:tav tm="0">
                                          <p:val>
                                            <p:strVal val="#ppt_x"/>
                                          </p:val>
                                        </p:tav>
                                        <p:tav tm="100000">
                                          <p:val>
                                            <p:strVal val="#ppt_x"/>
                                          </p:val>
                                        </p:tav>
                                      </p:tavLst>
                                    </p:anim>
                                    <p:anim calcmode="lin" valueType="num">
                                      <p:cBhvr>
                                        <p:cTn id="3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par>
                                <p:cTn id="36" presetID="14" presetClass="entr" presetSubtype="1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randombar(horizont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0" nodeType="clickEffect">
                                  <p:stCondLst>
                                    <p:cond delay="0"/>
                                  </p:stCondLst>
                                  <p:iterate type="wd">
                                    <p:tmPct val="10000"/>
                                  </p:iterate>
                                  <p:childTnLst>
                                    <p:animEffect transition="out" filter="dissolv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0" nodeType="clickEffect">
                                  <p:stCondLst>
                                    <p:cond delay="0"/>
                                  </p:stCondLst>
                                  <p:iterate type="wd">
                                    <p:tmPct val="10000"/>
                                  </p:iterate>
                                  <p:childTnLst>
                                    <p:animEffect transition="out" filter="dissolv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0" nodeType="clickEffect">
                                  <p:stCondLst>
                                    <p:cond delay="0"/>
                                  </p:stCondLst>
                                  <p:iterate type="wd">
                                    <p:tmPct val="10000"/>
                                  </p:iterate>
                                  <p:childTnLst>
                                    <p:animEffect transition="out" filter="dissolv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grpId="0" nodeType="clickEffect">
                                  <p:stCondLst>
                                    <p:cond delay="0"/>
                                  </p:stCondLst>
                                  <p:iterate type="wd">
                                    <p:tmPct val="10000"/>
                                  </p:iterate>
                                  <p:childTnLst>
                                    <p:animEffect transition="out" filter="dissolv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grpId="0" nodeType="clickEffect">
                                  <p:stCondLst>
                                    <p:cond delay="0"/>
                                  </p:stCondLst>
                                  <p:iterate type="wd">
                                    <p:tmPct val="10000"/>
                                  </p:iterate>
                                  <p:childTnLst>
                                    <p:animEffect transition="out" filter="dissolv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grpId="0" nodeType="clickEffect">
                                  <p:stCondLst>
                                    <p:cond delay="0"/>
                                  </p:stCondLst>
                                  <p:iterate type="wd">
                                    <p:tmPct val="10000"/>
                                  </p:iterate>
                                  <p:childTnLst>
                                    <p:animEffect transition="out" filter="dissolv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9" presetClass="exit" presetSubtype="0" fill="hold" grpId="0" nodeType="clickEffect">
                                  <p:stCondLst>
                                    <p:cond delay="0"/>
                                  </p:stCondLst>
                                  <p:iterate type="wd">
                                    <p:tmPct val="10000"/>
                                  </p:iterate>
                                  <p:childTnLst>
                                    <p:animEffect transition="out" filter="dissolv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9" presetClass="exit" presetSubtype="0" fill="hold" grpId="0" nodeType="clickEffect">
                                  <p:stCondLst>
                                    <p:cond delay="0"/>
                                  </p:stCondLst>
                                  <p:iterate type="wd">
                                    <p:tmPct val="10000"/>
                                  </p:iterate>
                                  <p:childTnLst>
                                    <p:animEffect transition="out" filter="dissolv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9" presetClass="exit" presetSubtype="0" fill="hold" grpId="0" nodeType="clickEffect">
                                  <p:stCondLst>
                                    <p:cond delay="0"/>
                                  </p:stCondLst>
                                  <p:iterate type="wd">
                                    <p:tmPct val="10000"/>
                                  </p:iterate>
                                  <p:childTnLst>
                                    <p:animEffect transition="out" filter="dissolv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9" presetClass="exit" presetSubtype="0" fill="hold" grpId="0" nodeType="clickEffect">
                                  <p:stCondLst>
                                    <p:cond delay="0"/>
                                  </p:stCondLst>
                                  <p:iterate type="wd">
                                    <p:tmPct val="10000"/>
                                  </p:iterate>
                                  <p:childTnLst>
                                    <p:animEffect transition="out" filter="dissolve">
                                      <p:cBhvr>
                                        <p:cTn id="87" dur="500"/>
                                        <p:tgtEl>
                                          <p:spTgt spid="22"/>
                                        </p:tgtEl>
                                      </p:cBhvr>
                                    </p:animEffect>
                                    <p:set>
                                      <p:cBhvr>
                                        <p:cTn id="8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825723"/>
            <a:ext cx="6096000" cy="646331"/>
          </a:xfrm>
          <a:prstGeom prst="rect">
            <a:avLst/>
          </a:prstGeom>
        </p:spPr>
        <p:txBody>
          <a:bodyPr>
            <a:spAutoFit/>
          </a:bodyPr>
          <a:lstStyle/>
          <a:p>
            <a:br>
              <a:rPr lang="vi-VN"/>
            </a:b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950" y="-958105"/>
            <a:ext cx="11734800" cy="8278910"/>
          </a:xfrm>
          <a:prstGeom prst="rect">
            <a:avLst/>
          </a:prstGeom>
        </p:spPr>
      </p:pic>
      <p:sp>
        <p:nvSpPr>
          <p:cNvPr id="4" name="Rectangle 3"/>
          <p:cNvSpPr/>
          <p:nvPr/>
        </p:nvSpPr>
        <p:spPr>
          <a:xfrm>
            <a:off x="3886200" y="1148888"/>
            <a:ext cx="6553200" cy="4588436"/>
          </a:xfrm>
          <a:prstGeom prst="rect">
            <a:avLst/>
          </a:prstGeom>
        </p:spPr>
        <p:txBody>
          <a:bodyPr wrap="square">
            <a:spAutoFit/>
          </a:bodyPr>
          <a:lstStyle/>
          <a:p>
            <a:pPr algn="just">
              <a:spcAft>
                <a:spcPts val="500"/>
              </a:spcAft>
            </a:pPr>
            <a:r>
              <a:rPr lang="vi-VN" sz="3200" b="1" i="1">
                <a:solidFill>
                  <a:srgbClr val="420000"/>
                </a:solidFill>
                <a:latin typeface="Times New Roman" panose="02020603050405020304" pitchFamily="18" charset="0"/>
                <a:cs typeface="Times New Roman" panose="02020603050405020304" pitchFamily="18" charset="0"/>
              </a:rPr>
              <a:t>Nước ta bị các triều đại phong kiến phương Bắc đô hộ hơn một nghìn năm. Trong thời gian đó, mặc dù bị áp bức, bóc lột nặng nề, nhân dân ta vẫn không chịu khuất phục, không ngừng n</a:t>
            </a:r>
            <a:r>
              <a:rPr lang="en-US" sz="3200" b="1" i="1">
                <a:solidFill>
                  <a:srgbClr val="420000"/>
                </a:solidFill>
                <a:latin typeface="Times New Roman" panose="02020603050405020304" pitchFamily="18" charset="0"/>
                <a:cs typeface="Times New Roman" panose="02020603050405020304" pitchFamily="18" charset="0"/>
              </a:rPr>
              <a:t>ổ</a:t>
            </a:r>
            <a:r>
              <a:rPr lang="vi-VN" sz="3200" b="1" i="1">
                <a:solidFill>
                  <a:srgbClr val="420000"/>
                </a:solidFill>
                <a:latin typeface="Times New Roman" panose="02020603050405020304" pitchFamily="18" charset="0"/>
                <a:cs typeface="Times New Roman" panose="02020603050405020304" pitchFamily="18" charset="0"/>
              </a:rPr>
              <a:t>i d</a:t>
            </a:r>
            <a:r>
              <a:rPr lang="en-US" sz="3200" b="1" i="1">
                <a:solidFill>
                  <a:srgbClr val="420000"/>
                </a:solidFill>
                <a:latin typeface="Times New Roman" panose="02020603050405020304" pitchFamily="18" charset="0"/>
                <a:cs typeface="Times New Roman" panose="02020603050405020304" pitchFamily="18" charset="0"/>
              </a:rPr>
              <a:t>ậ</a:t>
            </a:r>
            <a:r>
              <a:rPr lang="vi-VN" sz="3200" b="1" i="1">
                <a:solidFill>
                  <a:srgbClr val="420000"/>
                </a:solidFill>
                <a:latin typeface="Times New Roman" panose="02020603050405020304" pitchFamily="18" charset="0"/>
                <a:cs typeface="Times New Roman" panose="02020603050405020304" pitchFamily="18" charset="0"/>
              </a:rPr>
              <a:t>y đấu tranh. Bằng chiến thắng Bạch Đằng vang dội, nhân dân ta đã giành lại được độc lập </a:t>
            </a:r>
            <a:endParaRPr lang="en-US" sz="3200" b="1" i="1">
              <a:solidFill>
                <a:srgbClr val="420000"/>
              </a:solidFill>
              <a:latin typeface="Times New Roman" panose="02020603050405020304" pitchFamily="18" charset="0"/>
              <a:cs typeface="Times New Roman" panose="02020603050405020304" pitchFamily="18" charset="0"/>
            </a:endParaRPr>
          </a:p>
          <a:p>
            <a:pPr algn="just">
              <a:spcAft>
                <a:spcPts val="500"/>
              </a:spcAft>
            </a:pPr>
            <a:r>
              <a:rPr lang="vi-VN" sz="3200" b="1" i="1">
                <a:solidFill>
                  <a:srgbClr val="420000"/>
                </a:solidFill>
                <a:latin typeface="Times New Roman" panose="02020603050405020304" pitchFamily="18" charset="0"/>
                <a:cs typeface="Times New Roman" panose="02020603050405020304" pitchFamily="18" charset="0"/>
              </a:rPr>
              <a:t>hoàn toàn.</a:t>
            </a:r>
            <a:endParaRPr lang="vi-VN" sz="3200">
              <a:solidFill>
                <a:srgbClr val="42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50386" y="2110085"/>
            <a:ext cx="2032929" cy="2554545"/>
          </a:xfrm>
          <a:prstGeom prst="rect">
            <a:avLst/>
          </a:prstGeom>
          <a:noFill/>
        </p:spPr>
        <p:txBody>
          <a:bodyPr wrap="none" lIns="91440" tIns="45720" rIns="91440" bIns="45720">
            <a:spAutoFit/>
          </a:bodyPr>
          <a:lstStyle/>
          <a:p>
            <a:pPr algn="ctr"/>
            <a:r>
              <a:rPr lang="en-US" sz="8000" b="0" cap="none" spc="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GHI</a:t>
            </a:r>
          </a:p>
          <a:p>
            <a:pPr algn="ctr"/>
            <a:r>
              <a:rPr lang="en-US" sz="8000" b="0" cap="none" spc="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NHỚ</a:t>
            </a:r>
          </a:p>
        </p:txBody>
      </p:sp>
    </p:spTree>
    <p:extLst>
      <p:ext uri="{BB962C8B-B14F-4D97-AF65-F5344CB8AC3E}">
        <p14:creationId xmlns:p14="http://schemas.microsoft.com/office/powerpoint/2010/main" val="2024084334"/>
      </p:ext>
    </p:extLst>
  </p:cSld>
  <p:clrMapOvr>
    <a:masterClrMapping/>
  </p:clrMapOvr>
  <mc:AlternateContent xmlns:mc="http://schemas.openxmlformats.org/markup-compatibility/2006" xmlns:p14="http://schemas.microsoft.com/office/powerpoint/2010/main">
    <mc:Choice Requires="p14">
      <p:transition spd="med" p14:dur="700">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750"/>
                            </p:stCondLst>
                            <p:childTnLst>
                              <p:par>
                                <p:cTn id="13" presetID="42" presetClass="entr" presetSubtype="0" fill="hold"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250"/>
                            </p:stCondLst>
                            <p:childTnLst>
                              <p:par>
                                <p:cTn id="19" presetID="8" presetClass="entr" presetSubtype="16" fill="hold" grpId="0" nodeType="after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diamond(in)">
                                      <p:cBhvr>
                                        <p:cTn id="21" dur="500"/>
                                        <p:tgtEl>
                                          <p:spTgt spid="4"/>
                                        </p:tgtEl>
                                      </p:cBhvr>
                                    </p:animEffect>
                                  </p:childTnLst>
                                </p:cTn>
                              </p:par>
                            </p:childTnLst>
                          </p:cTn>
                        </p:par>
                        <p:par>
                          <p:cTn id="22" fill="hold">
                            <p:stCondLst>
                              <p:cond delay="6350"/>
                            </p:stCondLst>
                            <p:childTnLst>
                              <p:par>
                                <p:cTn id="23" presetID="26" presetClass="emph" presetSubtype="0" fill="hold" nodeType="afterEffect">
                                  <p:stCondLst>
                                    <p:cond delay="0"/>
                                  </p:stCondLst>
                                  <p:iterate type="wd">
                                    <p:tmPct val="0"/>
                                  </p:iterate>
                                  <p:childTnLst>
                                    <p:animEffect transition="out" filter="fade">
                                      <p:cBhvr>
                                        <p:cTn id="24" dur="500" tmFilter="0, 0; .2, .5; .8, .5; 1, 0"/>
                                        <p:tgtEl>
                                          <p:spTgt spid="3"/>
                                        </p:tgtEl>
                                      </p:cBhvr>
                                    </p:animEffect>
                                    <p:animScale>
                                      <p:cBhvr>
                                        <p:cTn id="25" dur="250" autoRev="1" fill="hold"/>
                                        <p:tgtEl>
                                          <p:spTgt spid="3"/>
                                        </p:tgtEl>
                                      </p:cBhvr>
                                      <p:by x="105000" y="105000"/>
                                    </p:animScale>
                                  </p:childTnLst>
                                </p:cTn>
                              </p:par>
                            </p:childTnLst>
                          </p:cTn>
                        </p:par>
                        <p:par>
                          <p:cTn id="26" fill="hold">
                            <p:stCondLst>
                              <p:cond delay="6850"/>
                            </p:stCondLst>
                            <p:childTnLst>
                              <p:par>
                                <p:cTn id="27" presetID="26" presetClass="emph" presetSubtype="0" fill="hold" grpId="1" nodeType="afterEffect">
                                  <p:stCondLst>
                                    <p:cond delay="0"/>
                                  </p:stCondLst>
                                  <p:iterate type="wd">
                                    <p:tmPct val="0"/>
                                  </p:iterate>
                                  <p:childTnLst>
                                    <p:animEffect transition="out" filter="fade">
                                      <p:cBhvr>
                                        <p:cTn id="28" dur="500" tmFilter="0, 0; .2, .5; .8, .5; 1, 0"/>
                                        <p:tgtEl>
                                          <p:spTgt spid="4"/>
                                        </p:tgtEl>
                                      </p:cBhvr>
                                    </p:animEffect>
                                    <p:animScale>
                                      <p:cBhvr>
                                        <p:cTn id="2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680459" y="519590"/>
            <a:ext cx="6975391" cy="1022302"/>
            <a:chOff x="4880609" y="1725547"/>
            <a:chExt cx="6975391" cy="1022302"/>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13"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Xem lại bài</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13"/>
          <p:cNvGrpSpPr/>
          <p:nvPr/>
        </p:nvGrpSpPr>
        <p:grpSpPr>
          <a:xfrm>
            <a:off x="3794759" y="1869755"/>
            <a:ext cx="6975391" cy="1022302"/>
            <a:chOff x="4880609" y="1725547"/>
            <a:chExt cx="6975391" cy="1022302"/>
          </a:xfrm>
        </p:grpSpPr>
        <p:pic>
          <p:nvPicPr>
            <p:cNvPr id="2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23"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24"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Học thuộc Ghi nhớ</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5" name="组合 13"/>
          <p:cNvGrpSpPr/>
          <p:nvPr/>
        </p:nvGrpSpPr>
        <p:grpSpPr>
          <a:xfrm>
            <a:off x="3815850" y="3336605"/>
            <a:ext cx="6975391" cy="1022302"/>
            <a:chOff x="4880609" y="1725547"/>
            <a:chExt cx="6975391" cy="1022302"/>
          </a:xfrm>
        </p:grpSpPr>
        <p:pic>
          <p:nvPicPr>
            <p:cNvPr id="26"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2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28"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Trả lời lại 3 câu hỏi</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9" name="组合 13"/>
          <p:cNvGrpSpPr/>
          <p:nvPr/>
        </p:nvGrpSpPr>
        <p:grpSpPr>
          <a:xfrm>
            <a:off x="3794759" y="4746305"/>
            <a:ext cx="6975391" cy="1022302"/>
            <a:chOff x="4880609" y="1725547"/>
            <a:chExt cx="6975391" cy="1022302"/>
          </a:xfrm>
        </p:grpSpPr>
        <p:pic>
          <p:nvPicPr>
            <p:cNvPr id="30"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31"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32"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Chuẩn bị Bài 4</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561" t="33510" r="13968" b="31212"/>
          <a:stretch/>
        </p:blipFill>
        <p:spPr>
          <a:xfrm>
            <a:off x="832484" y="3461945"/>
            <a:ext cx="3028950" cy="2419350"/>
          </a:xfrm>
          <a:prstGeom prst="rect">
            <a:avLst/>
          </a:prstGeom>
        </p:spPr>
      </p:pic>
      <p:sp>
        <p:nvSpPr>
          <p:cNvPr id="33" name="Rectangle 32"/>
          <p:cNvSpPr/>
          <p:nvPr/>
        </p:nvSpPr>
        <p:spPr>
          <a:xfrm>
            <a:off x="993484" y="810035"/>
            <a:ext cx="2032929" cy="2554545"/>
          </a:xfrm>
          <a:prstGeom prst="rect">
            <a:avLst/>
          </a:prstGeom>
          <a:noFill/>
        </p:spPr>
        <p:txBody>
          <a:bodyPr wrap="none" lIns="91440" tIns="45720" rIns="91440" bIns="45720">
            <a:spAutoFit/>
          </a:bodyPr>
          <a:lstStyle/>
          <a:p>
            <a:pPr algn="ctr"/>
            <a:r>
              <a:rPr lang="en-US" sz="800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DẶN</a:t>
            </a:r>
          </a:p>
          <a:p>
            <a:pPr algn="ctr"/>
            <a:r>
              <a:rPr lang="en-US" sz="800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DÒ</a:t>
            </a:r>
          </a:p>
        </p:txBody>
      </p:sp>
    </p:spTree>
    <p:extLst>
      <p:ext uri="{BB962C8B-B14F-4D97-AF65-F5344CB8AC3E}">
        <p14:creationId xmlns:p14="http://schemas.microsoft.com/office/powerpoint/2010/main" val="3236593540"/>
      </p:ext>
    </p:extLst>
  </p:cSld>
  <p:clrMapOvr>
    <a:masterClrMapping/>
  </p:clrMapOvr>
  <mc:AlternateContent xmlns:mc="http://schemas.openxmlformats.org/markup-compatibility/2006" xmlns:p14="http://schemas.microsoft.com/office/powerpoint/2010/main">
    <mc:Choice Requires="p14">
      <p:transition spd="med" p14:dur="700">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8" presetClass="entr" presetSubtype="0" accel="50000" fill="hold" grpId="0" nodeType="withEffect">
                                  <p:stCondLst>
                                    <p:cond delay="0"/>
                                  </p:stCondLst>
                                  <p:iterate type="lt">
                                    <p:tmPct val="50000"/>
                                  </p:iterate>
                                  <p:childTnLst>
                                    <p:set>
                                      <p:cBhvr>
                                        <p:cTn id="9" dur="1" fill="hold">
                                          <p:stCondLst>
                                            <p:cond delay="0"/>
                                          </p:stCondLst>
                                        </p:cTn>
                                        <p:tgtEl>
                                          <p:spTgt spid="33"/>
                                        </p:tgtEl>
                                        <p:attrNameLst>
                                          <p:attrName>style.visibility</p:attrName>
                                        </p:attrNameLst>
                                      </p:cBhvr>
                                      <p:to>
                                        <p:strVal val="visible"/>
                                      </p:to>
                                    </p:set>
                                    <p:set>
                                      <p:cBhvr>
                                        <p:cTn id="10" dur="227" fill="hold">
                                          <p:stCondLst>
                                            <p:cond delay="0"/>
                                          </p:stCondLst>
                                        </p:cTn>
                                        <p:tgtEl>
                                          <p:spTgt spid="33"/>
                                        </p:tgtEl>
                                        <p:attrNameLst>
                                          <p:attrName>style.rotation</p:attrName>
                                        </p:attrNameLst>
                                      </p:cBhvr>
                                      <p:to>
                                        <p:strVal val="-45.0"/>
                                      </p:to>
                                    </p:set>
                                    <p:anim calcmode="lin" valueType="num">
                                      <p:cBhvr>
                                        <p:cTn id="11" dur="227" fill="hold">
                                          <p:stCondLst>
                                            <p:cond delay="227"/>
                                          </p:stCondLst>
                                        </p:cTn>
                                        <p:tgtEl>
                                          <p:spTgt spid="33"/>
                                        </p:tgtEl>
                                        <p:attrNameLst>
                                          <p:attrName>style.rotation</p:attrName>
                                        </p:attrNameLst>
                                      </p:cBhvr>
                                      <p:tavLst>
                                        <p:tav tm="0">
                                          <p:val>
                                            <p:fltVal val="-45"/>
                                          </p:val>
                                        </p:tav>
                                        <p:tav tm="69900">
                                          <p:val>
                                            <p:fltVal val="45"/>
                                          </p:val>
                                        </p:tav>
                                        <p:tav tm="100000">
                                          <p:val>
                                            <p:fltVal val="0"/>
                                          </p:val>
                                        </p:tav>
                                      </p:tavLst>
                                    </p:anim>
                                    <p:anim calcmode="lin" valueType="num">
                                      <p:cBhvr>
                                        <p:cTn id="12" dur="227" fill="hold">
                                          <p:stCondLst>
                                            <p:cond delay="0"/>
                                          </p:stCondLst>
                                        </p:cTn>
                                        <p:tgtEl>
                                          <p:spTgt spid="33"/>
                                        </p:tgtEl>
                                        <p:attrNameLst>
                                          <p:attrName>ppt_y</p:attrName>
                                        </p:attrNameLst>
                                      </p:cBhvr>
                                      <p:tavLst>
                                        <p:tav tm="0">
                                          <p:val>
                                            <p:strVal val="#ppt_y-1"/>
                                          </p:val>
                                        </p:tav>
                                        <p:tav tm="100000">
                                          <p:val>
                                            <p:strVal val="#ppt_y-(0.354*#ppt_w-0.172*#ppt_h)"/>
                                          </p:val>
                                        </p:tav>
                                      </p:tavLst>
                                    </p:anim>
                                    <p:anim calcmode="lin" valueType="num">
                                      <p:cBhvr>
                                        <p:cTn id="13" dur="78" decel="50000" autoRev="1" fill="hold">
                                          <p:stCondLst>
                                            <p:cond delay="227"/>
                                          </p:stCondLst>
                                        </p:cTn>
                                        <p:tgtEl>
                                          <p:spTgt spid="33"/>
                                        </p:tgtEl>
                                        <p:attrNameLst>
                                          <p:attrName>ppt_y</p:attrName>
                                        </p:attrNameLst>
                                      </p:cBhvr>
                                      <p:tavLst>
                                        <p:tav tm="0">
                                          <p:val>
                                            <p:strVal val="#ppt_y-(0.354*#ppt_w-0.172*#ppt_h)"/>
                                          </p:val>
                                        </p:tav>
                                        <p:tav tm="100000">
                                          <p:val>
                                            <p:strVal val="#ppt_y-(0.354*#ppt_w-0.172*#ppt_h)-#ppt_h/2"/>
                                          </p:val>
                                        </p:tav>
                                      </p:tavLst>
                                    </p:anim>
                                    <p:anim calcmode="lin" valueType="num">
                                      <p:cBhvr>
                                        <p:cTn id="14" dur="68" fill="hold">
                                          <p:stCondLst>
                                            <p:cond delay="432"/>
                                          </p:stCondLst>
                                        </p:cTn>
                                        <p:tgtEl>
                                          <p:spTgt spid="33"/>
                                        </p:tgtEl>
                                        <p:attrNameLst>
                                          <p:attrName>ppt_y</p:attrName>
                                        </p:attrNameLst>
                                      </p:cBhvr>
                                      <p:tavLst>
                                        <p:tav tm="0">
                                          <p:val>
                                            <p:strVal val="#ppt_y-(0.354*#ppt_w-0.172*#ppt_h)"/>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iterate type="wd">
                                    <p:tmPct val="10000"/>
                                  </p:iterate>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2000"/>
                            </p:stCondLst>
                            <p:childTnLst>
                              <p:par>
                                <p:cTn id="20" presetID="22" presetClass="entr" presetSubtype="8" fill="hold" nodeType="afterEffect">
                                  <p:stCondLst>
                                    <p:cond delay="0"/>
                                  </p:stCondLst>
                                  <p:iterate type="wd">
                                    <p:tmPct val="10000"/>
                                  </p:iterate>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2500"/>
                            </p:stCondLst>
                            <p:childTnLst>
                              <p:par>
                                <p:cTn id="24" presetID="22" presetClass="entr" presetSubtype="8" fill="hold" nodeType="afterEffect">
                                  <p:stCondLst>
                                    <p:cond delay="0"/>
                                  </p:stCondLst>
                                  <p:iterate type="wd">
                                    <p:tmPct val="10000"/>
                                  </p:iterate>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3000"/>
                            </p:stCondLst>
                            <p:childTnLst>
                              <p:par>
                                <p:cTn id="28" presetID="22" presetClass="entr" presetSubtype="8" fill="hold" nodeType="afterEffect">
                                  <p:stCondLst>
                                    <p:cond delay="0"/>
                                  </p:stCondLst>
                                  <p:iterate type="wd">
                                    <p:tmPct val="10000"/>
                                  </p:iterate>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132130" cy="6210300"/>
          </a:xfrm>
          <a:prstGeom prst="rect">
            <a:avLst/>
          </a:prstGeom>
        </p:spPr>
      </p:pic>
      <p:pic>
        <p:nvPicPr>
          <p:cNvPr id="27"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7103" y="390525"/>
            <a:ext cx="8609593" cy="5429250"/>
          </a:xfrm>
          <a:prstGeom prst="rect">
            <a:avLst/>
          </a:prstGeom>
        </p:spPr>
      </p:pic>
      <p:sp>
        <p:nvSpPr>
          <p:cNvPr id="28" name="矩形 17"/>
          <p:cNvSpPr/>
          <p:nvPr/>
        </p:nvSpPr>
        <p:spPr>
          <a:xfrm>
            <a:off x="8230103" y="1019175"/>
            <a:ext cx="3267075" cy="4535857"/>
          </a:xfrm>
          <a:prstGeom prst="rect">
            <a:avLst/>
          </a:prstGeom>
        </p:spPr>
        <p:txBody>
          <a:bodyPr wrap="square">
            <a:spAutoFit/>
          </a:bodyPr>
          <a:lstStyle/>
          <a:p>
            <a:pPr algn="ctr">
              <a:lnSpc>
                <a:spcPct val="150000"/>
              </a:lnSpc>
            </a:pPr>
            <a:r>
              <a:rPr lang="en-US" altLang="zh-CN" sz="66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Chúc các em học tốt!</a:t>
            </a:r>
            <a:endParaRPr lang="zh-CN" altLang="en-US" sz="6600" b="0" i="0" dirty="0">
              <a:solidFill>
                <a:srgbClr val="62350F"/>
              </a:solidFill>
              <a:effectLst/>
              <a:latin typeface="UTM ThuPhap Thien An" panose="02040603050506020204" pitchFamily="18" charset="0"/>
              <a:ea typeface="字魂59号-创粗黑" panose="00000500000000000000" pitchFamily="2" charset="-122"/>
              <a:cs typeface="+mn-ea"/>
              <a:sym typeface="字魂59号-创粗黑" panose="00000500000000000000" pitchFamily="2" charset="-122"/>
            </a:endParaRPr>
          </a:p>
        </p:txBody>
      </p:sp>
      <p:sp>
        <p:nvSpPr>
          <p:cNvPr id="29" name="矩形 18"/>
          <p:cNvSpPr/>
          <p:nvPr/>
        </p:nvSpPr>
        <p:spPr>
          <a:xfrm rot="465608">
            <a:off x="5501406" y="889378"/>
            <a:ext cx="2450934" cy="4131900"/>
          </a:xfrm>
          <a:prstGeom prst="rect">
            <a:avLst/>
          </a:prstGeom>
        </p:spPr>
        <p:txBody>
          <a:bodyPr wrap="square">
            <a:spAutoFit/>
          </a:bodyPr>
          <a:lstStyle/>
          <a:p>
            <a:pPr>
              <a:lnSpc>
                <a:spcPct val="150000"/>
              </a:lnSpc>
            </a:pPr>
            <a:r>
              <a:rPr lang="en-US" altLang="zh-CN" sz="60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Tạm biệt </a:t>
            </a:r>
          </a:p>
          <a:p>
            <a:pPr>
              <a:lnSpc>
                <a:spcPct val="150000"/>
              </a:lnSpc>
            </a:pPr>
            <a:r>
              <a:rPr lang="en-US" altLang="zh-CN" sz="60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các em!</a:t>
            </a:r>
            <a:endParaRPr lang="zh-CN" altLang="en-US" sz="6000" b="0" i="0" dirty="0">
              <a:solidFill>
                <a:srgbClr val="62350F"/>
              </a:solidFill>
              <a:effectLst/>
              <a:latin typeface="UTM ThuPhap Thien An" panose="02040603050506020204" pitchFamily="18" charset="0"/>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892319779"/>
      </p:ext>
    </p:extLst>
  </p:cSld>
  <p:clrMapOvr>
    <a:masterClrMapping/>
  </p:clrMapOvr>
  <mc:AlternateContent xmlns:mc="http://schemas.openxmlformats.org/markup-compatibility/2006" xmlns:p14="http://schemas.microsoft.com/office/powerpoint/2010/main">
    <mc:Choice Requires="p14">
      <p:transition spd="med" p14:dur="700">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 calcmode="lin" valueType="num">
                                      <p:cBhvr>
                                        <p:cTn id="13" dur="500" fill="hold"/>
                                        <p:tgtEl>
                                          <p:spTgt spid="27"/>
                                        </p:tgtEl>
                                        <p:attrNameLst>
                                          <p:attrName>style.rotation</p:attrName>
                                        </p:attrNameLst>
                                      </p:cBhvr>
                                      <p:tavLst>
                                        <p:tav tm="0">
                                          <p:val>
                                            <p:fltVal val="90"/>
                                          </p:val>
                                        </p:tav>
                                        <p:tav tm="100000">
                                          <p:val>
                                            <p:fltVal val="0"/>
                                          </p:val>
                                        </p:tav>
                                      </p:tavLst>
                                    </p:anim>
                                    <p:animEffect transition="in" filter="fade">
                                      <p:cBhvr>
                                        <p:cTn id="14" dur="500"/>
                                        <p:tgtEl>
                                          <p:spTgt spid="27"/>
                                        </p:tgtEl>
                                      </p:cBhvr>
                                    </p:animEffect>
                                  </p:childTnLst>
                                </p:cTn>
                              </p:par>
                            </p:childTnLst>
                          </p:cTn>
                        </p:par>
                        <p:par>
                          <p:cTn id="15" fill="hold">
                            <p:stCondLst>
                              <p:cond delay="1000"/>
                            </p:stCondLst>
                            <p:childTnLst>
                              <p:par>
                                <p:cTn id="16" presetID="52" presetClass="entr" presetSubtype="0" fill="hold" grpId="0" nodeType="afterEffect">
                                  <p:stCondLst>
                                    <p:cond delay="0"/>
                                  </p:stCondLst>
                                  <p:iterate type="lt">
                                    <p:tmPct val="10000"/>
                                  </p:iterate>
                                  <p:childTnLst>
                                    <p:set>
                                      <p:cBhvr>
                                        <p:cTn id="17" dur="1" fill="hold">
                                          <p:stCondLst>
                                            <p:cond delay="0"/>
                                          </p:stCondLst>
                                        </p:cTn>
                                        <p:tgtEl>
                                          <p:spTgt spid="29"/>
                                        </p:tgtEl>
                                        <p:attrNameLst>
                                          <p:attrName>style.visibility</p:attrName>
                                        </p:attrNameLst>
                                      </p:cBhvr>
                                      <p:to>
                                        <p:strVal val="visible"/>
                                      </p:to>
                                    </p:set>
                                    <p:animScale>
                                      <p:cBhvr>
                                        <p:cTn id="18"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500" decel="50000" fill="hold">
                                          <p:stCondLst>
                                            <p:cond delay="0"/>
                                          </p:stCondLst>
                                        </p:cTn>
                                        <p:tgtEl>
                                          <p:spTgt spid="29"/>
                                        </p:tgtEl>
                                        <p:attrNameLst>
                                          <p:attrName>ppt_x</p:attrName>
                                          <p:attrName>ppt_y</p:attrName>
                                        </p:attrNameLst>
                                      </p:cBhvr>
                                    </p:animMotion>
                                    <p:animEffect transition="in" filter="fade">
                                      <p:cBhvr>
                                        <p:cTn id="20" dur="500"/>
                                        <p:tgtEl>
                                          <p:spTgt spid="29"/>
                                        </p:tgtEl>
                                      </p:cBhvr>
                                    </p:animEffect>
                                  </p:childTnLst>
                                </p:cTn>
                              </p:par>
                            </p:childTnLst>
                          </p:cTn>
                        </p:par>
                        <p:par>
                          <p:cTn id="21" fill="hold">
                            <p:stCondLst>
                              <p:cond delay="2100"/>
                            </p:stCondLst>
                            <p:childTnLst>
                              <p:par>
                                <p:cTn id="22" presetID="31" presetClass="entr" presetSubtype="0" fill="hold" grpId="0" nodeType="afterEffect">
                                  <p:stCondLst>
                                    <p:cond delay="0"/>
                                  </p:stCondLst>
                                  <p:iterate type="lt">
                                    <p:tmPct val="5000"/>
                                  </p:iterate>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 calcmode="lin" valueType="num">
                                      <p:cBhvr>
                                        <p:cTn id="26" dur="500" fill="hold"/>
                                        <p:tgtEl>
                                          <p:spTgt spid="28"/>
                                        </p:tgtEl>
                                        <p:attrNameLst>
                                          <p:attrName>style.rotation</p:attrName>
                                        </p:attrNameLst>
                                      </p:cBhvr>
                                      <p:tavLst>
                                        <p:tav tm="0">
                                          <p:val>
                                            <p:fltVal val="90"/>
                                          </p:val>
                                        </p:tav>
                                        <p:tav tm="100000">
                                          <p:val>
                                            <p:fltVal val="0"/>
                                          </p:val>
                                        </p:tav>
                                      </p:tavLst>
                                    </p:anim>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组合 13"/>
          <p:cNvGrpSpPr/>
          <p:nvPr/>
        </p:nvGrpSpPr>
        <p:grpSpPr>
          <a:xfrm>
            <a:off x="3680459" y="519590"/>
            <a:ext cx="6975391" cy="1022302"/>
            <a:chOff x="4880609" y="1725547"/>
            <a:chExt cx="6975391" cy="1022302"/>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13"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Xem lại bài</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13"/>
          <p:cNvGrpSpPr/>
          <p:nvPr/>
        </p:nvGrpSpPr>
        <p:grpSpPr>
          <a:xfrm>
            <a:off x="3794759" y="1869755"/>
            <a:ext cx="6975391" cy="1022302"/>
            <a:chOff x="4880609" y="1725547"/>
            <a:chExt cx="6975391" cy="1022302"/>
          </a:xfrm>
        </p:grpSpPr>
        <p:pic>
          <p:nvPicPr>
            <p:cNvPr id="2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23"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24"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Học thuộc Ghi nhớ</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5" name="组合 13"/>
          <p:cNvGrpSpPr/>
          <p:nvPr/>
        </p:nvGrpSpPr>
        <p:grpSpPr>
          <a:xfrm>
            <a:off x="3815850" y="3336605"/>
            <a:ext cx="6975391" cy="1022302"/>
            <a:chOff x="4880609" y="1725547"/>
            <a:chExt cx="6975391" cy="1022302"/>
          </a:xfrm>
        </p:grpSpPr>
        <p:pic>
          <p:nvPicPr>
            <p:cNvPr id="26"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2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28"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Trả lời lại 3 câu hỏi</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9" name="组合 13"/>
          <p:cNvGrpSpPr/>
          <p:nvPr/>
        </p:nvGrpSpPr>
        <p:grpSpPr>
          <a:xfrm>
            <a:off x="3794759" y="4746305"/>
            <a:ext cx="6975391" cy="1022302"/>
            <a:chOff x="4880609" y="1725547"/>
            <a:chExt cx="6975391" cy="1022302"/>
          </a:xfrm>
        </p:grpSpPr>
        <p:pic>
          <p:nvPicPr>
            <p:cNvPr id="30"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31"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32"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Chuẩn bị Bài 4</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561" t="33510" r="13968" b="31212"/>
          <a:stretch/>
        </p:blipFill>
        <p:spPr>
          <a:xfrm>
            <a:off x="832484" y="3461945"/>
            <a:ext cx="3028950" cy="2419350"/>
          </a:xfrm>
          <a:prstGeom prst="rect">
            <a:avLst/>
          </a:prstGeom>
        </p:spPr>
      </p:pic>
      <p:sp>
        <p:nvSpPr>
          <p:cNvPr id="33" name="Rectangle 32"/>
          <p:cNvSpPr/>
          <p:nvPr/>
        </p:nvSpPr>
        <p:spPr>
          <a:xfrm>
            <a:off x="993484" y="810035"/>
            <a:ext cx="2032929" cy="2554545"/>
          </a:xfrm>
          <a:prstGeom prst="rect">
            <a:avLst/>
          </a:prstGeom>
          <a:noFill/>
        </p:spPr>
        <p:txBody>
          <a:bodyPr wrap="none" lIns="91440" tIns="45720" rIns="91440" bIns="45720">
            <a:spAutoFit/>
          </a:bodyPr>
          <a:lstStyle/>
          <a:p>
            <a:pPr algn="ctr"/>
            <a:r>
              <a:rPr lang="en-US" sz="800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DẶN</a:t>
            </a:r>
          </a:p>
          <a:p>
            <a:pPr algn="ctr"/>
            <a:r>
              <a:rPr lang="en-US" sz="800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DÒ</a:t>
            </a:r>
          </a:p>
        </p:txBody>
      </p:sp>
    </p:spTree>
    <p:extLst>
      <p:ext uri="{BB962C8B-B14F-4D97-AF65-F5344CB8AC3E}">
        <p14:creationId xmlns:p14="http://schemas.microsoft.com/office/powerpoint/2010/main" val="559173109"/>
      </p:ext>
    </p:extLst>
  </p:cSld>
  <p:clrMapOvr>
    <a:masterClrMapping/>
  </p:clrMapOvr>
  <mc:AlternateContent xmlns:mc="http://schemas.openxmlformats.org/markup-compatibility/2006" xmlns:p14="http://schemas.microsoft.com/office/powerpoint/2010/main">
    <mc:Choice Requires="p14">
      <p:transition spd="med" p14:dur="700">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8" presetClass="entr" presetSubtype="0" accel="50000" fill="hold" grpId="0" nodeType="withEffect">
                                  <p:stCondLst>
                                    <p:cond delay="0"/>
                                  </p:stCondLst>
                                  <p:iterate type="lt">
                                    <p:tmPct val="50000"/>
                                  </p:iterate>
                                  <p:childTnLst>
                                    <p:set>
                                      <p:cBhvr>
                                        <p:cTn id="9" dur="1" fill="hold">
                                          <p:stCondLst>
                                            <p:cond delay="0"/>
                                          </p:stCondLst>
                                        </p:cTn>
                                        <p:tgtEl>
                                          <p:spTgt spid="33"/>
                                        </p:tgtEl>
                                        <p:attrNameLst>
                                          <p:attrName>style.visibility</p:attrName>
                                        </p:attrNameLst>
                                      </p:cBhvr>
                                      <p:to>
                                        <p:strVal val="visible"/>
                                      </p:to>
                                    </p:set>
                                    <p:set>
                                      <p:cBhvr>
                                        <p:cTn id="10" dur="227" fill="hold">
                                          <p:stCondLst>
                                            <p:cond delay="0"/>
                                          </p:stCondLst>
                                        </p:cTn>
                                        <p:tgtEl>
                                          <p:spTgt spid="33"/>
                                        </p:tgtEl>
                                        <p:attrNameLst>
                                          <p:attrName>style.rotation</p:attrName>
                                        </p:attrNameLst>
                                      </p:cBhvr>
                                      <p:to>
                                        <p:strVal val="-45.0"/>
                                      </p:to>
                                    </p:set>
                                    <p:anim calcmode="lin" valueType="num">
                                      <p:cBhvr>
                                        <p:cTn id="11" dur="227" fill="hold">
                                          <p:stCondLst>
                                            <p:cond delay="227"/>
                                          </p:stCondLst>
                                        </p:cTn>
                                        <p:tgtEl>
                                          <p:spTgt spid="33"/>
                                        </p:tgtEl>
                                        <p:attrNameLst>
                                          <p:attrName>style.rotation</p:attrName>
                                        </p:attrNameLst>
                                      </p:cBhvr>
                                      <p:tavLst>
                                        <p:tav tm="0">
                                          <p:val>
                                            <p:fltVal val="-45"/>
                                          </p:val>
                                        </p:tav>
                                        <p:tav tm="69900">
                                          <p:val>
                                            <p:fltVal val="45"/>
                                          </p:val>
                                        </p:tav>
                                        <p:tav tm="100000">
                                          <p:val>
                                            <p:fltVal val="0"/>
                                          </p:val>
                                        </p:tav>
                                      </p:tavLst>
                                    </p:anim>
                                    <p:anim calcmode="lin" valueType="num">
                                      <p:cBhvr>
                                        <p:cTn id="12" dur="227" fill="hold">
                                          <p:stCondLst>
                                            <p:cond delay="0"/>
                                          </p:stCondLst>
                                        </p:cTn>
                                        <p:tgtEl>
                                          <p:spTgt spid="33"/>
                                        </p:tgtEl>
                                        <p:attrNameLst>
                                          <p:attrName>ppt_y</p:attrName>
                                        </p:attrNameLst>
                                      </p:cBhvr>
                                      <p:tavLst>
                                        <p:tav tm="0">
                                          <p:val>
                                            <p:strVal val="#ppt_y-1"/>
                                          </p:val>
                                        </p:tav>
                                        <p:tav tm="100000">
                                          <p:val>
                                            <p:strVal val="#ppt_y-(0.354*#ppt_w-0.172*#ppt_h)"/>
                                          </p:val>
                                        </p:tav>
                                      </p:tavLst>
                                    </p:anim>
                                    <p:anim calcmode="lin" valueType="num">
                                      <p:cBhvr>
                                        <p:cTn id="13" dur="78" decel="50000" autoRev="1" fill="hold">
                                          <p:stCondLst>
                                            <p:cond delay="227"/>
                                          </p:stCondLst>
                                        </p:cTn>
                                        <p:tgtEl>
                                          <p:spTgt spid="33"/>
                                        </p:tgtEl>
                                        <p:attrNameLst>
                                          <p:attrName>ppt_y</p:attrName>
                                        </p:attrNameLst>
                                      </p:cBhvr>
                                      <p:tavLst>
                                        <p:tav tm="0">
                                          <p:val>
                                            <p:strVal val="#ppt_y-(0.354*#ppt_w-0.172*#ppt_h)"/>
                                          </p:val>
                                        </p:tav>
                                        <p:tav tm="100000">
                                          <p:val>
                                            <p:strVal val="#ppt_y-(0.354*#ppt_w-0.172*#ppt_h)-#ppt_h/2"/>
                                          </p:val>
                                        </p:tav>
                                      </p:tavLst>
                                    </p:anim>
                                    <p:anim calcmode="lin" valueType="num">
                                      <p:cBhvr>
                                        <p:cTn id="14" dur="68" fill="hold">
                                          <p:stCondLst>
                                            <p:cond delay="432"/>
                                          </p:stCondLst>
                                        </p:cTn>
                                        <p:tgtEl>
                                          <p:spTgt spid="33"/>
                                        </p:tgtEl>
                                        <p:attrNameLst>
                                          <p:attrName>ppt_y</p:attrName>
                                        </p:attrNameLst>
                                      </p:cBhvr>
                                      <p:tavLst>
                                        <p:tav tm="0">
                                          <p:val>
                                            <p:strVal val="#ppt_y-(0.354*#ppt_w-0.172*#ppt_h)"/>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iterate type="wd">
                                    <p:tmPct val="10000"/>
                                  </p:iterate>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2000"/>
                            </p:stCondLst>
                            <p:childTnLst>
                              <p:par>
                                <p:cTn id="20" presetID="22" presetClass="entr" presetSubtype="8" fill="hold" nodeType="afterEffect">
                                  <p:stCondLst>
                                    <p:cond delay="0"/>
                                  </p:stCondLst>
                                  <p:iterate type="wd">
                                    <p:tmPct val="10000"/>
                                  </p:iterate>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2500"/>
                            </p:stCondLst>
                            <p:childTnLst>
                              <p:par>
                                <p:cTn id="24" presetID="22" presetClass="entr" presetSubtype="8" fill="hold" nodeType="afterEffect">
                                  <p:stCondLst>
                                    <p:cond delay="0"/>
                                  </p:stCondLst>
                                  <p:iterate type="wd">
                                    <p:tmPct val="10000"/>
                                  </p:iterate>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3000"/>
                            </p:stCondLst>
                            <p:childTnLst>
                              <p:par>
                                <p:cTn id="28" presetID="22" presetClass="entr" presetSubtype="8" fill="hold" nodeType="afterEffect">
                                  <p:stCondLst>
                                    <p:cond delay="0"/>
                                  </p:stCondLst>
                                  <p:iterate type="wd">
                                    <p:tmPct val="10000"/>
                                  </p:iterate>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341032" y="1409992"/>
            <a:ext cx="4541914" cy="3151905"/>
          </a:xfrm>
          <a:prstGeom prst="rect">
            <a:avLst/>
          </a:prstGeom>
        </p:spPr>
      </p:pic>
      <p:pic>
        <p:nvPicPr>
          <p:cNvPr id="22" name="Picture 21"/>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497245" y="3211262"/>
            <a:ext cx="6035563" cy="556003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495800" y="0"/>
            <a:ext cx="4573721" cy="6858000"/>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r="30859"/>
          <a:stretch/>
        </p:blipFill>
        <p:spPr>
          <a:xfrm>
            <a:off x="9029701" y="0"/>
            <a:ext cx="3162300" cy="6858000"/>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77187">
            <a:off x="1755716" y="3380939"/>
            <a:ext cx="1975640" cy="3144467"/>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6" name="图片 15"/>
          <p:cNvPicPr>
            <a:picLocks noChangeAspect="1"/>
          </p:cNvPicPr>
          <p:nvPr/>
        </p:nvPicPr>
        <p:blipFill rotWithShape="1">
          <a:blip r:embed="rId9" cstate="print">
            <a:extLst>
              <a:ext uri="{28A0092B-C50C-407E-A947-70E740481C1C}">
                <a14:useLocalDpi xmlns:a14="http://schemas.microsoft.com/office/drawing/2010/main" val="0"/>
              </a:ext>
            </a:extLst>
          </a:blip>
          <a:srcRect b="44163"/>
          <a:stretch/>
        </p:blipFill>
        <p:spPr>
          <a:xfrm>
            <a:off x="-2" y="23770"/>
            <a:ext cx="8134350" cy="6810459"/>
          </a:xfrm>
          <a:prstGeom prst="rect">
            <a:avLst/>
          </a:prstGeom>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15550" y="-1"/>
            <a:ext cx="2076450" cy="2897323"/>
          </a:xfrm>
          <a:prstGeom prst="rect">
            <a:avLst/>
          </a:prstGeom>
        </p:spPr>
      </p:pic>
      <p:sp>
        <p:nvSpPr>
          <p:cNvPr id="3" name="Rectangle 2"/>
          <p:cNvSpPr/>
          <p:nvPr/>
        </p:nvSpPr>
        <p:spPr>
          <a:xfrm rot="21402325">
            <a:off x="5583371" y="243331"/>
            <a:ext cx="2884123" cy="923330"/>
          </a:xfrm>
          <a:prstGeom prst="rect">
            <a:avLst/>
          </a:prstGeom>
          <a:noFill/>
        </p:spPr>
        <p:txBody>
          <a:bodyPr wrap="none" lIns="91440" tIns="45720" rIns="91440" bIns="45720">
            <a:spAutoFit/>
          </a:bodyPr>
          <a:lstStyle/>
          <a:p>
            <a:pPr algn="ctr"/>
            <a:r>
              <a:rPr lang="en-US" sz="5400" b="0" cap="none" spc="0">
                <a:ln w="0">
                  <a:solidFill>
                    <a:srgbClr val="FBF6C4"/>
                  </a:solidFill>
                </a:ln>
                <a:solidFill>
                  <a:srgbClr val="9C712B"/>
                </a:solidFill>
                <a:effectLst>
                  <a:glow rad="228600">
                    <a:schemeClr val="accent6">
                      <a:satMod val="175000"/>
                      <a:alpha val="40000"/>
                    </a:schemeClr>
                  </a:glow>
                  <a:outerShdw blurRad="38100" dist="19050" dir="2700000" algn="tl" rotWithShape="0">
                    <a:schemeClr val="dk1">
                      <a:alpha val="40000"/>
                    </a:schemeClr>
                  </a:outerShdw>
                </a:effectLst>
                <a:latin typeface="UTM Karate" panose="02040603050506020204" pitchFamily="18" charset="0"/>
              </a:rPr>
              <a:t>LỊCH SỬ</a:t>
            </a:r>
          </a:p>
        </p:txBody>
      </p:sp>
      <p:sp>
        <p:nvSpPr>
          <p:cNvPr id="10" name="Rectangle 9"/>
          <p:cNvSpPr/>
          <p:nvPr/>
        </p:nvSpPr>
        <p:spPr>
          <a:xfrm rot="21318064">
            <a:off x="3589971" y="1316377"/>
            <a:ext cx="8682185" cy="4247317"/>
          </a:xfrm>
          <a:prstGeom prst="rect">
            <a:avLst/>
          </a:prstGeom>
          <a:noFill/>
        </p:spPr>
        <p:txBody>
          <a:bodyPr wrap="none" lIns="91440" tIns="45720" rIns="91440" bIns="45720">
            <a:spAutoFit/>
          </a:bodyPr>
          <a:lstStyle/>
          <a:p>
            <a:pPr algn="ctr">
              <a:lnSpc>
                <a:spcPct val="150000"/>
              </a:lnSpc>
            </a:pPr>
            <a:r>
              <a:rPr lang="en-US" sz="6000">
                <a:ln w="0"/>
                <a:solidFill>
                  <a:srgbClr val="413123"/>
                </a:solidFill>
                <a:effectLst>
                  <a:outerShdw dist="88900" dir="6000000" sx="101000" sy="101000" algn="tl" rotWithShape="0">
                    <a:srgbClr val="9C712B">
                      <a:alpha val="40000"/>
                    </a:srgbClr>
                  </a:outerShdw>
                </a:effectLst>
                <a:latin typeface="UTM Azuki" panose="02040603050506020204" pitchFamily="18" charset="0"/>
              </a:rPr>
              <a:t>NƯỚC TA DƯỚI ÁCH </a:t>
            </a:r>
          </a:p>
          <a:p>
            <a:pPr algn="ctr">
              <a:lnSpc>
                <a:spcPct val="150000"/>
              </a:lnSpc>
            </a:pPr>
            <a:r>
              <a:rPr lang="en-US" sz="6000">
                <a:ln w="0"/>
                <a:solidFill>
                  <a:srgbClr val="413123"/>
                </a:solidFill>
                <a:effectLst>
                  <a:outerShdw dist="88900" dir="6000000" sx="101000" sy="101000" algn="tl" rotWithShape="0">
                    <a:srgbClr val="9C712B">
                      <a:alpha val="40000"/>
                    </a:srgbClr>
                  </a:outerShdw>
                </a:effectLst>
                <a:latin typeface="UTM Azuki" panose="02040603050506020204" pitchFamily="18" charset="0"/>
              </a:rPr>
              <a:t>ĐÔ HỘ </a:t>
            </a:r>
            <a:r>
              <a:rPr lang="en-US" sz="6000" cap="none" spc="0">
                <a:ln w="0"/>
                <a:solidFill>
                  <a:srgbClr val="413123"/>
                </a:solidFill>
                <a:effectLst>
                  <a:outerShdw dist="88900" dir="6000000" sx="101000" sy="101000" algn="tl" rotWithShape="0">
                    <a:srgbClr val="9C712B">
                      <a:alpha val="40000"/>
                    </a:srgbClr>
                  </a:outerShdw>
                </a:effectLst>
                <a:latin typeface="UTM Azuki" panose="02040603050506020204" pitchFamily="18" charset="0"/>
              </a:rPr>
              <a:t>CỦA CÁC TRIỀU ĐẠI</a:t>
            </a:r>
          </a:p>
          <a:p>
            <a:pPr algn="ctr">
              <a:lnSpc>
                <a:spcPct val="150000"/>
              </a:lnSpc>
            </a:pPr>
            <a:r>
              <a:rPr lang="en-US" sz="6000">
                <a:ln w="0"/>
                <a:solidFill>
                  <a:srgbClr val="413123"/>
                </a:solidFill>
                <a:effectLst>
                  <a:outerShdw dist="88900" dir="6000000" sx="101000" sy="101000" algn="tl" rotWithShape="0">
                    <a:srgbClr val="9C712B">
                      <a:alpha val="40000"/>
                    </a:srgbClr>
                  </a:outerShdw>
                </a:effectLst>
                <a:latin typeface="UTM Azuki" panose="02040603050506020204" pitchFamily="18" charset="0"/>
              </a:rPr>
              <a:t>PHONG KIẾN PHƯƠNG BẮC</a:t>
            </a:r>
            <a:endParaRPr lang="en-US" sz="6000" cap="none" spc="0">
              <a:ln w="0"/>
              <a:solidFill>
                <a:srgbClr val="413123"/>
              </a:solidFill>
              <a:effectLst>
                <a:outerShdw dist="88900" dir="6000000" sx="101000" sy="101000" algn="tl" rotWithShape="0">
                  <a:srgbClr val="9C712B">
                    <a:alpha val="40000"/>
                  </a:srgbClr>
                </a:outerShdw>
              </a:effectLst>
              <a:latin typeface="UTM Azuki" panose="02040603050506020204" pitchFamily="18" charset="0"/>
            </a:endParaRPr>
          </a:p>
        </p:txBody>
      </p:sp>
    </p:spTree>
    <p:extLst>
      <p:ext uri="{BB962C8B-B14F-4D97-AF65-F5344CB8AC3E}">
        <p14:creationId xmlns:p14="http://schemas.microsoft.com/office/powerpoint/2010/main" val="1087403033"/>
      </p:ext>
    </p:extLst>
  </p:cSld>
  <p:clrMapOvr>
    <a:masterClrMapping/>
  </p:clrMapOvr>
  <mc:AlternateContent xmlns:mc="http://schemas.openxmlformats.org/markup-compatibility/2006" xmlns:p14="http://schemas.microsoft.com/office/powerpoint/2010/main">
    <mc:Choice Requires="p14">
      <p:transition spd="med" p14:dur="700">
        <p14:fla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Effect transition="in" filter="wipe(right)">
                                      <p:cBhvr>
                                        <p:cTn id="11" dur="500"/>
                                        <p:tgtEl>
                                          <p:spTgt spid="17"/>
                                        </p:tgtEl>
                                      </p:cBhvr>
                                    </p:animEffect>
                                  </p:childTnLst>
                                </p:cTn>
                              </p:par>
                              <p:par>
                                <p:cTn id="12" presetID="30" presetClass="entr" presetSubtype="0" fill="hold" nodeType="withEffect">
                                  <p:stCondLst>
                                    <p:cond delay="0"/>
                                  </p:stCondLst>
                                  <p:iterate type="wd">
                                    <p:tmPct val="10000"/>
                                  </p:iterate>
                                  <p:childTnLst>
                                    <p:set>
                                      <p:cBhvr>
                                        <p:cTn id="13" dur="1" fill="hold">
                                          <p:stCondLst>
                                            <p:cond delay="0"/>
                                          </p:stCondLst>
                                        </p:cTn>
                                        <p:tgtEl>
                                          <p:spTgt spid="12"/>
                                        </p:tgtEl>
                                        <p:attrNameLst>
                                          <p:attrName>style.visibility</p:attrName>
                                        </p:attrNameLst>
                                      </p:cBhvr>
                                      <p:to>
                                        <p:strVal val="visible"/>
                                      </p:to>
                                    </p:set>
                                    <p:animEffect transition="in" filter="fade">
                                      <p:cBhvr>
                                        <p:cTn id="14" dur="400" decel="100000"/>
                                        <p:tgtEl>
                                          <p:spTgt spid="12"/>
                                        </p:tgtEl>
                                      </p:cBhvr>
                                    </p:animEffect>
                                    <p:anim calcmode="lin" valueType="num">
                                      <p:cBhvr>
                                        <p:cTn id="15" dur="400" decel="100000" fill="hold"/>
                                        <p:tgtEl>
                                          <p:spTgt spid="12"/>
                                        </p:tgtEl>
                                        <p:attrNameLst>
                                          <p:attrName>style.rotation</p:attrName>
                                        </p:attrNameLst>
                                      </p:cBhvr>
                                      <p:tavLst>
                                        <p:tav tm="0">
                                          <p:val>
                                            <p:fltVal val="-90"/>
                                          </p:val>
                                        </p:tav>
                                        <p:tav tm="100000">
                                          <p:val>
                                            <p:fltVal val="0"/>
                                          </p:val>
                                        </p:tav>
                                      </p:tavLst>
                                    </p:anim>
                                    <p:anim calcmode="lin" valueType="num">
                                      <p:cBhvr>
                                        <p:cTn id="16" dur="400" decel="100000" fill="hold"/>
                                        <p:tgtEl>
                                          <p:spTgt spid="12"/>
                                        </p:tgtEl>
                                        <p:attrNameLst>
                                          <p:attrName>ppt_x</p:attrName>
                                        </p:attrNameLst>
                                      </p:cBhvr>
                                      <p:tavLst>
                                        <p:tav tm="0">
                                          <p:val>
                                            <p:strVal val="#ppt_x+0.4"/>
                                          </p:val>
                                        </p:tav>
                                        <p:tav tm="100000">
                                          <p:val>
                                            <p:strVal val="#ppt_x-0.05"/>
                                          </p:val>
                                        </p:tav>
                                      </p:tavLst>
                                    </p:anim>
                                    <p:anim calcmode="lin" valueType="num">
                                      <p:cBhvr>
                                        <p:cTn id="17" dur="400" decel="100000" fill="hold"/>
                                        <p:tgtEl>
                                          <p:spTgt spid="12"/>
                                        </p:tgtEl>
                                        <p:attrNameLst>
                                          <p:attrName>ppt_y</p:attrName>
                                        </p:attrNameLst>
                                      </p:cBhvr>
                                      <p:tavLst>
                                        <p:tav tm="0">
                                          <p:val>
                                            <p:strVal val="#ppt_y-0.4"/>
                                          </p:val>
                                        </p:tav>
                                        <p:tav tm="100000">
                                          <p:val>
                                            <p:strVal val="#ppt_y+0.1"/>
                                          </p:val>
                                        </p:tav>
                                      </p:tavLst>
                                    </p:anim>
                                    <p:anim calcmode="lin" valueType="num">
                                      <p:cBhvr>
                                        <p:cTn id="18" dur="100" accel="100000" fill="hold">
                                          <p:stCondLst>
                                            <p:cond delay="400"/>
                                          </p:stCondLst>
                                        </p:cTn>
                                        <p:tgtEl>
                                          <p:spTgt spid="12"/>
                                        </p:tgtEl>
                                        <p:attrNameLst>
                                          <p:attrName>ppt_x</p:attrName>
                                        </p:attrNameLst>
                                      </p:cBhvr>
                                      <p:tavLst>
                                        <p:tav tm="0">
                                          <p:val>
                                            <p:strVal val="#ppt_x-0.05"/>
                                          </p:val>
                                        </p:tav>
                                        <p:tav tm="100000">
                                          <p:val>
                                            <p:strVal val="#ppt_x"/>
                                          </p:val>
                                        </p:tav>
                                      </p:tavLst>
                                    </p:anim>
                                    <p:anim calcmode="lin" valueType="num">
                                      <p:cBhvr>
                                        <p:cTn id="19" dur="100" accel="100000" fill="hold">
                                          <p:stCondLst>
                                            <p:cond delay="400"/>
                                          </p:stCondLst>
                                        </p:cTn>
                                        <p:tgtEl>
                                          <p:spTgt spid="12"/>
                                        </p:tgtEl>
                                        <p:attrNameLst>
                                          <p:attrName>ppt_y</p:attrName>
                                        </p:attrNameLst>
                                      </p:cBhvr>
                                      <p:tavLst>
                                        <p:tav tm="0">
                                          <p:val>
                                            <p:strVal val="#ppt_y+0.1"/>
                                          </p:val>
                                        </p:tav>
                                        <p:tav tm="100000">
                                          <p:val>
                                            <p:strVal val="#ppt_y"/>
                                          </p:val>
                                        </p:tav>
                                      </p:tavLst>
                                    </p:anim>
                                  </p:childTnLst>
                                </p:cTn>
                              </p:par>
                              <p:par>
                                <p:cTn id="20" presetID="30" presetClass="entr" presetSubtype="0" fill="hold" nodeType="withEffect">
                                  <p:stCondLst>
                                    <p:cond delay="0"/>
                                  </p:stCondLst>
                                  <p:iterate type="wd">
                                    <p:tmPct val="10000"/>
                                  </p:iterate>
                                  <p:childTnLst>
                                    <p:set>
                                      <p:cBhvr>
                                        <p:cTn id="21" dur="1" fill="hold">
                                          <p:stCondLst>
                                            <p:cond delay="0"/>
                                          </p:stCondLst>
                                        </p:cTn>
                                        <p:tgtEl>
                                          <p:spTgt spid="22"/>
                                        </p:tgtEl>
                                        <p:attrNameLst>
                                          <p:attrName>style.visibility</p:attrName>
                                        </p:attrNameLst>
                                      </p:cBhvr>
                                      <p:to>
                                        <p:strVal val="visible"/>
                                      </p:to>
                                    </p:set>
                                    <p:animEffect transition="in" filter="fade">
                                      <p:cBhvr>
                                        <p:cTn id="22" dur="400" decel="100000"/>
                                        <p:tgtEl>
                                          <p:spTgt spid="22"/>
                                        </p:tgtEl>
                                      </p:cBhvr>
                                    </p:animEffect>
                                    <p:anim calcmode="lin" valueType="num">
                                      <p:cBhvr>
                                        <p:cTn id="23" dur="400" decel="100000" fill="hold"/>
                                        <p:tgtEl>
                                          <p:spTgt spid="22"/>
                                        </p:tgtEl>
                                        <p:attrNameLst>
                                          <p:attrName>style.rotation</p:attrName>
                                        </p:attrNameLst>
                                      </p:cBhvr>
                                      <p:tavLst>
                                        <p:tav tm="0">
                                          <p:val>
                                            <p:fltVal val="-90"/>
                                          </p:val>
                                        </p:tav>
                                        <p:tav tm="100000">
                                          <p:val>
                                            <p:fltVal val="0"/>
                                          </p:val>
                                        </p:tav>
                                      </p:tavLst>
                                    </p:anim>
                                    <p:anim calcmode="lin" valueType="num">
                                      <p:cBhvr>
                                        <p:cTn id="24" dur="400" decel="100000" fill="hold"/>
                                        <p:tgtEl>
                                          <p:spTgt spid="22"/>
                                        </p:tgtEl>
                                        <p:attrNameLst>
                                          <p:attrName>ppt_x</p:attrName>
                                        </p:attrNameLst>
                                      </p:cBhvr>
                                      <p:tavLst>
                                        <p:tav tm="0">
                                          <p:val>
                                            <p:strVal val="#ppt_x+0.4"/>
                                          </p:val>
                                        </p:tav>
                                        <p:tav tm="100000">
                                          <p:val>
                                            <p:strVal val="#ppt_x-0.05"/>
                                          </p:val>
                                        </p:tav>
                                      </p:tavLst>
                                    </p:anim>
                                    <p:anim calcmode="lin" valueType="num">
                                      <p:cBhvr>
                                        <p:cTn id="25" dur="400" decel="100000" fill="hold"/>
                                        <p:tgtEl>
                                          <p:spTgt spid="22"/>
                                        </p:tgtEl>
                                        <p:attrNameLst>
                                          <p:attrName>ppt_y</p:attrName>
                                        </p:attrNameLst>
                                      </p:cBhvr>
                                      <p:tavLst>
                                        <p:tav tm="0">
                                          <p:val>
                                            <p:strVal val="#ppt_y-0.4"/>
                                          </p:val>
                                        </p:tav>
                                        <p:tav tm="100000">
                                          <p:val>
                                            <p:strVal val="#ppt_y+0.1"/>
                                          </p:val>
                                        </p:tav>
                                      </p:tavLst>
                                    </p:anim>
                                    <p:anim calcmode="lin" valueType="num">
                                      <p:cBhvr>
                                        <p:cTn id="26" dur="100" accel="100000" fill="hold">
                                          <p:stCondLst>
                                            <p:cond delay="400"/>
                                          </p:stCondLst>
                                        </p:cTn>
                                        <p:tgtEl>
                                          <p:spTgt spid="22"/>
                                        </p:tgtEl>
                                        <p:attrNameLst>
                                          <p:attrName>ppt_x</p:attrName>
                                        </p:attrNameLst>
                                      </p:cBhvr>
                                      <p:tavLst>
                                        <p:tav tm="0">
                                          <p:val>
                                            <p:strVal val="#ppt_x-0.05"/>
                                          </p:val>
                                        </p:tav>
                                        <p:tav tm="100000">
                                          <p:val>
                                            <p:strVal val="#ppt_x"/>
                                          </p:val>
                                        </p:tav>
                                      </p:tavLst>
                                    </p:anim>
                                    <p:anim calcmode="lin" valueType="num">
                                      <p:cBhvr>
                                        <p:cTn id="27" dur="100" accel="100000" fill="hold">
                                          <p:stCondLst>
                                            <p:cond delay="400"/>
                                          </p:stCondLst>
                                        </p:cTn>
                                        <p:tgtEl>
                                          <p:spTgt spid="22"/>
                                        </p:tgtEl>
                                        <p:attrNameLst>
                                          <p:attrName>ppt_y</p:attrName>
                                        </p:attrNameLst>
                                      </p:cBhvr>
                                      <p:tavLst>
                                        <p:tav tm="0">
                                          <p:val>
                                            <p:strVal val="#ppt_y+0.1"/>
                                          </p:val>
                                        </p:tav>
                                        <p:tav tm="100000">
                                          <p:val>
                                            <p:strVal val="#ppt_y"/>
                                          </p:val>
                                        </p:tav>
                                      </p:tavLst>
                                    </p:anim>
                                  </p:childTnLst>
                                </p:cTn>
                              </p:par>
                              <p:par>
                                <p:cTn id="28" presetID="52" presetClass="entr" presetSubtype="0" fill="hold" grpId="0" nodeType="withEffect">
                                  <p:stCondLst>
                                    <p:cond delay="0"/>
                                  </p:stCondLst>
                                  <p:iterate type="wd">
                                    <p:tmPct val="10000"/>
                                  </p:iterate>
                                  <p:childTnLst>
                                    <p:set>
                                      <p:cBhvr>
                                        <p:cTn id="29" dur="1" fill="hold">
                                          <p:stCondLst>
                                            <p:cond delay="0"/>
                                          </p:stCondLst>
                                        </p:cTn>
                                        <p:tgtEl>
                                          <p:spTgt spid="3"/>
                                        </p:tgtEl>
                                        <p:attrNameLst>
                                          <p:attrName>style.visibility</p:attrName>
                                        </p:attrNameLst>
                                      </p:cBhvr>
                                      <p:to>
                                        <p:strVal val="visible"/>
                                      </p:to>
                                    </p:set>
                                    <p:animScale>
                                      <p:cBhvr>
                                        <p:cTn id="30" dur="5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500" decel="50000" fill="hold">
                                          <p:stCondLst>
                                            <p:cond delay="0"/>
                                          </p:stCondLst>
                                        </p:cTn>
                                        <p:tgtEl>
                                          <p:spTgt spid="3"/>
                                        </p:tgtEl>
                                        <p:attrNameLst>
                                          <p:attrName>ppt_x</p:attrName>
                                          <p:attrName>ppt_y</p:attrName>
                                        </p:attrNameLst>
                                      </p:cBhvr>
                                    </p:animMotion>
                                    <p:animEffect transition="in" filter="fade">
                                      <p:cBhvr>
                                        <p:cTn id="32" dur="500"/>
                                        <p:tgtEl>
                                          <p:spTgt spid="3"/>
                                        </p:tgtEl>
                                      </p:cBhvr>
                                    </p:animEffect>
                                  </p:childTnLst>
                                </p:cTn>
                              </p:par>
                            </p:childTnLst>
                          </p:cTn>
                        </p:par>
                        <p:par>
                          <p:cTn id="33" fill="hold">
                            <p:stCondLst>
                              <p:cond delay="1050"/>
                            </p:stCondLst>
                            <p:childTnLst>
                              <p:par>
                                <p:cTn id="34" presetID="56" presetClass="entr" presetSubtype="0" fill="hold" grpId="0" nodeType="afterEffect">
                                  <p:stCondLst>
                                    <p:cond delay="0"/>
                                  </p:stCondLst>
                                  <p:iterate type="wd">
                                    <p:tmPct val="0"/>
                                  </p:iterate>
                                  <p:childTnLst>
                                    <p:set>
                                      <p:cBhvr>
                                        <p:cTn id="35" dur="1" fill="hold">
                                          <p:stCondLst>
                                            <p:cond delay="0"/>
                                          </p:stCondLst>
                                        </p:cTn>
                                        <p:tgtEl>
                                          <p:spTgt spid="10"/>
                                        </p:tgtEl>
                                        <p:attrNameLst>
                                          <p:attrName>style.visibility</p:attrName>
                                        </p:attrNameLst>
                                      </p:cBhvr>
                                      <p:to>
                                        <p:strVal val="visible"/>
                                      </p:to>
                                    </p:set>
                                    <p:anim by="(-#ppt_w*2)" calcmode="lin" valueType="num">
                                      <p:cBhvr rctx="PPT">
                                        <p:cTn id="36" dur="250" autoRev="1" fill="hold">
                                          <p:stCondLst>
                                            <p:cond delay="0"/>
                                          </p:stCondLst>
                                        </p:cTn>
                                        <p:tgtEl>
                                          <p:spTgt spid="10"/>
                                        </p:tgtEl>
                                        <p:attrNameLst>
                                          <p:attrName>ppt_w</p:attrName>
                                        </p:attrNameLst>
                                      </p:cBhvr>
                                    </p:anim>
                                    <p:anim by="(#ppt_w*0.50)" calcmode="lin" valueType="num">
                                      <p:cBhvr>
                                        <p:cTn id="37" dur="250" decel="50000" autoRev="1" fill="hold">
                                          <p:stCondLst>
                                            <p:cond delay="0"/>
                                          </p:stCondLst>
                                        </p:cTn>
                                        <p:tgtEl>
                                          <p:spTgt spid="10"/>
                                        </p:tgtEl>
                                        <p:attrNameLst>
                                          <p:attrName>ppt_x</p:attrName>
                                        </p:attrNameLst>
                                      </p:cBhvr>
                                    </p:anim>
                                    <p:anim from="(-#ppt_h/2)" to="(#ppt_y)" calcmode="lin" valueType="num">
                                      <p:cBhvr>
                                        <p:cTn id="38" dur="500" fill="hold">
                                          <p:stCondLst>
                                            <p:cond delay="0"/>
                                          </p:stCondLst>
                                        </p:cTn>
                                        <p:tgtEl>
                                          <p:spTgt spid="10"/>
                                        </p:tgtEl>
                                        <p:attrNameLst>
                                          <p:attrName>ppt_y</p:attrName>
                                        </p:attrNameLst>
                                      </p:cBhvr>
                                    </p:anim>
                                    <p:animRot by="21600000">
                                      <p:cBhvr>
                                        <p:cTn id="39" dur="500" fill="hold">
                                          <p:stCondLst>
                                            <p:cond delay="0"/>
                                          </p:stCondLst>
                                        </p:cTn>
                                        <p:tgtEl>
                                          <p:spTgt spid="10"/>
                                        </p:tgtEl>
                                        <p:attrNameLst>
                                          <p:attrName>r</p:attrName>
                                        </p:attrNameLst>
                                      </p:cBhvr>
                                    </p:animRot>
                                  </p:childTnLst>
                                </p:cTn>
                              </p:par>
                            </p:childTnLst>
                          </p:cTn>
                        </p:par>
                        <p:par>
                          <p:cTn id="40" fill="hold">
                            <p:stCondLst>
                              <p:cond delay="1550"/>
                            </p:stCondLst>
                            <p:childTnLst>
                              <p:par>
                                <p:cTn id="41" presetID="34" presetClass="emph" presetSubtype="0" fill="hold" grpId="1" nodeType="afterEffect">
                                  <p:stCondLst>
                                    <p:cond delay="0"/>
                                  </p:stCondLst>
                                  <p:iterate type="wd">
                                    <p:tmPct val="10000"/>
                                  </p:iterate>
                                  <p:childTnLst>
                                    <p:animMotion origin="layout" path="M 0.0 0.0 L 0.0 -0.07213" pathEditMode="relative" ptsTypes="">
                                      <p:cBhvr>
                                        <p:cTn id="42" dur="250" accel="50000" decel="50000" autoRev="1" fill="hold">
                                          <p:stCondLst>
                                            <p:cond delay="0"/>
                                          </p:stCondLst>
                                        </p:cTn>
                                        <p:tgtEl>
                                          <p:spTgt spid="10"/>
                                        </p:tgtEl>
                                        <p:attrNameLst>
                                          <p:attrName>ppt_x</p:attrName>
                                          <p:attrName>ppt_y</p:attrName>
                                        </p:attrNameLst>
                                      </p:cBhvr>
                                    </p:animMotion>
                                    <p:animRot by="1500000">
                                      <p:cBhvr>
                                        <p:cTn id="43" dur="125" fill="hold">
                                          <p:stCondLst>
                                            <p:cond delay="0"/>
                                          </p:stCondLst>
                                        </p:cTn>
                                        <p:tgtEl>
                                          <p:spTgt spid="10"/>
                                        </p:tgtEl>
                                        <p:attrNameLst>
                                          <p:attrName>r</p:attrName>
                                        </p:attrNameLst>
                                      </p:cBhvr>
                                    </p:animRot>
                                    <p:animRot by="-1500000">
                                      <p:cBhvr>
                                        <p:cTn id="44" dur="125" fill="hold">
                                          <p:stCondLst>
                                            <p:cond delay="125"/>
                                          </p:stCondLst>
                                        </p:cTn>
                                        <p:tgtEl>
                                          <p:spTgt spid="10"/>
                                        </p:tgtEl>
                                        <p:attrNameLst>
                                          <p:attrName>r</p:attrName>
                                        </p:attrNameLst>
                                      </p:cBhvr>
                                    </p:animRot>
                                    <p:animRot by="-1500000">
                                      <p:cBhvr>
                                        <p:cTn id="45" dur="125" fill="hold">
                                          <p:stCondLst>
                                            <p:cond delay="250"/>
                                          </p:stCondLst>
                                        </p:cTn>
                                        <p:tgtEl>
                                          <p:spTgt spid="10"/>
                                        </p:tgtEl>
                                        <p:attrNameLst>
                                          <p:attrName>r</p:attrName>
                                        </p:attrNameLst>
                                      </p:cBhvr>
                                    </p:animRot>
                                    <p:animRot by="1500000">
                                      <p:cBhvr>
                                        <p:cTn id="46"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2714627" y="-2657474"/>
            <a:ext cx="7258050" cy="12039600"/>
          </a:xfrm>
          <a:prstGeom prst="rect">
            <a:avLst/>
          </a:prstGeom>
        </p:spPr>
      </p:pic>
      <p:sp>
        <p:nvSpPr>
          <p:cNvPr id="11" name="矩形 10"/>
          <p:cNvSpPr/>
          <p:nvPr/>
        </p:nvSpPr>
        <p:spPr>
          <a:xfrm>
            <a:off x="2149927" y="1185337"/>
            <a:ext cx="7658100" cy="3437479"/>
          </a:xfrm>
          <a:prstGeom prst="rect">
            <a:avLst/>
          </a:prstGeom>
        </p:spPr>
        <p:txBody>
          <a:bodyPr wrap="square">
            <a:spAutoFit/>
          </a:bodyPr>
          <a:lstStyle/>
          <a:p>
            <a:pPr algn="ctr">
              <a:lnSpc>
                <a:spcPct val="150000"/>
              </a:lnSpc>
              <a:spcBef>
                <a:spcPts val="600"/>
              </a:spcBef>
            </a:pPr>
            <a:r>
              <a:rPr lang="vi-VN"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Chính sách áp bức bóc lột </a:t>
            </a:r>
            <a:endParaRPr lang="en-US"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spcBef>
                <a:spcPts val="600"/>
              </a:spcBef>
            </a:pPr>
            <a:r>
              <a:rPr lang="vi-VN"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 các triều đại phong kiến </a:t>
            </a:r>
            <a:endParaRPr lang="en-US"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spcBef>
                <a:spcPts val="600"/>
              </a:spcBef>
            </a:pPr>
            <a:r>
              <a:rPr lang="vi-VN"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phương Bắc đối với nước ta.</a:t>
            </a:r>
            <a:endParaRPr lang="vi-VN" altLang="zh-CN" sz="4800" b="1" dirty="0">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3794" y="759390"/>
            <a:ext cx="4848606" cy="6858000"/>
          </a:xfrm>
          <a:prstGeom prst="rect">
            <a:avLst/>
          </a:prstGeom>
        </p:spPr>
      </p:pic>
    </p:spTree>
    <p:extLst>
      <p:ext uri="{BB962C8B-B14F-4D97-AF65-F5344CB8AC3E}">
        <p14:creationId xmlns:p14="http://schemas.microsoft.com/office/powerpoint/2010/main" val="2862486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61" presetClass="path" presetSubtype="0" accel="50000" decel="50000" fill="hold" nodeType="withEffect">
                                  <p:stCondLst>
                                    <p:cond delay="0"/>
                                  </p:stCondLst>
                                  <p:iterate type="wd">
                                    <p:tmPct val="0"/>
                                  </p:iterate>
                                  <p:childTnLst>
                                    <p:animMotion origin="layout" path="M -0.47448 0.07477 C -0.4957 0.08079 -0.51966 0.08727 -0.53021 0.09514 C -0.54088 0.10393 -0.54596 0.11435 -0.55169 0.125 C -0.55664 0.13518 -0.55169 0.14398 -0.54596 0.1537 C -0.54088 0.1625 -0.53294 0.17199 -0.51432 0.18009 C -0.49844 0.18819 -0.47161 0.19467 -0.44258 0.19954 C -0.41575 0.2044 -0.38411 0.20741 -0.35234 0.20903 C -0.32057 0.21065 -0.28802 0.21065 -0.25924 0.20903 C -0.22747 0.20741 -0.19791 0.2037 -0.17409 0.19722 C -0.15013 0.19143 -0.12903 0.18426 -0.11849 0.17546 C -0.10495 0.16759 -0.09974 0.15625 -0.09974 0.14745 C -0.097 0.13866 -0.09974 0.12801 -0.11315 0.11921 C -0.12617 0.11111 -0.15013 0.10486 -0.18203 0.10162 C -0.21406 0.09907 -0.24622 0.10231 -0.26732 0.1081 C -0.28568 0.11389 -0.29909 0.12222 -0.30182 0.13287 C -0.30182 0.14329 -0.29909 0.15301 -0.28568 0.16111 C -0.27226 0.16921 -0.275 0.1706 -0.22187 0.18125 C -0.17409 0.19213 -0.12617 0.18889 -0.097 0.18958 C -0.06797 0.18958 -0.04388 0.18657 -0.01471 0.18356 C 0.01745 0.1794 0.04388 0.17199 0.06224 0.16574 C 0.08099 0.15926 0.08893 0.15162 0.09961 0.13866 C 0.10768 0.12569 0.10768 0.11921 0.10768 0.10972 C 0.10768 0.09977 0.10768 0.09028 0.10768 0.08079 " pathEditMode="relative" rAng="0" ptsTypes="AAAAAAAAAAAAAAAAAAAAAAA">
                                      <p:cBhvr>
                                        <p:cTn id="20" dur="2000" fill="hold"/>
                                        <p:tgtEl>
                                          <p:spTgt spid="5"/>
                                        </p:tgtEl>
                                        <p:attrNameLst>
                                          <p:attrName>ppt_x</p:attrName>
                                          <p:attrName>ppt_y</p:attrName>
                                        </p:attrNameLst>
                                      </p:cBhvr>
                                      <p:rCtr x="25143" y="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410" y="-631613"/>
            <a:ext cx="13352040" cy="8040578"/>
          </a:xfrm>
          <a:prstGeom prst="rect">
            <a:avLst/>
          </a:prstGeom>
        </p:spPr>
      </p:pic>
      <p:sp>
        <p:nvSpPr>
          <p:cNvPr id="4" name="Rectangle 3"/>
          <p:cNvSpPr/>
          <p:nvPr/>
        </p:nvSpPr>
        <p:spPr>
          <a:xfrm>
            <a:off x="1236436" y="864170"/>
            <a:ext cx="7561943" cy="5049011"/>
          </a:xfrm>
          <a:prstGeom prst="rect">
            <a:avLst/>
          </a:prstGeom>
          <a:solidFill>
            <a:srgbClr val="BE9E4F"/>
          </a:solidFill>
        </p:spPr>
        <p:txBody>
          <a:bodyPr wrap="square">
            <a:spAutoFit/>
          </a:bodyPr>
          <a:lstStyle/>
          <a:p>
            <a:pPr>
              <a:lnSpc>
                <a:spcPct val="150000"/>
              </a:lnSpc>
            </a:pPr>
            <a:r>
              <a:rPr lang="en-US" sz="4400" b="1">
                <a:solidFill>
                  <a:srgbClr val="FFFF99"/>
                </a:solidFill>
                <a:latin typeface="Times New Roman" panose="02020603050405020304" pitchFamily="18" charset="0"/>
                <a:cs typeface="Times New Roman" panose="02020603050405020304" pitchFamily="18" charset="0"/>
              </a:rPr>
              <a:t>	N</a:t>
            </a:r>
            <a:r>
              <a:rPr lang="vi-VN" sz="4400" b="1">
                <a:solidFill>
                  <a:srgbClr val="FFFF99"/>
                </a:solidFill>
                <a:latin typeface="Times New Roman" panose="02020603050405020304" pitchFamily="18" charset="0"/>
                <a:cs typeface="Times New Roman" panose="02020603050405020304" pitchFamily="18" charset="0"/>
              </a:rPr>
              <a:t>ăm 179 TCN Triệu Đà</a:t>
            </a:r>
            <a:r>
              <a:rPr lang="en-US" sz="4400" b="1">
                <a:solidFill>
                  <a:srgbClr val="FFFF99"/>
                </a:solidFill>
                <a:latin typeface="Times New Roman" panose="02020603050405020304" pitchFamily="18" charset="0"/>
                <a:cs typeface="Times New Roman" panose="02020603050405020304" pitchFamily="18" charset="0"/>
              </a:rPr>
              <a:t> t</a:t>
            </a:r>
            <a:r>
              <a:rPr lang="vi-VN" sz="4400" b="1">
                <a:solidFill>
                  <a:srgbClr val="FFFF99"/>
                </a:solidFill>
                <a:latin typeface="Times New Roman" panose="02020603050405020304" pitchFamily="18" charset="0"/>
                <a:cs typeface="Times New Roman" panose="02020603050405020304" pitchFamily="18" charset="0"/>
              </a:rPr>
              <a:t>hôn tính</a:t>
            </a:r>
            <a:r>
              <a:rPr lang="en-US" sz="4400" b="1">
                <a:solidFill>
                  <a:srgbClr val="FFFF99"/>
                </a:solidFill>
                <a:latin typeface="Times New Roman" panose="02020603050405020304" pitchFamily="18" charset="0"/>
                <a:cs typeface="Times New Roman" panose="02020603050405020304" pitchFamily="18" charset="0"/>
              </a:rPr>
              <a:t> Âu Lạc</a:t>
            </a:r>
          </a:p>
          <a:p>
            <a:pPr>
              <a:lnSpc>
                <a:spcPct val="150000"/>
              </a:lnSpc>
            </a:pPr>
            <a:r>
              <a:rPr lang="en-US" sz="4400" b="1">
                <a:solidFill>
                  <a:srgbClr val="FFFF99"/>
                </a:solidFill>
                <a:latin typeface="Times New Roman" panose="02020603050405020304" pitchFamily="18" charset="0"/>
                <a:cs typeface="Times New Roman" panose="02020603050405020304" pitchFamily="18" charset="0"/>
              </a:rPr>
              <a:t>	C</a:t>
            </a:r>
            <a:r>
              <a:rPr lang="vi-VN" sz="4400" b="1">
                <a:solidFill>
                  <a:srgbClr val="FFFF99"/>
                </a:solidFill>
                <a:latin typeface="Times New Roman" panose="02020603050405020304" pitchFamily="18" charset="0"/>
                <a:cs typeface="Times New Roman" panose="02020603050405020304" pitchFamily="18" charset="0"/>
              </a:rPr>
              <a:t>ác triều đại phong kiến phương Bắc nối tiếp nhau đ</a:t>
            </a:r>
            <a:r>
              <a:rPr lang="en-US" sz="4400" b="1">
                <a:solidFill>
                  <a:srgbClr val="FFFF99"/>
                </a:solidFill>
                <a:latin typeface="Times New Roman" panose="02020603050405020304" pitchFamily="18" charset="0"/>
                <a:cs typeface="Times New Roman" panose="02020603050405020304" pitchFamily="18" charset="0"/>
              </a:rPr>
              <a:t>ô</a:t>
            </a:r>
            <a:r>
              <a:rPr lang="vi-VN" sz="4400" b="1">
                <a:solidFill>
                  <a:srgbClr val="FFFF99"/>
                </a:solidFill>
                <a:latin typeface="Times New Roman" panose="02020603050405020304" pitchFamily="18" charset="0"/>
                <a:cs typeface="Times New Roman" panose="02020603050405020304" pitchFamily="18" charset="0"/>
              </a:rPr>
              <a:t> hộ nước ta.</a:t>
            </a:r>
            <a:r>
              <a:rPr lang="en-US" sz="4400" b="1">
                <a:solidFill>
                  <a:srgbClr val="FFFF99"/>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27249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grpSp>
        <p:nvGrpSpPr>
          <p:cNvPr id="3" name="Group 2"/>
          <p:cNvGrpSpPr/>
          <p:nvPr/>
        </p:nvGrpSpPr>
        <p:grpSpPr>
          <a:xfrm>
            <a:off x="-134659" y="-161472"/>
            <a:ext cx="4001104" cy="2859314"/>
            <a:chOff x="-164594" y="-174172"/>
            <a:chExt cx="4001104" cy="285931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5" name="Rectangle 4"/>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1</a:t>
              </a:r>
            </a:p>
          </p:txBody>
        </p:sp>
      </p:gr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944" t="29823" r="25943" b="31566"/>
          <a:stretch/>
        </p:blipFill>
        <p:spPr>
          <a:xfrm>
            <a:off x="1164569" y="1693738"/>
            <a:ext cx="4897058" cy="5445528"/>
          </a:xfrm>
          <a:prstGeom prst="rect">
            <a:avLst/>
          </a:prstGeom>
        </p:spPr>
      </p:pic>
      <p:sp>
        <p:nvSpPr>
          <p:cNvPr id="8" name="Oval Callout 7"/>
          <p:cNvSpPr/>
          <p:nvPr/>
        </p:nvSpPr>
        <p:spPr>
          <a:xfrm>
            <a:off x="4483098" y="426020"/>
            <a:ext cx="7296150" cy="3281836"/>
          </a:xfrm>
          <a:prstGeom prst="wedgeEllipseCallout">
            <a:avLst>
              <a:gd name="adj1" fmla="val -54776"/>
              <a:gd name="adj2" fmla="val 23609"/>
            </a:avLst>
          </a:prstGeom>
          <a:solidFill>
            <a:srgbClr val="F3D1A9"/>
          </a:solidFill>
          <a:ln w="57150">
            <a:solidFill>
              <a:srgbClr val="9F3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60A6"/>
              </a:solidFill>
            </a:endParaRPr>
          </a:p>
        </p:txBody>
      </p:sp>
      <p:sp>
        <p:nvSpPr>
          <p:cNvPr id="9" name="Rectangle 8"/>
          <p:cNvSpPr/>
          <p:nvPr/>
        </p:nvSpPr>
        <p:spPr>
          <a:xfrm>
            <a:off x="5655790" y="789665"/>
            <a:ext cx="5278910" cy="2554545"/>
          </a:xfrm>
          <a:prstGeom prst="rect">
            <a:avLst/>
          </a:prstGeom>
        </p:spPr>
        <p:txBody>
          <a:bodyPr wrap="square">
            <a:spAutoFit/>
          </a:bodyPr>
          <a:lstStyle/>
          <a:p>
            <a:pPr algn="ctr"/>
            <a:r>
              <a:rPr lang="vi-VN" sz="4000" b="1">
                <a:solidFill>
                  <a:srgbClr val="5D60A6"/>
                </a:solidFill>
                <a:latin typeface="Times New Roman" panose="02020603050405020304" pitchFamily="18" charset="0"/>
                <a:cs typeface="Times New Roman" panose="02020603050405020304" pitchFamily="18" charset="0"/>
              </a:rPr>
              <a:t>Khi đô hộ nước ta, các triều đại phong kiến phương Bắc đã làm</a:t>
            </a:r>
            <a:r>
              <a:rPr lang="en-US" sz="4000" b="1">
                <a:solidFill>
                  <a:srgbClr val="5D60A6"/>
                </a:solidFill>
                <a:latin typeface="Times New Roman" panose="02020603050405020304" pitchFamily="18" charset="0"/>
                <a:cs typeface="Times New Roman" panose="02020603050405020304" pitchFamily="18" charset="0"/>
              </a:rPr>
              <a:t> </a:t>
            </a:r>
            <a:r>
              <a:rPr lang="vi-VN" sz="4000" b="1">
                <a:solidFill>
                  <a:srgbClr val="5D60A6"/>
                </a:solidFill>
                <a:latin typeface="Times New Roman" panose="02020603050405020304" pitchFamily="18" charset="0"/>
                <a:cs typeface="Times New Roman" panose="02020603050405020304" pitchFamily="18" charset="0"/>
              </a:rPr>
              <a:t>những gì</a:t>
            </a:r>
            <a:r>
              <a:rPr lang="en-US" sz="4000" b="1">
                <a:solidFill>
                  <a:srgbClr val="5D60A6"/>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1550" y="2514600"/>
            <a:ext cx="4848606" cy="68580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72993">
            <a:off x="7334926" y="4104414"/>
            <a:ext cx="2538552" cy="359059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47690">
            <a:off x="8961775" y="4562702"/>
            <a:ext cx="2168910" cy="306776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47128">
            <a:off x="10765855" y="5153955"/>
            <a:ext cx="1555848" cy="2200633"/>
          </a:xfrm>
          <a:prstGeom prst="rect">
            <a:avLst/>
          </a:prstGeom>
        </p:spPr>
      </p:pic>
    </p:spTree>
    <p:extLst>
      <p:ext uri="{BB962C8B-B14F-4D97-AF65-F5344CB8AC3E}">
        <p14:creationId xmlns:p14="http://schemas.microsoft.com/office/powerpoint/2010/main" val="3828749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1000"/>
                            </p:stCondLst>
                            <p:childTnLst>
                              <p:par>
                                <p:cTn id="28" presetID="49" presetClass="entr" presetSubtype="0" decel="10000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 calcmode="lin" valueType="num">
                                      <p:cBhvr>
                                        <p:cTn id="32" dur="500" fill="hold"/>
                                        <p:tgtEl>
                                          <p:spTgt spid="11"/>
                                        </p:tgtEl>
                                        <p:attrNameLst>
                                          <p:attrName>style.rotation</p:attrName>
                                        </p:attrNameLst>
                                      </p:cBhvr>
                                      <p:tavLst>
                                        <p:tav tm="0">
                                          <p:val>
                                            <p:fltVal val="360"/>
                                          </p:val>
                                        </p:tav>
                                        <p:tav tm="100000">
                                          <p:val>
                                            <p:fltVal val="0"/>
                                          </p:val>
                                        </p:tav>
                                      </p:tavLst>
                                    </p:anim>
                                    <p:animEffect transition="in" filter="fade">
                                      <p:cBhvr>
                                        <p:cTn id="33" dur="500"/>
                                        <p:tgtEl>
                                          <p:spTgt spid="11"/>
                                        </p:tgtEl>
                                      </p:cBhvr>
                                    </p:animEffect>
                                  </p:childTnLst>
                                </p:cTn>
                              </p:par>
                            </p:childTnLst>
                          </p:cTn>
                        </p:par>
                        <p:par>
                          <p:cTn id="34" fill="hold">
                            <p:stCondLst>
                              <p:cond delay="1500"/>
                            </p:stCondLst>
                            <p:childTnLst>
                              <p:par>
                                <p:cTn id="35" presetID="3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400" decel="100000"/>
                                        <p:tgtEl>
                                          <p:spTgt spid="12"/>
                                        </p:tgtEl>
                                      </p:cBhvr>
                                    </p:animEffect>
                                    <p:anim calcmode="lin" valueType="num">
                                      <p:cBhvr>
                                        <p:cTn id="38" dur="400" decel="100000" fill="hold"/>
                                        <p:tgtEl>
                                          <p:spTgt spid="12"/>
                                        </p:tgtEl>
                                        <p:attrNameLst>
                                          <p:attrName>style.rotation</p:attrName>
                                        </p:attrNameLst>
                                      </p:cBhvr>
                                      <p:tavLst>
                                        <p:tav tm="0">
                                          <p:val>
                                            <p:fltVal val="-90"/>
                                          </p:val>
                                        </p:tav>
                                        <p:tav tm="100000">
                                          <p:val>
                                            <p:fltVal val="0"/>
                                          </p:val>
                                        </p:tav>
                                      </p:tavLst>
                                    </p:anim>
                                    <p:anim calcmode="lin" valueType="num">
                                      <p:cBhvr>
                                        <p:cTn id="39" dur="400" decel="100000" fill="hold"/>
                                        <p:tgtEl>
                                          <p:spTgt spid="12"/>
                                        </p:tgtEl>
                                        <p:attrNameLst>
                                          <p:attrName>ppt_x</p:attrName>
                                        </p:attrNameLst>
                                      </p:cBhvr>
                                      <p:tavLst>
                                        <p:tav tm="0">
                                          <p:val>
                                            <p:strVal val="#ppt_x+0.4"/>
                                          </p:val>
                                        </p:tav>
                                        <p:tav tm="100000">
                                          <p:val>
                                            <p:strVal val="#ppt_x-0.05"/>
                                          </p:val>
                                        </p:tav>
                                      </p:tavLst>
                                    </p:anim>
                                    <p:anim calcmode="lin" valueType="num">
                                      <p:cBhvr>
                                        <p:cTn id="40" dur="400" decel="100000" fill="hold"/>
                                        <p:tgtEl>
                                          <p:spTgt spid="12"/>
                                        </p:tgtEl>
                                        <p:attrNameLst>
                                          <p:attrName>ppt_y</p:attrName>
                                        </p:attrNameLst>
                                      </p:cBhvr>
                                      <p:tavLst>
                                        <p:tav tm="0">
                                          <p:val>
                                            <p:strVal val="#ppt_y-0.4"/>
                                          </p:val>
                                        </p:tav>
                                        <p:tav tm="100000">
                                          <p:val>
                                            <p:strVal val="#ppt_y+0.1"/>
                                          </p:val>
                                        </p:tav>
                                      </p:tavLst>
                                    </p:anim>
                                    <p:anim calcmode="lin" valueType="num">
                                      <p:cBhvr>
                                        <p:cTn id="41" dur="100" accel="100000" fill="hold">
                                          <p:stCondLst>
                                            <p:cond delay="400"/>
                                          </p:stCondLst>
                                        </p:cTn>
                                        <p:tgtEl>
                                          <p:spTgt spid="12"/>
                                        </p:tgtEl>
                                        <p:attrNameLst>
                                          <p:attrName>ppt_x</p:attrName>
                                        </p:attrNameLst>
                                      </p:cBhvr>
                                      <p:tavLst>
                                        <p:tav tm="0">
                                          <p:val>
                                            <p:strVal val="#ppt_x-0.05"/>
                                          </p:val>
                                        </p:tav>
                                        <p:tav tm="100000">
                                          <p:val>
                                            <p:strVal val="#ppt_x"/>
                                          </p:val>
                                        </p:tav>
                                      </p:tavLst>
                                    </p:anim>
                                    <p:anim calcmode="lin" valueType="num">
                                      <p:cBhvr>
                                        <p:cTn id="42" dur="100" accel="100000" fill="hold">
                                          <p:stCondLst>
                                            <p:cond delay="400"/>
                                          </p:stCondLst>
                                        </p:cTn>
                                        <p:tgtEl>
                                          <p:spTgt spid="12"/>
                                        </p:tgtEl>
                                        <p:attrNameLst>
                                          <p:attrName>ppt_y</p:attrName>
                                        </p:attrNameLst>
                                      </p:cBhvr>
                                      <p:tavLst>
                                        <p:tav tm="0">
                                          <p:val>
                                            <p:strVal val="#ppt_y+0.1"/>
                                          </p:val>
                                        </p:tav>
                                        <p:tav tm="100000">
                                          <p:val>
                                            <p:strVal val="#ppt_y"/>
                                          </p:val>
                                        </p:tav>
                                      </p:tavLst>
                                    </p:anim>
                                  </p:childTnLst>
                                </p:cTn>
                              </p:par>
                              <p:par>
                                <p:cTn id="43" presetID="3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par>
                                <p:cTn id="49" presetID="18" presetClass="entr" presetSubtype="12"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strips(downLeft)">
                                      <p:cBhvr>
                                        <p:cTn id="51" dur="500"/>
                                        <p:tgtEl>
                                          <p:spTgt spid="7"/>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strips(downLeft)">
                                      <p:cBhvr>
                                        <p:cTn id="54" dur="500"/>
                                        <p:tgtEl>
                                          <p:spTgt spid="8"/>
                                        </p:tgtEl>
                                      </p:cBhvr>
                                    </p:animEffect>
                                  </p:childTnLst>
                                </p:cTn>
                              </p:par>
                            </p:childTnLst>
                          </p:cTn>
                        </p:par>
                        <p:par>
                          <p:cTn id="55" fill="hold">
                            <p:stCondLst>
                              <p:cond delay="2000"/>
                            </p:stCondLst>
                            <p:childTnLst>
                              <p:par>
                                <p:cTn id="56" presetID="52" presetClass="entr" presetSubtype="0" fill="hold" grpId="0" nodeType="afterEffect">
                                  <p:stCondLst>
                                    <p:cond delay="0"/>
                                  </p:stCondLst>
                                  <p:iterate type="wd">
                                    <p:tmPct val="10000"/>
                                  </p:iterate>
                                  <p:childTnLst>
                                    <p:set>
                                      <p:cBhvr>
                                        <p:cTn id="57" dur="1" fill="hold">
                                          <p:stCondLst>
                                            <p:cond delay="0"/>
                                          </p:stCondLst>
                                        </p:cTn>
                                        <p:tgtEl>
                                          <p:spTgt spid="9"/>
                                        </p:tgtEl>
                                        <p:attrNameLst>
                                          <p:attrName>style.visibility</p:attrName>
                                        </p:attrNameLst>
                                      </p:cBhvr>
                                      <p:to>
                                        <p:strVal val="visible"/>
                                      </p:to>
                                    </p:set>
                                    <p:animScale>
                                      <p:cBhvr>
                                        <p:cTn id="58"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500" decel="50000" fill="hold">
                                          <p:stCondLst>
                                            <p:cond delay="0"/>
                                          </p:stCondLst>
                                        </p:cTn>
                                        <p:tgtEl>
                                          <p:spTgt spid="9"/>
                                        </p:tgtEl>
                                        <p:attrNameLst>
                                          <p:attrName>ppt_x</p:attrName>
                                          <p:attrName>ppt_y</p:attrName>
                                        </p:attrNameLst>
                                      </p:cBhvr>
                                    </p:animMotion>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an lang_E"/>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t="15555"/>
          <a:stretch>
            <a:fillRect/>
          </a:stretch>
        </p:blipFill>
        <p:spPr bwMode="auto">
          <a:xfrm>
            <a:off x="2313605" y="285751"/>
            <a:ext cx="7413400" cy="4774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62455" y="5391835"/>
            <a:ext cx="11315700" cy="1200329"/>
          </a:xfrm>
          <a:prstGeom prst="rect">
            <a:avLst/>
          </a:prstGeom>
        </p:spPr>
        <p:txBody>
          <a:bodyPr wrap="square">
            <a:spAutoFit/>
          </a:bodyPr>
          <a:lstStyle/>
          <a:p>
            <a:pPr algn="ctr"/>
            <a:r>
              <a:rPr lang="vi-VN" sz="3600" b="1">
                <a:solidFill>
                  <a:srgbClr val="FFFF99"/>
                </a:solidFill>
                <a:latin typeface="Times New Roman" panose="02020603050405020304" pitchFamily="18" charset="0"/>
                <a:cs typeface="Times New Roman" panose="02020603050405020304" pitchFamily="18" charset="0"/>
              </a:rPr>
              <a:t>Nước </a:t>
            </a:r>
            <a:r>
              <a:rPr lang="en-US" sz="3600" b="1">
                <a:solidFill>
                  <a:srgbClr val="FFFF99"/>
                </a:solidFill>
                <a:latin typeface="Times New Roman" panose="02020603050405020304" pitchFamily="18" charset="0"/>
                <a:cs typeface="Times New Roman" panose="02020603050405020304" pitchFamily="18" charset="0"/>
              </a:rPr>
              <a:t>Â</a:t>
            </a:r>
            <a:r>
              <a:rPr lang="vi-VN" sz="3600" b="1">
                <a:solidFill>
                  <a:srgbClr val="FFFF99"/>
                </a:solidFill>
                <a:latin typeface="Times New Roman" panose="02020603050405020304" pitchFamily="18" charset="0"/>
                <a:cs typeface="Times New Roman" panose="02020603050405020304" pitchFamily="18" charset="0"/>
              </a:rPr>
              <a:t>u Lạc bị </a:t>
            </a:r>
            <a:r>
              <a:rPr lang="vi-VN" sz="3600" b="1">
                <a:solidFill>
                  <a:srgbClr val="FFFF00"/>
                </a:solidFill>
                <a:latin typeface="Times New Roman" panose="02020603050405020304" pitchFamily="18" charset="0"/>
                <a:cs typeface="Times New Roman" panose="02020603050405020304" pitchFamily="18" charset="0"/>
              </a:rPr>
              <a:t>chia thành quận, huyện</a:t>
            </a:r>
            <a:r>
              <a:rPr lang="vi-VN" sz="3600" b="1">
                <a:solidFill>
                  <a:schemeClr val="accent6">
                    <a:lumMod val="40000"/>
                    <a:lumOff val="60000"/>
                  </a:schemeClr>
                </a:solidFill>
                <a:latin typeface="Times New Roman" panose="02020603050405020304" pitchFamily="18" charset="0"/>
                <a:cs typeface="Times New Roman" panose="02020603050405020304" pitchFamily="18" charset="0"/>
              </a:rPr>
              <a:t> </a:t>
            </a:r>
            <a:r>
              <a:rPr lang="vi-VN" sz="3600" b="1">
                <a:solidFill>
                  <a:srgbClr val="FFFF99"/>
                </a:solidFill>
                <a:latin typeface="Times New Roman" panose="02020603050405020304" pitchFamily="18" charset="0"/>
                <a:cs typeface="Times New Roman" panose="02020603050405020304" pitchFamily="18" charset="0"/>
              </a:rPr>
              <a:t>do </a:t>
            </a:r>
            <a:endParaRPr lang="en-US" sz="3600" b="1">
              <a:solidFill>
                <a:srgbClr val="FFFF99"/>
              </a:solidFill>
              <a:latin typeface="Times New Roman" panose="02020603050405020304" pitchFamily="18" charset="0"/>
              <a:cs typeface="Times New Roman" panose="02020603050405020304" pitchFamily="18" charset="0"/>
            </a:endParaRPr>
          </a:p>
          <a:p>
            <a:pPr algn="ctr"/>
            <a:r>
              <a:rPr lang="vi-VN" sz="3600" b="1">
                <a:solidFill>
                  <a:srgbClr val="FFFF99"/>
                </a:solidFill>
                <a:latin typeface="Times New Roman" panose="02020603050405020304" pitchFamily="18" charset="0"/>
                <a:cs typeface="Times New Roman" panose="02020603050405020304" pitchFamily="18" charset="0"/>
              </a:rPr>
              <a:t>chính quyền </a:t>
            </a:r>
            <a:r>
              <a:rPr lang="vi-VN" sz="3600" b="1">
                <a:solidFill>
                  <a:srgbClr val="FFFF00"/>
                </a:solidFill>
                <a:latin typeface="Times New Roman" panose="02020603050405020304" pitchFamily="18" charset="0"/>
                <a:cs typeface="Times New Roman" panose="02020603050405020304" pitchFamily="18" charset="0"/>
              </a:rPr>
              <a:t>người Hán cai quản</a:t>
            </a:r>
            <a:r>
              <a:rPr lang="vi-VN" sz="3600" b="1">
                <a:solidFill>
                  <a:srgbClr val="FFFF99"/>
                </a:solidFill>
                <a:latin typeface="Times New Roman" panose="02020603050405020304" pitchFamily="18" charset="0"/>
                <a:cs typeface="Times New Roman" panose="02020603050405020304" pitchFamily="18" charset="0"/>
              </a:rPr>
              <a:t>.</a:t>
            </a:r>
            <a:endParaRPr lang="en-US" sz="3600" b="1">
              <a:solidFill>
                <a:srgbClr val="FFF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7615155"/>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1350"/>
                            </p:stCondLst>
                            <p:childTnLst>
                              <p:par>
                                <p:cTn id="9" presetID="3" presetClass="entr" presetSubtype="10" fill="hold"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84" b="25850" l="44120" r="89785"/>
                    </a14:imgEffect>
                  </a14:imgLayer>
                </a14:imgProps>
              </a:ext>
              <a:ext uri="{28A0092B-C50C-407E-A947-70E740481C1C}">
                <a14:useLocalDpi xmlns:a14="http://schemas.microsoft.com/office/drawing/2010/main" val="0"/>
              </a:ext>
            </a:extLst>
          </a:blip>
          <a:srcRect l="44892" t="3611" r="9531" b="77778"/>
          <a:stretch/>
        </p:blipFill>
        <p:spPr>
          <a:xfrm>
            <a:off x="-495300" y="-253773"/>
            <a:ext cx="7848599" cy="7124700"/>
          </a:xfrm>
          <a:prstGeom prst="rect">
            <a:avLst/>
          </a:prstGeom>
        </p:spPr>
      </p:pic>
      <p:sp>
        <p:nvSpPr>
          <p:cNvPr id="5" name="Rectangle 4"/>
          <p:cNvSpPr/>
          <p:nvPr/>
        </p:nvSpPr>
        <p:spPr>
          <a:xfrm>
            <a:off x="947510" y="920621"/>
            <a:ext cx="4982027" cy="5016758"/>
          </a:xfrm>
          <a:prstGeom prst="rect">
            <a:avLst/>
          </a:prstGeom>
          <a:noFill/>
        </p:spPr>
        <p:txBody>
          <a:bodyPr wrap="square">
            <a:spAutoFit/>
          </a:bodyPr>
          <a:lstStyle/>
          <a:p>
            <a:pPr algn="just"/>
            <a:r>
              <a:rPr lang="en-US" sz="4000" b="1">
                <a:solidFill>
                  <a:srgbClr val="63310C"/>
                </a:solidFill>
                <a:latin typeface="Times New Roman" panose="02020603050405020304" pitchFamily="18" charset="0"/>
                <a:cs typeface="Times New Roman" panose="02020603050405020304" pitchFamily="18" charset="0"/>
              </a:rPr>
              <a:t>Bọn quan lại đô hộ bắt dân ta lên rừng </a:t>
            </a:r>
            <a:r>
              <a:rPr lang="en-US" sz="4000" b="1">
                <a:solidFill>
                  <a:srgbClr val="002060"/>
                </a:solidFill>
                <a:latin typeface="Times New Roman" panose="02020603050405020304" pitchFamily="18" charset="0"/>
                <a:cs typeface="Times New Roman" panose="02020603050405020304" pitchFamily="18" charset="0"/>
              </a:rPr>
              <a:t>săn voi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tê giác</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bắt chim quý</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đẳn gỗ trầm</a:t>
            </a:r>
            <a:r>
              <a:rPr lang="en-US" sz="4000" b="1">
                <a:solidFill>
                  <a:srgbClr val="63310C"/>
                </a:solidFill>
                <a:latin typeface="Times New Roman" panose="02020603050405020304" pitchFamily="18" charset="0"/>
                <a:cs typeface="Times New Roman" panose="02020603050405020304" pitchFamily="18" charset="0"/>
              </a:rPr>
              <a:t>, xuống biển </a:t>
            </a:r>
            <a:r>
              <a:rPr lang="en-US" sz="4000" b="1">
                <a:solidFill>
                  <a:srgbClr val="002060"/>
                </a:solidFill>
                <a:latin typeface="Times New Roman" panose="02020603050405020304" pitchFamily="18" charset="0"/>
                <a:cs typeface="Times New Roman" panose="02020603050405020304" pitchFamily="18" charset="0"/>
              </a:rPr>
              <a:t>mò ngọc trai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bắt đồi mồi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khai thác san hô</a:t>
            </a:r>
            <a:r>
              <a:rPr lang="en-US" sz="4000" b="1">
                <a:solidFill>
                  <a:srgbClr val="63310C"/>
                </a:solidFill>
                <a:latin typeface="Times New Roman" panose="02020603050405020304" pitchFamily="18" charset="0"/>
                <a:cs typeface="Times New Roman" panose="02020603050405020304" pitchFamily="18" charset="0"/>
              </a:rPr>
              <a:t>, … để cống nạp.</a:t>
            </a:r>
          </a:p>
        </p:txBody>
      </p:sp>
      <p:pic>
        <p:nvPicPr>
          <p:cNvPr id="6" name="Picture 2" descr="van lang_F"/>
          <p:cNvPicPr>
            <a:picLocks noChangeAspect="1" noChangeArrowheads="1"/>
          </p:cNvPicPr>
          <p:nvPr/>
        </p:nvPicPr>
        <p:blipFill>
          <a:blip r:embed="rId5">
            <a:extLst>
              <a:ext uri="{28A0092B-C50C-407E-A947-70E740481C1C}">
                <a14:useLocalDpi xmlns:a14="http://schemas.microsoft.com/office/drawing/2010/main" val="0"/>
              </a:ext>
            </a:extLst>
          </a:blip>
          <a:srcRect l="6084" t="2530" b="20316"/>
          <a:stretch>
            <a:fillRect/>
          </a:stretch>
        </p:blipFill>
        <p:spPr bwMode="auto">
          <a:xfrm>
            <a:off x="7115628" y="2908527"/>
            <a:ext cx="4724400" cy="38596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2" descr="LS HCM __1B"/>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7115628" y="57150"/>
            <a:ext cx="4724400" cy="3486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773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iterate type="wd">
                                    <p:tmPct val="10000"/>
                                  </p:iterate>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sp>
        <p:nvSpPr>
          <p:cNvPr id="9" name="Rounded Rectangle 8"/>
          <p:cNvSpPr/>
          <p:nvPr/>
        </p:nvSpPr>
        <p:spPr>
          <a:xfrm>
            <a:off x="723901" y="218986"/>
            <a:ext cx="4867128" cy="3915966"/>
          </a:xfrm>
          <a:prstGeom prst="roundRect">
            <a:avLst/>
          </a:prstGeom>
          <a:solidFill>
            <a:schemeClr val="bg1"/>
          </a:solidFill>
        </p:spPr>
        <p:txBody>
          <a:bodyPr wrap="square">
            <a:spAutoFit/>
          </a:bodyPr>
          <a:lstStyle/>
          <a:p>
            <a:pPr algn="just"/>
            <a:r>
              <a:rPr lang="vi-VN" sz="3200" b="1">
                <a:solidFill>
                  <a:srgbClr val="002060"/>
                </a:solidFill>
                <a:latin typeface="Times New Roman" panose="02020603050405020304" pitchFamily="18" charset="0"/>
                <a:cs typeface="Times New Roman" panose="02020603050405020304" pitchFamily="18" charset="0"/>
              </a:rPr>
              <a:t>Chúng đưa người Hán sang ở lẫn với dân ta, bắt dân ta </a:t>
            </a:r>
            <a:r>
              <a:rPr lang="vi-VN" sz="3200" b="1">
                <a:solidFill>
                  <a:schemeClr val="accent6">
                    <a:lumMod val="75000"/>
                  </a:schemeClr>
                </a:solidFill>
                <a:latin typeface="Times New Roman" panose="02020603050405020304" pitchFamily="18" charset="0"/>
                <a:cs typeface="Times New Roman" panose="02020603050405020304" pitchFamily="18" charset="0"/>
              </a:rPr>
              <a:t>phải theo phong tục của người Hán</a:t>
            </a:r>
            <a:r>
              <a:rPr lang="vi-VN" sz="3200" b="1">
                <a:solidFill>
                  <a:srgbClr val="002060"/>
                </a:solidFill>
                <a:latin typeface="Times New Roman" panose="02020603050405020304" pitchFamily="18" charset="0"/>
                <a:cs typeface="Times New Roman" panose="02020603050405020304" pitchFamily="18" charset="0"/>
              </a:rPr>
              <a:t>, </a:t>
            </a:r>
            <a:r>
              <a:rPr lang="vi-VN" sz="3200" b="1">
                <a:solidFill>
                  <a:schemeClr val="accent6">
                    <a:lumMod val="75000"/>
                  </a:schemeClr>
                </a:solidFill>
                <a:latin typeface="Times New Roman" panose="02020603050405020304" pitchFamily="18" charset="0"/>
                <a:cs typeface="Times New Roman" panose="02020603050405020304" pitchFamily="18" charset="0"/>
              </a:rPr>
              <a:t>học chữ Hán</a:t>
            </a:r>
            <a:r>
              <a:rPr lang="vi-VN" sz="3200" b="1">
                <a:solidFill>
                  <a:srgbClr val="002060"/>
                </a:solidFill>
                <a:latin typeface="Times New Roman" panose="02020603050405020304" pitchFamily="18" charset="0"/>
                <a:cs typeface="Times New Roman" panose="02020603050405020304" pitchFamily="18" charset="0"/>
              </a:rPr>
              <a:t>, sống </a:t>
            </a:r>
            <a:r>
              <a:rPr lang="vi-VN" sz="3200" b="1">
                <a:solidFill>
                  <a:schemeClr val="accent6">
                    <a:lumMod val="75000"/>
                  </a:schemeClr>
                </a:solidFill>
                <a:latin typeface="Times New Roman" panose="02020603050405020304" pitchFamily="18" charset="0"/>
                <a:cs typeface="Times New Roman" panose="02020603050405020304" pitchFamily="18" charset="0"/>
              </a:rPr>
              <a:t>theo luật pháp của người Hán</a:t>
            </a:r>
            <a:r>
              <a:rPr lang="vi-VN" sz="3200" b="1">
                <a:solidFill>
                  <a:srgbClr val="00206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491"/>
            <a:ext cx="12153900" cy="6648450"/>
          </a:xfrm>
          <a:prstGeom prst="rect">
            <a:avLst/>
          </a:prstGeom>
        </p:spPr>
      </p:pic>
      <p:pic>
        <p:nvPicPr>
          <p:cNvPr id="10" name="Picture 2" descr="van lang_10"/>
          <p:cNvPicPr>
            <a:picLocks noChangeAspect="1" noChangeArrowheads="1"/>
          </p:cNvPicPr>
          <p:nvPr/>
        </p:nvPicPr>
        <p:blipFill>
          <a:blip r:embed="rId4">
            <a:extLst>
              <a:ext uri="{28A0092B-C50C-407E-A947-70E740481C1C}">
                <a14:useLocalDpi xmlns:a14="http://schemas.microsoft.com/office/drawing/2010/main" val="0"/>
              </a:ext>
            </a:extLst>
          </a:blip>
          <a:srcRect r="27655"/>
          <a:stretch>
            <a:fillRect/>
          </a:stretch>
        </p:blipFill>
        <p:spPr bwMode="auto">
          <a:xfrm>
            <a:off x="5838344" y="1717209"/>
            <a:ext cx="5945793" cy="4302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6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iterate type="wd">
                                    <p:tmPct val="10000"/>
                                  </p:iterate>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AC8C0CB4-4D29-4DCA-A7D0-3BF2EB367024"/>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D:\ppt\第12批\690951"/>
  <p:tag name="ISPRING_FIRST_PUBLISH" val="1"/>
  <p:tag name="INKNOELEADERBOARD" val="-2150060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pjbojoci">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1018</TotalTime>
  <Words>841</Words>
  <Application>Microsoft Office PowerPoint</Application>
  <PresentationFormat>Widescreen</PresentationFormat>
  <Paragraphs>129</Paragraphs>
  <Slides>25</Slides>
  <Notes>6</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UTM Androgyne</vt:lpstr>
      <vt:lpstr>UTM Karate</vt:lpstr>
      <vt:lpstr>UTM Azuki</vt:lpstr>
      <vt:lpstr>Arial</vt:lpstr>
      <vt:lpstr>UTM Habano</vt:lpstr>
      <vt:lpstr>Times New Roman</vt:lpstr>
      <vt:lpstr>UTM ThuPhap Thien An</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Thy Tho</cp:keywords>
  <cp:lastModifiedBy>ADMIN</cp:lastModifiedBy>
  <cp:revision>120</cp:revision>
  <dcterms:created xsi:type="dcterms:W3CDTF">2017-08-18T03:02:00Z</dcterms:created>
  <dcterms:modified xsi:type="dcterms:W3CDTF">2021-10-03T01:25:00Z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