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0" r:id="rId1"/>
  </p:sldMasterIdLst>
  <p:notesMasterIdLst>
    <p:notesMasterId r:id="rId53"/>
  </p:notesMasterIdLst>
  <p:sldIdLst>
    <p:sldId id="346" r:id="rId2"/>
    <p:sldId id="405" r:id="rId3"/>
    <p:sldId id="349" r:id="rId4"/>
    <p:sldId id="376" r:id="rId5"/>
    <p:sldId id="377" r:id="rId6"/>
    <p:sldId id="378" r:id="rId7"/>
    <p:sldId id="379" r:id="rId8"/>
    <p:sldId id="380" r:id="rId9"/>
    <p:sldId id="381" r:id="rId10"/>
    <p:sldId id="382" r:id="rId11"/>
    <p:sldId id="383" r:id="rId12"/>
    <p:sldId id="384" r:id="rId13"/>
    <p:sldId id="385" r:id="rId14"/>
    <p:sldId id="386" r:id="rId15"/>
    <p:sldId id="387" r:id="rId16"/>
    <p:sldId id="406" r:id="rId17"/>
    <p:sldId id="407" r:id="rId18"/>
    <p:sldId id="256" r:id="rId19"/>
    <p:sldId id="257" r:id="rId20"/>
    <p:sldId id="354" r:id="rId21"/>
    <p:sldId id="258" r:id="rId22"/>
    <p:sldId id="390" r:id="rId23"/>
    <p:sldId id="343" r:id="rId24"/>
    <p:sldId id="350" r:id="rId25"/>
    <p:sldId id="341" r:id="rId26"/>
    <p:sldId id="357" r:id="rId27"/>
    <p:sldId id="356" r:id="rId28"/>
    <p:sldId id="364" r:id="rId29"/>
    <p:sldId id="365" r:id="rId30"/>
    <p:sldId id="362" r:id="rId31"/>
    <p:sldId id="361" r:id="rId32"/>
    <p:sldId id="360" r:id="rId33"/>
    <p:sldId id="359" r:id="rId34"/>
    <p:sldId id="388" r:id="rId35"/>
    <p:sldId id="366" r:id="rId36"/>
    <p:sldId id="367" r:id="rId37"/>
    <p:sldId id="368" r:id="rId38"/>
    <p:sldId id="391" r:id="rId39"/>
    <p:sldId id="369" r:id="rId40"/>
    <p:sldId id="371" r:id="rId41"/>
    <p:sldId id="395" r:id="rId42"/>
    <p:sldId id="396" r:id="rId43"/>
    <p:sldId id="408" r:id="rId44"/>
    <p:sldId id="393" r:id="rId45"/>
    <p:sldId id="397" r:id="rId46"/>
    <p:sldId id="399" r:id="rId47"/>
    <p:sldId id="404" r:id="rId48"/>
    <p:sldId id="400" r:id="rId49"/>
    <p:sldId id="401" r:id="rId50"/>
    <p:sldId id="402" r:id="rId51"/>
    <p:sldId id="394" r:id="rId52"/>
  </p:sldIdLst>
  <p:sldSz cx="9144000" cy="6858000" type="screen4x3"/>
  <p:notesSz cx="6858000" cy="9144000"/>
  <p:embeddedFontLst>
    <p:embeddedFont>
      <p:font typeface=".VnArabia" pitchFamily="34" charset="0"/>
      <p:regular r:id="rId54"/>
    </p:embeddedFont>
    <p:embeddedFont>
      <p:font typeface="Verdana" pitchFamily="34" charset="0"/>
      <p:regular r:id="rId55"/>
      <p:bold r:id="rId56"/>
      <p:italic r:id="rId57"/>
      <p:boldItalic r:id="rId58"/>
    </p:embeddedFont>
    <p:embeddedFont>
      <p:font typeface="Wingdings 2" pitchFamily="18" charset="2"/>
      <p:regular r:id="rId59"/>
    </p:embeddedFont>
    <p:embeddedFont>
      <p:font typeface="Tahoma" pitchFamily="34" charset="0"/>
      <p:regular r:id="rId60"/>
      <p:bold r:id="rId61"/>
    </p:embeddedFont>
    <p:embeddedFont>
      <p:font typeface="VNI-Times" pitchFamily="2" charset="0"/>
      <p:regular r:id="rId62"/>
      <p:bold r:id="rId63"/>
      <p:italic r:id="rId64"/>
      <p:boldItalic r:id="rId65"/>
    </p:embeddedFont>
  </p:embeddedFontLst>
  <p:defaultTextStyle>
    <a:defPPr>
      <a:defRPr lang="en-US"/>
    </a:defPPr>
    <a:lvl1pPr algn="r" rtl="0" fontAlgn="base">
      <a:spcBef>
        <a:spcPct val="0"/>
      </a:spcBef>
      <a:spcAft>
        <a:spcPct val="0"/>
      </a:spcAft>
      <a:defRPr sz="1400" i="1" u="sng" kern="1200">
        <a:solidFill>
          <a:schemeClr val="tx1"/>
        </a:solidFill>
        <a:latin typeface=".VnArabia" pitchFamily="34" charset="0"/>
        <a:ea typeface="+mn-ea"/>
        <a:cs typeface="+mn-cs"/>
      </a:defRPr>
    </a:lvl1pPr>
    <a:lvl2pPr marL="457200" algn="r" rtl="0" fontAlgn="base">
      <a:spcBef>
        <a:spcPct val="0"/>
      </a:spcBef>
      <a:spcAft>
        <a:spcPct val="0"/>
      </a:spcAft>
      <a:defRPr sz="1400" i="1" u="sng" kern="1200">
        <a:solidFill>
          <a:schemeClr val="tx1"/>
        </a:solidFill>
        <a:latin typeface=".VnArabia" pitchFamily="34" charset="0"/>
        <a:ea typeface="+mn-ea"/>
        <a:cs typeface="+mn-cs"/>
      </a:defRPr>
    </a:lvl2pPr>
    <a:lvl3pPr marL="914400" algn="r" rtl="0" fontAlgn="base">
      <a:spcBef>
        <a:spcPct val="0"/>
      </a:spcBef>
      <a:spcAft>
        <a:spcPct val="0"/>
      </a:spcAft>
      <a:defRPr sz="1400" i="1" u="sng" kern="1200">
        <a:solidFill>
          <a:schemeClr val="tx1"/>
        </a:solidFill>
        <a:latin typeface=".VnArabia" pitchFamily="34" charset="0"/>
        <a:ea typeface="+mn-ea"/>
        <a:cs typeface="+mn-cs"/>
      </a:defRPr>
    </a:lvl3pPr>
    <a:lvl4pPr marL="1371600" algn="r" rtl="0" fontAlgn="base">
      <a:spcBef>
        <a:spcPct val="0"/>
      </a:spcBef>
      <a:spcAft>
        <a:spcPct val="0"/>
      </a:spcAft>
      <a:defRPr sz="1400" i="1" u="sng" kern="1200">
        <a:solidFill>
          <a:schemeClr val="tx1"/>
        </a:solidFill>
        <a:latin typeface=".VnArabia" pitchFamily="34" charset="0"/>
        <a:ea typeface="+mn-ea"/>
        <a:cs typeface="+mn-cs"/>
      </a:defRPr>
    </a:lvl4pPr>
    <a:lvl5pPr marL="1828800" algn="r" rtl="0" fontAlgn="base">
      <a:spcBef>
        <a:spcPct val="0"/>
      </a:spcBef>
      <a:spcAft>
        <a:spcPct val="0"/>
      </a:spcAft>
      <a:defRPr sz="1400" i="1" u="sng" kern="1200">
        <a:solidFill>
          <a:schemeClr val="tx1"/>
        </a:solidFill>
        <a:latin typeface=".VnArabia" pitchFamily="34" charset="0"/>
        <a:ea typeface="+mn-ea"/>
        <a:cs typeface="+mn-cs"/>
      </a:defRPr>
    </a:lvl5pPr>
    <a:lvl6pPr marL="2286000" algn="l" defTabSz="914400" rtl="0" eaLnBrk="1" latinLnBrk="0" hangingPunct="1">
      <a:defRPr sz="1400" i="1" u="sng" kern="1200">
        <a:solidFill>
          <a:schemeClr val="tx1"/>
        </a:solidFill>
        <a:latin typeface=".VnArabia" pitchFamily="34" charset="0"/>
        <a:ea typeface="+mn-ea"/>
        <a:cs typeface="+mn-cs"/>
      </a:defRPr>
    </a:lvl6pPr>
    <a:lvl7pPr marL="2743200" algn="l" defTabSz="914400" rtl="0" eaLnBrk="1" latinLnBrk="0" hangingPunct="1">
      <a:defRPr sz="1400" i="1" u="sng" kern="1200">
        <a:solidFill>
          <a:schemeClr val="tx1"/>
        </a:solidFill>
        <a:latin typeface=".VnArabia" pitchFamily="34" charset="0"/>
        <a:ea typeface="+mn-ea"/>
        <a:cs typeface="+mn-cs"/>
      </a:defRPr>
    </a:lvl7pPr>
    <a:lvl8pPr marL="3200400" algn="l" defTabSz="914400" rtl="0" eaLnBrk="1" latinLnBrk="0" hangingPunct="1">
      <a:defRPr sz="1400" i="1" u="sng" kern="1200">
        <a:solidFill>
          <a:schemeClr val="tx1"/>
        </a:solidFill>
        <a:latin typeface=".VnArabia" pitchFamily="34" charset="0"/>
        <a:ea typeface="+mn-ea"/>
        <a:cs typeface="+mn-cs"/>
      </a:defRPr>
    </a:lvl8pPr>
    <a:lvl9pPr marL="3657600" algn="l" defTabSz="914400" rtl="0" eaLnBrk="1" latinLnBrk="0" hangingPunct="1">
      <a:defRPr sz="1400" i="1" u="sng" kern="1200">
        <a:solidFill>
          <a:schemeClr val="tx1"/>
        </a:solidFill>
        <a:latin typeface=".VnArabi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0000"/>
    <a:srgbClr val="E2E5B9"/>
    <a:srgbClr val="CCFFFF"/>
    <a:srgbClr val="00FFFF"/>
    <a:srgbClr val="66FFFF"/>
    <a:srgbClr val="00FF00"/>
    <a:srgbClr val="FF33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6196" autoAdjust="0"/>
    <p:restoredTop sz="91041" autoAdjust="0"/>
  </p:normalViewPr>
  <p:slideViewPr>
    <p:cSldViewPr>
      <p:cViewPr varScale="1">
        <p:scale>
          <a:sx n="39" d="100"/>
          <a:sy n="39" d="100"/>
        </p:scale>
        <p:origin x="-105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2.fntdata"/><Relationship Id="rId63"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font" Target="fonts/font5.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4.fntdata"/><Relationship Id="rId61"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7.fntdata"/><Relationship Id="rId65"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3.fntdata"/><Relationship Id="rId64" Type="http://schemas.openxmlformats.org/officeDocument/2006/relationships/font" Target="fonts/font11.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6.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fntdata"/><Relationship Id="rId62"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effectLst/>
                <a:latin typeface="VNI-Times" pitchFamily="2" charset="0"/>
              </a:defRPr>
            </a:lvl1pPr>
          </a:lstStyle>
          <a:p>
            <a:pPr>
              <a:defRPr/>
            </a:pPr>
            <a:endParaRPr lang="en-US"/>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effectLst/>
                <a:latin typeface="VNI-Times" pitchFamily="2" charset="0"/>
              </a:defRPr>
            </a:lvl1pPr>
          </a:lstStyle>
          <a:p>
            <a:pPr>
              <a:defRPr/>
            </a:pPr>
            <a:fld id="{1EAEEBCA-D906-4A75-9A9C-C0C232496551}" type="datetimeFigureOut">
              <a:rPr lang="en-US"/>
              <a:pPr>
                <a:defRPr/>
              </a:pPr>
              <a:t>6/30/2016</a:t>
            </a:fld>
            <a:endParaRPr lang="en-US"/>
          </a:p>
        </p:txBody>
      </p:sp>
      <p:sp>
        <p:nvSpPr>
          <p:cNvPr id="5530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effectLst/>
                <a:latin typeface="VNI-Times" pitchFamily="2" charset="0"/>
              </a:defRPr>
            </a:lvl1pPr>
          </a:lstStyle>
          <a:p>
            <a:pPr>
              <a:defRPr/>
            </a:pPr>
            <a:endParaRPr 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ffectLst/>
                <a:latin typeface="VNI-Times" pitchFamily="2" charset="0"/>
              </a:defRPr>
            </a:lvl1pPr>
          </a:lstStyle>
          <a:p>
            <a:pPr>
              <a:defRPr/>
            </a:pPr>
            <a:fld id="{C8BDCE90-A399-42FB-B31F-3F49FD972F1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2743200" y="3657600"/>
            <a:ext cx="6248400" cy="1143000"/>
          </a:xfrm>
        </p:spPr>
        <p:txBody>
          <a:bodyPr/>
          <a:lstStyle>
            <a:lvl1pPr algn="l">
              <a:defRPr sz="4000"/>
            </a:lvl1pPr>
          </a:lstStyle>
          <a:p>
            <a:r>
              <a:rPr lang="en-US"/>
              <a:t>Click to edit title</a:t>
            </a:r>
          </a:p>
        </p:txBody>
      </p:sp>
      <p:sp>
        <p:nvSpPr>
          <p:cNvPr id="55299" name="Rectangle 3"/>
          <p:cNvSpPr>
            <a:spLocks noGrp="1" noChangeArrowheads="1"/>
          </p:cNvSpPr>
          <p:nvPr>
            <p:ph type="subTitle" idx="1"/>
          </p:nvPr>
        </p:nvSpPr>
        <p:spPr>
          <a:xfrm>
            <a:off x="2743200" y="4648200"/>
            <a:ext cx="6248400" cy="762000"/>
          </a:xfrm>
        </p:spPr>
        <p:txBody>
          <a:bodyPr/>
          <a:lstStyle>
            <a:lvl1pPr marL="0" indent="0">
              <a:buFont typeface="Wingdings" pitchFamily="2" charset="2"/>
              <a:buNone/>
              <a:defRPr sz="2800">
                <a:solidFill>
                  <a:srgbClr val="B2B2B2"/>
                </a:solidFill>
              </a:defRPr>
            </a:lvl1pPr>
          </a:lstStyle>
          <a:p>
            <a:r>
              <a:rPr lang="en-US"/>
              <a:t>Click to edit subtitle style</a:t>
            </a:r>
          </a:p>
        </p:txBody>
      </p:sp>
      <p:sp>
        <p:nvSpPr>
          <p:cNvPr id="4" name="Rectangle 4"/>
          <p:cNvSpPr>
            <a:spLocks noGrp="1" noChangeArrowheads="1"/>
          </p:cNvSpPr>
          <p:nvPr>
            <p:ph type="dt" sz="quarter" idx="10"/>
          </p:nvPr>
        </p:nvSpPr>
        <p:spPr/>
        <p:txBody>
          <a:bodyPr/>
          <a:lstStyle>
            <a:lvl1pPr>
              <a:defRPr/>
            </a:lvl1pPr>
          </a:lstStyle>
          <a:p>
            <a:pPr>
              <a:defRPr/>
            </a:pPr>
            <a:fld id="{82E92F91-365E-4CC2-A394-D8A00AB6E807}" type="datetimeFigureOut">
              <a:rPr lang="en-US"/>
              <a:pPr>
                <a:defRPr/>
              </a:pPr>
              <a:t>6/30/2016</a:t>
            </a:fld>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07EA3554-CF77-428F-B3A2-268E9815570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C3129CA4-07B4-4193-BE99-463A39A4E7DE}" type="datetimeFigureOut">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54EAAB-321B-4B2C-9D17-BD6618BB392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28600"/>
            <a:ext cx="1809750" cy="632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228600"/>
            <a:ext cx="5276850" cy="6324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AC102C7-5507-4C06-88DD-8538AB4E7CF5}" type="datetimeFigureOut">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70BE690-F705-48E9-A3D3-14CE46278F6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F6BCBE3-A656-4C7D-97EB-2DA79B47715C}" type="datetimeFigureOut">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DE6C3B-BF1A-4576-82AB-92E51FC1A0D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86C2A9B-0128-4293-B8A1-0040391F9A80}" type="datetimeFigureOut">
              <a:rPr lang="en-US"/>
              <a:pPr>
                <a:defRPr/>
              </a:pPr>
              <a:t>6/30/2016</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11F03E-6B36-4121-9B4D-6DACD0133AD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5775" y="1447800"/>
            <a:ext cx="3541713"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49888" y="1447800"/>
            <a:ext cx="3541712"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BF5BF31-C5C3-4091-B884-8763EA74D294}" type="datetimeFigureOut">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859229-8DEC-4A3B-A39C-050271DB89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905F5AAF-085C-4A93-B347-2B579253816C}" type="datetimeFigureOut">
              <a:rPr lang="en-US"/>
              <a:pPr>
                <a:defRPr/>
              </a:pPr>
              <a:t>6/30/2016</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76F5C1-95B5-4A89-9D3F-C702C8B79AA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C1A57FAE-4C04-4D86-B8B9-A79663CCD601}" type="datetimeFigureOut">
              <a:rPr lang="en-US"/>
              <a:pPr>
                <a:defRPr/>
              </a:pPr>
              <a:t>6/30/2016</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CEA346-80E7-46EF-AC76-F60D9DCD35C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624DDCC-2AD8-42A0-8627-FC26DC514DA1}" type="datetimeFigureOut">
              <a:rPr lang="en-US"/>
              <a:pPr>
                <a:defRPr/>
              </a:pPr>
              <a:t>6/30/2016</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C1F0024-1D9E-4D16-8E75-369D5B56E90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BC70BA7-6C98-487D-9AD7-A4A916FFAB63}" type="datetimeFigureOut">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1D5F02F-68C3-467E-A59F-10F9559F8DF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EC3FC55-42FD-4812-B365-E2B350C1C266}" type="datetimeFigureOut">
              <a:rPr lang="en-US"/>
              <a:pPr>
                <a:defRPr/>
              </a:pPr>
              <a:t>6/30/2016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41242EA-C55F-4A44-AA8F-F868C8DD85C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1752600" y="228600"/>
            <a:ext cx="7239000" cy="838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title style</a:t>
            </a:r>
          </a:p>
        </p:txBody>
      </p:sp>
      <p:sp>
        <p:nvSpPr>
          <p:cNvPr id="54275" name="Rectangle 3"/>
          <p:cNvSpPr>
            <a:spLocks noGrp="1" noChangeArrowheads="1"/>
          </p:cNvSpPr>
          <p:nvPr>
            <p:ph type="body" idx="1"/>
          </p:nvPr>
        </p:nvSpPr>
        <p:spPr bwMode="auto">
          <a:xfrm>
            <a:off x="1755775" y="1447800"/>
            <a:ext cx="7235825"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i="0" u="none">
                <a:effectLst/>
                <a:latin typeface="Times New Roman" pitchFamily="18" charset="0"/>
              </a:defRPr>
            </a:lvl1pPr>
          </a:lstStyle>
          <a:p>
            <a:pPr>
              <a:defRPr/>
            </a:pPr>
            <a:fld id="{1DDC2AB8-6924-4925-98AB-17B045F8A3B3}" type="datetimeFigureOut">
              <a:rPr lang="en-US"/>
              <a:pPr>
                <a:defRPr/>
              </a:pPr>
              <a:t>6/30/2016</a:t>
            </a:fld>
            <a:endParaRPr lang="en-US"/>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i="0" u="none">
                <a:effectLst/>
                <a:latin typeface="Times New Roman" pitchFamily="18" charset="0"/>
              </a:defRPr>
            </a:lvl1pPr>
          </a:lstStyle>
          <a:p>
            <a:pPr>
              <a:defRPr/>
            </a:pPr>
            <a:endParaRPr lang="en-US"/>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i="0" u="none">
                <a:effectLst/>
                <a:latin typeface="Times New Roman" pitchFamily="18" charset="0"/>
              </a:defRPr>
            </a:lvl1pPr>
          </a:lstStyle>
          <a:p>
            <a:pPr>
              <a:defRPr/>
            </a:pPr>
            <a:fld id="{BA18FBBE-8719-4AB1-BBF2-BB02AC42B05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2pPr>
      <a:lvl3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3pPr>
      <a:lvl4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4pPr>
      <a:lvl5pPr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5pPr>
      <a:lvl6pPr marL="4572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6pPr>
      <a:lvl7pPr marL="9144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7pPr>
      <a:lvl8pPr marL="13716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8pPr>
      <a:lvl9pPr marL="1828800" algn="ctr" rtl="0" eaLnBrk="0" fontAlgn="base" hangingPunct="0">
        <a:spcBef>
          <a:spcPct val="0"/>
        </a:spcBef>
        <a:spcAft>
          <a:spcPct val="0"/>
        </a:spcAft>
        <a:defRPr kumimoji="1" sz="4400">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5000"/>
        <a:buFont typeface="Wingdings" pitchFamily="2" charset="2"/>
        <a:buChar char="n"/>
        <a:defRPr kumimoji="1"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n"/>
        <a:defRPr kumimoji="1"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accent2"/>
        </a:buClr>
        <a:buSzPct val="75000"/>
        <a:buFont typeface="Wingdings" pitchFamily="2" charset="2"/>
        <a:buChar char="n"/>
        <a:defRPr kumimoji="1"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4.wav"/><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100000">
              <a:srgbClr val="3333FF"/>
            </a:gs>
          </a:gsLst>
          <a:lin ang="5400000" scaled="1"/>
        </a:gradFill>
        <a:effectLst/>
      </p:bgPr>
    </p:bg>
    <p:spTree>
      <p:nvGrpSpPr>
        <p:cNvPr id="1" name=""/>
        <p:cNvGrpSpPr/>
        <p:nvPr/>
      </p:nvGrpSpPr>
      <p:grpSpPr>
        <a:xfrm>
          <a:off x="0" y="0"/>
          <a:ext cx="0" cy="0"/>
          <a:chOff x="0" y="0"/>
          <a:chExt cx="0" cy="0"/>
        </a:xfrm>
      </p:grpSpPr>
      <p:sp>
        <p:nvSpPr>
          <p:cNvPr id="176130" name="WordArt 2"/>
          <p:cNvSpPr>
            <a:spLocks noChangeArrowheads="1" noChangeShapeType="1" noTextEdit="1"/>
          </p:cNvSpPr>
          <p:nvPr/>
        </p:nvSpPr>
        <p:spPr bwMode="auto">
          <a:xfrm>
            <a:off x="685800" y="1524000"/>
            <a:ext cx="7848600" cy="3581400"/>
          </a:xfrm>
          <a:prstGeom prst="rect">
            <a:avLst/>
          </a:prstGeom>
        </p:spPr>
        <p:txBody>
          <a:bodyPr wrap="none" fromWordArt="1">
            <a:prstTxWarp prst="textPlain">
              <a:avLst>
                <a:gd name="adj" fmla="val 50000"/>
              </a:avLst>
            </a:prstTxWarp>
          </a:bodyPr>
          <a:lstStyle/>
          <a:p>
            <a:pPr algn="ctr">
              <a:defRPr/>
            </a:pPr>
            <a:r>
              <a:rPr lang="en-US" sz="4000" b="1" kern="10">
                <a:ln w="9525">
                  <a:solidFill>
                    <a:srgbClr val="FF0000"/>
                  </a:solidFill>
                  <a:round/>
                  <a:headEnd/>
                  <a:tailEnd/>
                </a:ln>
                <a:gradFill rotWithShape="1">
                  <a:gsLst>
                    <a:gs pos="0">
                      <a:srgbClr val="FF0000"/>
                    </a:gs>
                    <a:gs pos="100000">
                      <a:srgbClr val="FFFF00"/>
                    </a:gs>
                  </a:gsLst>
                  <a:lin ang="5400000" scaled="1"/>
                </a:gradFill>
                <a:effectLst>
                  <a:outerShdw dist="35921" dir="2700000" algn="ctr" rotWithShape="0">
                    <a:srgbClr val="808080">
                      <a:alpha val="80000"/>
                    </a:srgbClr>
                  </a:outerShdw>
                </a:effectLst>
                <a:latin typeface="Arial"/>
              </a:rPr>
              <a:t>Chào Mừng Quý Thầy Cô </a:t>
            </a:r>
          </a:p>
          <a:p>
            <a:pPr algn="ctr">
              <a:defRPr/>
            </a:pPr>
            <a:r>
              <a:rPr lang="en-US" sz="4000" b="1" kern="10">
                <a:ln w="9525">
                  <a:solidFill>
                    <a:srgbClr val="FF0000"/>
                  </a:solidFill>
                  <a:round/>
                  <a:headEnd/>
                  <a:tailEnd/>
                </a:ln>
                <a:gradFill rotWithShape="1">
                  <a:gsLst>
                    <a:gs pos="0">
                      <a:srgbClr val="FF0000"/>
                    </a:gs>
                    <a:gs pos="100000">
                      <a:srgbClr val="FFFF00"/>
                    </a:gs>
                  </a:gsLst>
                  <a:lin ang="5400000" scaled="1"/>
                </a:gradFill>
                <a:effectLst>
                  <a:outerShdw dist="35921" dir="2700000" algn="ctr" rotWithShape="0">
                    <a:srgbClr val="808080">
                      <a:alpha val="80000"/>
                    </a:srgbClr>
                  </a:outerShdw>
                </a:effectLst>
                <a:latin typeface="Arial"/>
              </a:rPr>
              <a:t>về dự giờ th</a:t>
            </a:r>
            <a:r>
              <a:rPr lang="vi-VN" sz="4000" b="1" kern="10">
                <a:ln w="9525">
                  <a:solidFill>
                    <a:srgbClr val="FF0000"/>
                  </a:solidFill>
                  <a:round/>
                  <a:headEnd/>
                  <a:tailEnd/>
                </a:ln>
                <a:gradFill rotWithShape="1">
                  <a:gsLst>
                    <a:gs pos="0">
                      <a:srgbClr val="FF0000"/>
                    </a:gs>
                    <a:gs pos="100000">
                      <a:srgbClr val="FFFF00"/>
                    </a:gs>
                  </a:gsLst>
                  <a:lin ang="5400000" scaled="1"/>
                </a:gradFill>
                <a:effectLst>
                  <a:outerShdw dist="35921" dir="2700000" algn="ctr" rotWithShape="0">
                    <a:srgbClr val="808080">
                      <a:alpha val="80000"/>
                    </a:srgbClr>
                  </a:outerShdw>
                </a:effectLst>
                <a:latin typeface="Arial"/>
              </a:rPr>
              <a:t>ă</a:t>
            </a:r>
            <a:r>
              <a:rPr lang="en-US" sz="4000" b="1" kern="10">
                <a:ln w="9525">
                  <a:solidFill>
                    <a:srgbClr val="FF0000"/>
                  </a:solidFill>
                  <a:round/>
                  <a:headEnd/>
                  <a:tailEnd/>
                </a:ln>
                <a:gradFill rotWithShape="1">
                  <a:gsLst>
                    <a:gs pos="0">
                      <a:srgbClr val="FF0000"/>
                    </a:gs>
                    <a:gs pos="100000">
                      <a:srgbClr val="FFFF00"/>
                    </a:gs>
                  </a:gsLst>
                  <a:lin ang="5400000" scaled="1"/>
                </a:gradFill>
                <a:effectLst>
                  <a:outerShdw dist="35921" dir="2700000" algn="ctr" rotWithShape="0">
                    <a:srgbClr val="808080">
                      <a:alpha val="80000"/>
                    </a:srgbClr>
                  </a:outerShdw>
                </a:effectLst>
                <a:latin typeface="Arial"/>
              </a:rPr>
              <a:t>m lớp hôm nay</a:t>
            </a:r>
          </a:p>
        </p:txBody>
      </p:sp>
    </p:spTree>
  </p:cSld>
  <p:clrMapOvr>
    <a:masterClrMapping/>
  </p:clrMapOvr>
  <p:transition spd="slow">
    <p:wheel spokes="8"/>
    <p:sndAc>
      <p:stSnd>
        <p:snd r:embed="rId2" name="modau.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1000" fill="hold"/>
                                        <p:tgtEl>
                                          <p:spTgt spid="176130"/>
                                        </p:tgtEl>
                                        <p:attrNameLst>
                                          <p:attrName>r</p:attrName>
                                        </p:attrNameLst>
                                      </p:cBhvr>
                                    </p:animRot>
                                  </p:childTnLst>
                                </p:cTn>
                              </p:par>
                            </p:childTnLst>
                          </p:cTn>
                        </p:par>
                      </p:childTnLst>
                    </p:cTn>
                  </p:par>
                  <p:par>
                    <p:cTn id="7" fill="hold" nodeType="clickPar">
                      <p:stCondLst>
                        <p:cond delay="indefinite"/>
                      </p:stCondLst>
                      <p:childTnLst>
                        <p:par>
                          <p:cTn id="8" fill="hold" nodeType="withGroup">
                            <p:stCondLst>
                              <p:cond delay="0"/>
                            </p:stCondLst>
                            <p:childTnLst>
                              <p:par>
                                <p:cTn id="9" presetID="18" presetClass="exit" presetSubtype="12" fill="hold" nodeType="clickEffect">
                                  <p:stCondLst>
                                    <p:cond delay="0"/>
                                  </p:stCondLst>
                                  <p:childTnLst>
                                    <p:animEffect transition="out" filter="strips(downLeft)">
                                      <p:cBhvr>
                                        <p:cTn id="10" dur="5000"/>
                                        <p:tgtEl>
                                          <p:spTgt spid="176130"/>
                                        </p:tgtEl>
                                      </p:cBhvr>
                                    </p:animEffect>
                                    <p:set>
                                      <p:cBhvr>
                                        <p:cTn id="11" dur="1" fill="hold">
                                          <p:stCondLst>
                                            <p:cond delay="4999"/>
                                          </p:stCondLst>
                                        </p:cTn>
                                        <p:tgtEl>
                                          <p:spTgt spid="1761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154053302_f6320e0bd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comb/>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85007159_8e86fe2a49"/>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438471391_bf4e486e05"/>
          <p:cNvPicPr>
            <a:picLocks noChangeAspect="1" noChangeArrowheads="1"/>
          </p:cNvPicPr>
          <p:nvPr/>
        </p:nvPicPr>
        <p:blipFill>
          <a:blip r:embed="rId3"/>
          <a:srcRect/>
          <a:stretch>
            <a:fillRect/>
          </a:stretch>
        </p:blipFill>
        <p:spPr bwMode="auto">
          <a:xfrm>
            <a:off x="0" y="0"/>
            <a:ext cx="9448800" cy="7162800"/>
          </a:xfrm>
          <a:prstGeom prst="rect">
            <a:avLst/>
          </a:prstGeom>
          <a:noFill/>
          <a:ln w="9525">
            <a:noFill/>
            <a:miter lim="800000"/>
            <a:headEnd/>
            <a:tailEnd/>
          </a:ln>
        </p:spPr>
      </p:pic>
    </p:spTree>
  </p:cSld>
  <p:clrMapOvr>
    <a:masterClrMapping/>
  </p:clrMapOvr>
  <p:transition spd="slow" advTm="2000">
    <p:pull dir="l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75778988_a3b40b891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circl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280718500_43ef2efe46"/>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88195569_888b9b726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rose1fx3"/>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advTm="2000">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07ho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61" name="WordArt 13"/>
          <p:cNvSpPr>
            <a:spLocks noChangeArrowheads="1" noChangeShapeType="1" noTextEdit="1"/>
          </p:cNvSpPr>
          <p:nvPr/>
        </p:nvSpPr>
        <p:spPr bwMode="auto">
          <a:xfrm rot="-352121">
            <a:off x="914400" y="1981200"/>
            <a:ext cx="7466013" cy="3278188"/>
          </a:xfrm>
          <a:prstGeom prst="rect">
            <a:avLst/>
          </a:prstGeom>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00FF00"/>
              </a:extrusionClr>
            </a:sp3d>
          </a:bodyPr>
          <a:lstStyle/>
          <a:p>
            <a:pPr algn="ctr">
              <a:defRPr/>
            </a:pPr>
            <a:r>
              <a:rPr lang="en-US" sz="3600" kern="10">
                <a:ln w="9525">
                  <a:noFill/>
                  <a:round/>
                  <a:headEnd/>
                  <a:tailEnd/>
                </a:ln>
                <a:gradFill rotWithShape="1">
                  <a:gsLst>
                    <a:gs pos="0">
                      <a:srgbClr val="00FF00">
                        <a:alpha val="87000"/>
                      </a:srgbClr>
                    </a:gs>
                    <a:gs pos="50000">
                      <a:srgbClr val="FFFF00"/>
                    </a:gs>
                    <a:gs pos="100000">
                      <a:srgbClr val="00FF00">
                        <a:alpha val="87000"/>
                      </a:srgbClr>
                    </a:gs>
                  </a:gsLst>
                  <a:lin ang="2700000" scaled="1"/>
                </a:gradFill>
                <a:latin typeface="Arial"/>
              </a:rPr>
              <a:t>LUYỆN TỪ VÀ CÂU</a:t>
            </a:r>
          </a:p>
        </p:txBody>
      </p:sp>
    </p:spTree>
  </p:cSld>
  <p:clrMapOvr>
    <a:masterClrMapping/>
  </p:clrMapOvr>
  <p:transition spd="slow">
    <p:randomBar/>
    <p:sndAc>
      <p:stSnd loop="1">
        <p:snd r:embed="rId2" name="modau.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061"/>
                                        </p:tgtEl>
                                        <p:attrNameLst>
                                          <p:attrName>style.visibility</p:attrName>
                                        </p:attrNameLst>
                                      </p:cBhvr>
                                      <p:to>
                                        <p:strVal val="visible"/>
                                      </p:to>
                                    </p:set>
                                    <p:anim calcmode="lin" valueType="num">
                                      <p:cBhvr>
                                        <p:cTn id="7" dur="5000" fill="hold"/>
                                        <p:tgtEl>
                                          <p:spTgt spid="2061"/>
                                        </p:tgtEl>
                                        <p:attrNameLst>
                                          <p:attrName>ppt_w</p:attrName>
                                        </p:attrNameLst>
                                      </p:cBhvr>
                                      <p:tavLst>
                                        <p:tav tm="0">
                                          <p:val>
                                            <p:fltVal val="0"/>
                                          </p:val>
                                        </p:tav>
                                        <p:tav tm="100000">
                                          <p:val>
                                            <p:strVal val="#ppt_w"/>
                                          </p:val>
                                        </p:tav>
                                      </p:tavLst>
                                    </p:anim>
                                    <p:anim calcmode="lin" valueType="num">
                                      <p:cBhvr>
                                        <p:cTn id="8" dur="5000" fill="hold"/>
                                        <p:tgtEl>
                                          <p:spTgt spid="2061"/>
                                        </p:tgtEl>
                                        <p:attrNameLst>
                                          <p:attrName>ppt_h</p:attrName>
                                        </p:attrNameLst>
                                      </p:cBhvr>
                                      <p:tavLst>
                                        <p:tav tm="0">
                                          <p:val>
                                            <p:fltVal val="0"/>
                                          </p:val>
                                        </p:tav>
                                        <p:tav tm="100000">
                                          <p:val>
                                            <p:strVal val="#ppt_h"/>
                                          </p:val>
                                        </p:tav>
                                      </p:tavLst>
                                    </p:anim>
                                    <p:anim calcmode="lin" valueType="num">
                                      <p:cBhvr>
                                        <p:cTn id="9" dur="5000" fill="hold"/>
                                        <p:tgtEl>
                                          <p:spTgt spid="2061"/>
                                        </p:tgtEl>
                                        <p:attrNameLst>
                                          <p:attrName>ppt_x</p:attrName>
                                        </p:attrNameLst>
                                      </p:cBhvr>
                                      <p:tavLst>
                                        <p:tav tm="0" fmla="#ppt_x+(cos(-2*pi*(1-$))*-#ppt_x-sin(-2*pi*(1-$))*(1-#ppt_y))*(1-$)">
                                          <p:val>
                                            <p:fltVal val="0"/>
                                          </p:val>
                                        </p:tav>
                                        <p:tav tm="100000">
                                          <p:val>
                                            <p:fltVal val="1"/>
                                          </p:val>
                                        </p:tav>
                                      </p:tavLst>
                                    </p:anim>
                                    <p:anim calcmode="lin" valueType="num">
                                      <p:cBhvr>
                                        <p:cTn id="10" dur="5000" fill="hold"/>
                                        <p:tgtEl>
                                          <p:spTgt spid="20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457200" y="304800"/>
            <a:ext cx="8229600" cy="1143000"/>
          </a:xfrm>
        </p:spPr>
        <p:txBody>
          <a:bodyPr anchor="ctr"/>
          <a:lstStyle/>
          <a:p>
            <a:pPr eaLnBrk="1" hangingPunct="1">
              <a:defRPr/>
            </a:pPr>
            <a:r>
              <a:rPr lang="en-US" sz="6000" b="1" u="sng" smtClean="0">
                <a:latin typeface="Arial"/>
              </a:rPr>
              <a:t>Kiểm tra bài cũ</a:t>
            </a:r>
          </a:p>
        </p:txBody>
      </p:sp>
      <p:sp>
        <p:nvSpPr>
          <p:cNvPr id="5124" name="Line 4"/>
          <p:cNvSpPr>
            <a:spLocks noChangeShapeType="1"/>
          </p:cNvSpPr>
          <p:nvPr/>
        </p:nvSpPr>
        <p:spPr bwMode="auto">
          <a:xfrm>
            <a:off x="0" y="1676400"/>
            <a:ext cx="9144000" cy="0"/>
          </a:xfrm>
          <a:prstGeom prst="line">
            <a:avLst/>
          </a:prstGeom>
          <a:noFill/>
          <a:ln w="57150" cmpd="thickThin">
            <a:solidFill>
              <a:srgbClr val="FF6600"/>
            </a:solidFill>
            <a:round/>
            <a:headEnd/>
            <a:tailEnd/>
          </a:ln>
        </p:spPr>
        <p:txBody>
          <a:bodyPr/>
          <a:lstStyle/>
          <a:p>
            <a:pPr>
              <a:defRPr/>
            </a:pPr>
            <a:endParaRPr lang="en-US">
              <a:effectLst>
                <a:outerShdw blurRad="38100" dist="38100" dir="2700000" algn="tl">
                  <a:srgbClr val="000000">
                    <a:alpha val="43137"/>
                  </a:srgbClr>
                </a:outerShdw>
              </a:effectLst>
            </a:endParaRPr>
          </a:p>
        </p:txBody>
      </p:sp>
      <p:sp>
        <p:nvSpPr>
          <p:cNvPr id="5123" name="Rectangle 3"/>
          <p:cNvSpPr>
            <a:spLocks noChangeArrowheads="1"/>
          </p:cNvSpPr>
          <p:nvPr/>
        </p:nvSpPr>
        <p:spPr bwMode="auto">
          <a:xfrm>
            <a:off x="381000" y="2438400"/>
            <a:ext cx="8229600" cy="1600200"/>
          </a:xfrm>
          <a:prstGeom prst="rect">
            <a:avLst/>
          </a:prstGeom>
          <a:solidFill>
            <a:srgbClr val="00CC00"/>
          </a:solidFill>
          <a:ln w="38100">
            <a:solidFill>
              <a:srgbClr val="FFCC00"/>
            </a:solidFill>
            <a:miter lim="800000"/>
            <a:headEnd/>
            <a:tailEnd/>
          </a:ln>
          <a:effectLst>
            <a:outerShdw dist="80322" dir="15093903" algn="ctr" rotWithShape="0">
              <a:schemeClr val="bg2">
                <a:alpha val="50000"/>
              </a:schemeClr>
            </a:outerShdw>
          </a:effectLst>
        </p:spPr>
        <p:txBody>
          <a:bodyPr tIns="137160"/>
          <a:lstStyle/>
          <a:p>
            <a:pPr marL="609600" indent="-609600" algn="just">
              <a:spcBef>
                <a:spcPct val="20000"/>
              </a:spcBef>
              <a:buClr>
                <a:schemeClr val="accent2"/>
              </a:buClr>
              <a:buSzPct val="75000"/>
              <a:buFont typeface="Wingdings" pitchFamily="2" charset="2"/>
              <a:buNone/>
              <a:defRPr/>
            </a:pPr>
            <a:r>
              <a:rPr kumimoji="1" lang="en-US" sz="3600" b="1" i="0" u="none">
                <a:effectLst>
                  <a:outerShdw blurRad="38100" dist="38100" dir="2700000" algn="tl">
                    <a:srgbClr val="000000"/>
                  </a:outerShdw>
                </a:effectLst>
                <a:latin typeface="Arial"/>
              </a:rPr>
              <a:t>1- Nêu tác dụng của dấu hai chấm?</a:t>
            </a:r>
          </a:p>
        </p:txBody>
      </p:sp>
      <p:sp>
        <p:nvSpPr>
          <p:cNvPr id="2" name="Rectangle 3"/>
          <p:cNvSpPr>
            <a:spLocks noChangeArrowheads="1"/>
          </p:cNvSpPr>
          <p:nvPr/>
        </p:nvSpPr>
        <p:spPr bwMode="auto">
          <a:xfrm>
            <a:off x="381000" y="4648200"/>
            <a:ext cx="8229600" cy="1524000"/>
          </a:xfrm>
          <a:prstGeom prst="rect">
            <a:avLst/>
          </a:prstGeom>
          <a:solidFill>
            <a:srgbClr val="00CC00"/>
          </a:solidFill>
          <a:ln w="38100">
            <a:solidFill>
              <a:srgbClr val="FFCC00"/>
            </a:solidFill>
            <a:miter lim="800000"/>
            <a:headEnd/>
            <a:tailEnd/>
          </a:ln>
          <a:effectLst>
            <a:outerShdw dist="80322" dir="15093903" algn="ctr" rotWithShape="0">
              <a:schemeClr val="bg2">
                <a:alpha val="50000"/>
              </a:schemeClr>
            </a:outerShdw>
          </a:effectLst>
        </p:spPr>
        <p:txBody>
          <a:bodyPr tIns="137160"/>
          <a:lstStyle/>
          <a:p>
            <a:pPr marL="609600" indent="-609600" algn="just">
              <a:spcBef>
                <a:spcPct val="20000"/>
              </a:spcBef>
              <a:buClr>
                <a:schemeClr val="accent2"/>
              </a:buClr>
              <a:buSzPct val="75000"/>
              <a:buFont typeface="Wingdings" pitchFamily="2" charset="2"/>
              <a:buNone/>
              <a:defRPr/>
            </a:pPr>
            <a:r>
              <a:rPr kumimoji="1" lang="en-US" sz="3200" b="1" i="0" u="none">
                <a:effectLst>
                  <a:outerShdw blurRad="38100" dist="38100" dir="2700000" algn="tl">
                    <a:srgbClr val="000000"/>
                  </a:outerShdw>
                </a:effectLst>
                <a:latin typeface="Arial"/>
              </a:rPr>
              <a:t>2- </a:t>
            </a:r>
            <a:r>
              <a:rPr kumimoji="1" lang="en-US" sz="3600" b="1" i="0" u="none">
                <a:effectLst>
                  <a:outerShdw blurRad="38100" dist="38100" dir="2700000" algn="tl">
                    <a:srgbClr val="000000"/>
                  </a:outerShdw>
                </a:effectLst>
                <a:latin typeface="Arial"/>
              </a:rPr>
              <a:t>Cho ví dụ dấu hai chấm phối hợp với dấu ngoặc kép</a:t>
            </a:r>
          </a:p>
        </p:txBody>
      </p:sp>
    </p:spTree>
  </p:cSld>
  <p:clrMapOvr>
    <a:masterClrMapping/>
  </p:clrMapOvr>
  <p:transition spd="slow">
    <p:strips dir="ld"/>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3"/>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par>
                          <p:cTn id="10" fill="hold" nodeType="afterGroup">
                            <p:stCondLst>
                              <p:cond delay="1000"/>
                            </p:stCondLst>
                            <p:childTnLst>
                              <p:par>
                                <p:cTn id="11" presetID="29" presetClass="entr" presetSubtype="0" fill="hold" nodeType="after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p:cTn id="13" dur="1000" fill="hold"/>
                                        <p:tgtEl>
                                          <p:spTgt spid="5124"/>
                                        </p:tgtEl>
                                        <p:attrNameLst>
                                          <p:attrName>ppt_x</p:attrName>
                                        </p:attrNameLst>
                                      </p:cBhvr>
                                      <p:tavLst>
                                        <p:tav tm="0">
                                          <p:val>
                                            <p:strVal val="#ppt_x-.2"/>
                                          </p:val>
                                        </p:tav>
                                        <p:tav tm="100000">
                                          <p:val>
                                            <p:strVal val="#ppt_x"/>
                                          </p:val>
                                        </p:tav>
                                      </p:tavLst>
                                    </p:anim>
                                    <p:anim calcmode="lin" valueType="num">
                                      <p:cBhvr>
                                        <p:cTn id="14" dur="1000" fill="hold"/>
                                        <p:tgtEl>
                                          <p:spTgt spid="512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1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123">
                                            <p:bg/>
                                          </p:spTgt>
                                        </p:tgtEl>
                                        <p:attrNameLst>
                                          <p:attrName>style.visibility</p:attrName>
                                        </p:attrNameLst>
                                      </p:cBhvr>
                                      <p:to>
                                        <p:strVal val="visible"/>
                                      </p:to>
                                    </p:set>
                                    <p:animEffect transition="in" filter="fade">
                                      <p:cBhvr>
                                        <p:cTn id="20" dur="2000"/>
                                        <p:tgtEl>
                                          <p:spTgt spid="5123">
                                            <p:bg/>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23">
                                            <p:txEl>
                                              <p:pRg st="0" end="0"/>
                                            </p:txEl>
                                          </p:spTgt>
                                        </p:tgtEl>
                                        <p:attrNameLst>
                                          <p:attrName>style.visibility</p:attrName>
                                        </p:attrNameLst>
                                      </p:cBhvr>
                                      <p:to>
                                        <p:strVal val="visible"/>
                                      </p:to>
                                    </p:set>
                                    <p:animEffect transition="in" filter="fade">
                                      <p:cBhvr>
                                        <p:cTn id="23" dur="2000"/>
                                        <p:tgtEl>
                                          <p:spTgt spid="5123">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
                                            <p:bg/>
                                          </p:spTgt>
                                        </p:tgtEl>
                                        <p:attrNameLst>
                                          <p:attrName>style.visibility</p:attrName>
                                        </p:attrNameLst>
                                      </p:cBhvr>
                                      <p:to>
                                        <p:strVal val="visible"/>
                                      </p:to>
                                    </p:set>
                                    <p:animEffect transition="in" filter="fade">
                                      <p:cBhvr>
                                        <p:cTn id="28" dur="2000"/>
                                        <p:tgtEl>
                                          <p:spTgt spid="2">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allAtOnce" animBg="1"/>
      <p:bldP spid="2" grpId="0" build="allAtOnce"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3" name="Rectangle 3"/>
          <p:cNvSpPr>
            <a:spLocks noGrp="1" noChangeArrowheads="1"/>
          </p:cNvSpPr>
          <p:nvPr>
            <p:ph type="body" idx="1"/>
          </p:nvPr>
        </p:nvSpPr>
        <p:spPr>
          <a:xfrm>
            <a:off x="0" y="0"/>
            <a:ext cx="8991600" cy="6553200"/>
          </a:xfrm>
        </p:spPr>
        <p:txBody>
          <a:bodyPr/>
          <a:lstStyle/>
          <a:p>
            <a:pPr>
              <a:defRPr/>
            </a:pPr>
            <a:endParaRPr lang="en-US" smtClean="0">
              <a:latin typeface="Arial"/>
            </a:endParaRPr>
          </a:p>
        </p:txBody>
      </p:sp>
      <p:pic>
        <p:nvPicPr>
          <p:cNvPr id="4099" name="Picture 4" descr="07hong"/>
          <p:cNvPicPr>
            <a:picLocks noChangeAspect="1" noChangeArrowheads="1"/>
          </p:cNvPicPr>
          <p:nvPr/>
        </p:nvPicPr>
        <p:blipFill>
          <a:blip r:embed="rId2"/>
          <a:srcRect/>
          <a:stretch>
            <a:fillRect/>
          </a:stretch>
        </p:blipFill>
        <p:spPr bwMode="auto">
          <a:xfrm>
            <a:off x="0" y="0"/>
            <a:ext cx="9144000" cy="6858000"/>
          </a:xfrm>
          <a:prstGeom prst="rect">
            <a:avLst/>
          </a:prstGeom>
          <a:gradFill rotWithShape="1">
            <a:gsLst>
              <a:gs pos="0">
                <a:srgbClr val="00FF00"/>
              </a:gs>
              <a:gs pos="100000">
                <a:srgbClr val="FFFF00"/>
              </a:gs>
            </a:gsLst>
            <a:lin ang="5400000" scaled="1"/>
          </a:gradFill>
          <a:ln w="9525">
            <a:noFill/>
            <a:miter lim="800000"/>
            <a:headEnd/>
            <a:tailEnd/>
          </a:ln>
        </p:spPr>
      </p:pic>
      <p:sp>
        <p:nvSpPr>
          <p:cNvPr id="286725" name="WordArt 5"/>
          <p:cNvSpPr>
            <a:spLocks noChangeArrowheads="1" noChangeShapeType="1" noTextEdit="1"/>
          </p:cNvSpPr>
          <p:nvPr/>
        </p:nvSpPr>
        <p:spPr bwMode="auto">
          <a:xfrm>
            <a:off x="609600" y="1295400"/>
            <a:ext cx="7772400" cy="4114800"/>
          </a:xfrm>
          <a:prstGeom prst="rect">
            <a:avLst/>
          </a:prstGeom>
        </p:spPr>
        <p:txBody>
          <a:bodyPr wrap="none" fromWordArt="1">
            <a:prstTxWarp prst="textPlain">
              <a:avLst>
                <a:gd name="adj" fmla="val 50000"/>
              </a:avLst>
            </a:prstTxWarp>
          </a:bodyPr>
          <a:lstStyle/>
          <a:p>
            <a:pPr algn="ctr">
              <a:defRPr/>
            </a:pPr>
            <a:endParaRPr lang="en-US" sz="6000" kern="10">
              <a:ln w="9525">
                <a:solidFill>
                  <a:srgbClr val="FFFF00"/>
                </a:solidFill>
                <a:round/>
                <a:headEnd/>
                <a:tailEnd/>
              </a:ln>
              <a:solidFill>
                <a:srgbClr val="0000FF"/>
              </a:solidFill>
              <a:latin typeface="Arial"/>
            </a:endParaRPr>
          </a:p>
          <a:p>
            <a:pPr algn="ctr">
              <a:defRPr/>
            </a:pPr>
            <a:r>
              <a:rPr lang="en-US" sz="6000" kern="10">
                <a:ln w="9525">
                  <a:solidFill>
                    <a:srgbClr val="FFFF00"/>
                  </a:solidFill>
                  <a:round/>
                  <a:headEnd/>
                  <a:tailEnd/>
                </a:ln>
                <a:solidFill>
                  <a:srgbClr val="0000FF"/>
                </a:solidFill>
                <a:latin typeface="Arial"/>
              </a:rPr>
              <a:t>NGÀY THÀNH LẬP HỘI LH</a:t>
            </a:r>
          </a:p>
          <a:p>
            <a:pPr algn="ctr">
              <a:defRPr/>
            </a:pPr>
            <a:r>
              <a:rPr lang="en-US" sz="6000" kern="10">
                <a:ln w="9525">
                  <a:solidFill>
                    <a:srgbClr val="FFFF00"/>
                  </a:solidFill>
                  <a:round/>
                  <a:headEnd/>
                  <a:tailEnd/>
                </a:ln>
                <a:solidFill>
                  <a:srgbClr val="0000FF"/>
                </a:solidFill>
                <a:latin typeface="Arial"/>
              </a:rPr>
              <a:t>PHỤ NỮ VIỆT NAM 20-10</a:t>
            </a:r>
          </a:p>
        </p:txBody>
      </p:sp>
      <p:sp>
        <p:nvSpPr>
          <p:cNvPr id="286726" name="Rectangle 6"/>
          <p:cNvSpPr>
            <a:spLocks noChangeArrowheads="1"/>
          </p:cNvSpPr>
          <p:nvPr/>
        </p:nvSpPr>
        <p:spPr bwMode="auto">
          <a:xfrm flipH="1">
            <a:off x="0" y="304800"/>
            <a:ext cx="9144000" cy="1646238"/>
          </a:xfrm>
          <a:prstGeom prst="rect">
            <a:avLst/>
          </a:prstGeom>
          <a:noFill/>
          <a:ln w="9525" algn="ctr">
            <a:noFill/>
            <a:miter lim="800000"/>
            <a:headEnd/>
            <a:tailEnd/>
          </a:ln>
          <a:effectLst/>
        </p:spPr>
        <p:txBody>
          <a:bodyPr>
            <a:spAutoFit/>
          </a:bodyPr>
          <a:lstStyle/>
          <a:p>
            <a:pPr algn="ctr">
              <a:defRPr/>
            </a:pPr>
            <a:endParaRPr kumimoji="1" lang="en-US" sz="4800" b="1" i="0" u="none">
              <a:solidFill>
                <a:srgbClr val="FFFF00"/>
              </a:solidFill>
              <a:effectLst>
                <a:outerShdw blurRad="38100" dist="38100" dir="2700000" algn="tl">
                  <a:srgbClr val="000000"/>
                </a:outerShdw>
              </a:effectLst>
              <a:latin typeface="Arial"/>
            </a:endParaRPr>
          </a:p>
          <a:p>
            <a:pPr algn="ctr">
              <a:defRPr/>
            </a:pPr>
            <a:r>
              <a:rPr kumimoji="1" lang="en-US" sz="5400" b="1" i="0" u="none">
                <a:solidFill>
                  <a:srgbClr val="FFFF00"/>
                </a:solidFill>
                <a:effectLst>
                  <a:outerShdw blurRad="38100" dist="38100" dir="2700000" algn="tl">
                    <a:srgbClr val="000000"/>
                  </a:outerShdw>
                </a:effectLst>
                <a:latin typeface="Arial"/>
              </a:rPr>
              <a:t>NHIỆT LIỆT CHÀO MỪNG</a:t>
            </a:r>
          </a:p>
        </p:txBody>
      </p:sp>
    </p:spTree>
  </p:cSld>
  <p:clrMapOvr>
    <a:masterClrMapping/>
  </p:clrMapOvr>
  <p:transition>
    <p:check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04800" y="304800"/>
            <a:ext cx="5715000" cy="1219200"/>
          </a:xfrm>
        </p:spPr>
        <p:txBody>
          <a:bodyPr anchor="ctr"/>
          <a:lstStyle/>
          <a:p>
            <a:pPr algn="l" eaLnBrk="1" hangingPunct="1">
              <a:defRPr/>
            </a:pPr>
            <a:r>
              <a:rPr lang="en-US" sz="4800" b="1" u="sng" smtClean="0">
                <a:solidFill>
                  <a:schemeClr val="bg1"/>
                </a:solidFill>
                <a:effectDag name="">
                  <a:cont type="tree" name="">
                    <a:effect ref="fillLine"/>
                    <a:outerShdw dist="38100" dir="13500000" algn="br">
                      <a:srgbClr val="FFFFFF"/>
                    </a:outerShdw>
                  </a:cont>
                  <a:cont type="tree" name="">
                    <a:effect ref="fillLine"/>
                    <a:outerShdw dist="38100" dir="2700000" algn="tl">
                      <a:srgbClr val="737373"/>
                    </a:outerShdw>
                  </a:cont>
                  <a:effect ref="fillLine"/>
                </a:effectDag>
                <a:latin typeface="Arial"/>
              </a:rPr>
              <a:t>Đáp án</a:t>
            </a:r>
          </a:p>
        </p:txBody>
      </p:sp>
      <p:sp>
        <p:nvSpPr>
          <p:cNvPr id="5123" name="Rectangle 3"/>
          <p:cNvSpPr>
            <a:spLocks noChangeArrowheads="1"/>
          </p:cNvSpPr>
          <p:nvPr/>
        </p:nvSpPr>
        <p:spPr bwMode="auto">
          <a:xfrm>
            <a:off x="0" y="1828800"/>
            <a:ext cx="9144000" cy="47244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Dấu hai chấm báo hiệu bộ phận  câu đứng sau nó là lời nói của một nhân vật hoặc là lời giải thích cho bộ phận đứng trước.</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Khi báo hiệu lời nói của nhân vật, dấu hai chấm được dùng phối hợp với dấu ngoặc kép hay dấu gạch đầu dòng.</a:t>
            </a:r>
          </a:p>
          <a:p>
            <a:pPr marL="609600" indent="-609600" algn="just">
              <a:spcBef>
                <a:spcPct val="20000"/>
              </a:spcBef>
              <a:buClr>
                <a:schemeClr val="accent2"/>
              </a:buClr>
              <a:buSzPct val="75000"/>
              <a:buFontTx/>
              <a:buChar char="•"/>
              <a:defRPr/>
            </a:pPr>
            <a:endParaRPr kumimoji="1" lang="en-US" sz="3200" b="1" i="0" u="none">
              <a:effectLst>
                <a:outerShdw blurRad="38100" dist="38100" dir="2700000" algn="tl">
                  <a:srgbClr val="000000"/>
                </a:outerShdw>
              </a:effectLst>
              <a:latin typeface="Arial"/>
            </a:endParaRPr>
          </a:p>
        </p:txBody>
      </p:sp>
    </p:spTree>
  </p:cSld>
  <p:clrMapOvr>
    <a:masterClrMapping/>
  </p:clrMapOvr>
  <p:transition spd="slow">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ppt_w</p:attrName>
                                        </p:attrNameLst>
                                      </p:cBhvr>
                                      <p:tavLst>
                                        <p:tav tm="0" fmla="#ppt_w*sin(2.5*pi*$)">
                                          <p:val>
                                            <p:fltVal val="0"/>
                                          </p:val>
                                        </p:tav>
                                        <p:tav tm="100000">
                                          <p:val>
                                            <p:fltVal val="1"/>
                                          </p:val>
                                        </p:tav>
                                      </p:tavLst>
                                    </p:anim>
                                    <p:anim calcmode="lin" valueType="num">
                                      <p:cBhvr>
                                        <p:cTn id="9" dur="1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nodeType="clickEffect">
                                  <p:stCondLst>
                                    <p:cond delay="0"/>
                                  </p:stCondLst>
                                  <p:childTnLst>
                                    <p:set>
                                      <p:cBhvr>
                                        <p:cTn id="13" dur="1" fill="hold">
                                          <p:stCondLst>
                                            <p:cond delay="0"/>
                                          </p:stCondLst>
                                        </p:cTn>
                                        <p:tgtEl>
                                          <p:spTgt spid="5123">
                                            <p:txEl>
                                              <p:pRg st="0" end="0"/>
                                            </p:txEl>
                                          </p:spTgt>
                                        </p:tgtEl>
                                        <p:attrNameLst>
                                          <p:attrName>style.visibility</p:attrName>
                                        </p:attrNameLst>
                                      </p:cBhvr>
                                      <p:to>
                                        <p:strVal val="visible"/>
                                      </p:to>
                                    </p:set>
                                    <p:anim calcmode="lin" valueType="num">
                                      <p:cBhvr additive="base">
                                        <p:cTn id="14" dur="3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15" dur="30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nodeType="click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 calcmode="lin" valueType="num">
                                      <p:cBhvr additive="base">
                                        <p:cTn id="20" dur="3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1" dur="30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04800" y="304800"/>
            <a:ext cx="5715000" cy="1219200"/>
          </a:xfrm>
        </p:spPr>
        <p:txBody>
          <a:bodyPr anchor="ctr"/>
          <a:lstStyle/>
          <a:p>
            <a:pPr algn="l" eaLnBrk="1" hangingPunct="1">
              <a:defRPr/>
            </a:pPr>
            <a:r>
              <a:rPr lang="en-US" sz="4800" b="1" u="sng" smtClean="0">
                <a:solidFill>
                  <a:schemeClr val="bg1"/>
                </a:solidFill>
                <a:effectDag name="">
                  <a:cont type="tree" name="">
                    <a:effect ref="fillLine"/>
                    <a:outerShdw dist="38100" dir="13500000" algn="br">
                      <a:srgbClr val="FFFFFF"/>
                    </a:outerShdw>
                  </a:cont>
                  <a:cont type="tree" name="">
                    <a:effect ref="fillLine"/>
                    <a:outerShdw dist="38100" dir="2700000" algn="tl">
                      <a:srgbClr val="737373"/>
                    </a:outerShdw>
                  </a:cont>
                  <a:effect ref="fillLine"/>
                </a:effectDag>
                <a:latin typeface="Arial"/>
              </a:rPr>
              <a:t>Ví dụ minh hoạ</a:t>
            </a:r>
          </a:p>
        </p:txBody>
      </p:sp>
      <p:sp>
        <p:nvSpPr>
          <p:cNvPr id="5123" name="Rectangle 3"/>
          <p:cNvSpPr>
            <a:spLocks noChangeArrowheads="1"/>
          </p:cNvSpPr>
          <p:nvPr/>
        </p:nvSpPr>
        <p:spPr bwMode="auto">
          <a:xfrm>
            <a:off x="0" y="1828800"/>
            <a:ext cx="9144000" cy="47244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endParaRPr kumimoji="1" lang="en-US" sz="3600" b="1" i="0" u="none">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600" b="1" i="0" u="none">
                <a:effectLst>
                  <a:outerShdw blurRad="38100" dist="38100" dir="2700000" algn="tl">
                    <a:srgbClr val="000000"/>
                  </a:outerShdw>
                </a:effectLst>
                <a:latin typeface="Arial"/>
              </a:rPr>
              <a:t>- Cô giáo hỏi: ’’Sao trò không chịu làm bài.”</a:t>
            </a:r>
          </a:p>
          <a:p>
            <a:pPr marL="609600" indent="-609600" algn="just">
              <a:spcBef>
                <a:spcPct val="20000"/>
              </a:spcBef>
              <a:buClr>
                <a:schemeClr val="accent2"/>
              </a:buClr>
              <a:buSzPct val="75000"/>
              <a:defRPr/>
            </a:pPr>
            <a:endParaRPr kumimoji="1" lang="en-US" sz="3600" b="1" i="0" u="none">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600" b="1" i="0" u="none">
                <a:effectLst>
                  <a:outerShdw blurRad="38100" dist="38100" dir="2700000" algn="tl">
                    <a:srgbClr val="000000"/>
                  </a:outerShdw>
                </a:effectLst>
                <a:latin typeface="Arial"/>
              </a:rPr>
              <a:t>- Bà lão thầm nghĩ: ’’Đến hôm nay thì ta mới hiểu ra mọi chuyện.”</a:t>
            </a:r>
          </a:p>
          <a:p>
            <a:pPr marL="609600" indent="-609600" algn="just">
              <a:spcBef>
                <a:spcPct val="20000"/>
              </a:spcBef>
              <a:buClr>
                <a:schemeClr val="accent2"/>
              </a:buClr>
              <a:buSzPct val="75000"/>
              <a:buFontTx/>
              <a:buChar char="-"/>
              <a:defRPr/>
            </a:pPr>
            <a:endParaRPr kumimoji="1" lang="en-US" sz="3600" b="1" i="0" u="none">
              <a:effectLst>
                <a:outerShdw blurRad="38100" dist="38100" dir="2700000" algn="tl">
                  <a:srgbClr val="000000"/>
                </a:outerShdw>
              </a:effectLst>
              <a:latin typeface="Arial"/>
            </a:endParaRPr>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ppt_w</p:attrName>
                                        </p:attrNameLst>
                                      </p:cBhvr>
                                      <p:tavLst>
                                        <p:tav tm="0" fmla="#ppt_w*sin(2.5*pi*$)">
                                          <p:val>
                                            <p:fltVal val="0"/>
                                          </p:val>
                                        </p:tav>
                                        <p:tav tm="100000">
                                          <p:val>
                                            <p:fltVal val="1"/>
                                          </p:val>
                                        </p:tav>
                                      </p:tavLst>
                                    </p:anim>
                                    <p:anim calcmode="lin" valueType="num">
                                      <p:cBhvr>
                                        <p:cTn id="9" dur="1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nodeType="clickEffect">
                                  <p:stCondLst>
                                    <p:cond delay="0"/>
                                  </p:stCondLst>
                                  <p:childTnLst>
                                    <p:set>
                                      <p:cBhvr>
                                        <p:cTn id="13" dur="1" fill="hold">
                                          <p:stCondLst>
                                            <p:cond delay="0"/>
                                          </p:stCondLst>
                                        </p:cTn>
                                        <p:tgtEl>
                                          <p:spTgt spid="5123">
                                            <p:txEl>
                                              <p:pRg st="1" end="1"/>
                                            </p:txEl>
                                          </p:spTgt>
                                        </p:tgtEl>
                                        <p:attrNameLst>
                                          <p:attrName>style.visibility</p:attrName>
                                        </p:attrNameLst>
                                      </p:cBhvr>
                                      <p:to>
                                        <p:strVal val="visible"/>
                                      </p:to>
                                    </p:set>
                                    <p:anim calcmode="lin" valueType="num">
                                      <p:cBhvr additive="base">
                                        <p:cTn id="14" dur="30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5" dur="30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nodeType="clickEffect">
                                  <p:stCondLst>
                                    <p:cond delay="0"/>
                                  </p:stCondLst>
                                  <p:childTnLst>
                                    <p:set>
                                      <p:cBhvr>
                                        <p:cTn id="19" dur="1" fill="hold">
                                          <p:stCondLst>
                                            <p:cond delay="0"/>
                                          </p:stCondLst>
                                        </p:cTn>
                                        <p:tgtEl>
                                          <p:spTgt spid="5123">
                                            <p:txEl>
                                              <p:pRg st="3" end="3"/>
                                            </p:txEl>
                                          </p:spTgt>
                                        </p:tgtEl>
                                        <p:attrNameLst>
                                          <p:attrName>style.visibility</p:attrName>
                                        </p:attrNameLst>
                                      </p:cBhvr>
                                      <p:to>
                                        <p:strVal val="visible"/>
                                      </p:to>
                                    </p:set>
                                    <p:anim calcmode="lin" valueType="num">
                                      <p:cBhvr additive="base">
                                        <p:cTn id="20" dur="3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1" dur="30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0" y="0"/>
            <a:ext cx="9144000" cy="6553200"/>
          </a:xfrm>
          <a:ln>
            <a:solidFill>
              <a:srgbClr val="FFFF00"/>
            </a:solidFill>
          </a:ln>
        </p:spPr>
        <p:txBody>
          <a:bodyPr/>
          <a:lstStyle/>
          <a:p>
            <a:pPr algn="ctr">
              <a:buFont typeface="Wingdings" pitchFamily="2" charset="2"/>
              <a:buNone/>
            </a:pPr>
            <a:endParaRPr lang="en-US" sz="2800" b="1" i="1" smtClean="0">
              <a:effectLst/>
              <a:latin typeface="Arial" charset="0"/>
              <a:sym typeface="Wingdings 2" pitchFamily="18" charset="2"/>
            </a:endParaRPr>
          </a:p>
        </p:txBody>
      </p:sp>
      <p:sp>
        <p:nvSpPr>
          <p:cNvPr id="266245" name="WordArt 5"/>
          <p:cNvSpPr>
            <a:spLocks noChangeArrowheads="1" noChangeShapeType="1" noTextEdit="1"/>
          </p:cNvSpPr>
          <p:nvPr/>
        </p:nvSpPr>
        <p:spPr bwMode="auto">
          <a:xfrm>
            <a:off x="762000" y="1676400"/>
            <a:ext cx="7543800" cy="2971800"/>
          </a:xfrm>
          <a:prstGeom prst="rect">
            <a:avLst/>
          </a:prstGeom>
        </p:spPr>
        <p:txBody>
          <a:bodyPr wrap="none" fromWordArt="1">
            <a:prstTxWarp prst="textPlain">
              <a:avLst>
                <a:gd name="adj" fmla="val 50000"/>
              </a:avLst>
            </a:prstTxWarp>
          </a:bodyPr>
          <a:lstStyle/>
          <a:p>
            <a:pPr algn="ctr">
              <a:defRPr/>
            </a:pPr>
            <a:r>
              <a:rPr lang="en-US" sz="3600" b="1" kern="10">
                <a:ln w="9525">
                  <a:solidFill>
                    <a:srgbClr val="000000"/>
                  </a:solidFill>
                  <a:round/>
                  <a:headEnd/>
                  <a:tailEnd/>
                </a:ln>
                <a:gradFill rotWithShape="1">
                  <a:gsLst>
                    <a:gs pos="0">
                      <a:srgbClr val="00FFFF"/>
                    </a:gs>
                    <a:gs pos="100000">
                      <a:schemeClr val="tx1"/>
                    </a:gs>
                  </a:gsLst>
                  <a:lin ang="5400000" scaled="1"/>
                </a:gradFill>
                <a:latin typeface="Arial"/>
              </a:rPr>
              <a:t>GIỚI THIỆU BÀI MỚI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66245"/>
                                        </p:tgtEl>
                                        <p:attrNameLst>
                                          <p:attrName>style.visibility</p:attrName>
                                        </p:attrNameLst>
                                      </p:cBhvr>
                                      <p:to>
                                        <p:strVal val="visible"/>
                                      </p:to>
                                    </p:set>
                                    <p:anim calcmode="lin" valueType="num">
                                      <p:cBhvr>
                                        <p:cTn id="7" dur="3000" fill="hold"/>
                                        <p:tgtEl>
                                          <p:spTgt spid="266245"/>
                                        </p:tgtEl>
                                        <p:attrNameLst>
                                          <p:attrName>ppt_w</p:attrName>
                                        </p:attrNameLst>
                                      </p:cBhvr>
                                      <p:tavLst>
                                        <p:tav tm="0">
                                          <p:val>
                                            <p:fltVal val="0"/>
                                          </p:val>
                                        </p:tav>
                                        <p:tav tm="100000">
                                          <p:val>
                                            <p:strVal val="#ppt_w"/>
                                          </p:val>
                                        </p:tav>
                                      </p:tavLst>
                                    </p:anim>
                                    <p:anim calcmode="lin" valueType="num">
                                      <p:cBhvr>
                                        <p:cTn id="8" dur="3000" fill="hold"/>
                                        <p:tgtEl>
                                          <p:spTgt spid="266245"/>
                                        </p:tgtEl>
                                        <p:attrNameLst>
                                          <p:attrName>ppt_h</p:attrName>
                                        </p:attrNameLst>
                                      </p:cBhvr>
                                      <p:tavLst>
                                        <p:tav tm="0">
                                          <p:val>
                                            <p:fltVal val="0"/>
                                          </p:val>
                                        </p:tav>
                                        <p:tav tm="100000">
                                          <p:val>
                                            <p:strVal val="#ppt_h"/>
                                          </p:val>
                                        </p:tav>
                                      </p:tavLst>
                                    </p:anim>
                                    <p:animEffect transition="in" filter="fade">
                                      <p:cBhvr>
                                        <p:cTn id="9" dur="3000"/>
                                        <p:tgtEl>
                                          <p:spTgt spid="26624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3000"/>
                                        <p:tgtEl>
                                          <p:spTgt spid="266245"/>
                                        </p:tgtEl>
                                        <p:attrNameLst>
                                          <p:attrName>ppt_w</p:attrName>
                                        </p:attrNameLst>
                                      </p:cBhvr>
                                      <p:tavLst>
                                        <p:tav tm="0">
                                          <p:val>
                                            <p:strVal val="ppt_w"/>
                                          </p:val>
                                        </p:tav>
                                        <p:tav tm="100000">
                                          <p:val>
                                            <p:fltVal val="0"/>
                                          </p:val>
                                        </p:tav>
                                      </p:tavLst>
                                    </p:anim>
                                    <p:anim calcmode="lin" valueType="num">
                                      <p:cBhvr>
                                        <p:cTn id="14" dur="3000"/>
                                        <p:tgtEl>
                                          <p:spTgt spid="266245"/>
                                        </p:tgtEl>
                                        <p:attrNameLst>
                                          <p:attrName>ppt_h</p:attrName>
                                        </p:attrNameLst>
                                      </p:cBhvr>
                                      <p:tavLst>
                                        <p:tav tm="0">
                                          <p:val>
                                            <p:strVal val="ppt_h"/>
                                          </p:val>
                                        </p:tav>
                                        <p:tav tm="100000">
                                          <p:val>
                                            <p:fltVal val="0"/>
                                          </p:val>
                                        </p:tav>
                                      </p:tavLst>
                                    </p:anim>
                                    <p:animEffect transition="out" filter="fade">
                                      <p:cBhvr>
                                        <p:cTn id="15" dur="3000"/>
                                        <p:tgtEl>
                                          <p:spTgt spid="266245"/>
                                        </p:tgtEl>
                                      </p:cBhvr>
                                    </p:animEffect>
                                    <p:set>
                                      <p:cBhvr>
                                        <p:cTn id="16" dur="1" fill="hold">
                                          <p:stCondLst>
                                            <p:cond delay="2999"/>
                                          </p:stCondLst>
                                        </p:cTn>
                                        <p:tgtEl>
                                          <p:spTgt spid="2662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0" y="228600"/>
            <a:ext cx="8991600" cy="1676400"/>
          </a:xfrm>
        </p:spPr>
        <p:txBody>
          <a:bodyPr/>
          <a:lstStyle/>
          <a:p>
            <a:pPr>
              <a:defRPr/>
            </a:pPr>
            <a:r>
              <a:rPr lang="en-US" sz="5400" b="1" smtClean="0">
                <a:solidFill>
                  <a:srgbClr val="FFFF00"/>
                </a:solidFill>
                <a:latin typeface="Arial"/>
              </a:rPr>
              <a:t>LUYỆN TỪ VÀ CÂU</a:t>
            </a:r>
          </a:p>
        </p:txBody>
      </p:sp>
      <p:sp>
        <p:nvSpPr>
          <p:cNvPr id="173061" name="WordArt 5"/>
          <p:cNvSpPr>
            <a:spLocks noChangeArrowheads="1" noChangeShapeType="1" noTextEdit="1"/>
          </p:cNvSpPr>
          <p:nvPr/>
        </p:nvSpPr>
        <p:spPr bwMode="auto">
          <a:xfrm>
            <a:off x="1600200" y="3200400"/>
            <a:ext cx="5638800" cy="1676400"/>
          </a:xfrm>
          <a:prstGeom prst="rect">
            <a:avLst/>
          </a:prstGeom>
        </p:spPr>
        <p:txBody>
          <a:bodyPr wrap="none" fromWordArt="1">
            <a:prstTxWarp prst="textPlain">
              <a:avLst>
                <a:gd name="adj" fmla="val 50000"/>
              </a:avLst>
            </a:prstTxWarp>
          </a:bodyPr>
          <a:lstStyle/>
          <a:p>
            <a:pPr algn="ctr">
              <a:defRPr/>
            </a:pPr>
            <a:r>
              <a:rPr lang="en-US" sz="3600" b="1" kern="10">
                <a:ln w="9525">
                  <a:solidFill>
                    <a:srgbClr val="0000FF"/>
                  </a:solidFill>
                  <a:round/>
                  <a:headEnd/>
                  <a:tailEnd/>
                </a:ln>
                <a:solidFill>
                  <a:srgbClr val="FF00FF">
                    <a:alpha val="64999"/>
                  </a:srgbClr>
                </a:solidFill>
                <a:effectLst>
                  <a:outerShdw dist="35921" dir="2700000" algn="ctr" rotWithShape="0">
                    <a:srgbClr val="808080">
                      <a:alpha val="80000"/>
                    </a:srgbClr>
                  </a:outerShdw>
                </a:effectLst>
                <a:latin typeface="Arial"/>
              </a:rPr>
              <a:t> " ..."</a:t>
            </a:r>
          </a:p>
        </p:txBody>
      </p:sp>
    </p:spTree>
  </p:cSld>
  <p:clrMapOvr>
    <a:masterClrMapping/>
  </p:clrMapOvr>
  <p:transition>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73061"/>
                                        </p:tgtEl>
                                        <p:attrNameLst>
                                          <p:attrName>style.visibility</p:attrName>
                                        </p:attrNameLst>
                                      </p:cBhvr>
                                      <p:to>
                                        <p:strVal val="visible"/>
                                      </p:to>
                                    </p:set>
                                    <p:anim calcmode="lin" valueType="num">
                                      <p:cBhvr>
                                        <p:cTn id="7" dur="1000" fill="hold"/>
                                        <p:tgtEl>
                                          <p:spTgt spid="173061"/>
                                        </p:tgtEl>
                                        <p:attrNameLst>
                                          <p:attrName>ppt_w</p:attrName>
                                        </p:attrNameLst>
                                      </p:cBhvr>
                                      <p:tavLst>
                                        <p:tav tm="0">
                                          <p:val>
                                            <p:fltVal val="0"/>
                                          </p:val>
                                        </p:tav>
                                        <p:tav tm="100000">
                                          <p:val>
                                            <p:strVal val="#ppt_w"/>
                                          </p:val>
                                        </p:tav>
                                      </p:tavLst>
                                    </p:anim>
                                    <p:anim calcmode="lin" valueType="num">
                                      <p:cBhvr>
                                        <p:cTn id="8" dur="1000" fill="hold"/>
                                        <p:tgtEl>
                                          <p:spTgt spid="173061"/>
                                        </p:tgtEl>
                                        <p:attrNameLst>
                                          <p:attrName>ppt_h</p:attrName>
                                        </p:attrNameLst>
                                      </p:cBhvr>
                                      <p:tavLst>
                                        <p:tav tm="0">
                                          <p:val>
                                            <p:fltVal val="0"/>
                                          </p:val>
                                        </p:tav>
                                        <p:tav tm="100000">
                                          <p:val>
                                            <p:strVal val="#ppt_h"/>
                                          </p:val>
                                        </p:tav>
                                      </p:tavLst>
                                    </p:anim>
                                    <p:anim calcmode="lin" valueType="num">
                                      <p:cBhvr>
                                        <p:cTn id="9" dur="1000" fill="hold"/>
                                        <p:tgtEl>
                                          <p:spTgt spid="17306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30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a:xfrm>
            <a:off x="0" y="228600"/>
            <a:ext cx="8991600" cy="1676400"/>
          </a:xfrm>
        </p:spPr>
        <p:txBody>
          <a:bodyPr/>
          <a:lstStyle/>
          <a:p>
            <a:pPr>
              <a:defRPr/>
            </a:pPr>
            <a:r>
              <a:rPr lang="en-US" sz="5400" b="1" smtClean="0">
                <a:solidFill>
                  <a:srgbClr val="FFFF00"/>
                </a:solidFill>
                <a:latin typeface="Arial"/>
              </a:rPr>
              <a:t>LUYỆN TỪ VÀ CÂU</a:t>
            </a:r>
          </a:p>
        </p:txBody>
      </p:sp>
      <p:sp>
        <p:nvSpPr>
          <p:cNvPr id="192515" name="WordArt 3"/>
          <p:cNvSpPr>
            <a:spLocks noChangeArrowheads="1" noChangeShapeType="1" noTextEdit="1"/>
          </p:cNvSpPr>
          <p:nvPr/>
        </p:nvSpPr>
        <p:spPr bwMode="auto">
          <a:xfrm>
            <a:off x="990600" y="3200400"/>
            <a:ext cx="7086600" cy="2667000"/>
          </a:xfrm>
          <a:prstGeom prst="rect">
            <a:avLst/>
          </a:prstGeom>
        </p:spPr>
        <p:txBody>
          <a:bodyPr wrap="none" fromWordArt="1">
            <a:prstTxWarp prst="textPlain">
              <a:avLst>
                <a:gd name="adj" fmla="val 50000"/>
              </a:avLst>
            </a:prstTxWarp>
          </a:bodyPr>
          <a:lstStyle/>
          <a:p>
            <a:pPr algn="ctr">
              <a:defRPr/>
            </a:pPr>
            <a:r>
              <a:rPr lang="en-US" sz="3600" kern="10">
                <a:ln w="9525">
                  <a:solidFill>
                    <a:srgbClr val="0000FF"/>
                  </a:solidFill>
                  <a:round/>
                  <a:headEnd/>
                  <a:tailEnd/>
                </a:ln>
                <a:gradFill rotWithShape="1">
                  <a:gsLst>
                    <a:gs pos="0">
                      <a:schemeClr val="tx1">
                        <a:alpha val="64999"/>
                      </a:schemeClr>
                    </a:gs>
                    <a:gs pos="100000">
                      <a:srgbClr val="FFFF00"/>
                    </a:gs>
                  </a:gsLst>
                  <a:lin ang="5400000" scaled="1"/>
                </a:gradFill>
                <a:effectLst>
                  <a:outerShdw dist="35921" dir="2700000" algn="ctr" rotWithShape="0">
                    <a:srgbClr val="808080">
                      <a:alpha val="80000"/>
                    </a:srgbClr>
                  </a:outerShdw>
                </a:effectLst>
                <a:latin typeface="Arial"/>
              </a:rPr>
              <a:t>Dấu ngoặc kép</a:t>
            </a:r>
          </a:p>
        </p:txBody>
      </p:sp>
      <p:sp>
        <p:nvSpPr>
          <p:cNvPr id="192516" name="Rectangle 4"/>
          <p:cNvSpPr>
            <a:spLocks noGrp="1" noChangeArrowheads="1"/>
          </p:cNvSpPr>
          <p:nvPr>
            <p:ph type="body" idx="1"/>
          </p:nvPr>
        </p:nvSpPr>
        <p:spPr>
          <a:xfrm>
            <a:off x="0" y="2286000"/>
            <a:ext cx="8991600" cy="3733800"/>
          </a:xfrm>
        </p:spPr>
        <p:txBody>
          <a:bodyPr/>
          <a:lstStyle/>
          <a:p>
            <a:pPr>
              <a:buFont typeface="Wingdings" pitchFamily="2" charset="2"/>
              <a:buNone/>
              <a:defRPr/>
            </a:pPr>
            <a:endParaRPr lang="en-US" b="1" smtClean="0">
              <a:solidFill>
                <a:srgbClr val="6666FF"/>
              </a:solidFill>
              <a:latin typeface="Arial"/>
            </a:endParaRPr>
          </a:p>
        </p:txBody>
      </p:sp>
    </p:spTree>
  </p:cSld>
  <p:clrMapOvr>
    <a:masterClrMapping/>
  </p:clrMapOvr>
  <p:transition spd="slow">
    <p:wheel spokes="8"/>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nodePh="1">
                                  <p:stCondLst>
                                    <p:cond delay="0"/>
                                  </p:stCondLst>
                                  <p:endCondLst>
                                    <p:cond evt="begin" delay="0">
                                      <p:tn val="5"/>
                                    </p:cond>
                                  </p:endCondLst>
                                  <p:childTnLst>
                                    <p:set>
                                      <p:cBhvr>
                                        <p:cTn id="6" dur="1" fill="hold">
                                          <p:stCondLst>
                                            <p:cond delay="0"/>
                                          </p:stCondLst>
                                        </p:cTn>
                                        <p:tgtEl>
                                          <p:spTgt spid="192516">
                                            <p:txEl>
                                              <p:pRg st="0" end="0"/>
                                            </p:txEl>
                                          </p:spTgt>
                                        </p:tgtEl>
                                        <p:attrNameLst>
                                          <p:attrName>style.visibility</p:attrName>
                                        </p:attrNameLst>
                                      </p:cBhvr>
                                      <p:to>
                                        <p:strVal val="visible"/>
                                      </p:to>
                                    </p:set>
                                    <p:animEffect transition="in" filter="slide(fromBottom)">
                                      <p:cBhvr>
                                        <p:cTn id="7" dur="500"/>
                                        <p:tgtEl>
                                          <p:spTgt spid="1925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04800" y="0"/>
            <a:ext cx="8686800" cy="1066800"/>
          </a:xfrm>
        </p:spPr>
        <p:txBody>
          <a:bodyPr/>
          <a:lstStyle/>
          <a:p>
            <a:pPr algn="l">
              <a:defRPr/>
            </a:pPr>
            <a:r>
              <a:rPr lang="en-US" b="1" u="sng" smtClean="0">
                <a:solidFill>
                  <a:srgbClr val="FFFF00"/>
                </a:solidFill>
                <a:latin typeface="Arial"/>
              </a:rPr>
              <a:t>I- Nhận xét:</a:t>
            </a:r>
          </a:p>
        </p:txBody>
      </p:sp>
      <p:sp>
        <p:nvSpPr>
          <p:cNvPr id="171011" name="Rectangle 3"/>
          <p:cNvSpPr>
            <a:spLocks noGrp="1" noChangeArrowheads="1"/>
          </p:cNvSpPr>
          <p:nvPr>
            <p:ph type="body" idx="1"/>
          </p:nvPr>
        </p:nvSpPr>
        <p:spPr>
          <a:xfrm>
            <a:off x="152400" y="1143000"/>
            <a:ext cx="8991600" cy="5715000"/>
          </a:xfrm>
        </p:spPr>
        <p:txBody>
          <a:bodyPr/>
          <a:lstStyle/>
          <a:p>
            <a:pPr marL="609600" indent="-609600" algn="just">
              <a:lnSpc>
                <a:spcPct val="90000"/>
              </a:lnSpc>
              <a:buFont typeface="Wingdings" pitchFamily="2" charset="2"/>
              <a:buNone/>
              <a:defRPr/>
            </a:pPr>
            <a:r>
              <a:rPr lang="en-US" sz="3000" smtClean="0">
                <a:latin typeface="Arial"/>
              </a:rPr>
              <a:t>1- Những từ ngữ và câu đặt trong dấu ngoặc kép dưới đây là lời của ai?</a:t>
            </a:r>
          </a:p>
          <a:p>
            <a:pPr marL="609600" indent="-609600" algn="just">
              <a:lnSpc>
                <a:spcPct val="90000"/>
              </a:lnSpc>
              <a:buFont typeface="Wingdings" pitchFamily="2" charset="2"/>
              <a:buNone/>
              <a:defRPr/>
            </a:pPr>
            <a:r>
              <a:rPr lang="en-US" sz="3000" smtClean="0">
                <a:latin typeface="Arial"/>
              </a:rPr>
              <a:t>    Nêu tác dụng của dấu ngoặc kép:</a:t>
            </a:r>
          </a:p>
          <a:p>
            <a:pPr marL="609600" indent="-609600" algn="just">
              <a:lnSpc>
                <a:spcPct val="90000"/>
              </a:lnSpc>
              <a:buFont typeface="Wingdings" pitchFamily="2" charset="2"/>
              <a:buNone/>
              <a:defRPr/>
            </a:pPr>
            <a:r>
              <a:rPr lang="en-US" sz="3000" smtClean="0">
                <a:latin typeface="Arial"/>
              </a:rPr>
              <a:t>	Bác tự cho mình là “Người lính vâng lệnh quốc dân ra mặt trận”, là “Đầy tớ trung thành của nhân dân”. Ở Bác lòng yêu mến nhân dân đã trở thành một sự say mê mãnh liệt. Bác nói: ‘‘Tôi chỉ có một sự ham muốn, ham muốn tột bậc, là làm sao cho nước ta hoàn toàn độc lập, dân ta được hoàn tự do, đồng bào ai cũng có cơm ăn, áo mặc, ai cũng được học hành.”                                                           					</a:t>
            </a:r>
            <a:r>
              <a:rPr lang="en-US" sz="2400" i="1" smtClean="0">
                <a:latin typeface="Arial"/>
              </a:rPr>
              <a:t>Theo</a:t>
            </a:r>
            <a:r>
              <a:rPr lang="en-US" sz="3000" smtClean="0">
                <a:latin typeface="Arial"/>
              </a:rPr>
              <a:t> </a:t>
            </a:r>
            <a:r>
              <a:rPr lang="en-US" sz="2600" b="1" smtClean="0">
                <a:latin typeface="Arial"/>
              </a:rPr>
              <a:t>Trường Chinh</a:t>
            </a:r>
          </a:p>
        </p:txBody>
      </p:sp>
    </p:spTree>
  </p:cSld>
  <p:clrMapOvr>
    <a:masterClrMapping/>
  </p:clrMapOvr>
  <p:transition spd="slow">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304800" y="-609600"/>
            <a:ext cx="8839200" cy="609600"/>
          </a:xfrm>
        </p:spPr>
        <p:txBody>
          <a:bodyPr anchor="ctr"/>
          <a:lstStyle/>
          <a:p>
            <a:pPr algn="l" eaLnBrk="1" hangingPunct="1">
              <a:defRPr/>
            </a:pPr>
            <a:endParaRPr lang="en-US" sz="4000" b="1" u="sng" smtClean="0">
              <a:solidFill>
                <a:schemeClr val="bg1"/>
              </a:solidFill>
              <a:effectDag name="">
                <a:cont type="tree" name="">
                  <a:effect ref="fillLine"/>
                  <a:outerShdw dist="38100" dir="13500000" algn="br">
                    <a:srgbClr val="FFFFFF"/>
                  </a:outerShdw>
                </a:cont>
                <a:cont type="tree" name="">
                  <a:effect ref="fillLine"/>
                  <a:outerShdw dist="38100" dir="2700000" algn="tl">
                    <a:srgbClr val="737373"/>
                  </a:outerShdw>
                </a:cont>
                <a:effect ref="fillLine"/>
              </a:effectDag>
              <a:latin typeface="Arial"/>
            </a:endParaRPr>
          </a:p>
        </p:txBody>
      </p:sp>
      <p:sp>
        <p:nvSpPr>
          <p:cNvPr id="5123" name="Rectangle 3"/>
          <p:cNvSpPr>
            <a:spLocks noChangeArrowheads="1"/>
          </p:cNvSpPr>
          <p:nvPr/>
        </p:nvSpPr>
        <p:spPr bwMode="auto">
          <a:xfrm>
            <a:off x="0" y="0"/>
            <a:ext cx="9144000" cy="14478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600" b="1" i="0">
                <a:solidFill>
                  <a:srgbClr val="FFFF00"/>
                </a:solidFill>
                <a:effectLst>
                  <a:outerShdw blurRad="38100" dist="38100" dir="2700000" algn="tl">
                    <a:srgbClr val="000000"/>
                  </a:outerShdw>
                </a:effectLst>
                <a:latin typeface="Arial"/>
              </a:rPr>
              <a:t>C</a:t>
            </a:r>
            <a:r>
              <a:rPr kumimoji="1" lang="en-US" sz="3200" b="1" i="0">
                <a:solidFill>
                  <a:srgbClr val="FFFF00"/>
                </a:solidFill>
                <a:effectLst>
                  <a:outerShdw blurRad="38100" dist="38100" dir="2700000" algn="tl">
                    <a:srgbClr val="000000"/>
                  </a:outerShdw>
                </a:effectLst>
                <a:latin typeface="Arial"/>
              </a:rPr>
              <a:t>âu hỏi 1</a:t>
            </a:r>
            <a:r>
              <a:rPr kumimoji="1" lang="en-US" sz="3200" b="1" i="0" u="none">
                <a:solidFill>
                  <a:srgbClr val="FFFF00"/>
                </a:solidFill>
                <a:effectLst>
                  <a:outerShdw blurRad="38100" dist="38100" dir="2700000" algn="tl">
                    <a:srgbClr val="000000"/>
                  </a:outerShdw>
                </a:effectLst>
                <a:latin typeface="Arial"/>
              </a:rPr>
              <a:t>:</a:t>
            </a:r>
            <a:r>
              <a:rPr kumimoji="1" lang="en-US" sz="3600" b="1" i="0" u="none">
                <a:effectLst>
                  <a:outerShdw blurRad="38100" dist="38100" dir="2700000" algn="tl">
                    <a:srgbClr val="000000"/>
                  </a:outerShdw>
                </a:effectLst>
                <a:latin typeface="Arial"/>
              </a:rPr>
              <a:t> Nh</a:t>
            </a:r>
            <a:r>
              <a:rPr kumimoji="1" lang="en-US" sz="3200" b="1" i="0" u="none">
                <a:effectLst>
                  <a:outerShdw blurRad="38100" dist="38100" dir="2700000" algn="tl">
                    <a:srgbClr val="000000"/>
                  </a:outerShdw>
                </a:effectLst>
                <a:latin typeface="Arial"/>
              </a:rPr>
              <a:t>ững từ ngữ và câu nào được đặt trong dấu ngoặc kép?</a:t>
            </a:r>
          </a:p>
        </p:txBody>
      </p:sp>
      <p:sp>
        <p:nvSpPr>
          <p:cNvPr id="2" name="Rectangle 3"/>
          <p:cNvSpPr>
            <a:spLocks noChangeArrowheads="1"/>
          </p:cNvSpPr>
          <p:nvPr/>
        </p:nvSpPr>
        <p:spPr bwMode="auto">
          <a:xfrm>
            <a:off x="0" y="1676400"/>
            <a:ext cx="9144000" cy="48768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buFontTx/>
              <a:buChar char="-"/>
              <a:defRPr/>
            </a:pPr>
            <a:r>
              <a:rPr kumimoji="1" lang="en-US" sz="3600" b="1" i="0" u="none">
                <a:effectLst>
                  <a:outerShdw blurRad="38100" dist="38100" dir="2700000" algn="tl">
                    <a:srgbClr val="000000"/>
                  </a:outerShdw>
                </a:effectLst>
                <a:latin typeface="Arial"/>
              </a:rPr>
              <a:t>T</a:t>
            </a:r>
            <a:r>
              <a:rPr kumimoji="1" lang="en-US" sz="3200" b="1" i="0" u="none">
                <a:effectLst>
                  <a:outerShdw blurRad="38100" dist="38100" dir="2700000" algn="tl">
                    <a:srgbClr val="000000"/>
                  </a:outerShdw>
                </a:effectLst>
                <a:latin typeface="Arial"/>
              </a:rPr>
              <a:t>ừ ngữ: ’’Người lính vâng lệnh quốc dân ra mặt trận”, ’’Đầy tớ trung thành của nhân dân”.</a:t>
            </a:r>
          </a:p>
          <a:p>
            <a:pPr marL="609600" indent="-609600" algn="just">
              <a:spcBef>
                <a:spcPct val="20000"/>
              </a:spcBef>
              <a:buClr>
                <a:schemeClr val="accent2"/>
              </a:buClr>
              <a:buSzPct val="75000"/>
              <a:buFontTx/>
              <a:buChar char="-"/>
              <a:defRPr/>
            </a:pPr>
            <a:r>
              <a:rPr kumimoji="1" lang="en-US" sz="3200" b="1" i="0" u="none">
                <a:effectLst>
                  <a:outerShdw blurRad="38100" dist="38100" dir="2700000" algn="tl">
                    <a:srgbClr val="000000"/>
                  </a:outerShdw>
                </a:effectLst>
                <a:latin typeface="Arial"/>
              </a:rPr>
              <a:t>Câu: ’’Tôi chỉ có một sự ham muốn, ham muốn tột bậc, là làm sao cho nước ta hoàn toàn độc lập, dân ta được hoàn toàn tự do, đồng bào ai cũng có cơm ăn, áo mặc, ai cũng được học hành.’’</a:t>
            </a:r>
          </a:p>
          <a:p>
            <a:pPr marL="609600" indent="-609600" algn="just">
              <a:spcBef>
                <a:spcPct val="20000"/>
              </a:spcBef>
              <a:buClr>
                <a:schemeClr val="accent2"/>
              </a:buClr>
              <a:buSzPct val="75000"/>
              <a:buFontTx/>
              <a:buChar char="-"/>
              <a:defRPr/>
            </a:pPr>
            <a:endParaRPr kumimoji="1" lang="en-US" sz="3200" b="1" i="0" u="none">
              <a:effectLst>
                <a:outerShdw blurRad="38100" dist="38100" dir="2700000" algn="tl">
                  <a:srgbClr val="000000"/>
                </a:outerShdw>
              </a:effectLst>
              <a:latin typeface="Aria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ppt_w</p:attrName>
                                        </p:attrNameLst>
                                      </p:cBhvr>
                                      <p:tavLst>
                                        <p:tav tm="0" fmla="#ppt_w*sin(2.5*pi*$)">
                                          <p:val>
                                            <p:fltVal val="0"/>
                                          </p:val>
                                        </p:tav>
                                        <p:tav tm="100000">
                                          <p:val>
                                            <p:fltVal val="1"/>
                                          </p:val>
                                        </p:tav>
                                      </p:tavLst>
                                    </p:anim>
                                    <p:anim calcmode="lin" valueType="num">
                                      <p:cBhvr>
                                        <p:cTn id="9" dur="1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7" presetClass="entr" presetSubtype="4"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 calcmode="lin" valueType="num">
                                      <p:cBhvr additive="base">
                                        <p:cTn id="14" dur="5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7" presetClass="entr" presetSubtype="4"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additive="base">
                                        <p:cTn id="20" dur="5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22098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600" b="1" i="0">
                <a:solidFill>
                  <a:srgbClr val="FFFF00"/>
                </a:solidFill>
                <a:effectLst>
                  <a:outerShdw blurRad="38100" dist="38100" dir="2700000" algn="tl">
                    <a:srgbClr val="000000"/>
                  </a:outerShdw>
                </a:effectLst>
                <a:latin typeface="Arial"/>
              </a:rPr>
              <a:t>C</a:t>
            </a:r>
            <a:r>
              <a:rPr kumimoji="1" lang="en-US" sz="3200" b="1" i="0">
                <a:solidFill>
                  <a:srgbClr val="FFFF00"/>
                </a:solidFill>
                <a:effectLst>
                  <a:outerShdw blurRad="38100" dist="38100" dir="2700000" algn="tl">
                    <a:srgbClr val="000000"/>
                  </a:outerShdw>
                </a:effectLst>
                <a:latin typeface="Arial"/>
              </a:rPr>
              <a:t>âu hỏi 2:</a:t>
            </a:r>
            <a:r>
              <a:rPr kumimoji="1" lang="en-US" sz="3200" b="1" i="0" u="none">
                <a:effectLst>
                  <a:outerShdw blurRad="38100" dist="38100" dir="2700000" algn="tl">
                    <a:srgbClr val="000000"/>
                  </a:outerShdw>
                </a:effectLst>
                <a:latin typeface="Arial"/>
              </a:rPr>
              <a:t> </a:t>
            </a:r>
            <a:r>
              <a:rPr kumimoji="1" lang="en-US" sz="3600" b="1" i="0" u="none">
                <a:effectLst>
                  <a:outerShdw blurRad="38100" dist="38100" dir="2700000" algn="tl">
                    <a:srgbClr val="000000"/>
                  </a:outerShdw>
                </a:effectLst>
                <a:latin typeface="Arial"/>
              </a:rPr>
              <a:t>Nh</a:t>
            </a:r>
            <a:r>
              <a:rPr kumimoji="1" lang="en-US" sz="3200" b="1" i="0" u="none">
                <a:effectLst>
                  <a:outerShdw blurRad="38100" dist="38100" dir="2700000" algn="tl">
                    <a:srgbClr val="000000"/>
                  </a:outerShdw>
                </a:effectLst>
                <a:latin typeface="Arial"/>
              </a:rPr>
              <a:t>ững từ ngữ và câu đó là lời của ai?</a:t>
            </a:r>
          </a:p>
        </p:txBody>
      </p:sp>
      <p:sp>
        <p:nvSpPr>
          <p:cNvPr id="2" name="Rectangle 3"/>
          <p:cNvSpPr>
            <a:spLocks noChangeArrowheads="1"/>
          </p:cNvSpPr>
          <p:nvPr/>
        </p:nvSpPr>
        <p:spPr bwMode="auto">
          <a:xfrm>
            <a:off x="0" y="2743200"/>
            <a:ext cx="9144000" cy="37338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200" b="1">
                <a:solidFill>
                  <a:srgbClr val="FFFF00"/>
                </a:solidFill>
                <a:effectLst>
                  <a:outerShdw blurRad="38100" dist="38100" dir="2700000" algn="tl">
                    <a:srgbClr val="000000"/>
                  </a:outerShdw>
                </a:effectLst>
                <a:latin typeface="Arial"/>
              </a:rPr>
              <a:t>Đáp án</a:t>
            </a:r>
            <a:r>
              <a:rPr kumimoji="1" lang="en-US" sz="3200" b="1" i="0" u="none">
                <a:solidFill>
                  <a:srgbClr val="FFFF00"/>
                </a:solidFill>
                <a:effectLst>
                  <a:outerShdw blurRad="38100" dist="38100" dir="2700000" algn="tl">
                    <a:srgbClr val="000000"/>
                  </a:outerShdw>
                </a:effectLst>
                <a:latin typeface="Arial"/>
              </a:rPr>
              <a:t>:</a:t>
            </a:r>
          </a:p>
          <a:p>
            <a:pPr marL="609600" indent="-609600" algn="l">
              <a:spcBef>
                <a:spcPct val="20000"/>
              </a:spcBef>
              <a:buClr>
                <a:schemeClr val="accent2"/>
              </a:buClr>
              <a:buSzPct val="75000"/>
              <a:defRPr/>
            </a:pPr>
            <a:r>
              <a:rPr kumimoji="1" lang="en-US" sz="3600" b="1" i="0" u="none">
                <a:solidFill>
                  <a:schemeClr val="tx2"/>
                </a:solidFill>
                <a:effectLst>
                  <a:outerShdw blurRad="38100" dist="38100" dir="2700000" algn="tl">
                    <a:srgbClr val="000000"/>
                  </a:outerShdw>
                </a:effectLst>
                <a:latin typeface="Arial"/>
              </a:rPr>
              <a:t>   Lời của Bác Hồ</a:t>
            </a:r>
            <a:r>
              <a:rPr kumimoji="1" lang="en-US" sz="3600" b="1" i="0" u="none">
                <a:solidFill>
                  <a:srgbClr val="FFFF00"/>
                </a:solidFill>
                <a:effectLst>
                  <a:outerShdw blurRad="38100" dist="38100" dir="2700000" algn="tl">
                    <a:srgbClr val="000000"/>
                  </a:outerShdw>
                </a:effectLst>
                <a:latin typeface="Arial"/>
              </a:rPr>
              <a:t> </a:t>
            </a:r>
          </a:p>
          <a:p>
            <a:pPr marL="609600" indent="-609600" algn="just">
              <a:spcBef>
                <a:spcPct val="20000"/>
              </a:spcBef>
              <a:buClr>
                <a:schemeClr val="accent2"/>
              </a:buClr>
              <a:buSzPct val="75000"/>
              <a:defRPr/>
            </a:pPr>
            <a:endParaRPr kumimoji="1" lang="en-US" sz="3600" b="1" i="0" u="none">
              <a:solidFill>
                <a:srgbClr val="FFFF00"/>
              </a:solidFill>
              <a:effectLst>
                <a:outerShdw blurRad="38100" dist="38100" dir="2700000" algn="tl">
                  <a:srgbClr val="000000"/>
                </a:outerShdw>
              </a:effectLst>
              <a:latin typeface="Arial"/>
            </a:endParaRPr>
          </a:p>
        </p:txBody>
      </p:sp>
      <p:pic>
        <p:nvPicPr>
          <p:cNvPr id="204805" name="Picture 5" descr="18"/>
          <p:cNvPicPr>
            <a:picLocks noChangeAspect="1" noChangeArrowheads="1"/>
          </p:cNvPicPr>
          <p:nvPr/>
        </p:nvPicPr>
        <p:blipFill>
          <a:blip r:embed="rId2"/>
          <a:srcRect/>
          <a:stretch>
            <a:fillRect/>
          </a:stretch>
        </p:blipFill>
        <p:spPr bwMode="auto">
          <a:xfrm>
            <a:off x="4495800" y="2743200"/>
            <a:ext cx="4648200" cy="373380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randombar(horizontal)">
                                      <p:cBhvr>
                                        <p:cTn id="7" dur="10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04805"/>
                                        </p:tgtEl>
                                        <p:attrNameLst>
                                          <p:attrName>style.visibility</p:attrName>
                                        </p:attrNameLst>
                                      </p:cBhvr>
                                      <p:to>
                                        <p:strVal val="visible"/>
                                      </p:to>
                                    </p:set>
                                    <p:animEffect transition="in" filter="box(in)">
                                      <p:cBhvr>
                                        <p:cTn id="17" dur="500"/>
                                        <p:tgtEl>
                                          <p:spTgt spid="204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22098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600" b="1" i="0">
                <a:solidFill>
                  <a:srgbClr val="FFFF00"/>
                </a:solidFill>
                <a:effectLst>
                  <a:outerShdw blurRad="38100" dist="38100" dir="2700000" algn="tl">
                    <a:srgbClr val="000000"/>
                  </a:outerShdw>
                </a:effectLst>
                <a:latin typeface="Arial"/>
              </a:rPr>
              <a:t>C</a:t>
            </a:r>
            <a:r>
              <a:rPr kumimoji="1" lang="en-US" sz="3200" b="1" i="0">
                <a:solidFill>
                  <a:srgbClr val="FFFF00"/>
                </a:solidFill>
                <a:effectLst>
                  <a:outerShdw blurRad="38100" dist="38100" dir="2700000" algn="tl">
                    <a:srgbClr val="000000"/>
                  </a:outerShdw>
                </a:effectLst>
                <a:latin typeface="Arial"/>
              </a:rPr>
              <a:t>âu hỏi 3:</a:t>
            </a:r>
            <a:r>
              <a:rPr kumimoji="1" lang="en-US" sz="3600" b="1" i="0" u="none">
                <a:effectLst>
                  <a:outerShdw blurRad="38100" dist="38100" dir="2700000" algn="tl">
                    <a:srgbClr val="000000"/>
                  </a:outerShdw>
                </a:effectLst>
                <a:latin typeface="Arial"/>
              </a:rPr>
              <a:t> N</a:t>
            </a:r>
            <a:r>
              <a:rPr kumimoji="1" lang="en-US" sz="3200" b="1" i="0" u="none">
                <a:effectLst>
                  <a:outerShdw blurRad="38100" dist="38100" dir="2700000" algn="tl">
                    <a:srgbClr val="000000"/>
                  </a:outerShdw>
                </a:effectLst>
                <a:latin typeface="Arial"/>
              </a:rPr>
              <a:t>êu tác dụng của dấu ngoặc kép?</a:t>
            </a:r>
          </a:p>
        </p:txBody>
      </p:sp>
      <p:sp>
        <p:nvSpPr>
          <p:cNvPr id="2" name="Rectangle 3"/>
          <p:cNvSpPr>
            <a:spLocks noChangeArrowheads="1"/>
          </p:cNvSpPr>
          <p:nvPr/>
        </p:nvSpPr>
        <p:spPr bwMode="auto">
          <a:xfrm>
            <a:off x="0" y="3124200"/>
            <a:ext cx="9144000" cy="25908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200" b="1">
                <a:solidFill>
                  <a:srgbClr val="FFFF00"/>
                </a:solidFill>
                <a:effectLst>
                  <a:outerShdw blurRad="38100" dist="38100" dir="2700000" algn="tl">
                    <a:srgbClr val="000000"/>
                  </a:outerShdw>
                </a:effectLst>
                <a:latin typeface="Arial"/>
              </a:rPr>
              <a:t>Đáp án</a:t>
            </a:r>
            <a:r>
              <a:rPr kumimoji="1" lang="en-US" sz="3200" b="1" i="0" u="none">
                <a:solidFill>
                  <a:srgbClr val="FFFF00"/>
                </a:solidFill>
                <a:effectLst>
                  <a:outerShdw blurRad="38100" dist="38100" dir="2700000" algn="tl">
                    <a:srgbClr val="000000"/>
                  </a:outerShdw>
                </a:effectLst>
                <a:latin typeface="Arial"/>
              </a:rPr>
              <a:t>:</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Dấu ngoặc kép dùng để đánh dấu chỗ trích dẫn lời nói trực tiếp của nhân vật. </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a:t>
            </a:r>
            <a:endParaRPr kumimoji="1" lang="en-US" sz="3600" b="1" i="0" u="none">
              <a:solidFill>
                <a:srgbClr val="FFFF00"/>
              </a:solidFill>
              <a:effectLst>
                <a:outerShdw blurRad="38100" dist="38100" dir="2700000" algn="tl">
                  <a:srgbClr val="000000"/>
                </a:outerShdw>
              </a:effectLst>
              <a:latin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randombar(horizontal)">
                                      <p:cBhvr>
                                        <p:cTn id="7" dur="10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16764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ctr">
              <a:spcBef>
                <a:spcPct val="20000"/>
              </a:spcBef>
              <a:buClr>
                <a:schemeClr val="accent2"/>
              </a:buClr>
              <a:buSzPct val="75000"/>
              <a:defRPr/>
            </a:pPr>
            <a:r>
              <a:rPr kumimoji="1" lang="en-US" sz="3600" b="1" i="0" u="none">
                <a:effectLst>
                  <a:outerShdw blurRad="38100" dist="38100" dir="2700000" algn="tl">
                    <a:srgbClr val="000000"/>
                  </a:outerShdw>
                </a:effectLst>
                <a:latin typeface="Arial"/>
              </a:rPr>
              <a:t>- T</a:t>
            </a:r>
            <a:r>
              <a:rPr kumimoji="1" lang="en-US" sz="3200" b="1" i="0" u="none">
                <a:effectLst>
                  <a:outerShdw blurRad="38100" dist="38100" dir="2700000" algn="tl">
                    <a:srgbClr val="000000"/>
                  </a:outerShdw>
                </a:effectLst>
                <a:latin typeface="Arial"/>
              </a:rPr>
              <a:t>ác dụng của dấu ngoặc kép là:</a:t>
            </a:r>
          </a:p>
        </p:txBody>
      </p:sp>
      <p:sp>
        <p:nvSpPr>
          <p:cNvPr id="2" name="Rectangle 3"/>
          <p:cNvSpPr>
            <a:spLocks noChangeArrowheads="1"/>
          </p:cNvSpPr>
          <p:nvPr/>
        </p:nvSpPr>
        <p:spPr bwMode="auto">
          <a:xfrm>
            <a:off x="0" y="3276600"/>
            <a:ext cx="9144000" cy="22860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Dấu ngoặc kép thường được dùng để dẫn lời nói trực tiếp của nhân vật hoặc của người nào đó. </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a:t>
            </a: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randombar(horizontal)">
                                      <p:cBhvr>
                                        <p:cTn id="7" dur="10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Bottom)">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4251413_4534defd0b"/>
          <p:cNvPicPr>
            <a:picLocks noChangeAspect="1" noChangeArrowheads="1"/>
          </p:cNvPicPr>
          <p:nvPr/>
        </p:nvPicPr>
        <p:blipFill>
          <a:blip r:embed="rId4"/>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3000">
    <p:pull dir="rd"/>
    <p:sndAc>
      <p:stSnd>
        <p:snd r:embed="rId3" name="ketthuc.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68580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eaLnBrk="0" hangingPunct="0">
              <a:spcBef>
                <a:spcPct val="20000"/>
              </a:spcBef>
              <a:buClr>
                <a:schemeClr val="accent2"/>
              </a:buClr>
              <a:buSzPct val="75000"/>
              <a:buFont typeface="Wingdings" pitchFamily="2" charset="2"/>
              <a:buNone/>
              <a:defRPr/>
            </a:pPr>
            <a:r>
              <a:rPr kumimoji="1" lang="en-US" sz="2600" i="0" u="none">
                <a:effectLst>
                  <a:outerShdw blurRad="38100" dist="38100" dir="2700000" algn="tl">
                    <a:srgbClr val="000000"/>
                  </a:outerShdw>
                </a:effectLst>
                <a:latin typeface="Arial"/>
              </a:rPr>
              <a:t>	</a:t>
            </a:r>
            <a:r>
              <a:rPr kumimoji="1" lang="en-US" sz="3000" b="1" i="0">
                <a:solidFill>
                  <a:srgbClr val="FFFF00"/>
                </a:solidFill>
                <a:effectLst>
                  <a:outerShdw blurRad="38100" dist="38100" dir="2700000" algn="tl">
                    <a:srgbClr val="000000"/>
                  </a:outerShdw>
                </a:effectLst>
                <a:latin typeface="Arial"/>
              </a:rPr>
              <a:t>Nhận xét</a:t>
            </a:r>
            <a:r>
              <a:rPr kumimoji="1" lang="en-US" sz="2600" b="1" i="0" u="none">
                <a:solidFill>
                  <a:srgbClr val="FFFF00"/>
                </a:solidFill>
                <a:effectLst>
                  <a:outerShdw blurRad="38100" dist="38100" dir="2700000" algn="tl">
                    <a:srgbClr val="000000"/>
                  </a:outerShdw>
                </a:effectLst>
                <a:latin typeface="Arial"/>
              </a:rPr>
              <a:t>:</a:t>
            </a:r>
            <a:r>
              <a:rPr kumimoji="1" lang="en-US" sz="3200" i="0" u="none">
                <a:effectLst>
                  <a:outerShdw blurRad="38100" dist="38100" dir="2700000" algn="tl">
                    <a:srgbClr val="000000"/>
                  </a:outerShdw>
                </a:effectLst>
                <a:latin typeface="Arial"/>
              </a:rPr>
              <a:t> </a:t>
            </a:r>
            <a:r>
              <a:rPr kumimoji="1" lang="en-US" sz="2600" b="1" i="0" u="none">
                <a:effectLst>
                  <a:outerShdw blurRad="38100" dist="38100" dir="2700000" algn="tl">
                    <a:srgbClr val="000000"/>
                  </a:outerShdw>
                </a:effectLst>
                <a:latin typeface="Arial"/>
              </a:rPr>
              <a:t>Bác tự cho mình là ’’Người lính vâng lệnh quốc dân ra mặt trận”, là ’’Đầy tớ trung thành của nhân dân”. Ở Bác lòng yêu mến nhân dân đã trở thành một sự say mê mãnh liệt. Bác nói: ”Tôi chỉ có một sự ham muốn, ham muốn tột bậc, là làm sao cho nước ta hoàn toàn độc lập, dân ta được hoàn toàn tự do, đồng bào ai cũng có cơm ăn, áo mặc, ai cũng được học hành.”                                                           					</a:t>
            </a:r>
            <a:r>
              <a:rPr kumimoji="1" lang="en-US" sz="2000" b="1" u="none">
                <a:effectLst>
                  <a:outerShdw blurRad="38100" dist="38100" dir="2700000" algn="tl">
                    <a:srgbClr val="000000"/>
                  </a:outerShdw>
                </a:effectLst>
                <a:latin typeface="Arial"/>
              </a:rPr>
              <a:t>Theo</a:t>
            </a:r>
            <a:r>
              <a:rPr kumimoji="1" lang="en-US" sz="2600" b="1" i="0" u="none">
                <a:effectLst>
                  <a:outerShdw blurRad="38100" dist="38100" dir="2700000" algn="tl">
                    <a:srgbClr val="000000"/>
                  </a:outerShdw>
                </a:effectLst>
                <a:latin typeface="Arial"/>
              </a:rPr>
              <a:t> Trường Chinh</a:t>
            </a:r>
          </a:p>
          <a:p>
            <a:pPr marL="609600" indent="-609600" algn="just" eaLnBrk="0" hangingPunct="0">
              <a:spcBef>
                <a:spcPct val="20000"/>
              </a:spcBef>
              <a:buClr>
                <a:schemeClr val="accent2"/>
              </a:buClr>
              <a:buSzPct val="75000"/>
              <a:buFont typeface="Wingdings" pitchFamily="2" charset="2"/>
              <a:buNone/>
              <a:defRPr/>
            </a:pPr>
            <a:endParaRPr kumimoji="1" lang="en-US" sz="2600" b="1" i="0" u="none">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2600" b="1" i="0" u="none">
                <a:effectLst>
                  <a:outerShdw blurRad="38100" dist="38100" dir="2700000" algn="tl">
                    <a:srgbClr val="000000"/>
                  </a:outerShdw>
                </a:effectLst>
                <a:latin typeface="Arial"/>
              </a:rPr>
              <a:t>2- Trong đoạn văn trên, khi nào dấu ngoặc kép được dùng độc lập? Khi nào dấu ngoặc kép được dùng phối hợp với dấu hai chấm?</a:t>
            </a:r>
          </a:p>
          <a:p>
            <a:pPr marL="609600" indent="-609600" algn="just" eaLnBrk="0" hangingPunct="0">
              <a:spcBef>
                <a:spcPct val="20000"/>
              </a:spcBef>
              <a:buClr>
                <a:schemeClr val="accent2"/>
              </a:buClr>
              <a:buSzPct val="75000"/>
              <a:buFont typeface="Wingdings" pitchFamily="2" charset="2"/>
              <a:buNone/>
              <a:defRPr/>
            </a:pPr>
            <a:endParaRPr kumimoji="1" lang="en-US" sz="2600" b="1" i="0" u="none">
              <a:effectLst>
                <a:outerShdw blurRad="38100" dist="38100" dir="2700000" algn="tl">
                  <a:srgbClr val="000000"/>
                </a:outerShdw>
              </a:effectLst>
              <a:latin typeface="Arial"/>
            </a:endParaRPr>
          </a:p>
          <a:p>
            <a:pPr marL="609600" indent="-609600" algn="l" eaLnBrk="0" hangingPunct="0">
              <a:spcBef>
                <a:spcPct val="20000"/>
              </a:spcBef>
              <a:buClr>
                <a:schemeClr val="accent2"/>
              </a:buClr>
              <a:buSzPct val="75000"/>
              <a:buFont typeface="Wingdings" pitchFamily="2" charset="2"/>
              <a:buNone/>
              <a:defRPr/>
            </a:pPr>
            <a:endParaRPr kumimoji="1" lang="en-US" sz="2600" b="1" i="0" u="none">
              <a:effectLst>
                <a:outerShdw blurRad="38100" dist="38100" dir="2700000" algn="tl">
                  <a:srgbClr val="000000"/>
                </a:outerShdw>
              </a:effectLst>
              <a:latin typeface="Arial"/>
            </a:endParaRPr>
          </a:p>
          <a:p>
            <a:pPr marL="609600" indent="-609600" algn="l" eaLnBrk="0" hangingPunct="0">
              <a:spcBef>
                <a:spcPct val="20000"/>
              </a:spcBef>
              <a:buClr>
                <a:schemeClr val="accent2"/>
              </a:buClr>
              <a:buSzPct val="75000"/>
              <a:buFont typeface="Wingdings" pitchFamily="2" charset="2"/>
              <a:buNone/>
              <a:defRPr/>
            </a:pPr>
            <a:endParaRPr kumimoji="1" lang="en-US" sz="2600" b="1" i="0" u="none">
              <a:effectLst>
                <a:outerShdw blurRad="38100" dist="38100" dir="2700000" algn="tl">
                  <a:srgbClr val="000000"/>
                </a:outerShdw>
              </a:effectLst>
              <a:latin typeface="Arial"/>
            </a:endParaRPr>
          </a:p>
          <a:p>
            <a:pPr marL="609600" indent="-609600" algn="l" eaLnBrk="0" hangingPunct="0">
              <a:spcBef>
                <a:spcPct val="20000"/>
              </a:spcBef>
              <a:buClr>
                <a:schemeClr val="accent2"/>
              </a:buClr>
              <a:buSzPct val="75000"/>
              <a:buFont typeface="Wingdings" pitchFamily="2" charset="2"/>
              <a:buNone/>
              <a:defRPr/>
            </a:pPr>
            <a:endParaRPr kumimoji="1" lang="en-US" sz="2600" b="1" i="0" u="none">
              <a:effectLst>
                <a:outerShdw blurRad="38100" dist="38100" dir="2700000" algn="tl">
                  <a:srgbClr val="000000"/>
                </a:outerShdw>
              </a:effectLst>
              <a:latin typeface="Arial"/>
            </a:endParaRPr>
          </a:p>
          <a:p>
            <a:pPr marL="609600" indent="-609600" algn="l" eaLnBrk="0" hangingPunct="0">
              <a:spcBef>
                <a:spcPct val="20000"/>
              </a:spcBef>
              <a:buClr>
                <a:schemeClr val="accent2"/>
              </a:buClr>
              <a:buSzPct val="75000"/>
              <a:buFont typeface="Wingdings" pitchFamily="2" charset="2"/>
              <a:buNone/>
              <a:defRPr/>
            </a:pPr>
            <a:endParaRPr kumimoji="1" lang="en-US" sz="2800" i="0" u="none">
              <a:effectLst>
                <a:outerShdw blurRad="38100" dist="38100" dir="2700000" algn="tl">
                  <a:srgbClr val="000000"/>
                </a:outerShdw>
              </a:effectLst>
              <a:latin typeface="Arial"/>
            </a:endParaRP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304800"/>
            <a:ext cx="4114800" cy="71628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ctr">
              <a:spcBef>
                <a:spcPct val="20000"/>
              </a:spcBef>
              <a:buClr>
                <a:schemeClr val="accent2"/>
              </a:buClr>
              <a:buSzPct val="75000"/>
              <a:defRPr/>
            </a:pPr>
            <a:r>
              <a:rPr kumimoji="1" lang="en-US" sz="2600" b="1" i="0">
                <a:solidFill>
                  <a:srgbClr val="FFFF00"/>
                </a:solidFill>
                <a:effectLst>
                  <a:outerShdw blurRad="38100" dist="38100" dir="2700000" algn="tl">
                    <a:srgbClr val="000000"/>
                  </a:outerShdw>
                </a:effectLst>
                <a:latin typeface="Arial"/>
              </a:rPr>
              <a:t>Đáp án:</a:t>
            </a:r>
          </a:p>
          <a:p>
            <a:pPr marL="609600" indent="-609600" algn="just">
              <a:spcBef>
                <a:spcPct val="20000"/>
              </a:spcBef>
              <a:buClr>
                <a:schemeClr val="accent2"/>
              </a:buClr>
              <a:buSzPct val="75000"/>
              <a:defRPr/>
            </a:pPr>
            <a:r>
              <a:rPr kumimoji="1" lang="en-US" sz="2000" b="1" i="0" u="none">
                <a:solidFill>
                  <a:schemeClr val="tx2"/>
                </a:solidFill>
                <a:effectLst>
                  <a:outerShdw blurRad="38100" dist="38100" dir="2700000" algn="tl">
                    <a:srgbClr val="000000"/>
                  </a:outerShdw>
                </a:effectLst>
                <a:latin typeface="Arial"/>
              </a:rPr>
              <a:t>- </a:t>
            </a:r>
            <a:r>
              <a:rPr kumimoji="1" lang="en-US" sz="2600" b="1" i="0" u="none">
                <a:solidFill>
                  <a:schemeClr val="tx2"/>
                </a:solidFill>
                <a:effectLst>
                  <a:outerShdw blurRad="38100" dist="38100" dir="2700000" algn="tl">
                    <a:srgbClr val="000000"/>
                  </a:outerShdw>
                </a:effectLst>
                <a:latin typeface="Arial"/>
              </a:rPr>
              <a:t>Dấu ngoặc kép được dùng độc lập khi dẫn lời trực tiếp chỉ là một từ hay cụm từ.</a:t>
            </a:r>
          </a:p>
          <a:p>
            <a:pPr marL="609600" indent="-609600" algn="just">
              <a:spcBef>
                <a:spcPct val="20000"/>
              </a:spcBef>
              <a:buClr>
                <a:schemeClr val="accent2"/>
              </a:buClr>
              <a:buSzPct val="75000"/>
              <a:defRPr/>
            </a:pPr>
            <a:r>
              <a:rPr kumimoji="1" lang="en-US" sz="2600" b="1" i="0" u="none">
                <a:solidFill>
                  <a:schemeClr val="tx2"/>
                </a:solidFill>
                <a:effectLst>
                  <a:outerShdw blurRad="38100" dist="38100" dir="2700000" algn="tl">
                    <a:srgbClr val="000000"/>
                  </a:outerShdw>
                </a:effectLst>
                <a:latin typeface="Arial"/>
              </a:rPr>
              <a:t>- Dấu ngoặc kép được dùng phối hợp với dấu 2 chấm khi lời dẫn trực</a:t>
            </a:r>
            <a:r>
              <a:rPr kumimoji="1" lang="en-US" sz="2600" b="1" i="0" u="none">
                <a:effectLst>
                  <a:outerShdw blurRad="38100" dist="38100" dir="2700000" algn="tl">
                    <a:srgbClr val="000000"/>
                  </a:outerShdw>
                </a:effectLst>
                <a:latin typeface="Arial"/>
              </a:rPr>
              <a:t> tiếp là một câu trọn vẹn hay một đoạn văn.</a:t>
            </a:r>
          </a:p>
        </p:txBody>
      </p:sp>
      <p:sp>
        <p:nvSpPr>
          <p:cNvPr id="2" name="Rectangle 3"/>
          <p:cNvSpPr>
            <a:spLocks noChangeArrowheads="1"/>
          </p:cNvSpPr>
          <p:nvPr/>
        </p:nvSpPr>
        <p:spPr bwMode="auto">
          <a:xfrm>
            <a:off x="3962400" y="-304800"/>
            <a:ext cx="5181600" cy="71628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ctr">
              <a:spcBef>
                <a:spcPct val="20000"/>
              </a:spcBef>
              <a:buClr>
                <a:schemeClr val="accent2"/>
              </a:buClr>
              <a:buSzPct val="75000"/>
              <a:defRPr/>
            </a:pPr>
            <a:r>
              <a:rPr kumimoji="1" lang="en-US" sz="2600" b="1" i="0">
                <a:solidFill>
                  <a:srgbClr val="FFFF00"/>
                </a:solidFill>
                <a:effectLst>
                  <a:outerShdw blurRad="38100" dist="38100" dir="2700000" algn="tl">
                    <a:srgbClr val="000000"/>
                  </a:outerShdw>
                </a:effectLst>
                <a:latin typeface="Arial"/>
              </a:rPr>
              <a:t>Ví dụ:</a:t>
            </a:r>
          </a:p>
          <a:p>
            <a:pPr marL="609600" indent="-609600" algn="just">
              <a:spcBef>
                <a:spcPct val="20000"/>
              </a:spcBef>
              <a:buClr>
                <a:schemeClr val="accent2"/>
              </a:buClr>
              <a:buSzPct val="75000"/>
              <a:defRPr/>
            </a:pPr>
            <a:r>
              <a:rPr kumimoji="1" lang="en-US" sz="2600" b="1" i="0" u="none">
                <a:effectLst>
                  <a:outerShdw blurRad="38100" dist="38100" dir="2700000" algn="tl">
                    <a:srgbClr val="000000"/>
                  </a:outerShdw>
                </a:effectLst>
                <a:latin typeface="Arial"/>
              </a:rPr>
              <a:t>- ’’Người lính vâng lệnh quốc dân ra mặt trận”, “Đầy tớ trung thành của nhân dân”. </a:t>
            </a:r>
          </a:p>
          <a:p>
            <a:pPr marL="609600" indent="-609600" algn="just" eaLnBrk="0" hangingPunct="0">
              <a:spcBef>
                <a:spcPct val="20000"/>
              </a:spcBef>
              <a:buClr>
                <a:schemeClr val="accent2"/>
              </a:buClr>
              <a:buSzPct val="75000"/>
              <a:defRPr/>
            </a:pPr>
            <a:endParaRPr kumimoji="1" lang="en-US" sz="3200" b="1" i="0" u="none">
              <a:effectLst>
                <a:outerShdw blurRad="38100" dist="38100" dir="2700000" algn="tl">
                  <a:srgbClr val="000000"/>
                </a:outerShdw>
              </a:effectLst>
              <a:latin typeface="Arial"/>
            </a:endParaRPr>
          </a:p>
          <a:p>
            <a:pPr marL="609600" indent="-609600" algn="just" eaLnBrk="0" hangingPunct="0">
              <a:spcBef>
                <a:spcPct val="20000"/>
              </a:spcBef>
              <a:buClr>
                <a:schemeClr val="accent2"/>
              </a:buClr>
              <a:buSzPct val="75000"/>
              <a:defRPr/>
            </a:pPr>
            <a:r>
              <a:rPr kumimoji="1" lang="en-US" sz="2600" b="1" i="0" u="none">
                <a:effectLst>
                  <a:outerShdw blurRad="38100" dist="38100" dir="2700000" algn="tl">
                    <a:srgbClr val="000000"/>
                  </a:outerShdw>
                </a:effectLst>
                <a:latin typeface="Arial"/>
              </a:rPr>
              <a:t>- ’’Tôi chỉ có một sự ham muốn, ham muốn tột bậc, là làm sao cho nước ta hoàn toàn độc lập, dân ta được hoàn toàn</a:t>
            </a:r>
            <a:r>
              <a:rPr kumimoji="1" lang="en-US" sz="3200" b="1" i="0" u="none">
                <a:effectLst>
                  <a:outerShdw blurRad="38100" dist="38100" dir="2700000" algn="tl">
                    <a:srgbClr val="000000"/>
                  </a:outerShdw>
                </a:effectLst>
                <a:latin typeface="Arial"/>
              </a:rPr>
              <a:t> </a:t>
            </a:r>
            <a:r>
              <a:rPr kumimoji="1" lang="en-US" sz="2600" b="1" i="0" u="none">
                <a:effectLst>
                  <a:outerShdw blurRad="38100" dist="38100" dir="2700000" algn="tl">
                    <a:srgbClr val="000000"/>
                  </a:outerShdw>
                </a:effectLst>
                <a:latin typeface="Arial"/>
              </a:rPr>
              <a:t>tự do, đồng bào ai cũng có cơm ăn, áo mặc, ai cũng được học hành.” </a:t>
            </a:r>
          </a:p>
          <a:p>
            <a:pPr marL="609600" indent="-609600" algn="just">
              <a:spcBef>
                <a:spcPct val="20000"/>
              </a:spcBef>
              <a:buClr>
                <a:schemeClr val="accent2"/>
              </a:buClr>
              <a:buSzPct val="75000"/>
              <a:buFontTx/>
              <a:buChar char="-"/>
              <a:defRPr/>
            </a:pPr>
            <a:endParaRPr kumimoji="1" lang="en-US" sz="2600" b="1" i="0" u="none">
              <a:solidFill>
                <a:srgbClr val="FFFF00"/>
              </a:solidFill>
              <a:effectLst>
                <a:outerShdw blurRad="38100" dist="38100" dir="2700000" algn="tl">
                  <a:srgbClr val="000000"/>
                </a:outerShdw>
              </a:effectLst>
              <a:latin typeface="Aria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barn(inHorizontal)">
                                      <p:cBhvr>
                                        <p:cTn id="7" dur="500"/>
                                        <p:tgtEl>
                                          <p:spTgt spid="51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lide(fromBottom)">
                                      <p:cBhvr>
                                        <p:cTn id="12" dur="10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6"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barn(inHorizontal)">
                                      <p:cBhvr>
                                        <p:cTn id="17" dur="5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slide(fromBottom)">
                                      <p:cBhvr>
                                        <p:cTn id="22"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65532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200" b="1" i="0">
                <a:solidFill>
                  <a:srgbClr val="FFFF00"/>
                </a:solidFill>
                <a:effectLst>
                  <a:outerShdw blurRad="38100" dist="38100" dir="2700000" algn="tl">
                    <a:srgbClr val="000000"/>
                  </a:outerShdw>
                </a:effectLst>
                <a:latin typeface="Arial"/>
              </a:rPr>
              <a:t>Câu hỏi:</a:t>
            </a:r>
          </a:p>
          <a:p>
            <a:pPr marL="609600" indent="-609600" algn="just">
              <a:spcBef>
                <a:spcPct val="20000"/>
              </a:spcBef>
              <a:buClr>
                <a:schemeClr val="accent2"/>
              </a:buClr>
              <a:buSzPct val="75000"/>
              <a:defRPr/>
            </a:pPr>
            <a:endParaRPr kumimoji="1" lang="en-US" b="1" i="0">
              <a:solidFill>
                <a:srgbClr val="FFFF00"/>
              </a:solidFill>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Khi nào dấu ngoặc kép được dùng phối hợp với dấu hai chấm?</a:t>
            </a:r>
          </a:p>
          <a:p>
            <a:pPr marL="609600" indent="-609600" algn="just">
              <a:spcBef>
                <a:spcPct val="20000"/>
              </a:spcBef>
              <a:buClr>
                <a:schemeClr val="accent2"/>
              </a:buClr>
              <a:buSzPct val="75000"/>
              <a:defRPr/>
            </a:pPr>
            <a:endParaRPr kumimoji="1" lang="en-US" sz="3200" b="1" i="0">
              <a:solidFill>
                <a:srgbClr val="FFFF00"/>
              </a:solidFill>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endParaRPr kumimoji="1" lang="en-US" sz="3200" b="1" i="0">
              <a:solidFill>
                <a:srgbClr val="FFFF00"/>
              </a:solidFill>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200" b="1" i="0">
                <a:solidFill>
                  <a:srgbClr val="FFFF00"/>
                </a:solidFill>
                <a:effectLst>
                  <a:outerShdw blurRad="38100" dist="38100" dir="2700000" algn="tl">
                    <a:srgbClr val="000000"/>
                  </a:outerShdw>
                </a:effectLst>
                <a:latin typeface="Arial"/>
              </a:rPr>
              <a:t>Đáp án:</a:t>
            </a:r>
          </a:p>
          <a:p>
            <a:pPr marL="609600" indent="-609600" algn="just">
              <a:spcBef>
                <a:spcPct val="20000"/>
              </a:spcBef>
              <a:buClr>
                <a:schemeClr val="accent2"/>
              </a:buClr>
              <a:buSzPct val="75000"/>
              <a:defRPr/>
            </a:pPr>
            <a:endParaRPr kumimoji="1" lang="en-US" sz="1200" b="1" i="0">
              <a:solidFill>
                <a:srgbClr val="FFFF00"/>
              </a:solidFill>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Khi lời nói trực tiếp là một câu trọn vẹn hay một đoạn văn thì trước dấu ngoặc kép ta thường phải thêm dấu hai chấm.</a:t>
            </a:r>
          </a:p>
          <a:p>
            <a:pPr marL="609600" indent="-609600" algn="just">
              <a:spcBef>
                <a:spcPct val="20000"/>
              </a:spcBef>
              <a:buClr>
                <a:schemeClr val="accent2"/>
              </a:buClr>
              <a:buSzPct val="75000"/>
              <a:defRPr/>
            </a:pPr>
            <a:endParaRPr kumimoji="1" lang="en-US" sz="3200" b="1" i="0" u="none">
              <a:effectLst>
                <a:outerShdw blurRad="38100" dist="38100" dir="2700000" algn="tl">
                  <a:srgbClr val="000000"/>
                </a:outerShdw>
              </a:effectLst>
              <a:latin typeface="Arial"/>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xEl>
                                              <p:pRg st="2" end="2"/>
                                            </p:txEl>
                                          </p:spTgt>
                                        </p:tgtEl>
                                        <p:attrNameLst>
                                          <p:attrName>style.visibility</p:attrName>
                                        </p:attrNameLst>
                                      </p:cBhvr>
                                      <p:to>
                                        <p:strVal val="visible"/>
                                      </p:to>
                                    </p:set>
                                    <p:anim calcmode="lin" valueType="num">
                                      <p:cBhvr additive="base">
                                        <p:cTn id="11"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 calcmode="lin" valueType="num">
                                      <p:cBhvr additive="base">
                                        <p:cTn id="17"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3">
                                            <p:txEl>
                                              <p:pRg st="7" end="7"/>
                                            </p:txEl>
                                          </p:spTgt>
                                        </p:tgtEl>
                                        <p:attrNameLst>
                                          <p:attrName>style.visibility</p:attrName>
                                        </p:attrNameLst>
                                      </p:cBhvr>
                                      <p:to>
                                        <p:strVal val="visible"/>
                                      </p:to>
                                    </p:set>
                                    <p:anim calcmode="lin" valueType="num">
                                      <p:cBhvr additive="base">
                                        <p:cTn id="21" dur="500" fill="hold"/>
                                        <p:tgtEl>
                                          <p:spTgt spid="5123">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65532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600" b="1" i="0">
                <a:solidFill>
                  <a:srgbClr val="FFFF00"/>
                </a:solidFill>
                <a:effectLst>
                  <a:outerShdw blurRad="38100" dist="38100" dir="2700000" algn="tl">
                    <a:srgbClr val="000000"/>
                  </a:outerShdw>
                </a:effectLst>
                <a:latin typeface="Arial"/>
              </a:rPr>
              <a:t>Nh</a:t>
            </a:r>
            <a:r>
              <a:rPr kumimoji="1" lang="en-US" sz="3200" b="1" i="0">
                <a:solidFill>
                  <a:srgbClr val="FFFF00"/>
                </a:solidFill>
                <a:effectLst>
                  <a:outerShdw blurRad="38100" dist="38100" dir="2700000" algn="tl">
                    <a:srgbClr val="000000"/>
                  </a:outerShdw>
                </a:effectLst>
                <a:latin typeface="Arial"/>
              </a:rPr>
              <a:t>ận xét</a:t>
            </a:r>
            <a:r>
              <a:rPr kumimoji="1" lang="en-US" sz="3200" b="1" i="0" u="none">
                <a:solidFill>
                  <a:srgbClr val="FFFF00"/>
                </a:solidFill>
                <a:effectLst>
                  <a:outerShdw blurRad="38100" dist="38100" dir="2700000" algn="tl">
                    <a:srgbClr val="000000"/>
                  </a:outerShdw>
                </a:effectLst>
                <a:latin typeface="Arial"/>
              </a:rPr>
              <a:t>:</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3/ Trong khổ thơ sau, từ </a:t>
            </a:r>
            <a:r>
              <a:rPr kumimoji="1" lang="en-US" sz="3200" b="1" i="0" u="none">
                <a:solidFill>
                  <a:srgbClr val="FFFF00"/>
                </a:solidFill>
                <a:effectLst>
                  <a:outerShdw blurRad="38100" dist="38100" dir="2700000" algn="tl">
                    <a:srgbClr val="000000"/>
                  </a:outerShdw>
                </a:effectLst>
                <a:latin typeface="Arial"/>
              </a:rPr>
              <a:t>lầu</a:t>
            </a:r>
            <a:r>
              <a:rPr kumimoji="1" lang="en-US" sz="3200" b="1" i="0" u="none">
                <a:effectLst>
                  <a:outerShdw blurRad="38100" dist="38100" dir="2700000" algn="tl">
                    <a:srgbClr val="000000"/>
                  </a:outerShdw>
                </a:effectLst>
                <a:latin typeface="Arial"/>
              </a:rPr>
              <a:t> được dùng với ý nghĩa gì? Dấu ngoặc kép trong trường hợp này được dùng làm gì?</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Có bạn tắc kè hoa</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Xây ’’</a:t>
            </a:r>
            <a:r>
              <a:rPr kumimoji="1" lang="en-US" sz="3200" b="1" i="0" u="none">
                <a:solidFill>
                  <a:schemeClr val="tx2"/>
                </a:solidFill>
                <a:effectLst>
                  <a:outerShdw blurRad="38100" dist="38100" dir="2700000" algn="tl">
                    <a:srgbClr val="000000"/>
                  </a:outerShdw>
                </a:effectLst>
                <a:latin typeface="Arial"/>
              </a:rPr>
              <a:t>lầu</a:t>
            </a:r>
            <a:r>
              <a:rPr kumimoji="1" lang="en-US" sz="3200" b="1" i="0" u="none">
                <a:effectLst>
                  <a:outerShdw blurRad="38100" dist="38100" dir="2700000" algn="tl">
                    <a:srgbClr val="000000"/>
                  </a:outerShdw>
                </a:effectLst>
                <a:latin typeface="Arial"/>
              </a:rPr>
              <a:t>”  trên cây đa</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Rét, chơi trò đi trốn</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Đợi ấm trời mới ra.</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a:t>
            </a:r>
            <a:r>
              <a:rPr kumimoji="1" lang="en-US" sz="2600" b="1" u="none">
                <a:effectLst>
                  <a:outerShdw blurRad="38100" dist="38100" dir="2700000" algn="tl">
                    <a:srgbClr val="000000"/>
                  </a:outerShdw>
                </a:effectLst>
                <a:latin typeface="Arial"/>
              </a:rPr>
              <a:t>Phạm Đình Ân</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800x600_0021352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65532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200" b="1" i="0">
                <a:solidFill>
                  <a:srgbClr val="FFFF00"/>
                </a:solidFill>
                <a:effectLst>
                  <a:outerShdw blurRad="38100" dist="38100" dir="2700000" algn="tl">
                    <a:srgbClr val="000000"/>
                  </a:outerShdw>
                </a:effectLst>
                <a:latin typeface="Arial"/>
              </a:rPr>
              <a:t>Câu hỏi:</a:t>
            </a:r>
            <a:r>
              <a:rPr kumimoji="1" lang="en-US" sz="3200" b="1" i="0" u="none">
                <a:effectLst>
                  <a:outerShdw blurRad="38100" dist="38100" dir="2700000" algn="tl">
                    <a:srgbClr val="000000"/>
                  </a:outerShdw>
                </a:effectLst>
                <a:latin typeface="Arial"/>
              </a:rPr>
              <a:t> - Từ </a:t>
            </a:r>
            <a:r>
              <a:rPr kumimoji="1" lang="en-US" sz="3200" b="1" i="0" u="none">
                <a:solidFill>
                  <a:srgbClr val="FFFF00"/>
                </a:solidFill>
                <a:effectLst>
                  <a:outerShdw blurRad="38100" dist="38100" dir="2700000" algn="tl">
                    <a:srgbClr val="000000"/>
                  </a:outerShdw>
                </a:effectLst>
                <a:latin typeface="Arial"/>
              </a:rPr>
              <a:t>lầu</a:t>
            </a:r>
            <a:r>
              <a:rPr kumimoji="1" lang="en-US" sz="3200" b="1" i="0" u="none">
                <a:solidFill>
                  <a:srgbClr val="FF6600"/>
                </a:solidFill>
                <a:effectLst>
                  <a:outerShdw blurRad="38100" dist="38100" dir="2700000" algn="tl">
                    <a:srgbClr val="000000"/>
                  </a:outerShdw>
                </a:effectLst>
                <a:latin typeface="Arial"/>
              </a:rPr>
              <a:t> </a:t>
            </a:r>
            <a:r>
              <a:rPr kumimoji="1" lang="en-US" sz="3200" b="1" i="0" u="none">
                <a:effectLst>
                  <a:outerShdw blurRad="38100" dist="38100" dir="2700000" algn="tl">
                    <a:srgbClr val="000000"/>
                  </a:outerShdw>
                </a:effectLst>
                <a:latin typeface="Arial"/>
              </a:rPr>
              <a:t>chỉ cái gì?</a:t>
            </a:r>
          </a:p>
          <a:p>
            <a:pPr marL="609600" indent="-609600" algn="just">
              <a:spcBef>
                <a:spcPct val="20000"/>
              </a:spcBef>
              <a:buClr>
                <a:schemeClr val="accent2"/>
              </a:buClr>
              <a:buSzPct val="75000"/>
              <a:defRPr/>
            </a:pPr>
            <a:endParaRPr kumimoji="1" lang="en-US" sz="3200" b="1" i="0">
              <a:solidFill>
                <a:srgbClr val="FFFF00"/>
              </a:solidFill>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200" b="1" i="0">
                <a:solidFill>
                  <a:srgbClr val="FFFF00"/>
                </a:solidFill>
                <a:effectLst>
                  <a:outerShdw blurRad="38100" dist="38100" dir="2700000" algn="tl">
                    <a:srgbClr val="000000"/>
                  </a:outerShdw>
                </a:effectLst>
                <a:latin typeface="Arial"/>
              </a:rPr>
              <a:t>Đáp án:</a:t>
            </a:r>
            <a:r>
              <a:rPr kumimoji="1" lang="en-US" sz="3200" b="1" i="0" u="none">
                <a:effectLst>
                  <a:outerShdw blurRad="38100" dist="38100" dir="2700000" algn="tl">
                    <a:srgbClr val="000000"/>
                  </a:outerShdw>
                </a:effectLst>
                <a:latin typeface="Arial"/>
              </a:rPr>
              <a:t> - Chỉ ngôi nhà cao tầng, to, sang trọng, đẹp.</a:t>
            </a:r>
          </a:p>
          <a:p>
            <a:pPr marL="609600" indent="-609600" algn="just">
              <a:spcBef>
                <a:spcPct val="20000"/>
              </a:spcBef>
              <a:buClr>
                <a:schemeClr val="accent2"/>
              </a:buClr>
              <a:buSzPct val="75000"/>
              <a:defRPr/>
            </a:pPr>
            <a:endParaRPr kumimoji="1" lang="en-US" sz="3200" b="1" i="0" u="none">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600" b="1" i="0">
                <a:solidFill>
                  <a:srgbClr val="FFFF00"/>
                </a:solidFill>
                <a:effectLst>
                  <a:outerShdw blurRad="38100" dist="38100" dir="2700000" algn="tl">
                    <a:srgbClr val="000000"/>
                  </a:outerShdw>
                </a:effectLst>
                <a:latin typeface="Arial"/>
              </a:rPr>
              <a:t>C</a:t>
            </a:r>
            <a:r>
              <a:rPr kumimoji="1" lang="en-US" sz="3200" b="1" i="0">
                <a:solidFill>
                  <a:srgbClr val="FFFF00"/>
                </a:solidFill>
                <a:effectLst>
                  <a:outerShdw blurRad="38100" dist="38100" dir="2700000" algn="tl">
                    <a:srgbClr val="000000"/>
                  </a:outerShdw>
                </a:effectLst>
                <a:latin typeface="Arial"/>
              </a:rPr>
              <a:t>âu hỏi:</a:t>
            </a:r>
            <a:r>
              <a:rPr kumimoji="1" lang="en-US" sz="3200" b="1" i="0" u="none">
                <a:effectLst>
                  <a:outerShdw blurRad="38100" dist="38100" dir="2700000" algn="tl">
                    <a:srgbClr val="000000"/>
                  </a:outerShdw>
                </a:effectLst>
                <a:latin typeface="Arial"/>
              </a:rPr>
              <a:t> - Tắc kè hoa có xây được Lầu theo nghĩa trên không?</a:t>
            </a:r>
          </a:p>
          <a:p>
            <a:pPr marL="609600" indent="-609600" algn="just">
              <a:spcBef>
                <a:spcPct val="20000"/>
              </a:spcBef>
              <a:buClr>
                <a:schemeClr val="accent2"/>
              </a:buClr>
              <a:buSzPct val="75000"/>
              <a:defRPr/>
            </a:pPr>
            <a:endParaRPr kumimoji="1" lang="en-US" sz="3200" b="1" i="0" u="none">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200" b="1" i="0">
                <a:solidFill>
                  <a:srgbClr val="FFFF00"/>
                </a:solidFill>
                <a:effectLst>
                  <a:outerShdw blurRad="38100" dist="38100" dir="2700000" algn="tl">
                    <a:srgbClr val="000000"/>
                  </a:outerShdw>
                </a:effectLst>
                <a:latin typeface="Arial"/>
              </a:rPr>
              <a:t>Đáp án:</a:t>
            </a:r>
            <a:r>
              <a:rPr kumimoji="1" lang="en-US" sz="3200" b="1" i="0" u="none">
                <a:effectLst>
                  <a:outerShdw blurRad="38100" dist="38100" dir="2700000" algn="tl">
                    <a:srgbClr val="000000"/>
                  </a:outerShdw>
                </a:effectLst>
                <a:latin typeface="Arial"/>
              </a:rPr>
              <a:t> - Tắc kè xây tổ trên cây, tổ tắc kè nhỏ bé, không phải là cái </a:t>
            </a:r>
            <a:r>
              <a:rPr kumimoji="1" lang="en-US" sz="3200" b="1" i="0" u="none">
                <a:solidFill>
                  <a:srgbClr val="FFFF00"/>
                </a:solidFill>
                <a:effectLst>
                  <a:outerShdw blurRad="38100" dist="38100" dir="2700000" algn="tl">
                    <a:srgbClr val="000000"/>
                  </a:outerShdw>
                </a:effectLst>
                <a:latin typeface="Arial"/>
              </a:rPr>
              <a:t>lầu</a:t>
            </a:r>
            <a:r>
              <a:rPr kumimoji="1" lang="en-US" sz="3200" b="1" i="0" u="none">
                <a:effectLst>
                  <a:outerShdw blurRad="38100" dist="38100" dir="2700000" algn="tl">
                    <a:srgbClr val="000000"/>
                  </a:outerShdw>
                </a:effectLst>
                <a:latin typeface="Arial"/>
              </a:rPr>
              <a:t> của con người.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anim calcmode="lin" valueType="num">
                                      <p:cBhvr additive="base">
                                        <p:cTn id="19"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anim calcmode="lin" valueType="num">
                                      <p:cBhvr additive="base">
                                        <p:cTn id="25" dur="500" fill="hold"/>
                                        <p:tgtEl>
                                          <p:spTgt spid="512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65532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600" b="1" i="0">
                <a:solidFill>
                  <a:srgbClr val="FFFF00"/>
                </a:solidFill>
                <a:effectLst>
                  <a:outerShdw blurRad="38100" dist="38100" dir="2700000" algn="tl">
                    <a:srgbClr val="000000"/>
                  </a:outerShdw>
                </a:effectLst>
                <a:latin typeface="Arial"/>
              </a:rPr>
              <a:t>C</a:t>
            </a:r>
            <a:r>
              <a:rPr kumimoji="1" lang="en-US" sz="3200" b="1" i="0">
                <a:solidFill>
                  <a:srgbClr val="FFFF00"/>
                </a:solidFill>
                <a:effectLst>
                  <a:outerShdw blurRad="38100" dist="38100" dir="2700000" algn="tl">
                    <a:srgbClr val="000000"/>
                  </a:outerShdw>
                </a:effectLst>
                <a:latin typeface="Arial"/>
              </a:rPr>
              <a:t>âu hỏi</a:t>
            </a:r>
            <a:r>
              <a:rPr kumimoji="1" lang="en-US" sz="3200" b="1" i="0" u="none">
                <a:effectLst>
                  <a:outerShdw blurRad="38100" dist="38100" dir="2700000" algn="tl">
                    <a:srgbClr val="000000"/>
                  </a:outerShdw>
                </a:effectLst>
                <a:latin typeface="Arial"/>
              </a:rPr>
              <a:t>:</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Từ </a:t>
            </a:r>
            <a:r>
              <a:rPr kumimoji="1" lang="en-US" sz="3200" b="1" i="0" u="none">
                <a:solidFill>
                  <a:srgbClr val="FFFF00"/>
                </a:solidFill>
                <a:effectLst>
                  <a:outerShdw blurRad="38100" dist="38100" dir="2700000" algn="tl">
                    <a:srgbClr val="000000"/>
                  </a:outerShdw>
                </a:effectLst>
                <a:latin typeface="Arial"/>
              </a:rPr>
              <a:t>lầu</a:t>
            </a:r>
            <a:r>
              <a:rPr kumimoji="1" lang="en-US" sz="3200" b="1" i="0" u="none">
                <a:effectLst>
                  <a:outerShdw blurRad="38100" dist="38100" dir="2700000" algn="tl">
                    <a:srgbClr val="000000"/>
                  </a:outerShdw>
                </a:effectLst>
                <a:latin typeface="Arial"/>
              </a:rPr>
              <a:t> trong khổ thơ được dùng 	với nghĩa gì? </a:t>
            </a:r>
          </a:p>
          <a:p>
            <a:pPr marL="609600" indent="-609600" algn="just">
              <a:spcBef>
                <a:spcPct val="20000"/>
              </a:spcBef>
              <a:buClr>
                <a:schemeClr val="accent2"/>
              </a:buClr>
              <a:buSzPct val="75000"/>
              <a:defRPr/>
            </a:pPr>
            <a:endParaRPr kumimoji="1" lang="en-US" sz="3200" b="1" i="0">
              <a:solidFill>
                <a:srgbClr val="FFFF00"/>
              </a:solidFill>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endParaRPr kumimoji="1" lang="en-US" sz="3200" b="1" i="0">
              <a:solidFill>
                <a:srgbClr val="FFFF00"/>
              </a:solidFill>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200" b="1" i="0">
                <a:solidFill>
                  <a:srgbClr val="FFFF00"/>
                </a:solidFill>
                <a:effectLst>
                  <a:outerShdw blurRad="38100" dist="38100" dir="2700000" algn="tl">
                    <a:srgbClr val="000000"/>
                  </a:outerShdw>
                </a:effectLst>
                <a:latin typeface="Arial"/>
              </a:rPr>
              <a:t>Đáp án:</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Đề cao giá trị của cái tổ đó.</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 calcmode="lin" valueType="num">
                                      <p:cBhvr additive="base">
                                        <p:cTn id="17"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3">
                                            <p:txEl>
                                              <p:pRg st="5" end="5"/>
                                            </p:txEl>
                                          </p:spTgt>
                                        </p:tgtEl>
                                        <p:attrNameLst>
                                          <p:attrName>style.visibility</p:attrName>
                                        </p:attrNameLst>
                                      </p:cBhvr>
                                      <p:to>
                                        <p:strVal val="visible"/>
                                      </p:to>
                                    </p:set>
                                    <p:anim calcmode="lin" valueType="num">
                                      <p:cBhvr additive="base">
                                        <p:cTn id="21"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65532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600" b="1" i="0">
                <a:solidFill>
                  <a:srgbClr val="FFFF00"/>
                </a:solidFill>
                <a:effectLst>
                  <a:outerShdw blurRad="38100" dist="38100" dir="2700000" algn="tl">
                    <a:srgbClr val="000000"/>
                  </a:outerShdw>
                </a:effectLst>
                <a:latin typeface="Arial"/>
              </a:rPr>
              <a:t>C</a:t>
            </a:r>
            <a:r>
              <a:rPr kumimoji="1" lang="en-US" sz="3200" b="1" i="0">
                <a:solidFill>
                  <a:srgbClr val="FFFF00"/>
                </a:solidFill>
                <a:effectLst>
                  <a:outerShdw blurRad="38100" dist="38100" dir="2700000" algn="tl">
                    <a:srgbClr val="000000"/>
                  </a:outerShdw>
                </a:effectLst>
                <a:latin typeface="Arial"/>
              </a:rPr>
              <a:t>âu hỏi</a:t>
            </a:r>
            <a:r>
              <a:rPr kumimoji="1" lang="en-US" sz="3200" b="1" i="0" u="none">
                <a:effectLst>
                  <a:outerShdw blurRad="38100" dist="38100" dir="2700000" algn="tl">
                    <a:srgbClr val="000000"/>
                  </a:outerShdw>
                </a:effectLst>
                <a:latin typeface="Arial"/>
              </a:rPr>
              <a:t>:</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Dấu ngoặc kép trong trường hợp này được dùng làm gì?</a:t>
            </a:r>
          </a:p>
          <a:p>
            <a:pPr marL="609600" indent="-609600" algn="just">
              <a:spcBef>
                <a:spcPct val="20000"/>
              </a:spcBef>
              <a:buClr>
                <a:schemeClr val="accent2"/>
              </a:buClr>
              <a:buSzPct val="75000"/>
              <a:defRPr/>
            </a:pPr>
            <a:endParaRPr kumimoji="1" lang="en-US" sz="3200" b="1" i="0">
              <a:solidFill>
                <a:srgbClr val="FFFF00"/>
              </a:solidFill>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200" b="1" i="0">
                <a:solidFill>
                  <a:srgbClr val="FFFF00"/>
                </a:solidFill>
                <a:effectLst>
                  <a:outerShdw blurRad="38100" dist="38100" dir="2700000" algn="tl">
                    <a:srgbClr val="000000"/>
                  </a:outerShdw>
                </a:effectLst>
                <a:latin typeface="Arial"/>
              </a:rPr>
              <a:t>Đáp án:</a:t>
            </a:r>
            <a:endParaRPr kumimoji="1" lang="en-US" sz="3200" b="1" i="0" u="none">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Dấu ngoặc kép trong trường hợp này được dùng để đánh dấu từ </a:t>
            </a:r>
            <a:r>
              <a:rPr kumimoji="1" lang="en-US" sz="3200" b="1" i="0" u="none">
                <a:solidFill>
                  <a:srgbClr val="FFFF00"/>
                </a:solidFill>
                <a:effectLst>
                  <a:outerShdw blurRad="38100" dist="38100" dir="2700000" algn="tl">
                    <a:srgbClr val="000000"/>
                  </a:outerShdw>
                </a:effectLst>
                <a:latin typeface="Arial"/>
              </a:rPr>
              <a:t>lầu</a:t>
            </a:r>
            <a:r>
              <a:rPr kumimoji="1" lang="en-US" sz="3200" b="1" i="0" u="none">
                <a:effectLst>
                  <a:outerShdw blurRad="38100" dist="38100" dir="2700000" algn="tl">
                    <a:srgbClr val="000000"/>
                  </a:outerShdw>
                </a:effectLst>
                <a:latin typeface="Arial"/>
              </a:rPr>
              <a:t> là từ được dùng với ý nghĩa đặc biệt.</a:t>
            </a:r>
          </a:p>
          <a:p>
            <a:pPr marL="609600" indent="-609600" algn="just">
              <a:spcBef>
                <a:spcPct val="20000"/>
              </a:spcBef>
              <a:buClr>
                <a:schemeClr val="accent2"/>
              </a:buClr>
              <a:buSzPct val="75000"/>
              <a:defRPr/>
            </a:pPr>
            <a:endParaRPr kumimoji="1" lang="en-US" sz="3600" b="1" i="0" u="none">
              <a:effectLst>
                <a:outerShdw blurRad="38100" dist="38100" dir="2700000" algn="tl">
                  <a:srgbClr val="000000"/>
                </a:outerShdw>
              </a:effectLst>
              <a:latin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anim calcmode="lin" valueType="num">
                                      <p:cBhvr additive="base">
                                        <p:cTn id="11"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 calcmode="lin" valueType="num">
                                      <p:cBhvr additive="base">
                                        <p:cTn id="17"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 calcmode="lin" valueType="num">
                                      <p:cBhvr additive="base">
                                        <p:cTn id="2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68580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200" b="1" i="0" u="none">
                <a:solidFill>
                  <a:srgbClr val="FFFF00"/>
                </a:solidFill>
                <a:effectLst>
                  <a:outerShdw blurRad="38100" dist="38100" dir="2700000" algn="tl">
                    <a:srgbClr val="000000"/>
                  </a:outerShdw>
                </a:effectLst>
                <a:latin typeface="Arial"/>
              </a:rPr>
              <a:t>Câu hỏi:</a:t>
            </a:r>
            <a:r>
              <a:rPr kumimoji="1" lang="en-US" sz="3200" b="1" i="0" u="none">
                <a:effectLst>
                  <a:outerShdw blurRad="38100" dist="38100" dir="2700000" algn="tl">
                    <a:srgbClr val="000000"/>
                  </a:outerShdw>
                </a:effectLst>
                <a:latin typeface="Arial"/>
              </a:rPr>
              <a:t>  Nêu tác dụng, cách dùng dấu ngoặc kép?</a:t>
            </a:r>
            <a:endParaRPr kumimoji="1" lang="en-US" sz="3000" b="1" i="0" u="none">
              <a:effectLst>
                <a:outerShdw blurRad="38100" dist="38100" dir="2700000" algn="tl">
                  <a:srgbClr val="000000"/>
                </a:outerShdw>
              </a:effectLst>
              <a:latin typeface="Arial"/>
            </a:endParaRP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1/Dấu ngoặc kép thường được dùng để dẫn lời nói trực tiếp của nhân vật hoặc của người nào đó. </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	Nếu lời nói trực tiếp là một câu trọn vẹn hay một đoạn văn thì trước dấu ngoặc kép ta thường phải thêm dấu hai chấm.</a:t>
            </a:r>
          </a:p>
          <a:p>
            <a:pPr marL="609600" indent="-609600" algn="just">
              <a:spcBef>
                <a:spcPct val="20000"/>
              </a:spcBef>
              <a:buClr>
                <a:schemeClr val="accent2"/>
              </a:buClr>
              <a:buSzPct val="75000"/>
              <a:defRPr/>
            </a:pPr>
            <a:r>
              <a:rPr kumimoji="1" lang="en-US" sz="3200" b="1" i="0" u="none">
                <a:effectLst>
                  <a:outerShdw blurRad="38100" dist="38100" dir="2700000" algn="tl">
                    <a:srgbClr val="000000"/>
                  </a:outerShdw>
                </a:effectLst>
                <a:latin typeface="Arial"/>
              </a:rPr>
              <a:t>2/ Dấu ngoặc kép còn được dùng để đánh dấu những từ ngữ được dùng với ý nghĩa đặc biệt.</a:t>
            </a:r>
          </a:p>
          <a:p>
            <a:pPr marL="609600" indent="-609600" algn="just">
              <a:spcBef>
                <a:spcPct val="20000"/>
              </a:spcBef>
              <a:buClr>
                <a:schemeClr val="accent2"/>
              </a:buClr>
              <a:buSzPct val="75000"/>
              <a:defRPr/>
            </a:pPr>
            <a:endParaRPr kumimoji="1" lang="en-US" sz="3200" b="1" i="0" u="none">
              <a:effectLst>
                <a:outerShdw blurRad="38100" dist="38100" dir="2700000" algn="tl">
                  <a:srgbClr val="000000"/>
                </a:outerShdw>
              </a:effectLst>
              <a:latin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slide(fromBottom)">
                                      <p:cBhvr>
                                        <p:cTn id="7" dur="10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slide(fromBottom)">
                                      <p:cBhvr>
                                        <p:cTn id="12" dur="30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slide(fromBottom)">
                                      <p:cBhvr>
                                        <p:cTn id="17" dur="3000"/>
                                        <p:tgtEl>
                                          <p:spTgt spid="512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slide(fromBottom)">
                                      <p:cBhvr>
                                        <p:cTn id="22" dur="3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304800"/>
            <a:ext cx="9144000" cy="25908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ctr">
              <a:spcBef>
                <a:spcPct val="20000"/>
              </a:spcBef>
              <a:buClr>
                <a:schemeClr val="accent2"/>
              </a:buClr>
              <a:buSzPct val="75000"/>
              <a:defRPr/>
            </a:pPr>
            <a:r>
              <a:rPr kumimoji="1" lang="en-US" sz="2000" b="1" i="0" u="none" dirty="0">
                <a:latin typeface="Verdana" pitchFamily="34" charset="0"/>
                <a:sym typeface="Wingdings 2" pitchFamily="18" charset="2"/>
              </a:rPr>
              <a:t>LUYỆN </a:t>
            </a:r>
            <a:r>
              <a:rPr kumimoji="1" lang="en-US" sz="2000" b="1" i="0" u="none" dirty="0">
                <a:latin typeface="Verdana" pitchFamily="34" charset="0"/>
                <a:sym typeface="Wingdings 2" pitchFamily="18" charset="2"/>
              </a:rPr>
              <a:t>TỪ VÀ CÂU</a:t>
            </a:r>
            <a:r>
              <a:rPr kumimoji="1" lang="en-US" sz="2400" b="1" i="0" u="none" dirty="0">
                <a:latin typeface="Verdana" pitchFamily="34" charset="0"/>
                <a:sym typeface="Wingdings 2" pitchFamily="18" charset="2"/>
              </a:rPr>
              <a:t>:</a:t>
            </a:r>
            <a:r>
              <a:rPr kumimoji="1" lang="en-US" sz="2400" b="1" u="none" dirty="0">
                <a:latin typeface="Verdana" pitchFamily="34" charset="0"/>
                <a:sym typeface="Wingdings 2" pitchFamily="18" charset="2"/>
              </a:rPr>
              <a:t> </a:t>
            </a:r>
          </a:p>
          <a:p>
            <a:pPr marL="609600" indent="-609600" algn="ctr">
              <a:spcBef>
                <a:spcPct val="20000"/>
              </a:spcBef>
              <a:buClr>
                <a:schemeClr val="accent2"/>
              </a:buClr>
              <a:buSzPct val="75000"/>
              <a:defRPr/>
            </a:pPr>
            <a:r>
              <a:rPr kumimoji="1" lang="en-US" sz="4000" b="1" i="0" u="none" dirty="0" err="1">
                <a:solidFill>
                  <a:srgbClr val="00FFFF"/>
                </a:solidFill>
                <a:latin typeface="Arial"/>
                <a:sym typeface="Wingdings 2" pitchFamily="18" charset="2"/>
              </a:rPr>
              <a:t>Dấu</a:t>
            </a:r>
            <a:r>
              <a:rPr kumimoji="1" lang="en-US" sz="4000" b="1" i="0" u="none" dirty="0">
                <a:solidFill>
                  <a:srgbClr val="00FFFF"/>
                </a:solidFill>
                <a:latin typeface="Arial"/>
                <a:sym typeface="Wingdings 2" pitchFamily="18" charset="2"/>
              </a:rPr>
              <a:t> </a:t>
            </a:r>
            <a:r>
              <a:rPr kumimoji="1" lang="en-US" sz="4000" b="1" i="0" u="none" dirty="0" err="1">
                <a:solidFill>
                  <a:srgbClr val="00FFFF"/>
                </a:solidFill>
                <a:latin typeface="Arial"/>
                <a:sym typeface="Wingdings 2" pitchFamily="18" charset="2"/>
              </a:rPr>
              <a:t>ngoặc</a:t>
            </a:r>
            <a:r>
              <a:rPr kumimoji="1" lang="en-US" sz="4000" b="1" i="0" u="none" dirty="0">
                <a:solidFill>
                  <a:srgbClr val="00FFFF"/>
                </a:solidFill>
                <a:latin typeface="Arial"/>
                <a:sym typeface="Wingdings 2" pitchFamily="18" charset="2"/>
              </a:rPr>
              <a:t> </a:t>
            </a:r>
            <a:r>
              <a:rPr kumimoji="1" lang="en-US" sz="4000" b="1" i="0" u="none" dirty="0" err="1">
                <a:solidFill>
                  <a:srgbClr val="00FFFF"/>
                </a:solidFill>
                <a:latin typeface="Arial"/>
                <a:sym typeface="Wingdings 2" pitchFamily="18" charset="2"/>
              </a:rPr>
              <a:t>kép</a:t>
            </a:r>
            <a:endParaRPr kumimoji="1" lang="en-US" sz="4000" b="1" i="0" u="none" dirty="0">
              <a:solidFill>
                <a:srgbClr val="00FFFF"/>
              </a:solidFill>
              <a:latin typeface="Arial"/>
              <a:sym typeface="Wingdings 2" pitchFamily="18" charset="2"/>
            </a:endParaRPr>
          </a:p>
          <a:p>
            <a:pPr marL="609600" indent="-609600" algn="l">
              <a:spcBef>
                <a:spcPct val="20000"/>
              </a:spcBef>
              <a:buClr>
                <a:schemeClr val="accent2"/>
              </a:buClr>
              <a:buSzPct val="75000"/>
              <a:defRPr/>
            </a:pPr>
            <a:r>
              <a:rPr kumimoji="1" lang="en-US" sz="3000" b="1" i="0" dirty="0">
                <a:solidFill>
                  <a:srgbClr val="FFFF00"/>
                </a:solidFill>
                <a:effectLst>
                  <a:outerShdw blurRad="38100" dist="38100" dir="2700000" algn="tl">
                    <a:srgbClr val="000000"/>
                  </a:outerShdw>
                </a:effectLst>
                <a:latin typeface="Verdana" pitchFamily="34" charset="0"/>
              </a:rPr>
              <a:t>I</a:t>
            </a:r>
            <a:r>
              <a:rPr kumimoji="1" lang="en-US" sz="3000" b="1" i="0" dirty="0">
                <a:solidFill>
                  <a:srgbClr val="FFFF00"/>
                </a:solidFill>
                <a:effectLst>
                  <a:outerShdw blurRad="38100" dist="38100" dir="2700000" algn="tl">
                    <a:srgbClr val="000000"/>
                  </a:outerShdw>
                </a:effectLst>
                <a:latin typeface="Arial"/>
              </a:rPr>
              <a:t>I- </a:t>
            </a:r>
            <a:r>
              <a:rPr kumimoji="1" lang="en-US" sz="3000" b="1" i="0" dirty="0" err="1">
                <a:solidFill>
                  <a:srgbClr val="FFFF00"/>
                </a:solidFill>
                <a:effectLst>
                  <a:outerShdw blurRad="38100" dist="38100" dir="2700000" algn="tl">
                    <a:srgbClr val="000000"/>
                  </a:outerShdw>
                </a:effectLst>
                <a:latin typeface="Arial"/>
              </a:rPr>
              <a:t>Ghi</a:t>
            </a:r>
            <a:r>
              <a:rPr kumimoji="1" lang="en-US" sz="3000" b="1" i="0" dirty="0">
                <a:solidFill>
                  <a:srgbClr val="FFFF00"/>
                </a:solidFill>
                <a:effectLst>
                  <a:outerShdw blurRad="38100" dist="38100" dir="2700000" algn="tl">
                    <a:srgbClr val="000000"/>
                  </a:outerShdw>
                </a:effectLst>
                <a:latin typeface="Arial"/>
              </a:rPr>
              <a:t> </a:t>
            </a:r>
            <a:r>
              <a:rPr kumimoji="1" lang="en-US" sz="3000" b="1" i="0" dirty="0" err="1">
                <a:solidFill>
                  <a:srgbClr val="FFFF00"/>
                </a:solidFill>
                <a:effectLst>
                  <a:outerShdw blurRad="38100" dist="38100" dir="2700000" algn="tl">
                    <a:srgbClr val="000000"/>
                  </a:outerShdw>
                </a:effectLst>
                <a:latin typeface="Arial"/>
              </a:rPr>
              <a:t>nhớ</a:t>
            </a:r>
            <a:r>
              <a:rPr kumimoji="1" lang="en-US" sz="3000" b="1" i="0" dirty="0">
                <a:solidFill>
                  <a:srgbClr val="FFFF00"/>
                </a:solidFill>
                <a:effectLst>
                  <a:outerShdw blurRad="38100" dist="38100" dir="2700000" algn="tl">
                    <a:srgbClr val="000000"/>
                  </a:outerShdw>
                </a:effectLst>
                <a:latin typeface="Arial"/>
              </a:rPr>
              <a:t>:</a:t>
            </a:r>
            <a:endParaRPr kumimoji="1" lang="en-US" sz="4000" b="1" i="0" u="none" dirty="0">
              <a:solidFill>
                <a:srgbClr val="00FFFF"/>
              </a:solidFill>
              <a:latin typeface="Arial"/>
              <a:sym typeface="Wingdings 2" pitchFamily="18" charset="2"/>
            </a:endParaRPr>
          </a:p>
          <a:p>
            <a:pPr marL="609600" indent="-609600" algn="just">
              <a:spcBef>
                <a:spcPct val="20000"/>
              </a:spcBef>
              <a:buClr>
                <a:schemeClr val="accent2"/>
              </a:buClr>
              <a:buSzPct val="75000"/>
              <a:defRPr/>
            </a:pPr>
            <a:endParaRPr kumimoji="1" lang="en-US" sz="2600" b="1" i="0" u="none" dirty="0">
              <a:effectLst>
                <a:outerShdw blurRad="38100" dist="38100" dir="2700000" algn="tl">
                  <a:srgbClr val="000000"/>
                </a:outerShdw>
              </a:effectLst>
              <a:latin typeface="Verdana" pitchFamily="34" charset="0"/>
            </a:endParaRPr>
          </a:p>
        </p:txBody>
      </p:sp>
      <p:sp>
        <p:nvSpPr>
          <p:cNvPr id="2" name="Rectangle 3"/>
          <p:cNvSpPr>
            <a:spLocks noChangeArrowheads="1"/>
          </p:cNvSpPr>
          <p:nvPr/>
        </p:nvSpPr>
        <p:spPr bwMode="auto">
          <a:xfrm>
            <a:off x="0" y="2209800"/>
            <a:ext cx="9144000" cy="46482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00FF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l">
              <a:spcBef>
                <a:spcPct val="20000"/>
              </a:spcBef>
              <a:buClr>
                <a:schemeClr val="accent2"/>
              </a:buClr>
              <a:buSzPct val="75000"/>
              <a:defRPr/>
            </a:pPr>
            <a:r>
              <a:rPr kumimoji="1" lang="en-US" sz="2700" b="1" i="0" u="none">
                <a:solidFill>
                  <a:srgbClr val="00FFFF"/>
                </a:solidFill>
                <a:effectLst>
                  <a:outerShdw blurRad="38100" dist="38100" dir="2700000" algn="tl">
                    <a:srgbClr val="000000"/>
                  </a:outerShdw>
                </a:effectLst>
                <a:latin typeface="Arial"/>
              </a:rPr>
              <a:t>1-  Dấu ngoặc kép thường được dùng để dẫn lời nói trực tiếp của nhân vật hoặc của người nào đó. </a:t>
            </a:r>
          </a:p>
          <a:p>
            <a:pPr marL="609600" indent="-609600" algn="just">
              <a:spcBef>
                <a:spcPct val="20000"/>
              </a:spcBef>
              <a:buClr>
                <a:schemeClr val="accent2"/>
              </a:buClr>
              <a:buSzPct val="75000"/>
              <a:defRPr/>
            </a:pPr>
            <a:r>
              <a:rPr kumimoji="1" lang="en-US" sz="2700" b="1" i="0" u="none">
                <a:solidFill>
                  <a:srgbClr val="00FFFF"/>
                </a:solidFill>
                <a:effectLst>
                  <a:outerShdw blurRad="38100" dist="38100" dir="2700000" algn="tl">
                    <a:srgbClr val="000000"/>
                  </a:outerShdw>
                </a:effectLst>
                <a:latin typeface="Arial"/>
              </a:rPr>
              <a:t>	Nếu lời nói trực tiếp là một câu trọn vẹn hay một đoạn văn thì trước dấu ngoặc kép ta thường phải thêm dấu hai chấm.</a:t>
            </a:r>
          </a:p>
          <a:p>
            <a:pPr marL="609600" indent="-609600" algn="just">
              <a:spcBef>
                <a:spcPct val="20000"/>
              </a:spcBef>
              <a:buClr>
                <a:schemeClr val="accent2"/>
              </a:buClr>
              <a:buSzPct val="75000"/>
              <a:defRPr/>
            </a:pPr>
            <a:r>
              <a:rPr kumimoji="1" lang="en-US" sz="2700" b="1" i="0" u="none">
                <a:solidFill>
                  <a:srgbClr val="00FFFF"/>
                </a:solidFill>
                <a:effectLst>
                  <a:outerShdw blurRad="38100" dist="38100" dir="2700000" algn="tl">
                    <a:srgbClr val="000000"/>
                  </a:outerShdw>
                </a:effectLst>
                <a:latin typeface="Arial"/>
              </a:rPr>
              <a:t>2- Dấu ngoặc kép còn được dùng để đánh dấu những từ ngữ được dùng với ý nghĩa đặc biệt.</a:t>
            </a:r>
          </a:p>
          <a:p>
            <a:pPr marL="609600" indent="-609600" algn="just">
              <a:spcBef>
                <a:spcPct val="20000"/>
              </a:spcBef>
              <a:buClr>
                <a:schemeClr val="accent2"/>
              </a:buClr>
              <a:buSzPct val="75000"/>
              <a:defRPr/>
            </a:pPr>
            <a:endParaRPr kumimoji="1" lang="en-US" sz="2700" b="1" i="0" u="none">
              <a:solidFill>
                <a:srgbClr val="00FFFF"/>
              </a:solidFill>
              <a:effectLst>
                <a:outerShdw blurRad="38100" dist="38100" dir="2700000" algn="tl">
                  <a:srgbClr val="000000"/>
                </a:outerShdw>
              </a:effectLst>
              <a:latin typeface="Aria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slide(fromBottom)">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slide(fromBottom)">
                                      <p:cBhvr>
                                        <p:cTn id="12" dur="2000"/>
                                        <p:tgtEl>
                                          <p:spTgt spid="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slide(fromBottom)">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05616563_861e51f961"/>
          <p:cNvPicPr>
            <a:picLocks noChangeAspect="1" noChangeArrowheads="1"/>
          </p:cNvPicPr>
          <p:nvPr/>
        </p:nvPicPr>
        <p:blipFill>
          <a:blip r:embed="rId3"/>
          <a:srcRect/>
          <a:stretch>
            <a:fillRect/>
          </a:stretch>
        </p:blipFill>
        <p:spPr bwMode="auto">
          <a:xfrm>
            <a:off x="0" y="-228600"/>
            <a:ext cx="9144000" cy="7467600"/>
          </a:xfrm>
          <a:prstGeom prst="rect">
            <a:avLst/>
          </a:prstGeom>
          <a:noFill/>
          <a:ln w="9525">
            <a:noFill/>
            <a:miter lim="800000"/>
            <a:headEnd/>
            <a:tailEnd/>
          </a:ln>
        </p:spPr>
      </p:pic>
    </p:spTree>
  </p:cSld>
  <p:clrMapOvr>
    <a:masterClrMapping/>
  </p:clrMapOvr>
  <p:transition spd="slow" advTm="2000">
    <p:blinds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304800"/>
            <a:ext cx="9144000" cy="71628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ctr">
              <a:spcBef>
                <a:spcPct val="20000"/>
              </a:spcBef>
              <a:buClr>
                <a:schemeClr val="accent2"/>
              </a:buClr>
              <a:buSzPct val="75000"/>
              <a:defRPr/>
            </a:pPr>
            <a:r>
              <a:rPr kumimoji="1" lang="en-US" sz="2000" b="1" i="0" u="none" dirty="0">
                <a:latin typeface="Verdana" pitchFamily="34" charset="0"/>
                <a:sym typeface="Wingdings 2" pitchFamily="18" charset="2"/>
              </a:rPr>
              <a:t>LUYỆN </a:t>
            </a:r>
            <a:r>
              <a:rPr kumimoji="1" lang="en-US" sz="2000" b="1" i="0" u="none" dirty="0">
                <a:latin typeface="Verdana" pitchFamily="34" charset="0"/>
                <a:sym typeface="Wingdings 2" pitchFamily="18" charset="2"/>
              </a:rPr>
              <a:t>TỪ VÀ CÂU</a:t>
            </a:r>
            <a:r>
              <a:rPr kumimoji="1" lang="en-US" sz="2400" b="1" i="0" u="none" dirty="0">
                <a:latin typeface="Verdana" pitchFamily="34" charset="0"/>
                <a:sym typeface="Wingdings 2" pitchFamily="18" charset="2"/>
              </a:rPr>
              <a:t>:</a:t>
            </a:r>
            <a:r>
              <a:rPr kumimoji="1" lang="en-US" sz="2400" b="1" u="none" dirty="0">
                <a:latin typeface="Verdana" pitchFamily="34" charset="0"/>
                <a:sym typeface="Wingdings 2" pitchFamily="18" charset="2"/>
              </a:rPr>
              <a:t> </a:t>
            </a:r>
          </a:p>
          <a:p>
            <a:pPr marL="609600" indent="-609600" algn="ctr">
              <a:spcBef>
                <a:spcPct val="20000"/>
              </a:spcBef>
              <a:buClr>
                <a:schemeClr val="accent2"/>
              </a:buClr>
              <a:buSzPct val="75000"/>
              <a:defRPr/>
            </a:pPr>
            <a:r>
              <a:rPr kumimoji="1" lang="en-US" sz="4000" b="1" i="0" u="none" dirty="0" err="1">
                <a:solidFill>
                  <a:srgbClr val="00FFFF"/>
                </a:solidFill>
                <a:latin typeface="Arial"/>
                <a:sym typeface="Wingdings 2" pitchFamily="18" charset="2"/>
              </a:rPr>
              <a:t>Dấu</a:t>
            </a:r>
            <a:r>
              <a:rPr kumimoji="1" lang="en-US" sz="4000" b="1" i="0" u="none" dirty="0">
                <a:solidFill>
                  <a:srgbClr val="00FFFF"/>
                </a:solidFill>
                <a:latin typeface="Arial"/>
                <a:sym typeface="Wingdings 2" pitchFamily="18" charset="2"/>
              </a:rPr>
              <a:t> </a:t>
            </a:r>
            <a:r>
              <a:rPr kumimoji="1" lang="en-US" sz="4000" b="1" i="0" u="none" dirty="0" err="1">
                <a:solidFill>
                  <a:srgbClr val="00FFFF"/>
                </a:solidFill>
                <a:latin typeface="Arial"/>
                <a:sym typeface="Wingdings 2" pitchFamily="18" charset="2"/>
              </a:rPr>
              <a:t>ngoặc</a:t>
            </a:r>
            <a:r>
              <a:rPr kumimoji="1" lang="en-US" sz="4000" b="1" i="0" u="none" dirty="0">
                <a:solidFill>
                  <a:srgbClr val="00FFFF"/>
                </a:solidFill>
                <a:latin typeface="Arial"/>
                <a:sym typeface="Wingdings 2" pitchFamily="18" charset="2"/>
              </a:rPr>
              <a:t> </a:t>
            </a:r>
            <a:r>
              <a:rPr kumimoji="1" lang="en-US" sz="4000" b="1" i="0" u="none" dirty="0" err="1">
                <a:solidFill>
                  <a:srgbClr val="00FFFF"/>
                </a:solidFill>
                <a:latin typeface="Arial"/>
                <a:sym typeface="Wingdings 2" pitchFamily="18" charset="2"/>
              </a:rPr>
              <a:t>kép</a:t>
            </a:r>
            <a:endParaRPr kumimoji="1" lang="en-US" sz="4000" b="1" i="0" u="none" dirty="0">
              <a:solidFill>
                <a:srgbClr val="00FFFF"/>
              </a:solidFill>
              <a:latin typeface="Arial"/>
              <a:sym typeface="Wingdings 2" pitchFamily="18" charset="2"/>
            </a:endParaRPr>
          </a:p>
          <a:p>
            <a:pPr marL="609600" indent="-609600" algn="l">
              <a:spcBef>
                <a:spcPct val="20000"/>
              </a:spcBef>
              <a:buClr>
                <a:schemeClr val="accent2"/>
              </a:buClr>
              <a:buSzPct val="75000"/>
              <a:defRPr/>
            </a:pPr>
            <a:r>
              <a:rPr kumimoji="1" lang="en-US" sz="3200" b="1" i="0" dirty="0">
                <a:solidFill>
                  <a:srgbClr val="FFFF00"/>
                </a:solidFill>
                <a:effectLst>
                  <a:outerShdw blurRad="38100" dist="38100" dir="2700000" algn="tl">
                    <a:srgbClr val="000000"/>
                  </a:outerShdw>
                </a:effectLst>
                <a:latin typeface="Verdana" pitchFamily="34" charset="0"/>
              </a:rPr>
              <a:t>III- </a:t>
            </a:r>
            <a:r>
              <a:rPr kumimoji="1" lang="en-US" sz="3200" b="1" i="0" dirty="0" err="1">
                <a:solidFill>
                  <a:srgbClr val="FFFF00"/>
                </a:solidFill>
                <a:effectLst>
                  <a:outerShdw blurRad="38100" dist="38100" dir="2700000" algn="tl">
                    <a:srgbClr val="000000"/>
                  </a:outerShdw>
                </a:effectLst>
                <a:latin typeface="Verdana" pitchFamily="34" charset="0"/>
              </a:rPr>
              <a:t>Luyện</a:t>
            </a:r>
            <a:r>
              <a:rPr kumimoji="1" lang="en-US" sz="3200" b="1" i="0" dirty="0">
                <a:solidFill>
                  <a:srgbClr val="FFFF00"/>
                </a:solidFill>
                <a:effectLst>
                  <a:outerShdw blurRad="38100" dist="38100" dir="2700000" algn="tl">
                    <a:srgbClr val="000000"/>
                  </a:outerShdw>
                </a:effectLst>
                <a:latin typeface="Verdana" pitchFamily="34" charset="0"/>
              </a:rPr>
              <a:t> </a:t>
            </a:r>
            <a:r>
              <a:rPr kumimoji="1" lang="en-US" sz="3200" b="1" i="0" dirty="0" err="1">
                <a:solidFill>
                  <a:srgbClr val="FFFF00"/>
                </a:solidFill>
                <a:effectLst>
                  <a:outerShdw blurRad="38100" dist="38100" dir="2700000" algn="tl">
                    <a:srgbClr val="000000"/>
                  </a:outerShdw>
                </a:effectLst>
                <a:latin typeface="Verdana" pitchFamily="34" charset="0"/>
              </a:rPr>
              <a:t>tập</a:t>
            </a:r>
            <a:r>
              <a:rPr kumimoji="1" lang="en-US" sz="3200" b="1" i="0" dirty="0">
                <a:solidFill>
                  <a:srgbClr val="FFFF00"/>
                </a:solidFill>
                <a:effectLst>
                  <a:outerShdw blurRad="38100" dist="38100" dir="2700000" algn="tl">
                    <a:srgbClr val="000000"/>
                  </a:outerShdw>
                </a:effectLst>
                <a:latin typeface="Verdana" pitchFamily="34" charset="0"/>
              </a:rPr>
              <a:t>:</a:t>
            </a:r>
          </a:p>
          <a:p>
            <a:pPr marL="609600" indent="-609600" algn="just">
              <a:spcBef>
                <a:spcPct val="20000"/>
              </a:spcBef>
              <a:buClr>
                <a:schemeClr val="accent2"/>
              </a:buClr>
              <a:buSzPct val="75000"/>
              <a:defRPr/>
            </a:pPr>
            <a:r>
              <a:rPr kumimoji="1" lang="en-US" sz="3200" b="1" i="0" dirty="0" err="1">
                <a:solidFill>
                  <a:srgbClr val="FFFF00"/>
                </a:solidFill>
                <a:effectLst>
                  <a:outerShdw blurRad="38100" dist="38100" dir="2700000" algn="tl">
                    <a:srgbClr val="000000"/>
                  </a:outerShdw>
                </a:effectLst>
                <a:latin typeface="Verdana" pitchFamily="34" charset="0"/>
              </a:rPr>
              <a:t>Bài</a:t>
            </a:r>
            <a:r>
              <a:rPr kumimoji="1" lang="en-US" sz="3200" b="1" i="0" dirty="0">
                <a:solidFill>
                  <a:srgbClr val="FFFF00"/>
                </a:solidFill>
                <a:effectLst>
                  <a:outerShdw blurRad="38100" dist="38100" dir="2700000" algn="tl">
                    <a:srgbClr val="000000"/>
                  </a:outerShdw>
                </a:effectLst>
                <a:latin typeface="Verdana" pitchFamily="34" charset="0"/>
              </a:rPr>
              <a:t> </a:t>
            </a:r>
            <a:r>
              <a:rPr kumimoji="1" lang="en-US" sz="3200" b="1" i="0" dirty="0" err="1">
                <a:solidFill>
                  <a:srgbClr val="FFFF00"/>
                </a:solidFill>
                <a:effectLst>
                  <a:outerShdw blurRad="38100" dist="38100" dir="2700000" algn="tl">
                    <a:srgbClr val="000000"/>
                  </a:outerShdw>
                </a:effectLst>
                <a:latin typeface="Verdana" pitchFamily="34" charset="0"/>
              </a:rPr>
              <a:t>tập</a:t>
            </a:r>
            <a:r>
              <a:rPr kumimoji="1" lang="en-US" sz="3200" b="1" i="0" dirty="0">
                <a:solidFill>
                  <a:srgbClr val="FFFF00"/>
                </a:solidFill>
                <a:effectLst>
                  <a:outerShdw blurRad="38100" dist="38100" dir="2700000" algn="tl">
                    <a:srgbClr val="000000"/>
                  </a:outerShdw>
                </a:effectLst>
                <a:latin typeface="Verdana" pitchFamily="34" charset="0"/>
              </a:rPr>
              <a:t> 1</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Tìm</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lời</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nói</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trực</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tiếp</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trong</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đoạn</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văn</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sau</a:t>
            </a:r>
            <a:r>
              <a:rPr kumimoji="1" lang="en-US" sz="3000" b="1" i="0" u="none" dirty="0">
                <a:effectLst>
                  <a:outerShdw blurRad="38100" dist="38100" dir="2700000" algn="tl">
                    <a:srgbClr val="000000"/>
                  </a:outerShdw>
                </a:effectLst>
                <a:latin typeface="Verdana" pitchFamily="34" charset="0"/>
              </a:rPr>
              <a:t>:</a:t>
            </a:r>
          </a:p>
          <a:p>
            <a:pPr marL="609600" indent="-609600" algn="just">
              <a:spcBef>
                <a:spcPct val="20000"/>
              </a:spcBef>
              <a:buClr>
                <a:schemeClr val="accent2"/>
              </a:buClr>
              <a:buSzPct val="75000"/>
              <a:defRPr/>
            </a:pP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Có</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lần</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cô</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giáo</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ra</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cho</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chúng</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tôi</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một</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đề</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văn</a:t>
            </a:r>
            <a:r>
              <a:rPr kumimoji="1" lang="en-US" sz="3000" b="1" i="0" u="none" dirty="0">
                <a:effectLst>
                  <a:outerShdw blurRad="38100" dist="38100" dir="2700000" algn="tl">
                    <a:srgbClr val="000000"/>
                  </a:outerShdw>
                </a:effectLst>
                <a:latin typeface="Verdana" pitchFamily="34" charset="0"/>
              </a:rPr>
              <a:t> ở </a:t>
            </a:r>
            <a:r>
              <a:rPr kumimoji="1" lang="en-US" sz="3000" b="1" i="0" u="none" dirty="0" err="1">
                <a:effectLst>
                  <a:outerShdw blurRad="38100" dist="38100" dir="2700000" algn="tl">
                    <a:srgbClr val="000000"/>
                  </a:outerShdw>
                </a:effectLst>
                <a:latin typeface="Verdana" pitchFamily="34" charset="0"/>
              </a:rPr>
              <a:t>lớp</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Em</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đã</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làm</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gì</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để</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giúp</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đỡ</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mẹ</a:t>
            </a:r>
            <a:r>
              <a:rPr kumimoji="1" lang="en-US" sz="3000" b="1" i="0" u="none" dirty="0">
                <a:effectLst>
                  <a:outerShdw blurRad="38100" dist="38100" dir="2700000" algn="tl">
                    <a:srgbClr val="000000"/>
                  </a:outerShdw>
                </a:effectLst>
                <a:latin typeface="Verdana" pitchFamily="34" charset="0"/>
              </a:rPr>
              <a:t>?”</a:t>
            </a:r>
          </a:p>
          <a:p>
            <a:pPr marL="609600" indent="-609600" algn="just">
              <a:spcBef>
                <a:spcPct val="20000"/>
              </a:spcBef>
              <a:buClr>
                <a:schemeClr val="accent2"/>
              </a:buClr>
              <a:buSzPct val="75000"/>
              <a:defRPr/>
            </a:pP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Tôi</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loay</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hoay</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mất</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một</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lúc</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rồi</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cầm</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bút</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và</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bắt</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đầu</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viết</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Em</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đã</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nhiều</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lần</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giúp</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đỡ</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mẹ</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Em</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quét</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nhà</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và</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rửa</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bát</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đĩa</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Đôi</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khi</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em</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giặt</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khăn</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mùi</a:t>
            </a:r>
            <a:r>
              <a:rPr kumimoji="1" lang="en-US" sz="3000" b="1" i="0" u="none" dirty="0">
                <a:effectLst>
                  <a:outerShdw blurRad="38100" dist="38100" dir="2700000" algn="tl">
                    <a:srgbClr val="000000"/>
                  </a:outerShdw>
                </a:effectLst>
                <a:latin typeface="Verdana" pitchFamily="34" charset="0"/>
              </a:rPr>
              <a:t> </a:t>
            </a:r>
            <a:r>
              <a:rPr kumimoji="1" lang="en-US" sz="3000" b="1" i="0" u="none" dirty="0" err="1">
                <a:effectLst>
                  <a:outerShdw blurRad="38100" dist="38100" dir="2700000" algn="tl">
                    <a:srgbClr val="000000"/>
                  </a:outerShdw>
                </a:effectLst>
                <a:latin typeface="Verdana" pitchFamily="34" charset="0"/>
              </a:rPr>
              <a:t>soa</a:t>
            </a:r>
            <a:r>
              <a:rPr kumimoji="1" lang="en-US" sz="3000" b="1" i="0" u="none" dirty="0">
                <a:effectLst>
                  <a:outerShdw blurRad="38100" dist="38100" dir="2700000" algn="tl">
                    <a:srgbClr val="000000"/>
                  </a:outerShdw>
                </a:effectLst>
                <a:latin typeface="Verdana" pitchFamily="34" charset="0"/>
              </a:rPr>
              <a:t>.”</a:t>
            </a:r>
            <a:endParaRPr kumimoji="1" lang="en-US" sz="3000" b="1" i="0" u="none" dirty="0">
              <a:solidFill>
                <a:srgbClr val="FFFF00"/>
              </a:solidFill>
              <a:effectLst>
                <a:outerShdw blurRad="38100" dist="38100" dir="2700000" algn="tl">
                  <a:srgbClr val="000000"/>
                </a:outerShdw>
              </a:effectLst>
              <a:latin typeface="Verdana" pitchFamily="34" charset="0"/>
            </a:endParaRPr>
          </a:p>
          <a:p>
            <a:pPr marL="609600" indent="-609600" algn="just">
              <a:spcBef>
                <a:spcPct val="20000"/>
              </a:spcBef>
              <a:buClr>
                <a:schemeClr val="accent2"/>
              </a:buClr>
              <a:buSzPct val="75000"/>
              <a:defRPr/>
            </a:pPr>
            <a:endParaRPr kumimoji="1" lang="en-US" sz="3000" b="1" i="0" u="none" dirty="0">
              <a:solidFill>
                <a:srgbClr val="FFFF00"/>
              </a:solidFill>
              <a:effectLst>
                <a:outerShdw blurRad="38100" dist="38100" dir="2700000" algn="tl">
                  <a:srgbClr val="000000"/>
                </a:outerShdw>
              </a:effectLst>
              <a:latin typeface="Verdana" pitchFamily="34" charset="0"/>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checkerboard(across)">
                                      <p:cBhvr>
                                        <p:cTn id="7" dur="1000"/>
                                        <p:tgtEl>
                                          <p:spTgt spid="512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5123">
                                            <p:txEl>
                                              <p:pRg st="1" end="1"/>
                                            </p:txEl>
                                          </p:spTgt>
                                        </p:tgtEl>
                                        <p:attrNameLst>
                                          <p:attrName>style.visibility</p:attrName>
                                        </p:attrNameLst>
                                      </p:cBhvr>
                                      <p:to>
                                        <p:strVal val="visible"/>
                                      </p:to>
                                    </p:set>
                                    <p:animEffect transition="in" filter="checkerboard(across)">
                                      <p:cBhvr>
                                        <p:cTn id="10" dur="1000"/>
                                        <p:tgtEl>
                                          <p:spTgt spid="5123">
                                            <p:txEl>
                                              <p:pRg st="1" end="1"/>
                                            </p:txEl>
                                          </p:spTgt>
                                        </p:tgtEl>
                                      </p:cBhvr>
                                    </p:animEffect>
                                  </p:childTnLst>
                                </p:cTn>
                              </p:par>
                              <p:par>
                                <p:cTn id="11" presetID="2" presetClass="entr" presetSubtype="4" fill="hold" nodeType="withEffect">
                                  <p:stCondLst>
                                    <p:cond delay="0"/>
                                  </p:stCondLst>
                                  <p:childTnLst>
                                    <p:set>
                                      <p:cBhvr>
                                        <p:cTn id="12" dur="1" fill="hold">
                                          <p:stCondLst>
                                            <p:cond delay="0"/>
                                          </p:stCondLst>
                                        </p:cTn>
                                        <p:tgtEl>
                                          <p:spTgt spid="5123">
                                            <p:txEl>
                                              <p:pRg st="2" end="2"/>
                                            </p:txEl>
                                          </p:spTgt>
                                        </p:tgtEl>
                                        <p:attrNameLst>
                                          <p:attrName>style.visibility</p:attrName>
                                        </p:attrNameLst>
                                      </p:cBhvr>
                                      <p:to>
                                        <p:strVal val="visible"/>
                                      </p:to>
                                    </p:set>
                                    <p:anim calcmode="lin" valueType="num">
                                      <p:cBhvr additive="base">
                                        <p:cTn id="13"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 calcmode="lin" valueType="num">
                                      <p:cBhvr additive="base">
                                        <p:cTn id="17"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23">
                                            <p:txEl>
                                              <p:pRg st="4" end="4"/>
                                            </p:txEl>
                                          </p:spTgt>
                                        </p:tgtEl>
                                        <p:attrNameLst>
                                          <p:attrName>style.visibility</p:attrName>
                                        </p:attrNameLst>
                                      </p:cBhvr>
                                      <p:to>
                                        <p:strVal val="visible"/>
                                      </p:to>
                                    </p:set>
                                    <p:anim calcmode="lin" valueType="num">
                                      <p:cBhvr additive="base">
                                        <p:cTn id="21"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2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23">
                                            <p:txEl>
                                              <p:pRg st="5" end="5"/>
                                            </p:txEl>
                                          </p:spTgt>
                                        </p:tgtEl>
                                        <p:attrNameLst>
                                          <p:attrName>style.visibility</p:attrName>
                                        </p:attrNameLst>
                                      </p:cBhvr>
                                      <p:to>
                                        <p:strVal val="visible"/>
                                      </p:to>
                                    </p:set>
                                    <p:anim calcmode="lin" valueType="num">
                                      <p:cBhvr additive="base">
                                        <p:cTn id="25" dur="500" fill="hold"/>
                                        <p:tgtEl>
                                          <p:spTgt spid="512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65532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l">
              <a:spcBef>
                <a:spcPct val="20000"/>
              </a:spcBef>
              <a:buSzPct val="75000"/>
              <a:buFont typeface="Arial" charset="0"/>
              <a:buNone/>
              <a:defRPr/>
            </a:pPr>
            <a:r>
              <a:rPr kumimoji="1" lang="en-US" sz="3200" b="1" i="0">
                <a:solidFill>
                  <a:srgbClr val="FFFF00"/>
                </a:solidFill>
                <a:effectLst>
                  <a:outerShdw blurRad="38100" dist="38100" dir="2700000" algn="tl">
                    <a:srgbClr val="000000"/>
                  </a:outerShdw>
                </a:effectLst>
                <a:latin typeface="Arial"/>
              </a:rPr>
              <a:t>Đáp án:</a:t>
            </a:r>
          </a:p>
          <a:p>
            <a:pPr marL="609600" indent="-609600" algn="l">
              <a:spcBef>
                <a:spcPct val="20000"/>
              </a:spcBef>
              <a:buSzPct val="75000"/>
              <a:buFont typeface="Arial" charset="0"/>
              <a:buNone/>
              <a:defRPr/>
            </a:pPr>
            <a:endParaRPr kumimoji="1" lang="en-US" sz="3200" b="1" i="0" u="none">
              <a:solidFill>
                <a:schemeClr val="tx2"/>
              </a:solidFill>
              <a:effectLst>
                <a:outerShdw blurRad="38100" dist="38100" dir="2700000" algn="tl">
                  <a:srgbClr val="000000"/>
                </a:outerShdw>
              </a:effectLst>
              <a:latin typeface="Arial"/>
            </a:endParaRPr>
          </a:p>
          <a:p>
            <a:pPr marL="609600" indent="-609600" algn="l">
              <a:spcBef>
                <a:spcPct val="20000"/>
              </a:spcBef>
              <a:buSzPct val="75000"/>
              <a:buFont typeface="Arial" charset="0"/>
              <a:buNone/>
              <a:defRPr/>
            </a:pPr>
            <a:r>
              <a:rPr kumimoji="1" lang="en-US" sz="3200" b="1" i="0" u="none">
                <a:solidFill>
                  <a:schemeClr val="tx2"/>
                </a:solidFill>
                <a:effectLst>
                  <a:outerShdw blurRad="38100" dist="38100" dir="2700000" algn="tl">
                    <a:srgbClr val="000000"/>
                  </a:outerShdw>
                </a:effectLst>
                <a:latin typeface="Arial"/>
              </a:rPr>
              <a:t>	’’Em đã làm gì đã để giúp đỡ mẹ?”</a:t>
            </a:r>
          </a:p>
          <a:p>
            <a:pPr marL="609600" indent="-609600" algn="l">
              <a:spcBef>
                <a:spcPct val="20000"/>
              </a:spcBef>
              <a:buSzPct val="75000"/>
              <a:buFont typeface="Arial" charset="0"/>
              <a:buNone/>
              <a:defRPr/>
            </a:pPr>
            <a:endParaRPr kumimoji="1" lang="en-US" sz="3200" b="1" i="0" u="none">
              <a:solidFill>
                <a:schemeClr val="tx2"/>
              </a:solidFill>
              <a:effectLst>
                <a:outerShdw blurRad="38100" dist="38100" dir="2700000" algn="tl">
                  <a:srgbClr val="000000"/>
                </a:outerShdw>
              </a:effectLst>
              <a:latin typeface="Arial"/>
            </a:endParaRPr>
          </a:p>
          <a:p>
            <a:pPr marL="609600" indent="-609600" algn="l">
              <a:spcBef>
                <a:spcPct val="20000"/>
              </a:spcBef>
              <a:buSzPct val="75000"/>
              <a:buFont typeface="Arial" charset="0"/>
              <a:buNone/>
              <a:defRPr/>
            </a:pPr>
            <a:endParaRPr kumimoji="1" lang="en-US" sz="3200" b="1" i="0" u="none">
              <a:solidFill>
                <a:schemeClr val="tx2"/>
              </a:solidFill>
              <a:effectLst>
                <a:outerShdw blurRad="38100" dist="38100" dir="2700000" algn="tl">
                  <a:srgbClr val="000000"/>
                </a:outerShdw>
              </a:effectLst>
              <a:latin typeface="Arial"/>
            </a:endParaRPr>
          </a:p>
          <a:p>
            <a:pPr marL="609600" indent="-609600" algn="just">
              <a:spcBef>
                <a:spcPct val="20000"/>
              </a:spcBef>
              <a:buSzPct val="75000"/>
              <a:buFont typeface="Arial" charset="0"/>
              <a:buNone/>
              <a:defRPr/>
            </a:pPr>
            <a:r>
              <a:rPr kumimoji="1" lang="en-US" sz="3200" b="1" i="0" u="none">
                <a:solidFill>
                  <a:schemeClr val="tx2"/>
                </a:solidFill>
                <a:effectLst>
                  <a:outerShdw blurRad="38100" dist="38100" dir="2700000" algn="tl">
                    <a:srgbClr val="000000"/>
                  </a:outerShdw>
                </a:effectLst>
                <a:latin typeface="Arial"/>
              </a:rPr>
              <a:t>	’’Em </a:t>
            </a:r>
            <a:r>
              <a:rPr kumimoji="1" lang="en-US" sz="3200" b="1" i="0" u="none">
                <a:effectLst>
                  <a:outerShdw blurRad="38100" dist="38100" dir="2700000" algn="tl">
                    <a:srgbClr val="000000"/>
                  </a:outerShdw>
                </a:effectLst>
                <a:latin typeface="Arial"/>
              </a:rPr>
              <a:t>đã đã nhiều lần giúp đỡ mẹ. Em quét nhà và rửa bát đĩa. Đôi khi, em giặt khăn mùi soa.”</a:t>
            </a:r>
          </a:p>
        </p:txBody>
      </p:sp>
    </p:spTree>
  </p:cSld>
  <p:clrMapOvr>
    <a:masterClrMapping/>
  </p:clrMapOvr>
  <p:transition spd="slow">
    <p:comb/>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0" y="0"/>
            <a:ext cx="9144000" cy="6553200"/>
          </a:xfrm>
          <a:prstGeom prst="rect">
            <a:avLst/>
          </a:prstGeom>
          <a:gradFill rotWithShape="1">
            <a:gsLst>
              <a:gs pos="0">
                <a:srgbClr val="009900">
                  <a:alpha val="0"/>
                </a:srgbClr>
              </a:gs>
              <a:gs pos="50000">
                <a:srgbClr val="009900">
                  <a:gamma/>
                  <a:shade val="46275"/>
                  <a:invGamma/>
                </a:srgbClr>
              </a:gs>
              <a:gs pos="100000">
                <a:srgbClr val="009900">
                  <a:alpha val="0"/>
                </a:srgbClr>
              </a:gs>
            </a:gsLst>
            <a:lin ang="5400000" scaled="1"/>
          </a:gradFill>
          <a:ln w="38100">
            <a:solidFill>
              <a:srgbClr val="FFCC00"/>
            </a:solidFill>
            <a:miter lim="800000"/>
            <a:headEnd/>
            <a:tailEnd/>
          </a:ln>
          <a:effectLst>
            <a:outerShdw dist="80322" dir="15093903" algn="ctr" rotWithShape="0">
              <a:schemeClr val="bg2">
                <a:alpha val="50000"/>
              </a:schemeClr>
            </a:outerShdw>
          </a:effectLst>
        </p:spPr>
        <p:txBody>
          <a:bodyPr lIns="0" tIns="320040" rIns="274320"/>
          <a:lstStyle/>
          <a:p>
            <a:pPr marL="609600" indent="-609600" algn="just">
              <a:spcBef>
                <a:spcPct val="20000"/>
              </a:spcBef>
              <a:buClr>
                <a:schemeClr val="accent2"/>
              </a:buClr>
              <a:buSzPct val="75000"/>
              <a:defRPr/>
            </a:pPr>
            <a:r>
              <a:rPr kumimoji="1" lang="en-US" sz="3000" b="1" i="0" u="none">
                <a:effectLst>
                  <a:outerShdw blurRad="38100" dist="38100" dir="2700000" algn="tl">
                    <a:srgbClr val="000000"/>
                  </a:outerShdw>
                </a:effectLst>
                <a:latin typeface="Arial"/>
              </a:rPr>
              <a:t> …Có lần, cô giáo ra cho chúng tôi một đề văn ở lớp: </a:t>
            </a:r>
            <a:r>
              <a:rPr kumimoji="1" lang="en-US" sz="3000" b="1" i="0" u="none">
                <a:solidFill>
                  <a:srgbClr val="FFFF00"/>
                </a:solidFill>
                <a:effectLst>
                  <a:outerShdw blurRad="38100" dist="38100" dir="2700000" algn="tl">
                    <a:srgbClr val="000000"/>
                  </a:outerShdw>
                </a:effectLst>
                <a:latin typeface="Arial"/>
              </a:rPr>
              <a:t>’’</a:t>
            </a:r>
            <a:r>
              <a:rPr kumimoji="1" lang="en-US" sz="3000" b="1" i="0" u="none">
                <a:effectLst>
                  <a:outerShdw blurRad="38100" dist="38100" dir="2700000" algn="tl">
                    <a:srgbClr val="000000"/>
                  </a:outerShdw>
                </a:effectLst>
                <a:latin typeface="Arial"/>
              </a:rPr>
              <a:t>Em đã làm gì để giúp đỡ mẹ?</a:t>
            </a:r>
            <a:r>
              <a:rPr kumimoji="1" lang="en-US" sz="3000" b="1" i="0" u="none">
                <a:solidFill>
                  <a:srgbClr val="FFFF00"/>
                </a:solidFill>
                <a:effectLst>
                  <a:outerShdw blurRad="38100" dist="38100" dir="2700000" algn="tl">
                    <a:srgbClr val="000000"/>
                  </a:outerShdw>
                </a:effectLst>
                <a:latin typeface="Arial"/>
              </a:rPr>
              <a:t>”</a:t>
            </a:r>
          </a:p>
          <a:p>
            <a:pPr marL="609600" indent="-609600" algn="just">
              <a:spcBef>
                <a:spcPct val="20000"/>
              </a:spcBef>
              <a:buClr>
                <a:schemeClr val="accent2"/>
              </a:buClr>
              <a:buSzPct val="75000"/>
              <a:defRPr/>
            </a:pPr>
            <a:r>
              <a:rPr kumimoji="1" lang="en-US" sz="3000" b="1" i="0" u="none">
                <a:effectLst>
                  <a:outerShdw blurRad="38100" dist="38100" dir="2700000" algn="tl">
                    <a:srgbClr val="000000"/>
                  </a:outerShdw>
                </a:effectLst>
                <a:latin typeface="Arial"/>
              </a:rPr>
              <a:t>	Tôi loay hoay mất một lúc, rồi cầm bút và bắt đầu viết: </a:t>
            </a:r>
            <a:r>
              <a:rPr kumimoji="1" lang="en-US" sz="3000" b="1" i="0" u="none">
                <a:solidFill>
                  <a:srgbClr val="FFFF00"/>
                </a:solidFill>
                <a:effectLst>
                  <a:outerShdw blurRad="38100" dist="38100" dir="2700000" algn="tl">
                    <a:srgbClr val="000000"/>
                  </a:outerShdw>
                </a:effectLst>
                <a:latin typeface="Arial"/>
              </a:rPr>
              <a:t>’’</a:t>
            </a:r>
            <a:r>
              <a:rPr kumimoji="1" lang="en-US" sz="3000" b="1" i="0" u="none">
                <a:effectLst>
                  <a:outerShdw blurRad="38100" dist="38100" dir="2700000" algn="tl">
                    <a:srgbClr val="000000"/>
                  </a:outerShdw>
                </a:effectLst>
                <a:latin typeface="Arial"/>
              </a:rPr>
              <a:t>Em đã nhiều lần giúp đỡ mẹ. Em quét nhà và rửa bát đĩa. Đôi khi, em giặt khăn mùi soa.</a:t>
            </a:r>
            <a:r>
              <a:rPr kumimoji="1" lang="en-US" sz="3000" b="1" i="0" u="none">
                <a:solidFill>
                  <a:srgbClr val="FFFF00"/>
                </a:solidFill>
                <a:effectLst>
                  <a:outerShdw blurRad="38100" dist="38100" dir="2700000" algn="tl">
                    <a:srgbClr val="000000"/>
                  </a:outerShdw>
                </a:effectLst>
                <a:latin typeface="Arial"/>
              </a:rPr>
              <a:t>”</a:t>
            </a:r>
          </a:p>
          <a:p>
            <a:pPr marL="609600" indent="-609600" algn="just">
              <a:spcBef>
                <a:spcPct val="20000"/>
              </a:spcBef>
              <a:buClr>
                <a:schemeClr val="accent2"/>
              </a:buClr>
              <a:buSzPct val="75000"/>
              <a:defRPr/>
            </a:pPr>
            <a:r>
              <a:rPr kumimoji="1" lang="en-US" sz="3200" b="1" i="0">
                <a:solidFill>
                  <a:srgbClr val="FFFF00"/>
                </a:solidFill>
                <a:effectLst>
                  <a:outerShdw blurRad="38100" dist="38100" dir="2700000" algn="tl">
                    <a:srgbClr val="000000"/>
                  </a:outerShdw>
                </a:effectLst>
                <a:latin typeface="Arial"/>
              </a:rPr>
              <a:t>Bài tập 2:</a:t>
            </a:r>
          </a:p>
          <a:p>
            <a:pPr marL="609600" indent="-609600" algn="just">
              <a:spcBef>
                <a:spcPct val="20000"/>
              </a:spcBef>
              <a:buClr>
                <a:schemeClr val="accent2"/>
              </a:buClr>
              <a:buSzPct val="75000"/>
              <a:defRPr/>
            </a:pPr>
            <a:r>
              <a:rPr kumimoji="1" lang="en-US" sz="3000" b="1" i="0" u="none">
                <a:solidFill>
                  <a:schemeClr val="tx2"/>
                </a:solidFill>
                <a:effectLst>
                  <a:outerShdw blurRad="38100" dist="38100" dir="2700000" algn="tl">
                    <a:srgbClr val="000000"/>
                  </a:outerShdw>
                </a:effectLst>
                <a:latin typeface="Arial"/>
              </a:rPr>
              <a:t>	Có thể đặt những lời nói trực tiếp trong đoạn văn ở bài tập 1 xuống dòng, sau dấu gạch ngang đầu dòng không? Vì sao?</a:t>
            </a:r>
          </a:p>
          <a:p>
            <a:pPr marL="609600" indent="-609600">
              <a:spcBef>
                <a:spcPct val="20000"/>
              </a:spcBef>
              <a:buClr>
                <a:schemeClr val="accent2"/>
              </a:buClr>
              <a:buSzPct val="75000"/>
              <a:defRPr/>
            </a:pPr>
            <a:endParaRPr kumimoji="1" lang="en-US" sz="3000" b="1" i="0" u="none">
              <a:solidFill>
                <a:schemeClr val="tx2"/>
              </a:solidFill>
              <a:effectLst>
                <a:outerShdw blurRad="38100" dist="38100" dir="2700000" algn="tl">
                  <a:srgbClr val="000000"/>
                </a:outerShdw>
              </a:effectLst>
              <a:latin typeface="Arial"/>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anim calcmode="lin" valueType="num">
                                      <p:cBhvr additive="base">
                                        <p:cTn id="7" dur="10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12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anim calcmode="lin" valueType="num">
                                      <p:cBhvr additive="base">
                                        <p:cTn id="11" dur="10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5123">
                                            <p:txEl>
                                              <p:pRg st="0" end="0"/>
                                            </p:txEl>
                                          </p:spTgt>
                                        </p:tgtEl>
                                        <p:attrNameLst>
                                          <p:attrName>style.visibility</p:attrName>
                                        </p:attrNameLst>
                                      </p:cBhvr>
                                      <p:to>
                                        <p:strVal val="visible"/>
                                      </p:to>
                                    </p:set>
                                    <p:animEffect transition="in" filter="strips(downLeft)">
                                      <p:cBhvr>
                                        <p:cTn id="17" dur="2000"/>
                                        <p:tgtEl>
                                          <p:spTgt spid="5123">
                                            <p:txEl>
                                              <p:pRg st="0" end="0"/>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5123">
                                            <p:txEl>
                                              <p:pRg st="1" end="1"/>
                                            </p:txEl>
                                          </p:spTgt>
                                        </p:tgtEl>
                                        <p:attrNameLst>
                                          <p:attrName>style.visibility</p:attrName>
                                        </p:attrNameLst>
                                      </p:cBhvr>
                                      <p:to>
                                        <p:strVal val="visible"/>
                                      </p:to>
                                    </p:set>
                                    <p:animEffect transition="in" filter="strips(downLeft)">
                                      <p:cBhvr>
                                        <p:cTn id="20" dur="20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noChangeArrowheads="1"/>
          </p:cNvSpPr>
          <p:nvPr>
            <p:ph type="body" idx="1"/>
          </p:nvPr>
        </p:nvSpPr>
        <p:spPr>
          <a:xfrm>
            <a:off x="0" y="0"/>
            <a:ext cx="9144000" cy="6858000"/>
          </a:xfrm>
        </p:spPr>
        <p:txBody>
          <a:bodyPr/>
          <a:lstStyle/>
          <a:p>
            <a:pPr algn="ctr">
              <a:buFont typeface="Wingdings" pitchFamily="2" charset="2"/>
              <a:buNone/>
              <a:defRPr/>
            </a:pPr>
            <a:r>
              <a:rPr lang="en-US" sz="4000" b="1" u="sng" smtClean="0">
                <a:solidFill>
                  <a:srgbClr val="FFFF00"/>
                </a:solidFill>
                <a:latin typeface="Arial"/>
              </a:rPr>
              <a:t>Hoạt động nhóm</a:t>
            </a:r>
          </a:p>
          <a:p>
            <a:pPr>
              <a:buFont typeface="Wingdings" pitchFamily="2" charset="2"/>
              <a:buNone/>
              <a:defRPr/>
            </a:pPr>
            <a:endParaRPr lang="en-US" sz="3600" b="1" smtClean="0">
              <a:solidFill>
                <a:srgbClr val="FFFF00"/>
              </a:solidFill>
              <a:latin typeface="Arial"/>
            </a:endParaRPr>
          </a:p>
          <a:p>
            <a:pPr>
              <a:buFont typeface="Wingdings" pitchFamily="2" charset="2"/>
              <a:buNone/>
              <a:defRPr/>
            </a:pPr>
            <a:r>
              <a:rPr lang="en-US" sz="3600" b="1" smtClean="0">
                <a:solidFill>
                  <a:srgbClr val="FFFF00"/>
                </a:solidFill>
                <a:latin typeface="Arial"/>
              </a:rPr>
              <a:t>	</a:t>
            </a:r>
            <a:r>
              <a:rPr lang="en-US" sz="3600" b="1" u="sng" smtClean="0">
                <a:solidFill>
                  <a:srgbClr val="FFFF00"/>
                </a:solidFill>
                <a:latin typeface="Arial"/>
              </a:rPr>
              <a:t>Nhiệm vụ</a:t>
            </a:r>
            <a:r>
              <a:rPr lang="en-US" sz="3600" b="1" smtClean="0">
                <a:solidFill>
                  <a:srgbClr val="FFFF00"/>
                </a:solidFill>
                <a:latin typeface="Arial"/>
              </a:rPr>
              <a:t>:</a:t>
            </a:r>
          </a:p>
          <a:p>
            <a:pPr>
              <a:buFont typeface="Wingdings" pitchFamily="2" charset="2"/>
              <a:buNone/>
              <a:defRPr/>
            </a:pPr>
            <a:endParaRPr lang="en-US" sz="3600" b="1" smtClean="0">
              <a:latin typeface="Arial"/>
            </a:endParaRPr>
          </a:p>
          <a:p>
            <a:pPr algn="just">
              <a:buFont typeface="Wingdings" pitchFamily="2" charset="2"/>
              <a:buNone/>
              <a:defRPr/>
            </a:pPr>
            <a:r>
              <a:rPr lang="en-US" sz="3600" b="1" smtClean="0">
                <a:latin typeface="Arial"/>
              </a:rPr>
              <a:t>	Th</a:t>
            </a:r>
            <a:r>
              <a:rPr lang="en-US" b="1" smtClean="0">
                <a:latin typeface="Arial"/>
              </a:rPr>
              <a:t>ảo luận theo nhóm 4, bầu nhóm trưởng, thư ký, trả lời câu hỏi: </a:t>
            </a:r>
          </a:p>
          <a:p>
            <a:pPr algn="just">
              <a:buFont typeface="Wingdings" pitchFamily="2" charset="2"/>
              <a:buNone/>
              <a:defRPr/>
            </a:pPr>
            <a:r>
              <a:rPr lang="en-US" b="1" smtClean="0">
                <a:latin typeface="Arial"/>
              </a:rPr>
              <a:t>	</a:t>
            </a:r>
            <a:endParaRPr lang="en-US" b="1" smtClean="0">
              <a:solidFill>
                <a:srgbClr val="FFFF00"/>
              </a:solidFill>
              <a:latin typeface="Aria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Grp="1" noChangeArrowheads="1"/>
          </p:cNvSpPr>
          <p:nvPr>
            <p:ph type="body" idx="1"/>
          </p:nvPr>
        </p:nvSpPr>
        <p:spPr>
          <a:xfrm>
            <a:off x="0" y="0"/>
            <a:ext cx="8991600" cy="6553200"/>
          </a:xfrm>
        </p:spPr>
        <p:txBody>
          <a:bodyPr/>
          <a:lstStyle/>
          <a:p>
            <a:pPr algn="ctr">
              <a:buFont typeface="Wingdings" pitchFamily="2" charset="2"/>
              <a:buNone/>
              <a:defRPr/>
            </a:pPr>
            <a:endParaRPr lang="en-US" sz="4000" b="1" u="sng" smtClean="0">
              <a:solidFill>
                <a:srgbClr val="FFFF00"/>
              </a:solidFill>
              <a:latin typeface="Arial"/>
            </a:endParaRPr>
          </a:p>
          <a:p>
            <a:pPr>
              <a:buFont typeface="Wingdings" pitchFamily="2" charset="2"/>
              <a:buNone/>
              <a:defRPr/>
            </a:pPr>
            <a:r>
              <a:rPr lang="en-US" sz="4000" b="1" u="sng" smtClean="0">
                <a:solidFill>
                  <a:srgbClr val="FFFF00"/>
                </a:solidFill>
                <a:latin typeface="Arial"/>
              </a:rPr>
              <a:t>Đáp án:</a:t>
            </a:r>
          </a:p>
          <a:p>
            <a:pPr algn="ctr">
              <a:buFont typeface="Wingdings" pitchFamily="2" charset="2"/>
              <a:buNone/>
              <a:defRPr/>
            </a:pPr>
            <a:endParaRPr lang="en-US" sz="1800" b="1" u="sng" smtClean="0">
              <a:solidFill>
                <a:srgbClr val="FFFF00"/>
              </a:solidFill>
              <a:latin typeface="Arial"/>
            </a:endParaRPr>
          </a:p>
          <a:p>
            <a:pPr algn="just">
              <a:buFont typeface="Wingdings" pitchFamily="2" charset="2"/>
              <a:buNone/>
              <a:defRPr/>
            </a:pPr>
            <a:r>
              <a:rPr lang="en-US" sz="3600" smtClean="0">
                <a:latin typeface="Arial"/>
              </a:rPr>
              <a:t>	Đề bài của cô giáo và các câu văn của bạn học sinh không phải dạng đối thoại trược tiếp, do đó không thể viết xuống dòng, đặt sau dấu gạch đầu dòng.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1363">
                                            <p:txEl>
                                              <p:pRg st="1" end="1"/>
                                            </p:txEl>
                                          </p:spTgt>
                                        </p:tgtEl>
                                        <p:attrNameLst>
                                          <p:attrName>style.visibility</p:attrName>
                                        </p:attrNameLst>
                                      </p:cBhvr>
                                      <p:to>
                                        <p:strVal val="visible"/>
                                      </p:to>
                                    </p:set>
                                    <p:anim calcmode="lin" valueType="num">
                                      <p:cBhvr additive="base">
                                        <p:cTn id="7" dur="500" fill="hold"/>
                                        <p:tgtEl>
                                          <p:spTgt spid="2713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136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71363">
                                            <p:txEl>
                                              <p:pRg st="3" end="3"/>
                                            </p:txEl>
                                          </p:spTgt>
                                        </p:tgtEl>
                                        <p:attrNameLst>
                                          <p:attrName>style.visibility</p:attrName>
                                        </p:attrNameLst>
                                      </p:cBhvr>
                                      <p:to>
                                        <p:strVal val="visible"/>
                                      </p:to>
                                    </p:set>
                                    <p:anim calcmode="lin" valueType="num">
                                      <p:cBhvr additive="base">
                                        <p:cTn id="11" dur="500" fill="hold"/>
                                        <p:tgtEl>
                                          <p:spTgt spid="27136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13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body" idx="1"/>
          </p:nvPr>
        </p:nvSpPr>
        <p:spPr>
          <a:xfrm>
            <a:off x="0" y="0"/>
            <a:ext cx="8991600" cy="6553200"/>
          </a:xfrm>
        </p:spPr>
        <p:txBody>
          <a:bodyPr/>
          <a:lstStyle/>
          <a:p>
            <a:pPr>
              <a:lnSpc>
                <a:spcPct val="80000"/>
              </a:lnSpc>
              <a:buFont typeface="Wingdings" pitchFamily="2" charset="2"/>
              <a:buNone/>
              <a:defRPr/>
            </a:pPr>
            <a:r>
              <a:rPr lang="en-US" b="1" u="sng" smtClean="0">
                <a:solidFill>
                  <a:srgbClr val="FFFF00"/>
                </a:solidFill>
                <a:latin typeface="Arial"/>
              </a:rPr>
              <a:t>Bài tập 3:</a:t>
            </a:r>
          </a:p>
          <a:p>
            <a:pPr algn="just">
              <a:lnSpc>
                <a:spcPct val="80000"/>
              </a:lnSpc>
              <a:buFont typeface="Wingdings" pitchFamily="2" charset="2"/>
              <a:buNone/>
              <a:defRPr/>
            </a:pPr>
            <a:r>
              <a:rPr lang="en-US" sz="2800" b="1" smtClean="0">
                <a:solidFill>
                  <a:srgbClr val="FFFF00"/>
                </a:solidFill>
                <a:latin typeface="Arial"/>
              </a:rPr>
              <a:t>	Em đặt dấu ngoặc kép vào chỗ nào trong các câu sau?</a:t>
            </a:r>
          </a:p>
          <a:p>
            <a:pPr algn="just">
              <a:lnSpc>
                <a:spcPct val="80000"/>
              </a:lnSpc>
              <a:buFont typeface="Wingdings" pitchFamily="2" charset="2"/>
              <a:buNone/>
              <a:defRPr/>
            </a:pPr>
            <a:r>
              <a:rPr lang="en-US" sz="2800" b="1" smtClean="0">
                <a:latin typeface="Arial"/>
              </a:rPr>
              <a:t>a- Cả bầy ong cùng nhau xây tổ. Con nào con nấy hết sức tiết kiệm vôi vữa.</a:t>
            </a:r>
          </a:p>
          <a:p>
            <a:pPr algn="just">
              <a:lnSpc>
                <a:spcPct val="80000"/>
              </a:lnSpc>
              <a:buFont typeface="Wingdings" pitchFamily="2" charset="2"/>
              <a:buNone/>
              <a:defRPr/>
            </a:pPr>
            <a:r>
              <a:rPr lang="en-US" sz="2800" b="1" smtClean="0">
                <a:latin typeface="Arial"/>
              </a:rPr>
              <a:t>b- Trạng Quỳnh thấy có người dâng vua một mâm đào gọi là đào trường thọ thì thản nhiên lấy một quả mà ăn. Vua giận, ra lệnh chém đầu Quỳnh. Quỳnh bèn tâu:</a:t>
            </a:r>
          </a:p>
          <a:p>
            <a:pPr algn="just">
              <a:lnSpc>
                <a:spcPct val="80000"/>
              </a:lnSpc>
              <a:buFont typeface="Wingdings" pitchFamily="2" charset="2"/>
              <a:buNone/>
              <a:defRPr/>
            </a:pPr>
            <a:r>
              <a:rPr lang="en-US" sz="2800" b="1" smtClean="0">
                <a:latin typeface="Arial"/>
              </a:rPr>
              <a:t>-Tâu bệ hạ, thần thấy quả đào gọi là trường thọ mới lấy ăn, tưởng ăn vào thì được sống lâu thờ vua. Không ngờ, nuốt chưa khỏi miệng mà chết đã đến cổ. Vậy nên, xin đức vua đổi tên quả ấy là đoản thọ và trị tội kẻ xu nịnh dâng đào.</a:t>
            </a:r>
          </a:p>
          <a:p>
            <a:pPr algn="just">
              <a:lnSpc>
                <a:spcPct val="80000"/>
              </a:lnSpc>
              <a:buFont typeface="Wingdings" pitchFamily="2" charset="2"/>
              <a:buNone/>
              <a:defRPr/>
            </a:pPr>
            <a:r>
              <a:rPr lang="en-US" sz="2800" b="1" smtClean="0">
                <a:latin typeface="Arial"/>
              </a:rPr>
              <a:t>		Vua nghe vậy bật cười, tha tội cho Trạng Quỳnh.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body" idx="1"/>
          </p:nvPr>
        </p:nvSpPr>
        <p:spPr>
          <a:xfrm>
            <a:off x="0" y="0"/>
            <a:ext cx="8991600" cy="6553200"/>
          </a:xfrm>
        </p:spPr>
        <p:txBody>
          <a:bodyPr/>
          <a:lstStyle/>
          <a:p>
            <a:pPr marL="609600" indent="-609600">
              <a:buFont typeface="Wingdings" pitchFamily="2" charset="2"/>
              <a:buNone/>
              <a:defRPr/>
            </a:pPr>
            <a:r>
              <a:rPr lang="en-US" sz="4000" b="1" u="sng" smtClean="0">
                <a:solidFill>
                  <a:srgbClr val="FFFF00"/>
                </a:solidFill>
                <a:latin typeface="Arial"/>
              </a:rPr>
              <a:t>Đáp án:</a:t>
            </a:r>
          </a:p>
          <a:p>
            <a:pPr marL="609600" indent="-609600">
              <a:buFont typeface="Wingdings" pitchFamily="2" charset="2"/>
              <a:buNone/>
              <a:defRPr/>
            </a:pPr>
            <a:endParaRPr lang="en-US" b="1" smtClean="0">
              <a:latin typeface="Arial"/>
            </a:endParaRPr>
          </a:p>
          <a:p>
            <a:pPr marL="609600" indent="-609600" algn="just">
              <a:buFont typeface="Wingdings" pitchFamily="2" charset="2"/>
              <a:buNone/>
              <a:defRPr/>
            </a:pPr>
            <a:r>
              <a:rPr lang="en-US" sz="3600" b="1" smtClean="0">
                <a:latin typeface="Arial"/>
              </a:rPr>
              <a:t>a- …con nào con nấy hết sức tiết kiệm ”vôi vữa”</a:t>
            </a:r>
          </a:p>
          <a:p>
            <a:pPr marL="609600" indent="-609600" algn="just">
              <a:buFont typeface="Wingdings" pitchFamily="2" charset="2"/>
              <a:buNone/>
              <a:defRPr/>
            </a:pPr>
            <a:r>
              <a:rPr lang="en-US" sz="3600" b="1" smtClean="0">
                <a:latin typeface="Arial"/>
              </a:rPr>
              <a:t>b- …gọi là đào ’’trường thọ”, gọi là ’’trường thọ’’. </a:t>
            </a:r>
          </a:p>
          <a:p>
            <a:pPr marL="609600" indent="-609600" algn="just">
              <a:buFont typeface="Wingdings" pitchFamily="2" charset="2"/>
              <a:buNone/>
              <a:defRPr/>
            </a:pPr>
            <a:r>
              <a:rPr lang="en-US" sz="3600" b="1" smtClean="0">
                <a:latin typeface="Arial"/>
              </a:rPr>
              <a:t>	…đổi tên quả ấy là ’’đoản thọ’’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7506">
                                            <p:txEl>
                                              <p:pRg st="0" end="0"/>
                                            </p:txEl>
                                          </p:spTgt>
                                        </p:tgtEl>
                                        <p:attrNameLst>
                                          <p:attrName>style.visibility</p:attrName>
                                        </p:attrNameLst>
                                      </p:cBhvr>
                                      <p:to>
                                        <p:strVal val="visible"/>
                                      </p:to>
                                    </p:set>
                                    <p:anim calcmode="lin" valueType="num">
                                      <p:cBhvr additive="base">
                                        <p:cTn id="7" dur="2000" fill="hold"/>
                                        <p:tgtEl>
                                          <p:spTgt spid="277506">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775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7506">
                                            <p:txEl>
                                              <p:pRg st="2" end="2"/>
                                            </p:txEl>
                                          </p:spTgt>
                                        </p:tgtEl>
                                        <p:attrNameLst>
                                          <p:attrName>style.visibility</p:attrName>
                                        </p:attrNameLst>
                                      </p:cBhvr>
                                      <p:to>
                                        <p:strVal val="visible"/>
                                      </p:to>
                                    </p:set>
                                    <p:anim calcmode="lin" valueType="num">
                                      <p:cBhvr additive="base">
                                        <p:cTn id="13" dur="2000" fill="hold"/>
                                        <p:tgtEl>
                                          <p:spTgt spid="277506">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277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7506">
                                            <p:txEl>
                                              <p:pRg st="3" end="3"/>
                                            </p:txEl>
                                          </p:spTgt>
                                        </p:tgtEl>
                                        <p:attrNameLst>
                                          <p:attrName>style.visibility</p:attrName>
                                        </p:attrNameLst>
                                      </p:cBhvr>
                                      <p:to>
                                        <p:strVal val="visible"/>
                                      </p:to>
                                    </p:set>
                                    <p:anim calcmode="lin" valueType="num">
                                      <p:cBhvr additive="base">
                                        <p:cTn id="19" dur="2000" fill="hold"/>
                                        <p:tgtEl>
                                          <p:spTgt spid="277506">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27750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7506">
                                            <p:txEl>
                                              <p:pRg st="4" end="4"/>
                                            </p:txEl>
                                          </p:spTgt>
                                        </p:tgtEl>
                                        <p:attrNameLst>
                                          <p:attrName>style.visibility</p:attrName>
                                        </p:attrNameLst>
                                      </p:cBhvr>
                                      <p:to>
                                        <p:strVal val="visible"/>
                                      </p:to>
                                    </p:set>
                                    <p:anim calcmode="lin" valueType="num">
                                      <p:cBhvr additive="base">
                                        <p:cTn id="25" dur="2000" fill="hold"/>
                                        <p:tgtEl>
                                          <p:spTgt spid="277506">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2775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3"/>
          <p:cNvSpPr>
            <a:spLocks noChangeArrowheads="1"/>
          </p:cNvSpPr>
          <p:nvPr/>
        </p:nvSpPr>
        <p:spPr bwMode="auto">
          <a:xfrm>
            <a:off x="304800" y="533400"/>
            <a:ext cx="8534400" cy="5943600"/>
          </a:xfrm>
          <a:prstGeom prst="rect">
            <a:avLst/>
          </a:prstGeom>
          <a:noFill/>
          <a:ln w="9525">
            <a:noFill/>
            <a:miter lim="800000"/>
            <a:headEnd/>
            <a:tailEnd/>
          </a:ln>
        </p:spPr>
        <p:txBody>
          <a:bodyPr anchor="ctr" anchorCtr="1"/>
          <a:lstStyle/>
          <a:p>
            <a:pPr marL="342900" indent="-342900" algn="ctr">
              <a:spcBef>
                <a:spcPct val="20000"/>
              </a:spcBef>
              <a:buClr>
                <a:schemeClr val="accent2"/>
              </a:buClr>
              <a:buSzPct val="75000"/>
              <a:buFont typeface="Wingdings" pitchFamily="2" charset="2"/>
              <a:buNone/>
              <a:defRPr/>
            </a:pPr>
            <a:r>
              <a:rPr kumimoji="1" lang="en-US" sz="2000" i="0" u="none">
                <a:solidFill>
                  <a:srgbClr val="FFFF00"/>
                </a:solidFill>
                <a:effectLst>
                  <a:outerShdw blurRad="38100" dist="38100" dir="2700000" algn="tl">
                    <a:srgbClr val="000000"/>
                  </a:outerShdw>
                </a:effectLst>
                <a:latin typeface="Arial"/>
              </a:rPr>
              <a:t>Thiết kế Bài giảng &amp; kỹ thuật vi tính</a:t>
            </a:r>
          </a:p>
          <a:p>
            <a:pPr marL="342900" indent="-342900" algn="ctr">
              <a:spcBef>
                <a:spcPct val="20000"/>
              </a:spcBef>
              <a:buClr>
                <a:schemeClr val="accent2"/>
              </a:buClr>
              <a:buSzPct val="75000"/>
              <a:buFont typeface="Wingdings" pitchFamily="2" charset="2"/>
              <a:buNone/>
              <a:defRPr/>
            </a:pPr>
            <a:r>
              <a:rPr kumimoji="1" lang="en-US" sz="2000" b="1" i="0" u="none">
                <a:solidFill>
                  <a:schemeClr val="bg1"/>
                </a:solidFill>
                <a:effectLst>
                  <a:outerShdw blurRad="38100" dist="38100" dir="2700000" algn="tl">
                    <a:srgbClr val="000000"/>
                  </a:outerShdw>
                </a:effectLst>
                <a:latin typeface="Arial"/>
              </a:rPr>
              <a:t>Thầy Nguyễn Văn Thái </a:t>
            </a:r>
          </a:p>
          <a:p>
            <a:pPr marL="342900" indent="-342900" algn="ctr">
              <a:spcBef>
                <a:spcPct val="20000"/>
              </a:spcBef>
              <a:buClr>
                <a:schemeClr val="accent2"/>
              </a:buClr>
              <a:buSzPct val="75000"/>
              <a:buFont typeface="Wingdings" pitchFamily="2" charset="2"/>
              <a:buNone/>
              <a:defRPr/>
            </a:pPr>
            <a:r>
              <a:rPr kumimoji="1" lang="en-US" sz="2000" b="1" i="0" u="none">
                <a:solidFill>
                  <a:schemeClr val="bg1"/>
                </a:solidFill>
                <a:effectLst>
                  <a:outerShdw blurRad="38100" dist="38100" dir="2700000" algn="tl">
                    <a:srgbClr val="000000"/>
                  </a:outerShdw>
                </a:effectLst>
                <a:latin typeface="Arial"/>
              </a:rPr>
              <a:t>Hiệu trưởng Trường Tiểu học Lương Thế Vinh</a:t>
            </a:r>
          </a:p>
          <a:p>
            <a:pPr marL="342900" indent="-342900" algn="ctr">
              <a:spcBef>
                <a:spcPct val="20000"/>
              </a:spcBef>
              <a:buClr>
                <a:schemeClr val="accent2"/>
              </a:buClr>
              <a:buSzPct val="75000"/>
              <a:buFont typeface="Wingdings" pitchFamily="2" charset="2"/>
              <a:buNone/>
              <a:defRPr/>
            </a:pPr>
            <a:r>
              <a:rPr kumimoji="1" lang="en-US" sz="2000" i="0" u="none">
                <a:solidFill>
                  <a:srgbClr val="FFFF00"/>
                </a:solidFill>
                <a:effectLst>
                  <a:outerShdw blurRad="38100" dist="38100" dir="2700000" algn="tl">
                    <a:srgbClr val="000000"/>
                  </a:outerShdw>
                </a:effectLst>
                <a:latin typeface="Arial"/>
              </a:rPr>
              <a:t>Thực hiện tiết dạy</a:t>
            </a:r>
          </a:p>
          <a:p>
            <a:pPr marL="342900" indent="-342900" algn="ctr">
              <a:spcBef>
                <a:spcPct val="20000"/>
              </a:spcBef>
              <a:buClr>
                <a:schemeClr val="accent2"/>
              </a:buClr>
              <a:buSzPct val="75000"/>
              <a:buFont typeface="Wingdings" pitchFamily="2" charset="2"/>
              <a:buNone/>
              <a:defRPr/>
            </a:pPr>
            <a:r>
              <a:rPr kumimoji="1" lang="en-US" sz="2000" b="1" i="0" u="none">
                <a:solidFill>
                  <a:schemeClr val="bg1"/>
                </a:solidFill>
                <a:effectLst>
                  <a:outerShdw blurRad="38100" dist="38100" dir="2700000" algn="tl">
                    <a:srgbClr val="000000"/>
                  </a:outerShdw>
                </a:effectLst>
                <a:latin typeface="Arial"/>
              </a:rPr>
              <a:t>Cô : Dương Thị Hương</a:t>
            </a:r>
          </a:p>
          <a:p>
            <a:pPr marL="342900" indent="-342900" algn="ctr">
              <a:spcBef>
                <a:spcPct val="20000"/>
              </a:spcBef>
              <a:buClr>
                <a:schemeClr val="accent2"/>
              </a:buClr>
              <a:buSzPct val="75000"/>
              <a:buFont typeface="Wingdings" pitchFamily="2" charset="2"/>
              <a:buNone/>
              <a:defRPr/>
            </a:pPr>
            <a:r>
              <a:rPr kumimoji="1" lang="en-US" sz="2000" b="1" i="0" u="none">
                <a:solidFill>
                  <a:schemeClr val="bg1"/>
                </a:solidFill>
                <a:effectLst>
                  <a:outerShdw blurRad="38100" dist="38100" dir="2700000" algn="tl">
                    <a:srgbClr val="000000"/>
                  </a:outerShdw>
                </a:effectLst>
                <a:latin typeface="Arial"/>
              </a:rPr>
              <a:t>GV lớp 4A Trường TH Lương Thế Vinh</a:t>
            </a:r>
          </a:p>
          <a:p>
            <a:pPr marL="342900" indent="-342900" algn="just">
              <a:spcBef>
                <a:spcPct val="20000"/>
              </a:spcBef>
              <a:buClr>
                <a:schemeClr val="accent2"/>
              </a:buClr>
              <a:buSzPct val="75000"/>
              <a:buFont typeface="Wingdings" pitchFamily="2" charset="2"/>
              <a:buNone/>
              <a:defRPr/>
            </a:pPr>
            <a:endParaRPr kumimoji="1" lang="en-US" sz="2000" b="1" i="0" u="none">
              <a:solidFill>
                <a:schemeClr val="bg1"/>
              </a:solidFill>
              <a:effectLst>
                <a:outerShdw blurRad="38100" dist="38100" dir="2700000" algn="tl">
                  <a:srgbClr val="000000"/>
                </a:outerShdw>
              </a:effectLst>
              <a:latin typeface="Arial"/>
            </a:endParaRPr>
          </a:p>
          <a:p>
            <a:pPr marL="342900" indent="-342900" algn="ctr">
              <a:spcBef>
                <a:spcPct val="20000"/>
              </a:spcBef>
              <a:buClr>
                <a:schemeClr val="accent2"/>
              </a:buClr>
              <a:buSzPct val="75000"/>
              <a:buFont typeface="Wingdings" pitchFamily="2" charset="2"/>
              <a:buNone/>
              <a:defRPr/>
            </a:pPr>
            <a:endParaRPr kumimoji="1" lang="en-US" sz="3200" i="0" u="none">
              <a:solidFill>
                <a:srgbClr val="00FF00"/>
              </a:solidFill>
              <a:effectLst>
                <a:outerShdw blurRad="38100" dist="38100" dir="2700000" algn="tl">
                  <a:srgbClr val="000000"/>
                </a:outerShdw>
              </a:effectLst>
              <a:latin typeface="Arial"/>
            </a:endParaRPr>
          </a:p>
          <a:p>
            <a:pPr marL="342900" indent="-342900" algn="ctr">
              <a:spcBef>
                <a:spcPct val="20000"/>
              </a:spcBef>
              <a:buClr>
                <a:schemeClr val="accent2"/>
              </a:buClr>
              <a:buSzPct val="75000"/>
              <a:buFont typeface="Wingdings" pitchFamily="2" charset="2"/>
              <a:buNone/>
              <a:defRPr/>
            </a:pPr>
            <a:endParaRPr kumimoji="1" lang="en-US" sz="3200" i="0" u="none">
              <a:solidFill>
                <a:srgbClr val="00FF00"/>
              </a:solidFill>
              <a:effectLst>
                <a:outerShdw blurRad="38100" dist="38100" dir="2700000" algn="tl">
                  <a:srgbClr val="000000"/>
                </a:outerShdw>
              </a:effectLst>
              <a:latin typeface="Arial"/>
            </a:endParaRPr>
          </a:p>
          <a:p>
            <a:pPr marL="342900" indent="-342900" algn="ctr">
              <a:spcBef>
                <a:spcPct val="20000"/>
              </a:spcBef>
              <a:buClr>
                <a:schemeClr val="accent2"/>
              </a:buClr>
              <a:buSzPct val="75000"/>
              <a:buFont typeface="Wingdings" pitchFamily="2" charset="2"/>
              <a:buNone/>
              <a:defRPr/>
            </a:pPr>
            <a:r>
              <a:rPr kumimoji="1" lang="en-US" sz="3200" i="0" u="none">
                <a:solidFill>
                  <a:srgbClr val="00FF00"/>
                </a:solidFill>
                <a:effectLst>
                  <a:outerShdw blurRad="38100" dist="38100" dir="2700000" algn="tl">
                    <a:srgbClr val="000000"/>
                  </a:outerShdw>
                </a:effectLst>
                <a:latin typeface="Arial"/>
              </a:rPr>
              <a:t>XIN CHÂN THÀNH CẢM ƠN CÁC THẦY, CÔ GIÁO, HỌC SINH ĐÃ GIÚP CHÚNG TÔI HOÀN THÀNH BÀI GIẢNG NÀY</a:t>
            </a:r>
            <a:endParaRPr kumimoji="1" lang="en-US" sz="3200" i="0" u="none">
              <a:solidFill>
                <a:srgbClr val="FFFF00"/>
              </a:solidFill>
              <a:effectLst>
                <a:outerShdw blurRad="38100" dist="38100" dir="2700000" algn="tl">
                  <a:srgbClr val="000000"/>
                </a:outerShdw>
              </a:effectLst>
              <a:latin typeface="Arial"/>
            </a:endParaRPr>
          </a:p>
        </p:txBody>
      </p:sp>
      <p:sp>
        <p:nvSpPr>
          <p:cNvPr id="285699" name="WordArt 3"/>
          <p:cNvSpPr>
            <a:spLocks noChangeArrowheads="1" noChangeShapeType="1" noTextEdit="1"/>
          </p:cNvSpPr>
          <p:nvPr/>
        </p:nvSpPr>
        <p:spPr bwMode="auto">
          <a:xfrm>
            <a:off x="457200" y="3048000"/>
            <a:ext cx="8686800" cy="2362200"/>
          </a:xfrm>
          <a:prstGeom prst="rect">
            <a:avLst/>
          </a:prstGeom>
        </p:spPr>
        <p:txBody>
          <a:bodyPr wrap="none" fromWordArt="1">
            <a:prstTxWarp prst="textFadeUp">
              <a:avLst>
                <a:gd name="adj" fmla="val 22935"/>
              </a:avLst>
            </a:prstTxWarp>
          </a:bodyPr>
          <a:lstStyle/>
          <a:p>
            <a:pPr algn="ctr">
              <a:defRPr/>
            </a:pPr>
            <a:r>
              <a:rPr lang="en-US" sz="3600" b="1" kern="10">
                <a:ln w="12700">
                  <a:solidFill>
                    <a:srgbClr val="B2B2B2"/>
                  </a:solidFill>
                  <a:round/>
                  <a:headEnd/>
                  <a:tailEnd/>
                </a:ln>
                <a:gradFill rotWithShape="0">
                  <a:gsLst>
                    <a:gs pos="0">
                      <a:srgbClr val="00FF00"/>
                    </a:gs>
                    <a:gs pos="50000">
                      <a:srgbClr val="FF9933"/>
                    </a:gs>
                    <a:gs pos="100000">
                      <a:srgbClr val="00FF00"/>
                    </a:gs>
                  </a:gsLst>
                  <a:lin ang="2700000" scaled="1"/>
                </a:gradFill>
                <a:effectLst>
                  <a:outerShdw dist="35921" dir="2700000" sy="50000" rotWithShape="0">
                    <a:srgbClr val="875B0D">
                      <a:alpha val="70000"/>
                    </a:srgbClr>
                  </a:outerShdw>
                </a:effectLst>
                <a:latin typeface="Arial"/>
                <a:cs typeface="Tahoma"/>
              </a:rPr>
              <a:t>XIN CHÀO VÀ HẸN GẶP LẠI</a:t>
            </a:r>
          </a:p>
        </p:txBody>
      </p:sp>
      <p:pic>
        <p:nvPicPr>
          <p:cNvPr id="50180" name="Picture 4" descr="00"/>
          <p:cNvPicPr>
            <a:picLocks noChangeAspect="1" noChangeArrowheads="1" noCrop="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85701" name="Rectangle 3"/>
          <p:cNvSpPr>
            <a:spLocks noChangeArrowheads="1"/>
          </p:cNvSpPr>
          <p:nvPr/>
        </p:nvSpPr>
        <p:spPr bwMode="auto">
          <a:xfrm>
            <a:off x="457200" y="0"/>
            <a:ext cx="8534400" cy="990600"/>
          </a:xfrm>
          <a:prstGeom prst="rect">
            <a:avLst/>
          </a:prstGeom>
          <a:noFill/>
          <a:ln w="9525">
            <a:noFill/>
            <a:miter lim="800000"/>
            <a:headEnd/>
            <a:tailEnd/>
          </a:ln>
        </p:spPr>
        <p:txBody>
          <a:bodyPr anchor="ctr" anchorCtr="1"/>
          <a:lstStyle/>
          <a:p>
            <a:pPr marL="342900" indent="-342900" algn="ctr">
              <a:spcBef>
                <a:spcPct val="20000"/>
              </a:spcBef>
              <a:buClr>
                <a:schemeClr val="accent2"/>
              </a:buClr>
              <a:buSzPct val="75000"/>
              <a:buFont typeface="Wingdings" pitchFamily="2" charset="2"/>
              <a:buNone/>
              <a:defRPr/>
            </a:pPr>
            <a:r>
              <a:rPr kumimoji="1" lang="en-US" sz="4000" b="1" i="0">
                <a:solidFill>
                  <a:schemeClr val="tx2"/>
                </a:solidFill>
                <a:effectLst>
                  <a:outerShdw blurRad="38100" dist="38100" dir="2700000" algn="tl">
                    <a:srgbClr val="000000"/>
                  </a:outerShdw>
                </a:effectLst>
                <a:latin typeface="Arial"/>
              </a:rPr>
              <a:t>Trò chơi củng cố kiến thức</a:t>
            </a:r>
          </a:p>
        </p:txBody>
      </p:sp>
      <p:sp>
        <p:nvSpPr>
          <p:cNvPr id="285703" name="WordArt 7"/>
          <p:cNvSpPr>
            <a:spLocks noChangeArrowheads="1" noChangeShapeType="1" noTextEdit="1"/>
          </p:cNvSpPr>
          <p:nvPr/>
        </p:nvSpPr>
        <p:spPr bwMode="auto">
          <a:xfrm>
            <a:off x="1143000" y="1752600"/>
            <a:ext cx="6553200" cy="5105400"/>
          </a:xfrm>
          <a:prstGeom prst="rect">
            <a:avLst/>
          </a:prstGeom>
        </p:spPr>
        <p:txBody>
          <a:bodyPr spcFirstLastPara="1" wrap="none" fromWordArt="1">
            <a:prstTxWarp prst="textArchUp">
              <a:avLst>
                <a:gd name="adj" fmla="val 10800000"/>
              </a:avLst>
            </a:prstTxWarp>
          </a:bodyPr>
          <a:lstStyle/>
          <a:p>
            <a:pPr algn="ctr">
              <a:defRPr/>
            </a:pPr>
            <a:r>
              <a:rPr lang="en-US" sz="6000" b="1" kern="10">
                <a:ln w="9525">
                  <a:solidFill>
                    <a:srgbClr val="FF0000"/>
                  </a:solidFill>
                  <a:round/>
                  <a:headEnd/>
                  <a:tailEnd/>
                </a:ln>
                <a:gradFill rotWithShape="1">
                  <a:gsLst>
                    <a:gs pos="0">
                      <a:srgbClr val="FFFF00"/>
                    </a:gs>
                    <a:gs pos="100000">
                      <a:schemeClr val="accent1"/>
                    </a:gs>
                  </a:gsLst>
                  <a:lin ang="5400000" scaled="1"/>
                </a:gradFill>
                <a:latin typeface="Arial"/>
              </a:rPr>
              <a:t>RUNG CHUÔNG VÀNG</a:t>
            </a:r>
          </a:p>
        </p:txBody>
      </p:sp>
      <p:pic>
        <p:nvPicPr>
          <p:cNvPr id="50183" name="Picture 8" descr="a"/>
          <p:cNvPicPr>
            <a:picLocks noChangeAspect="1" noChangeArrowheads="1" noCrop="1"/>
          </p:cNvPicPr>
          <p:nvPr/>
        </p:nvPicPr>
        <p:blipFill>
          <a:blip r:embed="rId4"/>
          <a:srcRect/>
          <a:stretch>
            <a:fillRect/>
          </a:stretch>
        </p:blipFill>
        <p:spPr bwMode="auto">
          <a:xfrm>
            <a:off x="2514600" y="2514600"/>
            <a:ext cx="3886200" cy="3886200"/>
          </a:xfrm>
          <a:prstGeom prst="rect">
            <a:avLst/>
          </a:prstGeom>
          <a:noFill/>
          <a:ln w="9525">
            <a:noFill/>
            <a:miter lim="800000"/>
            <a:headEnd/>
            <a:tailEnd/>
          </a:ln>
        </p:spPr>
      </p:pic>
    </p:spTree>
  </p:cSld>
  <p:clrMapOvr>
    <a:masterClrMapping/>
  </p:clrMapOvr>
  <p:transition spd="slow">
    <p:sndAc>
      <p:stSnd>
        <p:snd r:embed="rId2" name="Slide moi.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4" fill="hold" nodeType="afterEffect">
                                  <p:stCondLst>
                                    <p:cond delay="0"/>
                                  </p:stCondLst>
                                  <p:iterate type="lt">
                                    <p:tmPct val="0"/>
                                  </p:iterate>
                                  <p:childTnLst>
                                    <p:set>
                                      <p:cBhvr>
                                        <p:cTn id="6" dur="1" fill="hold">
                                          <p:stCondLst>
                                            <p:cond delay="0"/>
                                          </p:stCondLst>
                                        </p:cTn>
                                        <p:tgtEl>
                                          <p:spTgt spid="285701">
                                            <p:txEl>
                                              <p:pRg st="0" end="0"/>
                                            </p:txEl>
                                          </p:spTgt>
                                        </p:tgtEl>
                                        <p:attrNameLst>
                                          <p:attrName>style.visibility</p:attrName>
                                        </p:attrNameLst>
                                      </p:cBhvr>
                                      <p:to>
                                        <p:strVal val="visible"/>
                                      </p:to>
                                    </p:set>
                                    <p:anim calcmode="lin" valueType="num">
                                      <p:cBhvr additive="base">
                                        <p:cTn id="7" dur="5000" fill="hold"/>
                                        <p:tgtEl>
                                          <p:spTgt spid="28570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85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nodeType="clickEffect">
                                  <p:stCondLst>
                                    <p:cond delay="0"/>
                                  </p:stCondLst>
                                  <p:childTnLst>
                                    <p:set>
                                      <p:cBhvr>
                                        <p:cTn id="12" dur="1" fill="hold">
                                          <p:stCondLst>
                                            <p:cond delay="0"/>
                                          </p:stCondLst>
                                        </p:cTn>
                                        <p:tgtEl>
                                          <p:spTgt spid="285703"/>
                                        </p:tgtEl>
                                        <p:attrNameLst>
                                          <p:attrName>style.visibility</p:attrName>
                                        </p:attrNameLst>
                                      </p:cBhvr>
                                      <p:to>
                                        <p:strVal val="visible"/>
                                      </p:to>
                                    </p:set>
                                    <p:anim calcmode="lin" valueType="num">
                                      <p:cBhvr additive="base">
                                        <p:cTn id="13" dur="1000" fill="hold"/>
                                        <p:tgtEl>
                                          <p:spTgt spid="285703"/>
                                        </p:tgtEl>
                                        <p:attrNameLst>
                                          <p:attrName>ppt_x</p:attrName>
                                        </p:attrNameLst>
                                      </p:cBhvr>
                                      <p:tavLst>
                                        <p:tav tm="0">
                                          <p:val>
                                            <p:strVal val="#ppt_x"/>
                                          </p:val>
                                        </p:tav>
                                        <p:tav tm="100000">
                                          <p:val>
                                            <p:strVal val="#ppt_x"/>
                                          </p:val>
                                        </p:tav>
                                      </p:tavLst>
                                    </p:anim>
                                    <p:anim calcmode="lin" valueType="num">
                                      <p:cBhvr additive="base">
                                        <p:cTn id="14" dur="1000" fill="hold"/>
                                        <p:tgtEl>
                                          <p:spTgt spid="28570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iterate type="lt">
                                    <p:tmPct val="0"/>
                                  </p:iterate>
                                  <p:childTnLst>
                                    <p:set>
                                      <p:cBhvr>
                                        <p:cTn id="18" dur="1" fill="hold">
                                          <p:stCondLst>
                                            <p:cond delay="0"/>
                                          </p:stCondLst>
                                        </p:cTn>
                                        <p:tgtEl>
                                          <p:spTgt spid="285701">
                                            <p:txEl>
                                              <p:pRg st="0" end="0"/>
                                            </p:txEl>
                                          </p:spTgt>
                                        </p:tgtEl>
                                        <p:attrNameLst>
                                          <p:attrName>style.visibility</p:attrName>
                                        </p:attrNameLst>
                                      </p:cBhvr>
                                      <p:to>
                                        <p:strVal val="visible"/>
                                      </p:to>
                                    </p:set>
                                    <p:anim calcmode="lin" valueType="num">
                                      <p:cBhvr additive="base">
                                        <p:cTn id="19" dur="500" fill="hold"/>
                                        <p:tgtEl>
                                          <p:spTgt spid="28570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570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01" grpId="0" build="allAtOnce"/>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body" idx="1"/>
          </p:nvPr>
        </p:nvSpPr>
        <p:spPr>
          <a:xfrm>
            <a:off x="0" y="0"/>
            <a:ext cx="8991600" cy="6553200"/>
          </a:xfrm>
        </p:spPr>
        <p:txBody>
          <a:bodyPr/>
          <a:lstStyle/>
          <a:p>
            <a:pPr>
              <a:lnSpc>
                <a:spcPct val="90000"/>
              </a:lnSpc>
              <a:buFont typeface="Wingdings" pitchFamily="2" charset="2"/>
              <a:buNone/>
              <a:defRPr/>
            </a:pPr>
            <a:r>
              <a:rPr lang="en-US" sz="2800" b="1" smtClean="0">
                <a:solidFill>
                  <a:srgbClr val="FFFF00"/>
                </a:solidFill>
                <a:latin typeface="Arial"/>
              </a:rPr>
              <a:t>	</a:t>
            </a:r>
            <a:r>
              <a:rPr lang="en-US" sz="2800" b="1" u="sng" smtClean="0">
                <a:solidFill>
                  <a:srgbClr val="FFFF00"/>
                </a:solidFill>
                <a:latin typeface="Arial"/>
              </a:rPr>
              <a:t>Câu hỏi 1:</a:t>
            </a:r>
          </a:p>
          <a:p>
            <a:pPr>
              <a:lnSpc>
                <a:spcPct val="90000"/>
              </a:lnSpc>
              <a:buFont typeface="Wingdings" pitchFamily="2" charset="2"/>
              <a:buNone/>
              <a:defRPr/>
            </a:pPr>
            <a:r>
              <a:rPr lang="en-US" sz="2800" b="1" smtClean="0">
                <a:latin typeface="Arial"/>
              </a:rPr>
              <a:t>	Đọc đoạn văn sau: …Ông kể lại câu chuyện và buồn rầu bảo: ”Nếu không có trứng gà trống, chắc ông phải chết”. Đứa cháu suy nghĩ một lát rồi nói: ’’ Ông đừng lo, cháu đã có cách. Đến ngày phải nộp trứng, ông cứ cho cháu đi cùng.”</a:t>
            </a:r>
          </a:p>
          <a:p>
            <a:pPr>
              <a:lnSpc>
                <a:spcPct val="90000"/>
              </a:lnSpc>
              <a:buFont typeface="Wingdings" pitchFamily="2" charset="2"/>
              <a:buNone/>
              <a:defRPr/>
            </a:pPr>
            <a:r>
              <a:rPr lang="en-US" sz="2800" b="1" smtClean="0">
                <a:latin typeface="Arial"/>
              </a:rPr>
              <a:t>	- </a:t>
            </a:r>
            <a:r>
              <a:rPr lang="en-US" sz="2800" b="1" smtClean="0">
                <a:solidFill>
                  <a:srgbClr val="FFFF00"/>
                </a:solidFill>
                <a:latin typeface="Arial"/>
              </a:rPr>
              <a:t>Dấu ngoặc kép trong đoạn văn trên được dùng trong trường hợp nào? Chọn câu trả lời đúng nhất:</a:t>
            </a:r>
          </a:p>
          <a:p>
            <a:pPr>
              <a:lnSpc>
                <a:spcPct val="90000"/>
              </a:lnSpc>
              <a:buFont typeface="Wingdings" pitchFamily="2" charset="2"/>
              <a:buNone/>
              <a:defRPr/>
            </a:pPr>
            <a:r>
              <a:rPr lang="en-US" sz="2800" b="1" smtClean="0">
                <a:latin typeface="Arial"/>
              </a:rPr>
              <a:t>	A. Dẫn lời nói trực tiếp của nhân vật.</a:t>
            </a:r>
          </a:p>
          <a:p>
            <a:pPr>
              <a:lnSpc>
                <a:spcPct val="90000"/>
              </a:lnSpc>
              <a:buFont typeface="Wingdings" pitchFamily="2" charset="2"/>
              <a:buNone/>
              <a:defRPr/>
            </a:pPr>
            <a:r>
              <a:rPr lang="en-US" sz="2800" b="1" smtClean="0">
                <a:latin typeface="Arial"/>
              </a:rPr>
              <a:t>	B. Đánh dấu những từ ngữ được dùng với ý nghĩa đặc biệt.</a:t>
            </a:r>
          </a:p>
          <a:p>
            <a:pPr>
              <a:lnSpc>
                <a:spcPct val="90000"/>
              </a:lnSpc>
              <a:buFont typeface="Wingdings" pitchFamily="2" charset="2"/>
              <a:buNone/>
              <a:defRPr/>
            </a:pPr>
            <a:r>
              <a:rPr lang="en-US" sz="2800" b="1" smtClean="0">
                <a:latin typeface="Arial"/>
              </a:rPr>
              <a:t>	C. Cả hai ý A và B.</a:t>
            </a:r>
          </a:p>
          <a:p>
            <a:pPr>
              <a:lnSpc>
                <a:spcPct val="90000"/>
              </a:lnSpc>
              <a:buFont typeface="Wingdings" pitchFamily="2" charset="2"/>
              <a:buNone/>
              <a:defRPr/>
            </a:pPr>
            <a:r>
              <a:rPr lang="en-US" sz="2800" b="1" smtClean="0">
                <a:solidFill>
                  <a:srgbClr val="FFFF00"/>
                </a:solidFill>
                <a:latin typeface="Arial"/>
              </a:rPr>
              <a:t>	</a:t>
            </a:r>
            <a:r>
              <a:rPr lang="en-US" sz="2800" b="1" u="sng" smtClean="0">
                <a:solidFill>
                  <a:srgbClr val="FFFF00"/>
                </a:solidFill>
                <a:latin typeface="Arial"/>
              </a:rPr>
              <a:t>Đáp án</a:t>
            </a:r>
            <a:r>
              <a:rPr lang="en-US" sz="2800" b="1" smtClean="0">
                <a:solidFill>
                  <a:srgbClr val="FFFF00"/>
                </a:solidFill>
                <a:latin typeface="Arial"/>
              </a:rPr>
              <a:t>:  A</a:t>
            </a:r>
          </a:p>
          <a:p>
            <a:pPr>
              <a:lnSpc>
                <a:spcPct val="90000"/>
              </a:lnSpc>
              <a:buFont typeface="Wingdings" pitchFamily="2" charset="2"/>
              <a:buNone/>
              <a:defRPr/>
            </a:pPr>
            <a:endParaRPr lang="en-US" sz="2800" b="1" smtClean="0">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80578">
                                            <p:txEl>
                                              <p:pRg st="0" end="0"/>
                                            </p:txEl>
                                          </p:spTgt>
                                        </p:tgtEl>
                                        <p:attrNameLst>
                                          <p:attrName>style.visibility</p:attrName>
                                        </p:attrNameLst>
                                      </p:cBhvr>
                                      <p:to>
                                        <p:strVal val="visible"/>
                                      </p:to>
                                    </p:set>
                                    <p:animEffect transition="in" filter="slide(fromBottom)">
                                      <p:cBhvr>
                                        <p:cTn id="7" dur="500"/>
                                        <p:tgtEl>
                                          <p:spTgt spid="280578">
                                            <p:txEl>
                                              <p:pRg st="0" end="0"/>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280578">
                                            <p:txEl>
                                              <p:pRg st="1" end="1"/>
                                            </p:txEl>
                                          </p:spTgt>
                                        </p:tgtEl>
                                        <p:attrNameLst>
                                          <p:attrName>style.visibility</p:attrName>
                                        </p:attrNameLst>
                                      </p:cBhvr>
                                      <p:to>
                                        <p:strVal val="visible"/>
                                      </p:to>
                                    </p:set>
                                    <p:animEffect transition="in" filter="slide(fromBottom)">
                                      <p:cBhvr>
                                        <p:cTn id="10" dur="500"/>
                                        <p:tgtEl>
                                          <p:spTgt spid="280578">
                                            <p:txEl>
                                              <p:pRg st="1" end="1"/>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280578">
                                            <p:txEl>
                                              <p:pRg st="2" end="2"/>
                                            </p:txEl>
                                          </p:spTgt>
                                        </p:tgtEl>
                                        <p:attrNameLst>
                                          <p:attrName>style.visibility</p:attrName>
                                        </p:attrNameLst>
                                      </p:cBhvr>
                                      <p:to>
                                        <p:strVal val="visible"/>
                                      </p:to>
                                    </p:set>
                                    <p:animEffect transition="in" filter="slide(fromBottom)">
                                      <p:cBhvr>
                                        <p:cTn id="13" dur="500"/>
                                        <p:tgtEl>
                                          <p:spTgt spid="280578">
                                            <p:txEl>
                                              <p:pRg st="2" end="2"/>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80578">
                                            <p:txEl>
                                              <p:pRg st="3" end="3"/>
                                            </p:txEl>
                                          </p:spTgt>
                                        </p:tgtEl>
                                        <p:attrNameLst>
                                          <p:attrName>style.visibility</p:attrName>
                                        </p:attrNameLst>
                                      </p:cBhvr>
                                      <p:to>
                                        <p:strVal val="visible"/>
                                      </p:to>
                                    </p:set>
                                    <p:animEffect transition="in" filter="slide(fromBottom)">
                                      <p:cBhvr>
                                        <p:cTn id="16" dur="500"/>
                                        <p:tgtEl>
                                          <p:spTgt spid="280578">
                                            <p:txEl>
                                              <p:pRg st="3" end="3"/>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280578">
                                            <p:txEl>
                                              <p:pRg st="4" end="4"/>
                                            </p:txEl>
                                          </p:spTgt>
                                        </p:tgtEl>
                                        <p:attrNameLst>
                                          <p:attrName>style.visibility</p:attrName>
                                        </p:attrNameLst>
                                      </p:cBhvr>
                                      <p:to>
                                        <p:strVal val="visible"/>
                                      </p:to>
                                    </p:set>
                                    <p:animEffect transition="in" filter="slide(fromBottom)">
                                      <p:cBhvr>
                                        <p:cTn id="19" dur="500"/>
                                        <p:tgtEl>
                                          <p:spTgt spid="280578">
                                            <p:txEl>
                                              <p:pRg st="4" end="4"/>
                                            </p:txEl>
                                          </p:spTgt>
                                        </p:tgtEl>
                                      </p:cBhvr>
                                    </p:animEffect>
                                  </p:childTnLst>
                                </p:cTn>
                              </p:par>
                              <p:par>
                                <p:cTn id="20" presetID="12" presetClass="entr" presetSubtype="4" fill="hold" nodeType="withEffect">
                                  <p:stCondLst>
                                    <p:cond delay="0"/>
                                  </p:stCondLst>
                                  <p:childTnLst>
                                    <p:set>
                                      <p:cBhvr>
                                        <p:cTn id="21" dur="1" fill="hold">
                                          <p:stCondLst>
                                            <p:cond delay="0"/>
                                          </p:stCondLst>
                                        </p:cTn>
                                        <p:tgtEl>
                                          <p:spTgt spid="280578">
                                            <p:txEl>
                                              <p:pRg st="5" end="5"/>
                                            </p:txEl>
                                          </p:spTgt>
                                        </p:tgtEl>
                                        <p:attrNameLst>
                                          <p:attrName>style.visibility</p:attrName>
                                        </p:attrNameLst>
                                      </p:cBhvr>
                                      <p:to>
                                        <p:strVal val="visible"/>
                                      </p:to>
                                    </p:set>
                                    <p:animEffect transition="in" filter="slide(fromBottom)">
                                      <p:cBhvr>
                                        <p:cTn id="22" dur="500"/>
                                        <p:tgtEl>
                                          <p:spTgt spid="280578">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280578">
                                            <p:txEl>
                                              <p:pRg st="6" end="6"/>
                                            </p:txEl>
                                          </p:spTgt>
                                        </p:tgtEl>
                                        <p:attrNameLst>
                                          <p:attrName>style.visibility</p:attrName>
                                        </p:attrNameLst>
                                      </p:cBhvr>
                                      <p:to>
                                        <p:strVal val="visible"/>
                                      </p:to>
                                    </p:set>
                                    <p:animEffect transition="in" filter="slide(fromBottom)">
                                      <p:cBhvr>
                                        <p:cTn id="27" dur="3000"/>
                                        <p:tgtEl>
                                          <p:spTgt spid="2805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body" idx="1"/>
          </p:nvPr>
        </p:nvSpPr>
        <p:spPr>
          <a:xfrm>
            <a:off x="0" y="0"/>
            <a:ext cx="8991600" cy="6553200"/>
          </a:xfrm>
        </p:spPr>
        <p:txBody>
          <a:bodyPr/>
          <a:lstStyle/>
          <a:p>
            <a:pPr marL="609600" indent="-609600">
              <a:buFont typeface="Wingdings" pitchFamily="2" charset="2"/>
              <a:buNone/>
              <a:defRPr/>
            </a:pPr>
            <a:r>
              <a:rPr lang="en-US" b="1" u="sng" smtClean="0">
                <a:solidFill>
                  <a:srgbClr val="FFFF00"/>
                </a:solidFill>
                <a:latin typeface="Arial"/>
              </a:rPr>
              <a:t>Câu hỏi 3:</a:t>
            </a:r>
          </a:p>
          <a:p>
            <a:pPr marL="609600" indent="-609600" algn="just">
              <a:buFont typeface="Wingdings" pitchFamily="2" charset="2"/>
              <a:buNone/>
              <a:defRPr/>
            </a:pPr>
            <a:r>
              <a:rPr lang="en-US" b="1" smtClean="0">
                <a:latin typeface="Arial"/>
              </a:rPr>
              <a:t>Bạch Thái Bưởi được người đương thời gọi là ông vua tàu thuỷ. </a:t>
            </a:r>
          </a:p>
          <a:p>
            <a:pPr marL="609600" indent="-609600" algn="just">
              <a:buFont typeface="Wingdings" pitchFamily="2" charset="2"/>
              <a:buNone/>
              <a:defRPr/>
            </a:pPr>
            <a:r>
              <a:rPr lang="en-US" b="1" smtClean="0">
                <a:solidFill>
                  <a:srgbClr val="FFFF00"/>
                </a:solidFill>
                <a:latin typeface="Arial"/>
              </a:rPr>
              <a:t>Hoa biết trong câu này có từ dùng với ý nghĩa đặc biệt nhưng chưa biết nên đặt dấu ngoặc kép vào chỗ nào? Hãy tìm giúp bạn:</a:t>
            </a:r>
          </a:p>
          <a:p>
            <a:pPr marL="609600" indent="-609600" algn="just">
              <a:buFont typeface="Wingdings" pitchFamily="2" charset="2"/>
              <a:buNone/>
              <a:defRPr/>
            </a:pPr>
            <a:r>
              <a:rPr lang="en-US" b="1" smtClean="0">
                <a:latin typeface="Arial"/>
              </a:rPr>
              <a:t>A. ”Bạch Thái Bưởi”</a:t>
            </a:r>
          </a:p>
          <a:p>
            <a:pPr marL="609600" indent="-609600" algn="just">
              <a:buFont typeface="Wingdings" pitchFamily="2" charset="2"/>
              <a:buNone/>
              <a:defRPr/>
            </a:pPr>
            <a:r>
              <a:rPr lang="en-US" b="1" smtClean="0">
                <a:latin typeface="Arial"/>
              </a:rPr>
              <a:t>B. ” Ông vua tàu thuỷ”</a:t>
            </a:r>
          </a:p>
          <a:p>
            <a:pPr marL="609600" indent="-609600" algn="just">
              <a:buFont typeface="Wingdings" pitchFamily="2" charset="2"/>
              <a:buNone/>
              <a:defRPr/>
            </a:pPr>
            <a:r>
              <a:rPr lang="en-US" b="1" smtClean="0">
                <a:latin typeface="Arial"/>
              </a:rPr>
              <a:t>C. ”Người đương thời”</a:t>
            </a:r>
          </a:p>
          <a:p>
            <a:pPr marL="609600" indent="-609600">
              <a:buFont typeface="Wingdings" pitchFamily="2" charset="2"/>
              <a:buNone/>
              <a:defRPr/>
            </a:pPr>
            <a:r>
              <a:rPr lang="en-US" b="1" u="sng" smtClean="0">
                <a:solidFill>
                  <a:srgbClr val="FFFF00"/>
                </a:solidFill>
                <a:latin typeface="Arial"/>
              </a:rPr>
              <a:t>Đáp án:</a:t>
            </a:r>
            <a:r>
              <a:rPr lang="en-US" b="1" smtClean="0">
                <a:solidFill>
                  <a:srgbClr val="FFFF00"/>
                </a:solidFill>
                <a:latin typeface="Arial"/>
              </a:rPr>
              <a:t>  B</a:t>
            </a:r>
          </a:p>
          <a:p>
            <a:pPr marL="609600" indent="-609600">
              <a:buFont typeface="Wingdings" pitchFamily="2" charset="2"/>
              <a:buAutoNum type="alphaUcPeriod"/>
              <a:defRPr/>
            </a:pPr>
            <a:endParaRPr lang="en-US" b="1" smtClean="0">
              <a:latin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1602">
                                            <p:txEl>
                                              <p:pRg st="0" end="0"/>
                                            </p:txEl>
                                          </p:spTgt>
                                        </p:tgtEl>
                                        <p:attrNameLst>
                                          <p:attrName>style.visibility</p:attrName>
                                        </p:attrNameLst>
                                      </p:cBhvr>
                                      <p:to>
                                        <p:strVal val="visible"/>
                                      </p:to>
                                    </p:set>
                                    <p:anim calcmode="lin" valueType="num">
                                      <p:cBhvr additive="base">
                                        <p:cTn id="7" dur="500" fill="hold"/>
                                        <p:tgtEl>
                                          <p:spTgt spid="281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160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1602">
                                            <p:txEl>
                                              <p:pRg st="1" end="1"/>
                                            </p:txEl>
                                          </p:spTgt>
                                        </p:tgtEl>
                                        <p:attrNameLst>
                                          <p:attrName>style.visibility</p:attrName>
                                        </p:attrNameLst>
                                      </p:cBhvr>
                                      <p:to>
                                        <p:strVal val="visible"/>
                                      </p:to>
                                    </p:set>
                                    <p:anim calcmode="lin" valueType="num">
                                      <p:cBhvr additive="base">
                                        <p:cTn id="11" dur="500" fill="hold"/>
                                        <p:tgtEl>
                                          <p:spTgt spid="28160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8160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1602">
                                            <p:txEl>
                                              <p:pRg st="2" end="2"/>
                                            </p:txEl>
                                          </p:spTgt>
                                        </p:tgtEl>
                                        <p:attrNameLst>
                                          <p:attrName>style.visibility</p:attrName>
                                        </p:attrNameLst>
                                      </p:cBhvr>
                                      <p:to>
                                        <p:strVal val="visible"/>
                                      </p:to>
                                    </p:set>
                                    <p:anim calcmode="lin" valueType="num">
                                      <p:cBhvr additive="base">
                                        <p:cTn id="15" dur="500" fill="hold"/>
                                        <p:tgtEl>
                                          <p:spTgt spid="28160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8160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1602">
                                            <p:txEl>
                                              <p:pRg st="3" end="3"/>
                                            </p:txEl>
                                          </p:spTgt>
                                        </p:tgtEl>
                                        <p:attrNameLst>
                                          <p:attrName>style.visibility</p:attrName>
                                        </p:attrNameLst>
                                      </p:cBhvr>
                                      <p:to>
                                        <p:strVal val="visible"/>
                                      </p:to>
                                    </p:set>
                                    <p:anim calcmode="lin" valueType="num">
                                      <p:cBhvr additive="base">
                                        <p:cTn id="19" dur="500" fill="hold"/>
                                        <p:tgtEl>
                                          <p:spTgt spid="281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160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1602">
                                            <p:txEl>
                                              <p:pRg st="4" end="4"/>
                                            </p:txEl>
                                          </p:spTgt>
                                        </p:tgtEl>
                                        <p:attrNameLst>
                                          <p:attrName>style.visibility</p:attrName>
                                        </p:attrNameLst>
                                      </p:cBhvr>
                                      <p:to>
                                        <p:strVal val="visible"/>
                                      </p:to>
                                    </p:set>
                                    <p:anim calcmode="lin" valueType="num">
                                      <p:cBhvr additive="base">
                                        <p:cTn id="23" dur="500" fill="hold"/>
                                        <p:tgtEl>
                                          <p:spTgt spid="28160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160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1602">
                                            <p:txEl>
                                              <p:pRg st="5" end="5"/>
                                            </p:txEl>
                                          </p:spTgt>
                                        </p:tgtEl>
                                        <p:attrNameLst>
                                          <p:attrName>style.visibility</p:attrName>
                                        </p:attrNameLst>
                                      </p:cBhvr>
                                      <p:to>
                                        <p:strVal val="visible"/>
                                      </p:to>
                                    </p:set>
                                    <p:anim calcmode="lin" valueType="num">
                                      <p:cBhvr additive="base">
                                        <p:cTn id="27" dur="500" fill="hold"/>
                                        <p:tgtEl>
                                          <p:spTgt spid="28160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160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12" presetClass="entr" presetSubtype="4" fill="hold" nodeType="clickEffect">
                                  <p:stCondLst>
                                    <p:cond delay="0"/>
                                  </p:stCondLst>
                                  <p:childTnLst>
                                    <p:set>
                                      <p:cBhvr>
                                        <p:cTn id="32" dur="1" fill="hold">
                                          <p:stCondLst>
                                            <p:cond delay="0"/>
                                          </p:stCondLst>
                                        </p:cTn>
                                        <p:tgtEl>
                                          <p:spTgt spid="281602">
                                            <p:txEl>
                                              <p:pRg st="6" end="6"/>
                                            </p:txEl>
                                          </p:spTgt>
                                        </p:tgtEl>
                                        <p:attrNameLst>
                                          <p:attrName>style.visibility</p:attrName>
                                        </p:attrNameLst>
                                      </p:cBhvr>
                                      <p:to>
                                        <p:strVal val="visible"/>
                                      </p:to>
                                    </p:set>
                                    <p:animEffect transition="in" filter="slide(fromBottom)">
                                      <p:cBhvr>
                                        <p:cTn id="33" dur="3000"/>
                                        <p:tgtEl>
                                          <p:spTgt spid="28160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45686891_0b623589c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zoom dir="in"/>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body" idx="1"/>
          </p:nvPr>
        </p:nvSpPr>
        <p:spPr>
          <a:xfrm>
            <a:off x="0" y="0"/>
            <a:ext cx="8991600" cy="6553200"/>
          </a:xfrm>
        </p:spPr>
        <p:txBody>
          <a:bodyPr/>
          <a:lstStyle/>
          <a:p>
            <a:pPr algn="ctr">
              <a:buFont typeface="Wingdings" pitchFamily="2" charset="2"/>
              <a:buNone/>
              <a:defRPr/>
            </a:pPr>
            <a:endParaRPr lang="en-US" sz="4000" b="1" u="sng" smtClean="0">
              <a:solidFill>
                <a:srgbClr val="FFFF00"/>
              </a:solidFill>
              <a:latin typeface="Aria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a:spLocks noChangeArrowheads="1"/>
          </p:cNvSpPr>
          <p:nvPr/>
        </p:nvSpPr>
        <p:spPr bwMode="auto">
          <a:xfrm>
            <a:off x="304800" y="533400"/>
            <a:ext cx="8534400" cy="5943600"/>
          </a:xfrm>
          <a:prstGeom prst="rect">
            <a:avLst/>
          </a:prstGeom>
          <a:noFill/>
          <a:ln w="9525">
            <a:noFill/>
            <a:miter lim="800000"/>
            <a:headEnd/>
            <a:tailEnd/>
          </a:ln>
        </p:spPr>
        <p:txBody>
          <a:bodyPr anchor="ctr" anchorCtr="1"/>
          <a:lstStyle/>
          <a:p>
            <a:pPr marL="342900" indent="-342900" algn="ctr">
              <a:spcBef>
                <a:spcPct val="20000"/>
              </a:spcBef>
              <a:buClr>
                <a:schemeClr val="accent2"/>
              </a:buClr>
              <a:buSzPct val="75000"/>
              <a:buFont typeface="Wingdings" pitchFamily="2" charset="2"/>
              <a:buNone/>
              <a:defRPr/>
            </a:pPr>
            <a:r>
              <a:rPr kumimoji="1" lang="en-US" sz="2000" i="0" u="none">
                <a:solidFill>
                  <a:srgbClr val="FFFF00"/>
                </a:solidFill>
                <a:effectLst>
                  <a:outerShdw blurRad="38100" dist="38100" dir="2700000" algn="tl">
                    <a:srgbClr val="000000"/>
                  </a:outerShdw>
                </a:effectLst>
                <a:latin typeface="Arial"/>
              </a:rPr>
              <a:t>Thiết kế Bài giảng &amp; kỹ thuật vi tính</a:t>
            </a:r>
          </a:p>
          <a:p>
            <a:pPr marL="342900" indent="-342900" algn="ctr">
              <a:spcBef>
                <a:spcPct val="20000"/>
              </a:spcBef>
              <a:buClr>
                <a:schemeClr val="accent2"/>
              </a:buClr>
              <a:buSzPct val="75000"/>
              <a:buFont typeface="Wingdings" pitchFamily="2" charset="2"/>
              <a:buNone/>
              <a:defRPr/>
            </a:pPr>
            <a:r>
              <a:rPr kumimoji="1" lang="en-US" sz="2000" b="1" i="0" u="none">
                <a:solidFill>
                  <a:schemeClr val="bg1"/>
                </a:solidFill>
                <a:effectLst>
                  <a:outerShdw blurRad="38100" dist="38100" dir="2700000" algn="tl">
                    <a:srgbClr val="000000"/>
                  </a:outerShdw>
                </a:effectLst>
                <a:latin typeface="Arial"/>
              </a:rPr>
              <a:t>Thầy Nguyễn Văn Thái </a:t>
            </a:r>
          </a:p>
          <a:p>
            <a:pPr marL="342900" indent="-342900" algn="ctr">
              <a:spcBef>
                <a:spcPct val="20000"/>
              </a:spcBef>
              <a:buClr>
                <a:schemeClr val="accent2"/>
              </a:buClr>
              <a:buSzPct val="75000"/>
              <a:buFont typeface="Wingdings" pitchFamily="2" charset="2"/>
              <a:buNone/>
              <a:defRPr/>
            </a:pPr>
            <a:r>
              <a:rPr kumimoji="1" lang="en-US" sz="2000" b="1" i="0" u="none">
                <a:solidFill>
                  <a:schemeClr val="bg1"/>
                </a:solidFill>
                <a:effectLst>
                  <a:outerShdw blurRad="38100" dist="38100" dir="2700000" algn="tl">
                    <a:srgbClr val="000000"/>
                  </a:outerShdw>
                </a:effectLst>
                <a:latin typeface="Arial"/>
              </a:rPr>
              <a:t>Hiệu trưởng Trường Tiểu học Lương Thế Vinh</a:t>
            </a:r>
          </a:p>
          <a:p>
            <a:pPr marL="342900" indent="-342900" algn="ctr">
              <a:spcBef>
                <a:spcPct val="20000"/>
              </a:spcBef>
              <a:buClr>
                <a:schemeClr val="accent2"/>
              </a:buClr>
              <a:buSzPct val="75000"/>
              <a:buFont typeface="Wingdings" pitchFamily="2" charset="2"/>
              <a:buNone/>
              <a:defRPr/>
            </a:pPr>
            <a:r>
              <a:rPr kumimoji="1" lang="en-US" sz="2000" i="0" u="none">
                <a:solidFill>
                  <a:srgbClr val="FFFF00"/>
                </a:solidFill>
                <a:effectLst>
                  <a:outerShdw blurRad="38100" dist="38100" dir="2700000" algn="tl">
                    <a:srgbClr val="000000"/>
                  </a:outerShdw>
                </a:effectLst>
                <a:latin typeface="Arial"/>
              </a:rPr>
              <a:t>Thực hiện tiết dạy</a:t>
            </a:r>
          </a:p>
          <a:p>
            <a:pPr marL="342900" indent="-342900" algn="ctr">
              <a:spcBef>
                <a:spcPct val="20000"/>
              </a:spcBef>
              <a:buClr>
                <a:schemeClr val="accent2"/>
              </a:buClr>
              <a:buSzPct val="75000"/>
              <a:buFont typeface="Wingdings" pitchFamily="2" charset="2"/>
              <a:buNone/>
              <a:defRPr/>
            </a:pPr>
            <a:r>
              <a:rPr kumimoji="1" lang="en-US" sz="2000" b="1" i="0" u="none">
                <a:solidFill>
                  <a:schemeClr val="bg1"/>
                </a:solidFill>
                <a:effectLst>
                  <a:outerShdw blurRad="38100" dist="38100" dir="2700000" algn="tl">
                    <a:srgbClr val="000000"/>
                  </a:outerShdw>
                </a:effectLst>
                <a:latin typeface="Arial"/>
              </a:rPr>
              <a:t>Cô : Dương Thị Hương</a:t>
            </a:r>
          </a:p>
          <a:p>
            <a:pPr marL="342900" indent="-342900" algn="ctr">
              <a:spcBef>
                <a:spcPct val="20000"/>
              </a:spcBef>
              <a:buClr>
                <a:schemeClr val="accent2"/>
              </a:buClr>
              <a:buSzPct val="75000"/>
              <a:buFont typeface="Wingdings" pitchFamily="2" charset="2"/>
              <a:buNone/>
              <a:defRPr/>
            </a:pPr>
            <a:r>
              <a:rPr kumimoji="1" lang="en-US" sz="2000" b="1" i="0" u="none">
                <a:solidFill>
                  <a:schemeClr val="bg1"/>
                </a:solidFill>
                <a:effectLst>
                  <a:outerShdw blurRad="38100" dist="38100" dir="2700000" algn="tl">
                    <a:srgbClr val="000000"/>
                  </a:outerShdw>
                </a:effectLst>
                <a:latin typeface="Arial"/>
              </a:rPr>
              <a:t>GV lớp 4A Trường TH Lương Thế Vinh</a:t>
            </a:r>
          </a:p>
          <a:p>
            <a:pPr marL="342900" indent="-342900" algn="just">
              <a:spcBef>
                <a:spcPct val="20000"/>
              </a:spcBef>
              <a:buClr>
                <a:schemeClr val="accent2"/>
              </a:buClr>
              <a:buSzPct val="75000"/>
              <a:buFont typeface="Wingdings" pitchFamily="2" charset="2"/>
              <a:buNone/>
              <a:defRPr/>
            </a:pPr>
            <a:endParaRPr kumimoji="1" lang="en-US" sz="2000" b="1" i="0" u="none">
              <a:solidFill>
                <a:schemeClr val="bg1"/>
              </a:solidFill>
              <a:effectLst>
                <a:outerShdw blurRad="38100" dist="38100" dir="2700000" algn="tl">
                  <a:srgbClr val="000000"/>
                </a:outerShdw>
              </a:effectLst>
              <a:latin typeface="Arial"/>
            </a:endParaRPr>
          </a:p>
          <a:p>
            <a:pPr marL="342900" indent="-342900" algn="ctr">
              <a:spcBef>
                <a:spcPct val="20000"/>
              </a:spcBef>
              <a:buClr>
                <a:schemeClr val="accent2"/>
              </a:buClr>
              <a:buSzPct val="75000"/>
              <a:buFont typeface="Wingdings" pitchFamily="2" charset="2"/>
              <a:buNone/>
              <a:defRPr/>
            </a:pPr>
            <a:endParaRPr kumimoji="1" lang="en-US" sz="3200" i="0" u="none">
              <a:solidFill>
                <a:srgbClr val="00FF00"/>
              </a:solidFill>
              <a:effectLst>
                <a:outerShdw blurRad="38100" dist="38100" dir="2700000" algn="tl">
                  <a:srgbClr val="000000"/>
                </a:outerShdw>
              </a:effectLst>
              <a:latin typeface="Arial"/>
            </a:endParaRPr>
          </a:p>
          <a:p>
            <a:pPr marL="342900" indent="-342900" algn="ctr">
              <a:spcBef>
                <a:spcPct val="20000"/>
              </a:spcBef>
              <a:buClr>
                <a:schemeClr val="accent2"/>
              </a:buClr>
              <a:buSzPct val="75000"/>
              <a:buFont typeface="Wingdings" pitchFamily="2" charset="2"/>
              <a:buNone/>
              <a:defRPr/>
            </a:pPr>
            <a:endParaRPr kumimoji="1" lang="en-US" sz="3200" i="0" u="none">
              <a:solidFill>
                <a:srgbClr val="00FF00"/>
              </a:solidFill>
              <a:effectLst>
                <a:outerShdw blurRad="38100" dist="38100" dir="2700000" algn="tl">
                  <a:srgbClr val="000000"/>
                </a:outerShdw>
              </a:effectLst>
              <a:latin typeface="Arial"/>
            </a:endParaRPr>
          </a:p>
          <a:p>
            <a:pPr marL="342900" indent="-342900" algn="ctr">
              <a:spcBef>
                <a:spcPct val="20000"/>
              </a:spcBef>
              <a:buClr>
                <a:schemeClr val="accent2"/>
              </a:buClr>
              <a:buSzPct val="75000"/>
              <a:buFont typeface="Wingdings" pitchFamily="2" charset="2"/>
              <a:buNone/>
              <a:defRPr/>
            </a:pPr>
            <a:r>
              <a:rPr kumimoji="1" lang="en-US" sz="3200" i="0" u="none">
                <a:solidFill>
                  <a:srgbClr val="00FF00"/>
                </a:solidFill>
                <a:effectLst>
                  <a:outerShdw blurRad="38100" dist="38100" dir="2700000" algn="tl">
                    <a:srgbClr val="000000"/>
                  </a:outerShdw>
                </a:effectLst>
                <a:latin typeface="Arial"/>
              </a:rPr>
              <a:t>XIN CHÂN THÀNH CẢM ƠN CÁC THẦY, CÔ GIÁO, HỌC SINH ĐÃ GIÚP CHÚNG TÔI HOÀN THÀNH BÀI GIẢNG NÀY</a:t>
            </a:r>
            <a:endParaRPr kumimoji="1" lang="en-US" sz="3200" i="0" u="none">
              <a:solidFill>
                <a:srgbClr val="FFFF00"/>
              </a:solidFill>
              <a:effectLst>
                <a:outerShdw blurRad="38100" dist="38100" dir="2700000" algn="tl">
                  <a:srgbClr val="000000"/>
                </a:outerShdw>
              </a:effectLst>
              <a:latin typeface="Arial"/>
            </a:endParaRPr>
          </a:p>
        </p:txBody>
      </p:sp>
      <p:sp>
        <p:nvSpPr>
          <p:cNvPr id="272387" name="WordArt 3"/>
          <p:cNvSpPr>
            <a:spLocks noChangeArrowheads="1" noChangeShapeType="1" noTextEdit="1"/>
          </p:cNvSpPr>
          <p:nvPr/>
        </p:nvSpPr>
        <p:spPr bwMode="auto">
          <a:xfrm>
            <a:off x="457200" y="3048000"/>
            <a:ext cx="8686800" cy="2362200"/>
          </a:xfrm>
          <a:prstGeom prst="rect">
            <a:avLst/>
          </a:prstGeom>
        </p:spPr>
        <p:txBody>
          <a:bodyPr wrap="none" fromWordArt="1">
            <a:prstTxWarp prst="textFadeUp">
              <a:avLst>
                <a:gd name="adj" fmla="val 22935"/>
              </a:avLst>
            </a:prstTxWarp>
          </a:bodyPr>
          <a:lstStyle/>
          <a:p>
            <a:pPr algn="ctr">
              <a:defRPr/>
            </a:pPr>
            <a:r>
              <a:rPr lang="en-US" sz="3600" b="1" kern="10">
                <a:ln w="12700">
                  <a:solidFill>
                    <a:srgbClr val="B2B2B2"/>
                  </a:solidFill>
                  <a:round/>
                  <a:headEnd/>
                  <a:tailEnd/>
                </a:ln>
                <a:gradFill rotWithShape="0">
                  <a:gsLst>
                    <a:gs pos="0">
                      <a:srgbClr val="00FF00"/>
                    </a:gs>
                    <a:gs pos="50000">
                      <a:srgbClr val="FF9933"/>
                    </a:gs>
                    <a:gs pos="100000">
                      <a:srgbClr val="00FF00"/>
                    </a:gs>
                  </a:gsLst>
                  <a:lin ang="2700000" scaled="1"/>
                </a:gradFill>
                <a:effectLst>
                  <a:outerShdw dist="35921" dir="2700000" sy="50000" rotWithShape="0">
                    <a:srgbClr val="875B0D">
                      <a:alpha val="70000"/>
                    </a:srgbClr>
                  </a:outerShdw>
                </a:effectLst>
                <a:latin typeface="Arial"/>
                <a:cs typeface="Tahoma"/>
              </a:rPr>
              <a:t>XIN CHÀO VÀ HẸN GẶP LẠI</a:t>
            </a:r>
          </a:p>
        </p:txBody>
      </p:sp>
      <p:pic>
        <p:nvPicPr>
          <p:cNvPr id="54276" name="Picture 4" descr="00"/>
          <p:cNvPicPr>
            <a:picLocks noChangeAspect="1" noChangeArrowheads="1" noCrop="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72389" name="Rectangle 3"/>
          <p:cNvSpPr>
            <a:spLocks noChangeArrowheads="1"/>
          </p:cNvSpPr>
          <p:nvPr/>
        </p:nvSpPr>
        <p:spPr bwMode="auto">
          <a:xfrm>
            <a:off x="457200" y="685800"/>
            <a:ext cx="8534400" cy="5943600"/>
          </a:xfrm>
          <a:prstGeom prst="rect">
            <a:avLst/>
          </a:prstGeom>
          <a:noFill/>
          <a:ln w="9525">
            <a:noFill/>
            <a:miter lim="800000"/>
            <a:headEnd/>
            <a:tailEnd/>
          </a:ln>
        </p:spPr>
        <p:txBody>
          <a:bodyPr anchor="ctr" anchorCtr="1"/>
          <a:lstStyle/>
          <a:p>
            <a:pPr marL="342900" indent="-342900" algn="ctr">
              <a:spcBef>
                <a:spcPct val="20000"/>
              </a:spcBef>
              <a:buClr>
                <a:schemeClr val="accent2"/>
              </a:buClr>
              <a:buSzPct val="75000"/>
              <a:buFont typeface="Wingdings" pitchFamily="2" charset="2"/>
              <a:buNone/>
              <a:defRPr/>
            </a:pPr>
            <a:endParaRPr kumimoji="1" lang="en-US" sz="2400" i="0" u="none">
              <a:solidFill>
                <a:schemeClr val="tx2"/>
              </a:solidFill>
              <a:effectLst>
                <a:outerShdw blurRad="38100" dist="38100" dir="2700000" algn="tl">
                  <a:srgbClr val="000000"/>
                </a:outerShdw>
              </a:effectLst>
              <a:latin typeface="Arial"/>
            </a:endParaRPr>
          </a:p>
          <a:p>
            <a:pPr marL="342900" indent="-342900" algn="ctr">
              <a:spcBef>
                <a:spcPct val="20000"/>
              </a:spcBef>
              <a:buClr>
                <a:schemeClr val="accent2"/>
              </a:buClr>
              <a:buSzPct val="75000"/>
              <a:buFont typeface="Wingdings" pitchFamily="2" charset="2"/>
              <a:buNone/>
              <a:defRPr/>
            </a:pPr>
            <a:endParaRPr kumimoji="1" lang="en-US" sz="2400" i="0" u="none">
              <a:solidFill>
                <a:schemeClr val="tx2"/>
              </a:solidFill>
              <a:effectLst>
                <a:outerShdw blurRad="38100" dist="38100" dir="2700000" algn="tl">
                  <a:srgbClr val="000000"/>
                </a:outerShdw>
              </a:effectLst>
              <a:latin typeface="Arial"/>
            </a:endParaRPr>
          </a:p>
          <a:p>
            <a:pPr marL="342900" indent="-342900" algn="ctr">
              <a:spcBef>
                <a:spcPct val="20000"/>
              </a:spcBef>
              <a:buClr>
                <a:schemeClr val="accent2"/>
              </a:buClr>
              <a:buSzPct val="75000"/>
              <a:buFont typeface="Wingdings" pitchFamily="2" charset="2"/>
              <a:buNone/>
              <a:defRPr/>
            </a:pPr>
            <a:endParaRPr kumimoji="1" lang="en-US" sz="3200" i="0" u="none">
              <a:solidFill>
                <a:srgbClr val="00FF00"/>
              </a:solidFill>
              <a:effectLst>
                <a:outerShdw blurRad="38100" dist="38100" dir="2700000" algn="tl">
                  <a:srgbClr val="000000"/>
                </a:outerShdw>
              </a:effectLst>
              <a:latin typeface="Arial"/>
            </a:endParaRPr>
          </a:p>
          <a:p>
            <a:pPr marL="342900" indent="-342900" algn="ctr">
              <a:spcBef>
                <a:spcPct val="20000"/>
              </a:spcBef>
              <a:buClr>
                <a:schemeClr val="accent2"/>
              </a:buClr>
              <a:buSzPct val="75000"/>
              <a:buFont typeface="Wingdings" pitchFamily="2" charset="2"/>
              <a:buNone/>
              <a:defRPr/>
            </a:pPr>
            <a:endParaRPr kumimoji="1" lang="en-US" sz="3200" i="0" u="none">
              <a:solidFill>
                <a:srgbClr val="00FF00"/>
              </a:solidFill>
              <a:effectLst>
                <a:outerShdw blurRad="38100" dist="38100" dir="2700000" algn="tl">
                  <a:srgbClr val="000000"/>
                </a:outerShdw>
              </a:effectLst>
              <a:latin typeface="Arial"/>
            </a:endParaRPr>
          </a:p>
        </p:txBody>
      </p:sp>
    </p:spTree>
  </p:cSld>
  <p:clrMapOvr>
    <a:masterClrMapping/>
  </p:clrMapOvr>
  <p:transition spd="slow">
    <p:sndAc>
      <p:stSnd>
        <p:snd r:embed="rId2" name="ketthuc.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152165602_0fb156c443"/>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101490386_0924607c94"/>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51728581_54987b7a18"/>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368476335_92352f6467"/>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advTm="2000">
    <p:circle/>
  </p:transition>
  <p:timing>
    <p:tnLst>
      <p:par>
        <p:cTn id="1" dur="indefinite" restart="never" nodeType="tmRoot"/>
      </p:par>
    </p:tnLst>
  </p:timing>
</p:sld>
</file>

<file path=ppt/theme/theme1.xml><?xml version="1.0" encoding="utf-8"?>
<a:theme xmlns:a="http://schemas.openxmlformats.org/drawingml/2006/main" name="Soaring city design template">
  <a:themeElements>
    <a:clrScheme name="">
      <a:dk1>
        <a:srgbClr val="292929"/>
      </a:dk1>
      <a:lt1>
        <a:srgbClr val="FFFFFF"/>
      </a:lt1>
      <a:dk2>
        <a:srgbClr val="C0C0C0"/>
      </a:dk2>
      <a:lt2>
        <a:srgbClr val="FFFFFF"/>
      </a:lt2>
      <a:accent1>
        <a:srgbClr val="AE6A58"/>
      </a:accent1>
      <a:accent2>
        <a:srgbClr val="A18461"/>
      </a:accent2>
      <a:accent3>
        <a:srgbClr val="DCDCDC"/>
      </a:accent3>
      <a:accent4>
        <a:srgbClr val="DADADA"/>
      </a:accent4>
      <a:accent5>
        <a:srgbClr val="D3B9B4"/>
      </a:accent5>
      <a:accent6>
        <a:srgbClr val="917757"/>
      </a:accent6>
      <a:hlink>
        <a:srgbClr val="71584D"/>
      </a:hlink>
      <a:folHlink>
        <a:srgbClr val="343332"/>
      </a:folHlink>
    </a:clrScheme>
    <a:fontScheme name="Soaring city design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3366"/>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sng" strike="noStrike" cap="none" normalizeH="0" baseline="0" smtClean="0">
            <a:ln>
              <a:noFill/>
            </a:ln>
            <a:solidFill>
              <a:schemeClr val="tx1"/>
            </a:solidFill>
            <a:effectLst>
              <a:outerShdw blurRad="38100" dist="38100" dir="2700000" algn="tl">
                <a:srgbClr val="000000">
                  <a:alpha val="43137"/>
                </a:srgbClr>
              </a:outerShdw>
            </a:effectLst>
            <a:latin typeface=".VnArabia" pitchFamily="34" charset="0"/>
          </a:defRPr>
        </a:defPPr>
      </a:lstStyle>
    </a:spDef>
    <a:lnDef>
      <a:spPr bwMode="auto">
        <a:xfrm>
          <a:off x="0" y="0"/>
          <a:ext cx="1" cy="1"/>
        </a:xfrm>
        <a:custGeom>
          <a:avLst/>
          <a:gdLst/>
          <a:ahLst/>
          <a:cxnLst/>
          <a:rect l="0" t="0" r="0" b="0"/>
          <a:pathLst/>
        </a:custGeom>
        <a:solidFill>
          <a:srgbClr val="993366"/>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400" b="0" i="1" u="sng" strike="noStrike" cap="none" normalizeH="0" baseline="0" smtClean="0">
            <a:ln>
              <a:noFill/>
            </a:ln>
            <a:solidFill>
              <a:schemeClr val="tx1"/>
            </a:solidFill>
            <a:effectLst>
              <a:outerShdw blurRad="38100" dist="38100" dir="2700000" algn="tl">
                <a:srgbClr val="000000">
                  <a:alpha val="43137"/>
                </a:srgbClr>
              </a:outerShdw>
            </a:effectLst>
            <a:latin typeface=".VnArabia" pitchFamily="34" charset="0"/>
          </a:defRPr>
        </a:defPPr>
      </a:lstStyle>
    </a:lnDef>
  </a:objectDefaults>
  <a:extraClrSchemeLst>
    <a:extraClrScheme>
      <a:clrScheme name="Soaring city design template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oaring city design template 1">
    <a:dk1>
      <a:srgbClr val="663300"/>
    </a:dk1>
    <a:lt1>
      <a:srgbClr val="C0C0C0"/>
    </a:lt1>
    <a:dk2>
      <a:srgbClr val="D7C5B5"/>
    </a:dk2>
    <a:lt2>
      <a:srgbClr val="292929"/>
    </a:lt2>
    <a:accent1>
      <a:srgbClr val="AE6A58"/>
    </a:accent1>
    <a:accent2>
      <a:srgbClr val="A18461"/>
    </a:accent2>
    <a:accent3>
      <a:srgbClr val="DCDCDC"/>
    </a:accent3>
    <a:accent4>
      <a:srgbClr val="562A00"/>
    </a:accent4>
    <a:accent5>
      <a:srgbClr val="D3B9B4"/>
    </a:accent5>
    <a:accent6>
      <a:srgbClr val="917757"/>
    </a:accent6>
    <a:hlink>
      <a:srgbClr val="71584D"/>
    </a:hlink>
    <a:folHlink>
      <a:srgbClr val="343332"/>
    </a:folHlink>
  </a:clrScheme>
</a:themeOverride>
</file>

<file path=docProps/app.xml><?xml version="1.0" encoding="utf-8"?>
<Properties xmlns="http://schemas.openxmlformats.org/officeDocument/2006/extended-properties" xmlns:vt="http://schemas.openxmlformats.org/officeDocument/2006/docPropsVTypes">
  <TotalTime>2658</TotalTime>
  <Words>1002</Words>
  <Application>Microsoft Office PowerPoint</Application>
  <PresentationFormat>On-screen Show (4:3)</PresentationFormat>
  <Paragraphs>174</Paragraphs>
  <Slides>51</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.VnArabia</vt:lpstr>
      <vt:lpstr>Arial</vt:lpstr>
      <vt:lpstr>Verdana</vt:lpstr>
      <vt:lpstr>Wingdings</vt:lpstr>
      <vt:lpstr>Wingdings 2</vt:lpstr>
      <vt:lpstr>Tahoma</vt:lpstr>
      <vt:lpstr>Times New Roman</vt:lpstr>
      <vt:lpstr>VNI-Times</vt:lpstr>
      <vt:lpstr>Soaring city design template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Kiểm tra bài cũ</vt:lpstr>
      <vt:lpstr>Đáp án</vt:lpstr>
      <vt:lpstr>Ví dụ minh hoạ</vt:lpstr>
      <vt:lpstr>Slide 22</vt:lpstr>
      <vt:lpstr>LUYỆN TỪ VÀ CÂU</vt:lpstr>
      <vt:lpstr>LUYỆN TỪ VÀ CÂU</vt:lpstr>
      <vt:lpstr>I- Nhận xét:</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vector>
  </TitlesOfParts>
  <Company>091.8635748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ĐAM RÔNG TRƯỜNG TIỂU HỌC LƯƠNG THẾ VINH </dc:title>
  <dc:creator>Nhatthai</dc:creator>
  <cp:lastModifiedBy>CSTeam</cp:lastModifiedBy>
  <cp:revision>310</cp:revision>
  <dcterms:created xsi:type="dcterms:W3CDTF">2007-12-19T02:57:56Z</dcterms:created>
  <dcterms:modified xsi:type="dcterms:W3CDTF">2016-06-30T01:33:59Z</dcterms:modified>
</cp:coreProperties>
</file>