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17"/>
  </p:notesMasterIdLst>
  <p:handoutMasterIdLst>
    <p:handoutMasterId r:id="rId18"/>
  </p:handoutMasterIdLst>
  <p:sldIdLst>
    <p:sldId id="334" r:id="rId2"/>
    <p:sldId id="326" r:id="rId3"/>
    <p:sldId id="327" r:id="rId4"/>
    <p:sldId id="329" r:id="rId5"/>
    <p:sldId id="303" r:id="rId6"/>
    <p:sldId id="328" r:id="rId7"/>
    <p:sldId id="323" r:id="rId8"/>
    <p:sldId id="336" r:id="rId9"/>
    <p:sldId id="337" r:id="rId10"/>
    <p:sldId id="335" r:id="rId11"/>
    <p:sldId id="324" r:id="rId12"/>
    <p:sldId id="331" r:id="rId13"/>
    <p:sldId id="332" r:id="rId14"/>
    <p:sldId id="333" r:id="rId15"/>
    <p:sldId id="271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5AB"/>
    <a:srgbClr val="3200C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6/29/2020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6/29/2020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gi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339057" y="1556792"/>
            <a:ext cx="4321175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</a:p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</a:t>
            </a:r>
          </a:p>
        </p:txBody>
      </p:sp>
      <p:sp>
        <p:nvSpPr>
          <p:cNvPr id="10" name="Rectangle 212"/>
          <p:cNvSpPr>
            <a:spLocks noChangeArrowheads="1"/>
          </p:cNvSpPr>
          <p:nvPr/>
        </p:nvSpPr>
        <p:spPr bwMode="auto">
          <a:xfrm>
            <a:off x="1714500" y="188640"/>
            <a:ext cx="57150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7593" y="3645024"/>
            <a:ext cx="3670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smtClean="0">
                <a:solidFill>
                  <a:srgbClr val="C00000"/>
                </a:solidFill>
              </a:rPr>
              <a:t>Giáo Viên: Hà Thị Yến Hoa</a:t>
            </a:r>
            <a:endParaRPr lang="en-US" sz="2400" i="1">
              <a:solidFill>
                <a:srgbClr val="C00000"/>
              </a:solidFill>
            </a:endParaRPr>
          </a:p>
        </p:txBody>
      </p: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052736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6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Chào mừng Quý thầy, cô về dự giờ thăm lớp </a:t>
            </a:r>
            <a:endParaRPr lang="en-US" sz="6600" kern="10" baseline="3000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b="1" smtClean="0">
                <a:solidFill>
                  <a:srgbClr val="3200C0"/>
                </a:solidFill>
              </a:rPr>
              <a:t> Câu lệnh lặp có dạng Repeat n[  ]. Trong đó: </a:t>
            </a:r>
          </a:p>
          <a:p>
            <a:r>
              <a:rPr lang="en-US" sz="3600" b="1" smtClean="0">
                <a:solidFill>
                  <a:srgbClr val="3200C0"/>
                </a:solidFill>
              </a:rPr>
              <a:t>+ Số n trong câu lệnh chỉ số lần lặp; giữa Repeat và n phải có dấu cách.</a:t>
            </a:r>
          </a:p>
          <a:p>
            <a:r>
              <a:rPr lang="en-US" sz="3600" b="1" smtClean="0">
                <a:solidFill>
                  <a:srgbClr val="3200C0"/>
                </a:solidFill>
              </a:rPr>
              <a:t>+ Phần trong cặp ngoặc vuông [ ] là nơi ghi các câu lệnh được lặp lại.</a:t>
            </a:r>
          </a:p>
          <a:p>
            <a:r>
              <a:rPr lang="en-US" sz="3600" b="1" smtClean="0">
                <a:solidFill>
                  <a:srgbClr val="3200C0"/>
                </a:solidFill>
              </a:rPr>
              <a:t>- Sử dụng câu lệnh lặp lồng nhau có thể cho ra nhiều hình giống nhau. </a:t>
            </a:r>
            <a:endParaRPr lang="en-US" sz="4400" b="1" smtClean="0">
              <a:solidFill>
                <a:srgbClr val="320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10225" y="1843672"/>
            <a:ext cx="8229600" cy="619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hiện: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0225" y="1295400"/>
            <a:ext cx="50736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B-HOẠT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2362200"/>
            <a:ext cx="8763000" cy="106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Lặp lại 4 lần,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trong mỗi lần vẽ một hình vuông cạnh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dài 50 b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vẽ xong quay một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góc 90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33400" y="54864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</a:t>
            </a: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4[fd 50 rt </a:t>
            </a:r>
            <a:r>
              <a:rPr lang="en-US" sz="36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90]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44" y="3388240"/>
            <a:ext cx="2065881" cy="20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ontent Placeholder 1"/>
          <p:cNvSpPr txBox="1">
            <a:spLocks/>
          </p:cNvSpPr>
          <p:nvPr/>
        </p:nvSpPr>
        <p:spPr>
          <a:xfrm>
            <a:off x="533400" y="6172200"/>
            <a:ext cx="85344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4[Repeat </a:t>
            </a: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4[fd 50 rt </a:t>
            </a:r>
            <a:r>
              <a:rPr lang="en-US" sz="36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360/4] </a:t>
            </a:r>
            <a:r>
              <a:rPr lang="en-US" sz="36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360/4]</a:t>
            </a:r>
            <a:endParaRPr lang="en-US" sz="3600" b="1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5000" y="2371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81940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2807918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1574" y="3276600"/>
            <a:ext cx="171062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9285" y="3276600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Cũng cố: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lặp lồng nhau nào sau đây là đúng?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Raepet6[Repeat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Repeat6[Repeat4[fd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Repaet 6[Repaet 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Repeat 6[Repeat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4[fd 50 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90] 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9" name="Oval 25"/>
          <p:cNvSpPr>
            <a:spLocks noChangeArrowheads="1"/>
          </p:cNvSpPr>
          <p:nvPr/>
        </p:nvSpPr>
        <p:spPr bwMode="auto">
          <a:xfrm>
            <a:off x="406052" y="5232748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Cũng cố: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 số thích hợp vào chỗ chấm để Rùa thực hiện vẽ hình dưới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đây.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2633304"/>
            <a:ext cx="2608545" cy="2853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622" y="5486400"/>
            <a:ext cx="9276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Repeat .....[ Repeat 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4[fd 50 rt 90] rt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...................]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53340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</a:rPr>
              <a:t>3</a:t>
            </a:r>
            <a:endParaRPr lang="en-US" sz="4000" b="1">
              <a:solidFill>
                <a:srgbClr val="320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0" y="5334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120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1463" y="6041886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360/3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-6263" y="5275504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Về nhà xem lại bài vừa học.</a:t>
            </a:r>
          </a:p>
          <a:p>
            <a:pPr indent="60325"/>
            <a:r>
              <a:rPr lang="en-US" sz="3200" b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Chuẩn bị cho tiết sau.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371600"/>
            <a:ext cx="3848100" cy="368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52400" y="1100137"/>
            <a:ext cx="8534400" cy="2862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Trong câu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REPEAT 4 [ FD 40 RT 90]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cho biết lệnh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trong câu lệnh nêu trên có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 là gì?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41148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lệnh: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40 RT 90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KIỂM TRA BÀI CŨ: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513" name="Oval 25"/>
          <p:cNvSpPr>
            <a:spLocks noChangeArrowheads="1"/>
          </p:cNvSpPr>
          <p:nvPr/>
        </p:nvSpPr>
        <p:spPr bwMode="auto">
          <a:xfrm>
            <a:off x="996950" y="4876800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533400" y="1301750"/>
            <a:ext cx="8534400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Câu 2: </a:t>
            </a:r>
            <a:r>
              <a:rPr lang="en-US" sz="3600" b="1">
                <a:solidFill>
                  <a:srgbClr val="FF0000"/>
                </a:solidFill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</a:rPr>
              <a:t>Lệnh nào dùng để vẽ hình vuông có cạnh 100 </a:t>
            </a:r>
            <a:r>
              <a:rPr lang="en-US" sz="3600" b="1" smtClean="0">
                <a:solidFill>
                  <a:srgbClr val="0000FF"/>
                </a:solidFill>
              </a:rPr>
              <a:t>bước?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4340" name="Rectangle 28"/>
          <p:cNvSpPr>
            <a:spLocks noChangeArrowheads="1"/>
          </p:cNvSpPr>
          <p:nvPr/>
        </p:nvSpPr>
        <p:spPr bwMode="auto">
          <a:xfrm>
            <a:off x="996950" y="3009900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14341" name="Rectangle 28"/>
          <p:cNvSpPr>
            <a:spLocks noChangeArrowheads="1"/>
          </p:cNvSpPr>
          <p:nvPr/>
        </p:nvSpPr>
        <p:spPr bwMode="auto">
          <a:xfrm>
            <a:off x="996950" y="39258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14342" name="Rectangle 28"/>
          <p:cNvSpPr>
            <a:spLocks noChangeArrowheads="1"/>
          </p:cNvSpPr>
          <p:nvPr/>
        </p:nvSpPr>
        <p:spPr bwMode="auto">
          <a:xfrm>
            <a:off x="1028700" y="48402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14343" name="Rectangle 28"/>
          <p:cNvSpPr>
            <a:spLocks noChangeArrowheads="1"/>
          </p:cNvSpPr>
          <p:nvPr/>
        </p:nvSpPr>
        <p:spPr bwMode="auto">
          <a:xfrm>
            <a:off x="996950" y="5754687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KIỂM TRA BÀI CŨ: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51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7638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  <a:endParaRPr lang="en-US" sz="40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  <a:endParaRPr lang="en-US" sz="400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143248"/>
            <a:ext cx="177349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643042" y="3500438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1928802"/>
            <a:ext cx="3252661" cy="3557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786446" y="2857496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23838" y="265742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vi-VN" sz="2400" b="1" smtClean="0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hai, ngày 21 tháng 01 năm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Tin học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LỆNH LẶP LỒNG NHAU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1. Đánh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357554" y="1571612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609600" y="2046265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8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224" y="3714752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58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8358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8429652" y="378619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71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3233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643438" y="5405438"/>
            <a:ext cx="46434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</a:t>
            </a: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 1 góc</a:t>
            </a:r>
          </a:p>
          <a:p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5743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2336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443071" y="62484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19152" y="5410201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24152" y="5410200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2349418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5 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33840" y="129539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12009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524000" y="2273218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111418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5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362200" y="587289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071546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Câu lệnh lặp lồng nhau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159046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846231" y="2575625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Dùng </a:t>
            </a:r>
            <a:r>
              <a:rPr lang="en-US" sz="32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 tính kiểm tra lại kết quả các câu lệnh ở 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32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2571744"/>
            <a:ext cx="901352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Mỗi HS thực hiện gõ 2 lệnh</a:t>
            </a:r>
          </a:p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</a:p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Repeat 5[Repeat 6[fd 50 rt 60 wait 30] rt 72]</a:t>
            </a:r>
          </a:p>
          <a:p>
            <a:endParaRPr lang="en-US" sz="3600" smtClean="0"/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4429132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Thời gian thực hành 2 phút.</a:t>
            </a:r>
            <a:endParaRPr lang="en-US" sz="2800"/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09600" y="7620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3. Đánh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dấu x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vào       </a:t>
            </a:r>
            <a:r>
              <a:rPr lang="vi-VN" sz="3600" b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cuối câu trả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vi-VN" sz="3600" b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343400" y="838200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3200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29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8229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8286098" y="5402759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x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386" y="30480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6[fd 50 rt 60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657600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cạnh,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360/8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- Lặp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lại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lần, mỗi lần vẽ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góc 45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8229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4152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86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Lệnh vẽ</a:t>
            </a:r>
            <a:r>
              <a:rPr lang="vi-VN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1466824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800000"/>
                </a:solidFill>
              </a:rPr>
              <a:t>Lặp lại 8 lần</a:t>
            </a:r>
            <a:endParaRPr lang="en-US" sz="2800" b="1">
              <a:solidFill>
                <a:srgbClr val="800000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 rot="5400000">
            <a:off x="2228824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Câu lệnh lặp lồng nhau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629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7774793" y="3274207"/>
            <a:ext cx="285752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57200" y="1284982"/>
            <a:ext cx="8574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4. Dùng </a:t>
            </a:r>
            <a:r>
              <a:rPr lang="en-US" sz="28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 tính kiểm tra lại kết quả các câu lệnh ở </a:t>
            </a:r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vi-VN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880" y="2156224"/>
            <a:ext cx="9013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smtClean="0"/>
              <a:t> Mỗi HS thực hiện gõ lệnh:</a:t>
            </a:r>
          </a:p>
          <a:p>
            <a:endParaRPr lang="en-US" sz="3200" smtClean="0"/>
          </a:p>
        </p:txBody>
      </p:sp>
      <p:sp>
        <p:nvSpPr>
          <p:cNvPr id="5" name="Rectangle 4"/>
          <p:cNvSpPr/>
          <p:nvPr/>
        </p:nvSpPr>
        <p:spPr>
          <a:xfrm>
            <a:off x="570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97258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smtClean="0"/>
              <a:t> Thời gian thực hành </a:t>
            </a:r>
            <a:r>
              <a:rPr lang="en-US" sz="2800" smtClean="0">
                <a:latin typeface=".VnBlack" pitchFamily="34" charset="0"/>
              </a:rPr>
              <a:t>1</a:t>
            </a:r>
            <a:r>
              <a:rPr lang="en-US" sz="2800" smtClean="0"/>
              <a:t> phút.</a:t>
            </a:r>
            <a:endParaRPr lang="en-US" sz="2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000636"/>
            <a:ext cx="973443" cy="114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4348" y="6143644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a</a:t>
            </a:r>
            <a:endParaRPr lang="en-US" sz="28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500570"/>
            <a:ext cx="1713238" cy="179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428992" y="633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b</a:t>
            </a:r>
            <a:endParaRPr lang="en-US" sz="2800"/>
          </a:p>
        </p:txBody>
      </p:sp>
      <p:sp>
        <p:nvSpPr>
          <p:cNvPr id="2" name="Rectangle 1"/>
          <p:cNvSpPr/>
          <p:nvPr/>
        </p:nvSpPr>
        <p:spPr>
          <a:xfrm>
            <a:off x="1828800" y="-523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hai,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tháng 01 năm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93014" y="3415729"/>
            <a:ext cx="7536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8[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45]</a:t>
            </a:r>
            <a:endParaRPr lang="en-US" sz="320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4572008"/>
            <a:ext cx="1928826" cy="190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6000760" y="633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Hình c</a:t>
            </a:r>
            <a:endParaRPr lang="en-US" sz="2800"/>
          </a:p>
        </p:txBody>
      </p:sp>
      <p:sp>
        <p:nvSpPr>
          <p:cNvPr id="15" name="Rectangle 14"/>
          <p:cNvSpPr/>
          <p:nvPr/>
        </p:nvSpPr>
        <p:spPr>
          <a:xfrm>
            <a:off x="440870" y="4214818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18" name="Rectangle 17"/>
          <p:cNvSpPr/>
          <p:nvPr/>
        </p:nvSpPr>
        <p:spPr>
          <a:xfrm>
            <a:off x="214282" y="3786190"/>
            <a:ext cx="8906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muốn vẽ n hình đa có giác 6 cạnh em gõ lệnh gì?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4348" y="2500306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              Repeat 6[fd 50 rt 60 wait 30] rt 72</a:t>
            </a:r>
          </a:p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3200"/>
          </a:p>
        </p:txBody>
      </p:sp>
      <p:sp>
        <p:nvSpPr>
          <p:cNvPr id="21" name="Rectangle 20"/>
          <p:cNvSpPr/>
          <p:nvPr/>
        </p:nvSpPr>
        <p:spPr>
          <a:xfrm>
            <a:off x="285720" y="4637798"/>
            <a:ext cx="83476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muốn vẽ n hình vuông cạnh 50 bước em thay đổi lệnh ở vị trí nào?</a:t>
            </a:r>
            <a:endParaRPr lang="en-US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8596" y="5500702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4[fd 50 rt 90 wait 30] rt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/>
          </a:p>
        </p:txBody>
      </p:sp>
      <p:sp>
        <p:nvSpPr>
          <p:cNvPr id="25" name="Left Brace 24"/>
          <p:cNvSpPr/>
          <p:nvPr/>
        </p:nvSpPr>
        <p:spPr>
          <a:xfrm rot="16200000">
            <a:off x="4071934" y="3857628"/>
            <a:ext cx="428628" cy="457203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2826872" y="6273225"/>
            <a:ext cx="3745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Lệnh vẽ hình vuông</a:t>
            </a:r>
            <a:endParaRPr lang="vi-VN" sz="3200"/>
          </a:p>
        </p:txBody>
      </p:sp>
      <p:sp>
        <p:nvSpPr>
          <p:cNvPr id="22" name="TextBox 21"/>
          <p:cNvSpPr txBox="1"/>
          <p:nvPr/>
        </p:nvSpPr>
        <p:spPr>
          <a:xfrm>
            <a:off x="428596" y="2119962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So sánh các dòng lệnh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/>
      <p:bldP spid="7" grpId="0"/>
      <p:bldP spid="7" grpId="1"/>
      <p:bldP spid="9" grpId="0"/>
      <p:bldP spid="9" grpId="1"/>
      <p:bldP spid="14" grpId="0"/>
      <p:bldP spid="14" grpId="1"/>
      <p:bldP spid="15" grpId="0"/>
      <p:bldP spid="18" grpId="0"/>
      <p:bldP spid="19" grpId="0"/>
      <p:bldP spid="21" grpId="0"/>
      <p:bldP spid="24" grpId="0"/>
      <p:bldP spid="25" grpId="0" animBg="1"/>
      <p:bldP spid="26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34&quot;/&gt;&lt;/object&gt;&lt;object type=&quot;3&quot; unique_id=&quot;10005&quot;&gt;&lt;property id=&quot;20148&quot; value=&quot;5&quot;/&gt;&lt;property id=&quot;20300&quot; value=&quot;Slide 2&quot;/&gt;&lt;property id=&quot;20307&quot; value=&quot;326&quot;/&gt;&lt;/object&gt;&lt;object type=&quot;3&quot; unique_id=&quot;10006&quot;&gt;&lt;property id=&quot;20148&quot; value=&quot;5&quot;/&gt;&lt;property id=&quot;20300&quot; value=&quot;Slide 3&quot;/&gt;&lt;property id=&quot;20307&quot; value=&quot;327&quot;/&gt;&lt;/object&gt;&lt;object type=&quot;3&quot; unique_id=&quot;10007&quot;&gt;&lt;property id=&quot;20148&quot; value=&quot;5&quot;/&gt;&lt;property id=&quot;20300&quot; value=&quot;Slide 4&quot;/&gt;&lt;property id=&quot;20307&quot; value=&quot;329&quot;/&gt;&lt;/object&gt;&lt;object type=&quot;3&quot; unique_id=&quot;10008&quot;&gt;&lt;property id=&quot;20148&quot; value=&quot;5&quot;/&gt;&lt;property id=&quot;20300&quot; value=&quot;Slide 5&quot;/&gt;&lt;property id=&quot;20307&quot; value=&quot;303&quot;/&gt;&lt;/object&gt;&lt;object type=&quot;3&quot; unique_id=&quot;10009&quot;&gt;&lt;property id=&quot;20148&quot; value=&quot;5&quot;/&gt;&lt;property id=&quot;20300&quot; value=&quot;Slide 6&quot;/&gt;&lt;property id=&quot;20307&quot; value=&quot;32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336&quot;/&gt;&lt;/object&gt;&lt;object type=&quot;3&quot; unique_id=&quot;10012&quot;&gt;&lt;property id=&quot;20148&quot; value=&quot;5&quot;/&gt;&lt;property id=&quot;20300&quot; value=&quot;Slide 9&quot;/&gt;&lt;property id=&quot;20307&quot; value=&quot;337&quot;/&gt;&lt;/object&gt;&lt;object type=&quot;3&quot; unique_id=&quot;10013&quot;&gt;&lt;property id=&quot;20148&quot; value=&quot;5&quot;/&gt;&lt;property id=&quot;20300&quot; value=&quot;Slide 10&quot;/&gt;&lt;property id=&quot;20307&quot; value=&quot;335&quot;/&gt;&lt;/object&gt;&lt;object type=&quot;3&quot; unique_id=&quot;10014&quot;&gt;&lt;property id=&quot;20148&quot; value=&quot;5&quot;/&gt;&lt;property id=&quot;20300&quot; value=&quot;Slide 11&quot;/&gt;&lt;property id=&quot;20307&quot; value=&quot;324&quot;/&gt;&lt;/object&gt;&lt;object type=&quot;3&quot; unique_id=&quot;10015&quot;&gt;&lt;property id=&quot;20148&quot; value=&quot;5&quot;/&gt;&lt;property id=&quot;20300&quot; value=&quot;Slide 12&quot;/&gt;&lt;property id=&quot;20307&quot; value=&quot;331&quot;/&gt;&lt;/object&gt;&lt;object type=&quot;3&quot; unique_id=&quot;10016&quot;&gt;&lt;property id=&quot;20148&quot; value=&quot;5&quot;/&gt;&lt;property id=&quot;20300&quot; value=&quot;Slide 13&quot;/&gt;&lt;property id=&quot;20307&quot; value=&quot;332&quot;/&gt;&lt;/object&gt;&lt;object type=&quot;3&quot; unique_id=&quot;10017&quot;&gt;&lt;property id=&quot;20148&quot; value=&quot;5&quot;/&gt;&lt;property id=&quot;20300&quot; value=&quot;Slide 14&quot;/&gt;&lt;property id=&quot;20307&quot; value=&quot;333&quot;/&gt;&lt;/object&gt;&lt;object type=&quot;3&quot; unique_id=&quot;10018&quot;&gt;&lt;property id=&quot;20148&quot; value=&quot;5&quot;/&gt;&lt;property id=&quot;20300&quot; value=&quot;Slide 15&quot;/&gt;&lt;property id=&quot;20307&quot; value=&quot;27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4452</TotalTime>
  <Words>1084</Words>
  <Application>Microsoft Office PowerPoint</Application>
  <PresentationFormat>On-screen Show (4:3)</PresentationFormat>
  <Paragraphs>143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Đoàn Hữu Tiếng 0399072086</dc:creator>
  <cp:lastModifiedBy>MTC</cp:lastModifiedBy>
  <cp:revision>390</cp:revision>
  <cp:lastPrinted>2019-01-13T14:31:43Z</cp:lastPrinted>
  <dcterms:created xsi:type="dcterms:W3CDTF">2014-10-11T13:38:36Z</dcterms:created>
  <dcterms:modified xsi:type="dcterms:W3CDTF">2020-06-29T03:33:27Z</dcterms:modified>
</cp:coreProperties>
</file>