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16"/>
  </p:notesMasterIdLst>
  <p:sldIdLst>
    <p:sldId id="2007577161" r:id="rId6"/>
    <p:sldId id="256" r:id="rId7"/>
    <p:sldId id="264" r:id="rId8"/>
    <p:sldId id="283" r:id="rId9"/>
    <p:sldId id="285" r:id="rId10"/>
    <p:sldId id="286" r:id="rId11"/>
    <p:sldId id="279" r:id="rId12"/>
    <p:sldId id="284" r:id="rId13"/>
    <p:sldId id="288"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039416-B5DB-482B-BD37-BEC73546F61D}" v="1" dt="2021-11-20T15:41:27.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103" d="100"/>
          <a:sy n="103" d="100"/>
        </p:scale>
        <p:origin x="588"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ếu Phạm Văn" userId="cbc5512fc0d5d692" providerId="LiveId" clId="{E9039416-B5DB-482B-BD37-BEC73546F61D}"/>
    <pc:docChg chg="custSel addSld modSld sldOrd">
      <pc:chgData name="Hiếu Phạm Văn" userId="cbc5512fc0d5d692" providerId="LiveId" clId="{E9039416-B5DB-482B-BD37-BEC73546F61D}" dt="2021-11-20T15:42:06.424" v="3" actId="21"/>
      <pc:docMkLst>
        <pc:docMk/>
      </pc:docMkLst>
      <pc:sldChg chg="delSp mod delAnim">
        <pc:chgData name="Hiếu Phạm Văn" userId="cbc5512fc0d5d692" providerId="LiveId" clId="{E9039416-B5DB-482B-BD37-BEC73546F61D}" dt="2021-11-20T15:42:06.424" v="3" actId="21"/>
        <pc:sldMkLst>
          <pc:docMk/>
          <pc:sldMk cId="2232845012" sldId="256"/>
        </pc:sldMkLst>
        <pc:picChg chg="del">
          <ac:chgData name="Hiếu Phạm Văn" userId="cbc5512fc0d5d692" providerId="LiveId" clId="{E9039416-B5DB-482B-BD37-BEC73546F61D}" dt="2021-11-20T15:42:06.424" v="3" actId="21"/>
          <ac:picMkLst>
            <pc:docMk/>
            <pc:sldMk cId="2232845012" sldId="256"/>
            <ac:picMk id="44" creationId="{F1C8417D-AB61-406B-B21F-44D866442EEE}"/>
          </ac:picMkLst>
        </pc:picChg>
      </pc:sldChg>
      <pc:sldChg chg="add ord">
        <pc:chgData name="Hiếu Phạm Văn" userId="cbc5512fc0d5d692" providerId="LiveId" clId="{E9039416-B5DB-482B-BD37-BEC73546F61D}" dt="2021-11-20T15:41:29.574" v="2"/>
        <pc:sldMkLst>
          <pc:docMk/>
          <pc:sldMk cId="897801637" sldId="20075771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8024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74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61390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261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950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59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76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7255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8687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689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69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11/20/2021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02147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11/20/2021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8973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11/20/2021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94116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11/20/2021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97712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11/20/2021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44702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11/20/2021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11/20/2021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3911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11/20/2021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6688470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3DA2E43-9016-457E-BA78-7AFDE117B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156642"/>
            <a:ext cx="12187592" cy="6855520"/>
          </a:xfrm>
          <a:prstGeom prst="rect">
            <a:avLst/>
          </a:prstGeom>
        </p:spPr>
      </p:pic>
      <p:sp>
        <p:nvSpPr>
          <p:cNvPr id="3" name="2">
            <a:extLst>
              <a:ext uri="{FF2B5EF4-FFF2-40B4-BE49-F238E27FC236}">
                <a16:creationId xmlns:a16="http://schemas.microsoft.com/office/drawing/2014/main" id="{452D3185-937D-4375-B5CF-D2C01B2B5115}"/>
              </a:ext>
            </a:extLst>
          </p:cNvPr>
          <p:cNvSpPr txBox="1"/>
          <p:nvPr/>
        </p:nvSpPr>
        <p:spPr>
          <a:xfrm>
            <a:off x="881255" y="1280547"/>
            <a:ext cx="108753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Chào</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mừng</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các</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em</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đến</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với</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tiết</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Tiếng</a:t>
            </a:r>
            <a:r>
              <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 </a:t>
            </a:r>
            <a:r>
              <a:rPr kumimoji="0" lang="en-US" altLang="zh-CN" sz="6000" b="1" i="0" u="none" strike="noStrike" kern="1200" cap="none" spc="0" normalizeH="0" baseline="0" noProof="0" dirty="0" err="1">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rPr>
              <a:t>Việt</a:t>
            </a:r>
            <a:endParaRPr kumimoji="0" lang="en-US" altLang="zh-CN" sz="60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Montserrat Medium" panose="00000600000000000000" pitchFamily="2" charset="0"/>
              <a:ea typeface="等线" panose="02010600030101010101" pitchFamily="2" charset="-122"/>
              <a:cs typeface="+mn-cs"/>
              <a:sym typeface="+mn-lt"/>
            </a:endParaRPr>
          </a:p>
        </p:txBody>
      </p:sp>
    </p:spTree>
    <p:extLst>
      <p:ext uri="{BB962C8B-B14F-4D97-AF65-F5344CB8AC3E}">
        <p14:creationId xmlns:p14="http://schemas.microsoft.com/office/powerpoint/2010/main" val="8978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41" presetClass="entr" presetSubtype="0" fill="hold" grpId="0" nodeType="withEffect">
                                  <p:stCondLst>
                                    <p:cond delay="200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2000" fill="hold"/>
                                        <p:tgtEl>
                                          <p:spTgt spid="3"/>
                                        </p:tgtEl>
                                        <p:attrNameLst>
                                          <p:attrName>ppt_y</p:attrName>
                                        </p:attrNameLst>
                                      </p:cBhvr>
                                      <p:tavLst>
                                        <p:tav tm="0">
                                          <p:val>
                                            <p:strVal val="#ppt_y"/>
                                          </p:val>
                                        </p:tav>
                                        <p:tav tm="100000">
                                          <p:val>
                                            <p:strVal val="#ppt_y"/>
                                          </p:val>
                                        </p:tav>
                                      </p:tavLst>
                                    </p:anim>
                                    <p:anim calcmode="lin" valueType="num">
                                      <p:cBhvr>
                                        <p:cTn id="12"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000" tmFilter="0,0; .5, 1; 1, 1"/>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12</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err="1">
                  <a:solidFill>
                    <a:srgbClr val="002060"/>
                  </a:solidFill>
                  <a:latin typeface="Arial-Rounded" pitchFamily="34" charset="0"/>
                  <a:ea typeface="Arial-Rounded" pitchFamily="34" charset="0"/>
                  <a:cs typeface="Arial-Rounded" pitchFamily="34" charset="0"/>
                </a:rPr>
                <a:t>Giới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thiệu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được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đồ</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chơi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trẻ</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em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yêu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thích</a:t>
              </a:r>
              <a:r>
                <a:rPr lang="en-US" sz="2800" b="1" dirty="0">
                  <a:solidFill>
                    <a:srgbClr val="002060"/>
                  </a:solidFill>
                  <a:latin typeface="Arial-Rounded" pitchFamily="34" charset="0"/>
                  <a:ea typeface="Arial-Rounded" pitchFamily="34" charset="0"/>
                  <a:cs typeface="Arial-Rounded" pitchFamily="34"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err="1">
                  <a:solidFill>
                    <a:srgbClr val="002060"/>
                  </a:solidFill>
                  <a:latin typeface="Arial-Rounded" pitchFamily="34" charset="0"/>
                  <a:ea typeface="Arial-Rounded" pitchFamily="34" charset="0"/>
                  <a:cs typeface="Arial-Rounded" pitchFamily="34" charset="0"/>
                </a:rPr>
                <a:t>Viết</a:t>
              </a:r>
              <a:r>
                <a:rPr lang="en-US" sz="2800" b="1" dirty="0">
                  <a:solidFill>
                    <a:srgbClr val="002060"/>
                  </a:solidFill>
                  <a:latin typeface="Arial-Rounded" pitchFamily="34" charset="0"/>
                  <a:ea typeface="Arial-Rounded" pitchFamily="34" charset="0"/>
                  <a:cs typeface="Arial-Rounded" pitchFamily="34" charset="0"/>
                </a:rPr>
                <a:t> 3-4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giới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thiệu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một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đồ</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chơi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yêu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thích</a:t>
              </a:r>
              <a:r>
                <a:rPr lang="en-US" sz="2800" b="1" dirty="0">
                  <a:solidFill>
                    <a:srgbClr val="00206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Giới thiệu các đồ chơi mà trẻ em yêu thích.</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714" b="62500" l="63971" r="71250"/>
                    </a14:imgEffect>
                  </a14:imgLayer>
                </a14:imgProps>
              </a:ext>
              <a:ext uri="{28A0092B-C50C-407E-A947-70E740481C1C}">
                <a14:useLocalDpi xmlns:a14="http://schemas.microsoft.com/office/drawing/2010/main" val="0"/>
              </a:ext>
            </a:extLst>
          </a:blip>
          <a:srcRect l="64044" t="41447" r="28650" b="37939"/>
          <a:stretch/>
        </p:blipFill>
        <p:spPr bwMode="auto">
          <a:xfrm>
            <a:off x="5618750" y="3294436"/>
            <a:ext cx="1561430" cy="24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9974" b="61328" l="33088" r="43750"/>
                    </a14:imgEffect>
                  </a14:imgLayer>
                </a14:imgProps>
              </a:ext>
              <a:ext uri="{28A0092B-C50C-407E-A947-70E740481C1C}">
                <a14:useLocalDpi xmlns:a14="http://schemas.microsoft.com/office/drawing/2010/main" val="0"/>
              </a:ext>
            </a:extLst>
          </a:blip>
          <a:srcRect l="32836" t="37500" r="56142" b="35746"/>
          <a:stretch/>
        </p:blipFill>
        <p:spPr bwMode="auto">
          <a:xfrm>
            <a:off x="5448970" y="838797"/>
            <a:ext cx="1731210" cy="2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2300289" y="741106"/>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37760" b="58073" l="43162" r="59412"/>
                    </a14:imgEffect>
                  </a14:imgLayer>
                </a14:imgProps>
              </a:ext>
              <a:ext uri="{28A0092B-C50C-407E-A947-70E740481C1C}">
                <a14:useLocalDpi xmlns:a14="http://schemas.microsoft.com/office/drawing/2010/main" val="0"/>
              </a:ext>
            </a:extLst>
          </a:blip>
          <a:srcRect l="42790" t="37500" r="40368" b="42544"/>
          <a:stretch/>
        </p:blipFill>
        <p:spPr bwMode="auto">
          <a:xfrm>
            <a:off x="8206874" y="1412066"/>
            <a:ext cx="2396958" cy="160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36979" b="63542" l="72059" r="80956"/>
                    </a14:imgEffect>
                  </a14:imgLayer>
                </a14:imgProps>
              </a:ext>
              <a:ext uri="{28A0092B-C50C-407E-A947-70E740481C1C}">
                <a14:useLocalDpi xmlns:a14="http://schemas.microsoft.com/office/drawing/2010/main" val="0"/>
              </a:ext>
            </a:extLst>
          </a:blip>
          <a:srcRect l="72322" t="37500" r="18885" b="35746"/>
          <a:stretch/>
        </p:blipFill>
        <p:spPr bwMode="auto">
          <a:xfrm>
            <a:off x="8807116" y="3183465"/>
            <a:ext cx="1459831" cy="25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a:extLst>
              <a:ext uri="{BEBA8EAE-BF5A-486C-A8C5-ECC9F3942E4B}">
                <a14:imgProps xmlns:a14="http://schemas.microsoft.com/office/drawing/2010/main">
                  <a14:imgLayer r:embed="rId3">
                    <a14:imgEffect>
                      <a14:backgroundRemoval t="38672" b="51042" l="56912" r="64706"/>
                    </a14:imgEffect>
                  </a14:imgLayer>
                </a14:imgProps>
              </a:ext>
              <a:ext uri="{28A0092B-C50C-407E-A947-70E740481C1C}">
                <a14:useLocalDpi xmlns:a14="http://schemas.microsoft.com/office/drawing/2010/main" val="0"/>
              </a:ext>
            </a:extLst>
          </a:blip>
          <a:srcRect l="56670" t="37500" r="35662" b="47368"/>
          <a:stretch/>
        </p:blipFill>
        <p:spPr bwMode="auto">
          <a:xfrm>
            <a:off x="2048044" y="3294436"/>
            <a:ext cx="2042694" cy="227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921001" y="2164622"/>
            <a:ext cx="3606074" cy="1578244"/>
            <a:chOff x="1019898" y="1867152"/>
            <a:chExt cx="3659489" cy="1947937"/>
          </a:xfrm>
        </p:grpSpPr>
        <p:pic>
          <p:nvPicPr>
            <p:cNvPr id="18" name="PA_图片 6">
              <a:extLst>
                <a:ext uri="{FF2B5EF4-FFF2-40B4-BE49-F238E27FC236}">
                  <a16:creationId xmlns:a16="http://schemas.microsoft.com/office/drawing/2014/main" id="{BA648142-D2CE-45F0-BAF5-71CB000BD56B}"/>
                </a:ext>
              </a:extLst>
            </p:cNvPr>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19" name="TextBox 18"/>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Màu sắc</a:t>
              </a:r>
            </a:p>
          </p:txBody>
        </p:sp>
      </p:grpSp>
      <p:grpSp>
        <p:nvGrpSpPr>
          <p:cNvPr id="20" name="Group 19"/>
          <p:cNvGrpSpPr/>
          <p:nvPr/>
        </p:nvGrpSpPr>
        <p:grpSpPr>
          <a:xfrm>
            <a:off x="-93505" y="2164622"/>
            <a:ext cx="3606074" cy="1578244"/>
            <a:chOff x="1019898" y="1867152"/>
            <a:chExt cx="3659489" cy="1947937"/>
          </a:xfrm>
        </p:grpSpPr>
        <p:pic>
          <p:nvPicPr>
            <p:cNvPr id="21"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2" name="TextBox 21"/>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Hình dạng</a:t>
              </a:r>
            </a:p>
          </p:txBody>
        </p:sp>
      </p:grpSp>
      <p:grpSp>
        <p:nvGrpSpPr>
          <p:cNvPr id="23" name="Group 22"/>
          <p:cNvGrpSpPr/>
          <p:nvPr/>
        </p:nvGrpSpPr>
        <p:grpSpPr>
          <a:xfrm>
            <a:off x="6076104" y="2121421"/>
            <a:ext cx="3606074" cy="1578244"/>
            <a:chOff x="1019898" y="1782531"/>
            <a:chExt cx="3659489" cy="1947937"/>
          </a:xfrm>
        </p:grpSpPr>
        <p:pic>
          <p:nvPicPr>
            <p:cNvPr id="24" name="PA_图片 6">
              <a:extLst>
                <a:ext uri="{FF2B5EF4-FFF2-40B4-BE49-F238E27FC236}">
                  <a16:creationId xmlns:a16="http://schemas.microsoft.com/office/drawing/2014/main" id="{BA648142-D2CE-45F0-BAF5-71CB000BD56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19898" y="1782531"/>
              <a:ext cx="3142938" cy="1947937"/>
            </a:xfrm>
            <a:prstGeom prst="rect">
              <a:avLst/>
            </a:prstGeom>
          </p:spPr>
        </p:pic>
        <p:sp>
          <p:nvSpPr>
            <p:cNvPr id="25" name="TextBox 24"/>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Chất liệu</a:t>
              </a:r>
            </a:p>
          </p:txBody>
        </p:sp>
      </p:grpSp>
      <p:grpSp>
        <p:nvGrpSpPr>
          <p:cNvPr id="26" name="Group 25"/>
          <p:cNvGrpSpPr/>
          <p:nvPr/>
        </p:nvGrpSpPr>
        <p:grpSpPr>
          <a:xfrm>
            <a:off x="9160505" y="2057253"/>
            <a:ext cx="3606074" cy="1578244"/>
            <a:chOff x="1019898" y="1867152"/>
            <a:chExt cx="3659489" cy="1947937"/>
          </a:xfrm>
        </p:grpSpPr>
        <p:pic>
          <p:nvPicPr>
            <p:cNvPr id="27" name="PA_图片 6">
              <a:extLst>
                <a:ext uri="{FF2B5EF4-FFF2-40B4-BE49-F238E27FC236}">
                  <a16:creationId xmlns:a16="http://schemas.microsoft.com/office/drawing/2014/main" id="{BA648142-D2CE-45F0-BAF5-71CB000BD56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8" name="TextBox 27"/>
            <p:cNvSpPr txBox="1"/>
            <p:nvPr/>
          </p:nvSpPr>
          <p:spPr>
            <a:xfrm>
              <a:off x="1531064" y="2511544"/>
              <a:ext cx="3148323" cy="721755"/>
            </a:xfrm>
            <a:prstGeom prst="rect">
              <a:avLst/>
            </a:prstGeom>
            <a:noFill/>
          </p:spPr>
          <p:txBody>
            <a:bodyPr wrap="square" rtlCol="0">
              <a:spAutoFit/>
            </a:bodyPr>
            <a:lstStyle/>
            <a:p>
              <a:r>
                <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rPr>
                <a:t>Kích thước</a:t>
              </a:r>
            </a:p>
          </p:txBody>
        </p:sp>
      </p:grpSp>
      <p:grpSp>
        <p:nvGrpSpPr>
          <p:cNvPr id="4" name="Group 3"/>
          <p:cNvGrpSpPr/>
          <p:nvPr/>
        </p:nvGrpSpPr>
        <p:grpSpPr>
          <a:xfrm>
            <a:off x="2943183" y="1339750"/>
            <a:ext cx="5209992" cy="781671"/>
            <a:chOff x="2943183" y="1058779"/>
            <a:chExt cx="5209992" cy="781671"/>
          </a:xfrm>
        </p:grpSpPr>
        <p:sp>
          <p:nvSpPr>
            <p:cNvPr id="2" name="Rounded Rectangle 1"/>
            <p:cNvSpPr/>
            <p:nvPr/>
          </p:nvSpPr>
          <p:spPr>
            <a:xfrm>
              <a:off x="2943183" y="1058779"/>
              <a:ext cx="504578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4B26D2C-1BC9-4238-BC4C-795267AEDD6F}"/>
                </a:ext>
              </a:extLst>
            </p:cNvPr>
            <p:cNvSpPr txBox="1"/>
            <p:nvPr/>
          </p:nvSpPr>
          <p:spPr>
            <a:xfrm>
              <a:off x="3083186" y="1191507"/>
              <a:ext cx="5069989"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1. Đồ chơi có đặc điểm gì?</a:t>
              </a:r>
            </a:p>
          </p:txBody>
        </p:sp>
      </p:grpSp>
      <p:grpSp>
        <p:nvGrpSpPr>
          <p:cNvPr id="3" name="Group 2"/>
          <p:cNvGrpSpPr/>
          <p:nvPr/>
        </p:nvGrpSpPr>
        <p:grpSpPr>
          <a:xfrm>
            <a:off x="2414663" y="3802505"/>
            <a:ext cx="6758504" cy="781671"/>
            <a:chOff x="3107391" y="3768226"/>
            <a:chExt cx="6758504" cy="781671"/>
          </a:xfrm>
        </p:grpSpPr>
        <p:sp>
          <p:nvSpPr>
            <p:cNvPr id="30" name="Rounded Rectangle 29"/>
            <p:cNvSpPr/>
            <p:nvPr/>
          </p:nvSpPr>
          <p:spPr>
            <a:xfrm>
              <a:off x="3107391" y="3768226"/>
              <a:ext cx="6574788"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4B26D2C-1BC9-4238-BC4C-795267AEDD6F}"/>
                </a:ext>
              </a:extLst>
            </p:cNvPr>
            <p:cNvSpPr txBox="1"/>
            <p:nvPr/>
          </p:nvSpPr>
          <p:spPr>
            <a:xfrm>
              <a:off x="3247393" y="3900954"/>
              <a:ext cx="6618502"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2. Đồ chơi đó được chơi như thế nào?</a:t>
              </a:r>
            </a:p>
          </p:txBody>
        </p:sp>
      </p:grpSp>
      <p:grpSp>
        <p:nvGrpSpPr>
          <p:cNvPr id="5" name="Group 4"/>
          <p:cNvGrpSpPr/>
          <p:nvPr/>
        </p:nvGrpSpPr>
        <p:grpSpPr>
          <a:xfrm>
            <a:off x="3083186" y="5067509"/>
            <a:ext cx="5806223" cy="781671"/>
            <a:chOff x="2414663" y="5033230"/>
            <a:chExt cx="5806223" cy="781671"/>
          </a:xfrm>
        </p:grpSpPr>
        <p:sp>
          <p:nvSpPr>
            <p:cNvPr id="33" name="Rounded Rectangle 32"/>
            <p:cNvSpPr/>
            <p:nvPr/>
          </p:nvSpPr>
          <p:spPr>
            <a:xfrm>
              <a:off x="2414663" y="5033230"/>
              <a:ext cx="557430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B26D2C-1BC9-4238-BC4C-795267AEDD6F}"/>
                </a:ext>
              </a:extLst>
            </p:cNvPr>
            <p:cNvSpPr txBox="1"/>
            <p:nvPr/>
          </p:nvSpPr>
          <p:spPr>
            <a:xfrm>
              <a:off x="2485796" y="5165958"/>
              <a:ext cx="5735090" cy="584775"/>
            </a:xfrm>
            <a:prstGeom prst="rect">
              <a:avLst/>
            </a:prstGeom>
            <a:noFill/>
          </p:spPr>
          <p:txBody>
            <a:bodyPr wrap="square" rtlCol="0">
              <a:spAutoFit/>
            </a:bodyPr>
            <a:lstStyle/>
            <a:p>
              <a:r>
                <a:rPr lang="en-US" sz="3200" b="1" dirty="0">
                  <a:solidFill>
                    <a:srgbClr val="002060"/>
                  </a:solidFill>
                  <a:latin typeface="Arial-Rounded" pitchFamily="34" charset="0"/>
                  <a:ea typeface="Arial-Rounded" pitchFamily="34" charset="0"/>
                  <a:cs typeface="Arial-Rounded" pitchFamily="34" charset="0"/>
                </a:rPr>
                <a:t>3. Vì sao em thích đồ chơi đó?</a:t>
              </a:r>
            </a:p>
          </p:txBody>
        </p:sp>
      </p:grpSp>
      <p:grpSp>
        <p:nvGrpSpPr>
          <p:cNvPr id="35" name="Group 34"/>
          <p:cNvGrpSpPr/>
          <p:nvPr/>
        </p:nvGrpSpPr>
        <p:grpSpPr>
          <a:xfrm>
            <a:off x="3652710" y="192506"/>
            <a:ext cx="4500465" cy="866274"/>
            <a:chOff x="3652710" y="192506"/>
            <a:chExt cx="4500465" cy="866274"/>
          </a:xfrm>
        </p:grpSpPr>
        <p:sp>
          <p:nvSpPr>
            <p:cNvPr id="6" name="Cloud Callout 5"/>
            <p:cNvSpPr/>
            <p:nvPr/>
          </p:nvSpPr>
          <p:spPr>
            <a:xfrm>
              <a:off x="3866147" y="192506"/>
              <a:ext cx="4287028" cy="866274"/>
            </a:xfrm>
            <a:prstGeom prst="cloudCallout">
              <a:avLst/>
            </a:prstGeom>
            <a:noFill/>
            <a:ln w="38100">
              <a:solidFill>
                <a:srgbClr val="0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652710" y="192506"/>
              <a:ext cx="4387827" cy="769441"/>
            </a:xfrm>
            <a:prstGeom prst="rect">
              <a:avLst/>
            </a:prstGeom>
            <a:noFill/>
            <a:ln>
              <a:noFill/>
            </a:ln>
          </p:spPr>
          <p:txBody>
            <a:bodyPr wrap="square" rtlCol="0">
              <a:spAutoFit/>
            </a:bodyPr>
            <a:lstStyle/>
            <a:p>
              <a:pPr algn="ctr"/>
              <a:r>
                <a:rPr lang="en-US" sz="4400" b="1" dirty="0">
                  <a:solidFill>
                    <a:srgbClr val="008200"/>
                  </a:solidFill>
                  <a:latin typeface="Arial-Rounded"/>
                  <a:ea typeface="Arial-Rounded" panose="020B0500000000000000" pitchFamily="34" charset="0"/>
                  <a:cs typeface="Arial" panose="020B0604020202020204" pitchFamily="34" charset="0"/>
                </a:rPr>
                <a:t>Gợi ý</a:t>
              </a:r>
            </a:p>
          </p:txBody>
        </p:sp>
      </p:grpSp>
    </p:spTree>
    <p:extLst>
      <p:ext uri="{BB962C8B-B14F-4D97-AF65-F5344CB8AC3E}">
        <p14:creationId xmlns:p14="http://schemas.microsoft.com/office/powerpoint/2010/main" val="328474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15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0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dùng học tập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1731714" y="1459832"/>
            <a:ext cx="8775031"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B26D2C-1BC9-4238-BC4C-795267AEDD6F}"/>
              </a:ext>
            </a:extLst>
          </p:cNvPr>
          <p:cNvSpPr txBox="1"/>
          <p:nvPr/>
        </p:nvSpPr>
        <p:spPr>
          <a:xfrm>
            <a:off x="160420" y="974253"/>
            <a:ext cx="8069181" cy="4616648"/>
          </a:xfrm>
          <a:prstGeom prst="rect">
            <a:avLst/>
          </a:prstGeom>
          <a:noFill/>
        </p:spPr>
        <p:txBody>
          <a:bodyPr wrap="square" rtlCol="0">
            <a:spAutoFit/>
          </a:bodyPr>
          <a:lstStyle/>
          <a:p>
            <a:pPr algn="just">
              <a:lnSpc>
                <a:spcPct val="150000"/>
              </a:lnSpc>
            </a:pPr>
            <a:r>
              <a:rPr lang="en-US" sz="2800" b="1" dirty="0">
                <a:solidFill>
                  <a:srgbClr val="002060"/>
                </a:solidFill>
                <a:latin typeface="Arial" panose="020B0604020202020204" pitchFamily="34" charset="0"/>
                <a:cs typeface="Arial" panose="020B0604020202020204" pitchFamily="34" charset="0"/>
              </a:rPr>
              <a:t>       Vào dịp nghỉ hè, bố đã tự tay làm một chiếc diều cho em. Chiếc diều được làm từ những thanh tre uốn cong, dán giấy mỏng rực rỡ màu sắc. Diều hình cánh bướm. Phần đuôi diều có hai sợi dây dài. Khi bay lên, cánh diều chao liệng, đuôi diều phấp phới tung bay. Em yêu chiếc diều nhỏ xinh này lắm.</a:t>
            </a:r>
          </a:p>
        </p:txBody>
      </p:sp>
      <p:sp>
        <p:nvSpPr>
          <p:cNvPr id="3" name="矩形: 一个圆顶角，剪去另一个顶角 8">
            <a:extLst>
              <a:ext uri="{FF2B5EF4-FFF2-40B4-BE49-F238E27FC236}">
                <a16:creationId xmlns:a16="http://schemas.microsoft.com/office/drawing/2014/main" id="{F46735CD-E9B0-4C59-942F-AF2537A219B6}"/>
              </a:ext>
            </a:extLst>
          </p:cNvPr>
          <p:cNvSpPr/>
          <p:nvPr/>
        </p:nvSpPr>
        <p:spPr>
          <a:xfrm>
            <a:off x="160420" y="921924"/>
            <a:ext cx="8506345" cy="472130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514" t="28752" r="25708" b="8670"/>
          <a:stretch/>
        </p:blipFill>
        <p:spPr>
          <a:xfrm rot="19788530">
            <a:off x="9160597" y="2639125"/>
            <a:ext cx="3175223" cy="2310064"/>
          </a:xfrm>
          <a:prstGeom prst="rect">
            <a:avLst/>
          </a:prstGeom>
        </p:spPr>
      </p:pic>
    </p:spTree>
    <p:extLst>
      <p:ext uri="{BB962C8B-B14F-4D97-AF65-F5344CB8AC3E}">
        <p14:creationId xmlns:p14="http://schemas.microsoft.com/office/powerpoint/2010/main" val="30928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408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307</Words>
  <Application>Microsoft Office PowerPoint</Application>
  <PresentationFormat>Widescreen</PresentationFormat>
  <Paragraphs>27</Paragraphs>
  <Slides>10</Slides>
  <Notes>2</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10</vt:i4>
      </vt:variant>
    </vt:vector>
  </HeadingPairs>
  <TitlesOfParts>
    <vt:vector size="24" baseType="lpstr">
      <vt:lpstr>A2.Jovis-Doanvandai-San</vt:lpstr>
      <vt:lpstr>A3.Jovis-BebasNeueBold-San</vt:lpstr>
      <vt:lpstr>Arial</vt:lpstr>
      <vt:lpstr>Arial-Rounded</vt:lpstr>
      <vt:lpstr>Calibri</vt:lpstr>
      <vt:lpstr>Calibri Light</vt:lpstr>
      <vt:lpstr>iCiel Cadena</vt:lpstr>
      <vt:lpstr>iCiel Crocante</vt:lpstr>
      <vt:lpstr>Montserrat Medium</vt:lpstr>
      <vt:lpstr>Office Theme</vt:lpstr>
      <vt:lpstr>1_Office Theme</vt:lpstr>
      <vt:lpstr>2_Office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Hiếu Phạm Văn</cp:lastModifiedBy>
  <cp:revision>200</cp:revision>
  <dcterms:created xsi:type="dcterms:W3CDTF">2021-05-29T04:05:18Z</dcterms:created>
  <dcterms:modified xsi:type="dcterms:W3CDTF">2021-11-20T15:42:08Z</dcterms:modified>
</cp:coreProperties>
</file>