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6"/>
  </p:notesMasterIdLst>
  <p:sldIdLst>
    <p:sldId id="280" r:id="rId4"/>
    <p:sldId id="256" r:id="rId5"/>
    <p:sldId id="264" r:id="rId6"/>
    <p:sldId id="271" r:id="rId7"/>
    <p:sldId id="272" r:id="rId8"/>
    <p:sldId id="273" r:id="rId9"/>
    <p:sldId id="274" r:id="rId10"/>
    <p:sldId id="275" r:id="rId11"/>
    <p:sldId id="278" r:id="rId12"/>
    <p:sldId id="276" r:id="rId13"/>
    <p:sldId id="27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CC3300"/>
    <a:srgbClr val="008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7" autoAdjust="0"/>
    <p:restoredTop sz="93950" autoAdjust="0"/>
  </p:normalViewPr>
  <p:slideViewPr>
    <p:cSldViewPr snapToGrid="0">
      <p:cViewPr varScale="1">
        <p:scale>
          <a:sx n="65" d="100"/>
          <a:sy n="65" d="100"/>
        </p:scale>
        <p:origin x="105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12/19/2021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1434159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12/19/2021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12/19/2021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12/19/2021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12/19/2021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12/19/2021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12/19/2021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12/19/2021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12/19/2021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12/19/2021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12/19/2021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12/19/2021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12/19/2021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12/19/2021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12/19/2021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12/19/2021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12/19/2021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12/19/2021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12/19/2021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12/19/2021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12/19/2021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12/19/2021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12/19/2021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12/19/2021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3.xml"/><Relationship Id="rId7" Type="http://schemas.openxmlformats.org/officeDocument/2006/relationships/image" Target="../media/image8.png"/><Relationship Id="rId12"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emf"/><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9974"/>
          <a:stretch>
            <a:fillRect/>
          </a:stretch>
        </p:blipFill>
        <p:spPr>
          <a:xfrm>
            <a:off x="284497" y="0"/>
            <a:ext cx="11623007" cy="6858000"/>
          </a:xfrm>
          <a:prstGeom prst="rect">
            <a:avLst/>
          </a:prstGeom>
        </p:spPr>
      </p:pic>
      <p:sp>
        <p:nvSpPr>
          <p:cNvPr id="2" name="Title 1"/>
          <p:cNvSpPr>
            <a:spLocks noGrp="1"/>
          </p:cNvSpPr>
          <p:nvPr>
            <p:ph type="ctrTitle"/>
          </p:nvPr>
        </p:nvSpPr>
        <p:spPr>
          <a:xfrm>
            <a:off x="2577705" y="1434841"/>
            <a:ext cx="7036590" cy="1378157"/>
          </a:xfrm>
        </p:spPr>
        <p:txBody>
          <a:bodyPr>
            <a:normAutofit/>
          </a:bodyPr>
          <a:lstStyle/>
          <a:p>
            <a:r>
              <a:rPr lang="en-US" sz="4576" b="1" dirty="0" err="1">
                <a:solidFill>
                  <a:srgbClr val="0070C0"/>
                </a:solidFill>
                <a:latin typeface="Times New Roman" panose="02020603050405020304" pitchFamily="18" charset="0"/>
                <a:cs typeface="Times New Roman" panose="02020603050405020304" pitchFamily="18" charset="0"/>
                <a:sym typeface="+mn-ea"/>
              </a:rPr>
              <a:t>Chào</a:t>
            </a:r>
            <a:r>
              <a:rPr lang="en-US" sz="4576" b="1" dirty="0">
                <a:solidFill>
                  <a:srgbClr val="0070C0"/>
                </a:solidFill>
                <a:latin typeface="Times New Roman" panose="02020603050405020304" pitchFamily="18" charset="0"/>
                <a:cs typeface="Times New Roman" panose="02020603050405020304" pitchFamily="18" charset="0"/>
                <a:sym typeface="+mn-ea"/>
              </a:rPr>
              <a:t> </a:t>
            </a:r>
            <a:r>
              <a:rPr lang="en-US" sz="4576" b="1" dirty="0" err="1">
                <a:solidFill>
                  <a:srgbClr val="0070C0"/>
                </a:solidFill>
                <a:latin typeface="Times New Roman" panose="02020603050405020304" pitchFamily="18" charset="0"/>
                <a:cs typeface="Times New Roman" panose="02020603050405020304" pitchFamily="18" charset="0"/>
                <a:sym typeface="+mn-ea"/>
              </a:rPr>
              <a:t>mừng</a:t>
            </a:r>
            <a:r>
              <a:rPr lang="en-US" sz="4576" b="1" dirty="0">
                <a:solidFill>
                  <a:srgbClr val="0070C0"/>
                </a:solidFill>
                <a:latin typeface="Times New Roman" panose="02020603050405020304" pitchFamily="18" charset="0"/>
                <a:cs typeface="Times New Roman" panose="02020603050405020304" pitchFamily="18" charset="0"/>
                <a:sym typeface="+mn-ea"/>
              </a:rPr>
              <a:t> </a:t>
            </a:r>
            <a:r>
              <a:rPr lang="en-US" sz="4576" b="1" dirty="0" err="1">
                <a:solidFill>
                  <a:srgbClr val="0070C0"/>
                </a:solidFill>
                <a:latin typeface="Times New Roman" panose="02020603050405020304" pitchFamily="18" charset="0"/>
                <a:cs typeface="Times New Roman" panose="02020603050405020304" pitchFamily="18" charset="0"/>
                <a:sym typeface="+mn-ea"/>
              </a:rPr>
              <a:t>các</a:t>
            </a:r>
            <a:r>
              <a:rPr lang="en-US" sz="4576" b="1" dirty="0">
                <a:solidFill>
                  <a:srgbClr val="0070C0"/>
                </a:solidFill>
                <a:latin typeface="Times New Roman" panose="02020603050405020304" pitchFamily="18" charset="0"/>
                <a:cs typeface="Times New Roman" panose="02020603050405020304" pitchFamily="18" charset="0"/>
                <a:sym typeface="+mn-ea"/>
              </a:rPr>
              <a:t> em </a:t>
            </a:r>
            <a:r>
              <a:rPr lang="en-US" sz="4576" b="1" dirty="0" err="1">
                <a:solidFill>
                  <a:srgbClr val="0070C0"/>
                </a:solidFill>
                <a:latin typeface="Times New Roman" panose="02020603050405020304" pitchFamily="18" charset="0"/>
                <a:cs typeface="Times New Roman" panose="02020603050405020304" pitchFamily="18" charset="0"/>
                <a:sym typeface="+mn-ea"/>
              </a:rPr>
              <a:t>đến</a:t>
            </a:r>
            <a:r>
              <a:rPr lang="en-US" sz="4576" b="1" dirty="0">
                <a:solidFill>
                  <a:srgbClr val="0070C0"/>
                </a:solidFill>
                <a:latin typeface="Times New Roman" panose="02020603050405020304" pitchFamily="18" charset="0"/>
                <a:cs typeface="Times New Roman" panose="02020603050405020304" pitchFamily="18" charset="0"/>
                <a:sym typeface="+mn-ea"/>
              </a:rPr>
              <a:t> </a:t>
            </a:r>
            <a:r>
              <a:rPr lang="en-US" sz="4576" b="1" dirty="0" err="1">
                <a:solidFill>
                  <a:srgbClr val="0070C0"/>
                </a:solidFill>
                <a:latin typeface="Times New Roman" panose="02020603050405020304" pitchFamily="18" charset="0"/>
                <a:cs typeface="Times New Roman" panose="02020603050405020304" pitchFamily="18" charset="0"/>
                <a:sym typeface="+mn-ea"/>
              </a:rPr>
              <a:t>với</a:t>
            </a:r>
            <a:r>
              <a:rPr lang="en-US" sz="4576" b="1" dirty="0">
                <a:solidFill>
                  <a:srgbClr val="0070C0"/>
                </a:solidFill>
                <a:latin typeface="Times New Roman" panose="02020603050405020304" pitchFamily="18" charset="0"/>
                <a:cs typeface="Times New Roman" panose="02020603050405020304" pitchFamily="18" charset="0"/>
                <a:sym typeface="+mn-ea"/>
              </a:rPr>
              <a:t> </a:t>
            </a:r>
            <a:r>
              <a:rPr lang="vi-VN" sz="4576" b="1" dirty="0">
                <a:solidFill>
                  <a:srgbClr val="0070C0"/>
                </a:solidFill>
                <a:latin typeface="Times New Roman" panose="02020603050405020304" pitchFamily="18" charset="0"/>
                <a:cs typeface="Times New Roman" panose="02020603050405020304" pitchFamily="18" charset="0"/>
                <a:sym typeface="+mn-ea"/>
              </a:rPr>
              <a:t>tiết</a:t>
            </a:r>
            <a:r>
              <a:rPr lang="en-US" altLang="vi-VN" sz="4576"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7"/>
          <a:stretch>
            <a:fillRect/>
          </a:stretch>
        </p:blipFill>
        <p:spPr>
          <a:xfrm>
            <a:off x="4519631" y="2971344"/>
            <a:ext cx="3132763" cy="3726627"/>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81065" y="5971532"/>
            <a:ext cx="581151" cy="581151"/>
          </a:xfrm>
          <a:prstGeom prst="rect">
            <a:avLst/>
          </a:prstGeom>
        </p:spPr>
      </p:pic>
    </p:spTree>
    <p:custDataLst>
      <p:tags r:id="rId1"/>
    </p:custDataLst>
    <p:extLst>
      <p:ext uri="{BB962C8B-B14F-4D97-AF65-F5344CB8AC3E}">
        <p14:creationId xmlns:p14="http://schemas.microsoft.com/office/powerpoint/2010/main" val="1369775115"/>
      </p:ext>
    </p:extLst>
  </p:cSld>
  <p:clrMapOvr>
    <a:masterClrMapping/>
  </p:clrMapOvr>
  <p:transition advTm="81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edg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28599" y="858255"/>
            <a:ext cx="11738811" cy="452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Sáng thứ bảy hàng tuần, em cùng mẹ và mọi người trong </a:t>
            </a:r>
            <a:r>
              <a:rPr lang="en-US" sz="2800" b="1" dirty="0" smtClean="0">
                <a:solidFill>
                  <a:srgbClr val="002060"/>
                </a:solidFill>
                <a:latin typeface="Times New Roman" panose="02020603050405020304" pitchFamily="18" charset="0"/>
                <a:cs typeface="Times New Roman" panose="02020603050405020304" pitchFamily="18" charset="0"/>
              </a:rPr>
              <a:t>xóm </a:t>
            </a:r>
            <a:r>
              <a:rPr lang="en-US" sz="2800" b="1" dirty="0">
                <a:solidFill>
                  <a:srgbClr val="002060"/>
                </a:solidFill>
                <a:latin typeface="Times New Roman" panose="02020603050405020304" pitchFamily="18" charset="0"/>
                <a:cs typeface="Times New Roman" panose="02020603050405020304" pitchFamily="18" charset="0"/>
              </a:rPr>
              <a:t>dọn dẹp vệ sinh khu phố</a:t>
            </a:r>
            <a:r>
              <a:rPr lang="vi-VN" sz="2800" b="1"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 Hai mẹ con em </a:t>
            </a:r>
            <a:r>
              <a:rPr lang="vi-VN" sz="2800" b="1" dirty="0">
                <a:solidFill>
                  <a:srgbClr val="002060"/>
                </a:solidFill>
                <a:latin typeface="Times New Roman" panose="02020603050405020304" pitchFamily="18" charset="0"/>
                <a:cs typeface="Times New Roman" panose="02020603050405020304" pitchFamily="18" charset="0"/>
              </a:rPr>
              <a:t>được ông tổ trưởng tổ dân phố phân công</a:t>
            </a:r>
            <a:r>
              <a:rPr lang="en-US" sz="2800" b="1" dirty="0">
                <a:solidFill>
                  <a:srgbClr val="002060"/>
                </a:solidFill>
                <a:latin typeface="Times New Roman" panose="02020603050405020304" pitchFamily="18" charset="0"/>
                <a:cs typeface="Times New Roman" panose="02020603050405020304" pitchFamily="18" charset="0"/>
              </a:rPr>
              <a:t> quét dọn</a:t>
            </a:r>
            <a:r>
              <a:rPr lang="vi-VN" sz="2800" b="1" dirty="0">
                <a:solidFill>
                  <a:srgbClr val="002060"/>
                </a:solidFill>
                <a:latin typeface="Times New Roman" panose="02020603050405020304" pitchFamily="18" charset="0"/>
                <a:cs typeface="Times New Roman" panose="02020603050405020304" pitchFamily="18" charset="0"/>
              </a:rPr>
              <a:t> một đoạn đường</a:t>
            </a:r>
            <a:r>
              <a:rPr lang="en-US" sz="2800" b="1" dirty="0">
                <a:solidFill>
                  <a:srgbClr val="002060"/>
                </a:solidFill>
                <a:latin typeface="Times New Roman" panose="02020603050405020304" pitchFamily="18" charset="0"/>
                <a:cs typeface="Times New Roman" panose="02020603050405020304" pitchFamily="18" charset="0"/>
              </a:rPr>
              <a:t>. E</a:t>
            </a:r>
            <a:r>
              <a:rPr lang="vi-VN" sz="2800" b="1" dirty="0">
                <a:solidFill>
                  <a:srgbClr val="002060"/>
                </a:solidFill>
                <a:latin typeface="Times New Roman" panose="02020603050405020304" pitchFamily="18" charset="0"/>
                <a:cs typeface="Times New Roman" panose="02020603050405020304" pitchFamily="18" charset="0"/>
              </a:rPr>
              <a:t>m </a:t>
            </a:r>
            <a:r>
              <a:rPr lang="en-US" sz="2800" b="1" dirty="0">
                <a:solidFill>
                  <a:srgbClr val="002060"/>
                </a:solidFill>
                <a:latin typeface="Times New Roman" panose="02020603050405020304" pitchFamily="18" charset="0"/>
                <a:cs typeface="Times New Roman" panose="02020603050405020304" pitchFamily="18" charset="0"/>
              </a:rPr>
              <a:t>làm</a:t>
            </a:r>
            <a:r>
              <a:rPr lang="vi-VN" sz="2800" b="1" dirty="0">
                <a:solidFill>
                  <a:srgbClr val="002060"/>
                </a:solidFill>
                <a:latin typeface="Times New Roman" panose="02020603050405020304" pitchFamily="18" charset="0"/>
                <a:cs typeface="Times New Roman" panose="02020603050405020304" pitchFamily="18" charset="0"/>
              </a:rPr>
              <a:t> rất cẩn thận, </a:t>
            </a:r>
            <a:r>
              <a:rPr lang="en-US" sz="2800" b="1" dirty="0">
                <a:solidFill>
                  <a:srgbClr val="002060"/>
                </a:solidFill>
                <a:latin typeface="Times New Roman" panose="02020603050405020304" pitchFamily="18" charset="0"/>
                <a:cs typeface="Times New Roman" panose="02020603050405020304" pitchFamily="18" charset="0"/>
              </a:rPr>
              <a:t>nhặt </a:t>
            </a:r>
            <a:r>
              <a:rPr lang="vi-VN" sz="2800" b="1" dirty="0">
                <a:solidFill>
                  <a:srgbClr val="002060"/>
                </a:solidFill>
                <a:latin typeface="Times New Roman" panose="02020603050405020304" pitchFamily="18" charset="0"/>
                <a:cs typeface="Times New Roman" panose="02020603050405020304" pitchFamily="18" charset="0"/>
              </a:rPr>
              <a:t>từng cọng rác ở hai bên đường. </a:t>
            </a:r>
            <a:r>
              <a:rPr lang="en-US" sz="2800" b="1" dirty="0">
                <a:solidFill>
                  <a:srgbClr val="002060"/>
                </a:solidFill>
                <a:latin typeface="Times New Roman" panose="02020603050405020304" pitchFamily="18" charset="0"/>
                <a:cs typeface="Times New Roman" panose="02020603050405020304" pitchFamily="18" charset="0"/>
              </a:rPr>
              <a:t>Mẹ q</a:t>
            </a:r>
            <a:r>
              <a:rPr lang="vi-VN" sz="2800" b="1" dirty="0">
                <a:solidFill>
                  <a:srgbClr val="002060"/>
                </a:solidFill>
                <a:latin typeface="Times New Roman" panose="02020603050405020304" pitchFamily="18" charset="0"/>
                <a:cs typeface="Times New Roman" panose="02020603050405020304" pitchFamily="18" charset="0"/>
              </a:rPr>
              <a:t>uét đến đâu</a:t>
            </a:r>
            <a:r>
              <a:rPr lang="en-US" sz="2800" b="1" dirty="0">
                <a:solidFill>
                  <a:srgbClr val="002060"/>
                </a:solidFill>
                <a:latin typeface="Times New Roman" panose="02020603050405020304" pitchFamily="18" charset="0"/>
                <a:cs typeface="Times New Roman" panose="02020603050405020304" pitchFamily="18" charset="0"/>
              </a:rPr>
              <a:t>,</a:t>
            </a:r>
            <a:r>
              <a:rPr lang="vi-VN" sz="2800" b="1" dirty="0">
                <a:solidFill>
                  <a:srgbClr val="002060"/>
                </a:solidFill>
                <a:latin typeface="Times New Roman" panose="02020603050405020304" pitchFamily="18" charset="0"/>
                <a:cs typeface="Times New Roman" panose="02020603050405020304" pitchFamily="18" charset="0"/>
              </a:rPr>
              <a:t> em thu gom rác lại rồi lấy mo hót rác đổ vào sọt. Chả mấy chốc con đường đã trở nên sạch sẽ. Ông tổ trưởng đi kiểm tra lại một lần</a:t>
            </a:r>
            <a:r>
              <a:rPr lang="en-US" sz="2800" b="1" dirty="0">
                <a:solidFill>
                  <a:srgbClr val="002060"/>
                </a:solidFill>
                <a:latin typeface="Times New Roman" panose="02020603050405020304" pitchFamily="18" charset="0"/>
                <a:cs typeface="Times New Roman" panose="02020603050405020304" pitchFamily="18" charset="0"/>
              </a:rPr>
              <a:t> và khen mọi người dọn dẹp rất cẩn thận và sạch sẽ</a:t>
            </a:r>
            <a:r>
              <a:rPr lang="vi-VN" sz="2800" b="1"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 Em</a:t>
            </a:r>
            <a:r>
              <a:rPr lang="vi-VN" sz="2800" b="1" dirty="0">
                <a:solidFill>
                  <a:srgbClr val="002060"/>
                </a:solidFill>
                <a:latin typeface="Times New Roman" panose="02020603050405020304" pitchFamily="18" charset="0"/>
                <a:cs typeface="Times New Roman" panose="02020603050405020304" pitchFamily="18" charset="0"/>
              </a:rPr>
              <a:t> rất vui vì </a:t>
            </a:r>
            <a:r>
              <a:rPr lang="en-US" sz="2800" b="1" dirty="0">
                <a:solidFill>
                  <a:srgbClr val="002060"/>
                </a:solidFill>
                <a:latin typeface="Times New Roman" panose="02020603050405020304" pitchFamily="18" charset="0"/>
                <a:cs typeface="Times New Roman" panose="02020603050405020304" pitchFamily="18" charset="0"/>
              </a:rPr>
              <a:t>được cùng mẹ làm việc </a:t>
            </a:r>
            <a:r>
              <a:rPr lang="en-US" sz="2800" b="1" dirty="0" smtClean="0">
                <a:solidFill>
                  <a:srgbClr val="002060"/>
                </a:solidFill>
                <a:latin typeface="Times New Roman" panose="02020603050405020304" pitchFamily="18" charset="0"/>
                <a:cs typeface="Times New Roman" panose="02020603050405020304" pitchFamily="18" charset="0"/>
              </a:rPr>
              <a:t>như  vậy.</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6626" b="33866"/>
          <a:stretch/>
        </p:blipFill>
        <p:spPr>
          <a:xfrm>
            <a:off x="4541837" y="5229727"/>
            <a:ext cx="5931736" cy="1628273"/>
          </a:xfrm>
          <a:prstGeom prst="rect">
            <a:avLst/>
          </a:prstGeom>
        </p:spPr>
      </p:pic>
      <p:sp>
        <p:nvSpPr>
          <p:cNvPr id="6" name="矩形: 一个圆顶角，剪去另一个顶角 8">
            <a:extLst>
              <a:ext uri="{FF2B5EF4-FFF2-40B4-BE49-F238E27FC236}">
                <a16:creationId xmlns:a16="http://schemas.microsoft.com/office/drawing/2014/main" id="{F46735CD-E9B0-4C59-942F-AF2537A219B6}"/>
              </a:ext>
            </a:extLst>
          </p:cNvPr>
          <p:cNvSpPr/>
          <p:nvPr/>
        </p:nvSpPr>
        <p:spPr>
          <a:xfrm>
            <a:off x="228598" y="725308"/>
            <a:ext cx="11738812" cy="4696927"/>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423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842" y="1382360"/>
            <a:ext cx="11197390" cy="3323987"/>
          </a:xfrm>
          <a:prstGeom prst="rect">
            <a:avLst/>
          </a:prstGeom>
        </p:spPr>
        <p:txBody>
          <a:bodyPr wrap="square">
            <a:spAutoFit/>
          </a:bodyPr>
          <a:lstStyle/>
          <a:p>
            <a:pPr>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vi-VN" sz="2800" b="1" dirty="0" smtClean="0">
                <a:solidFill>
                  <a:srgbClr val="002060"/>
                </a:solidFill>
                <a:latin typeface="Times New Roman" panose="02020603050405020304" pitchFamily="18" charset="0"/>
                <a:ea typeface="Arial-Rounded" pitchFamily="34" charset="0"/>
                <a:cs typeface="Times New Roman" panose="02020603050405020304" pitchFamily="18" charset="0"/>
              </a:rPr>
              <a:t>Mỗi </a:t>
            </a:r>
            <a:r>
              <a:rPr lang="vi-VN" sz="2800" b="1" dirty="0">
                <a:solidFill>
                  <a:srgbClr val="002060"/>
                </a:solidFill>
                <a:latin typeface="Times New Roman" panose="02020603050405020304" pitchFamily="18" charset="0"/>
                <a:ea typeface="Arial-Rounded" pitchFamily="34" charset="0"/>
                <a:cs typeface="Times New Roman" panose="02020603050405020304" pitchFamily="18" charset="0"/>
              </a:rPr>
              <a:t>dịp Tết đến là cả gia đình em lại háo hức cùng nhau chuẩn bị đón Tết. </a:t>
            </a:r>
            <a:r>
              <a:rPr lang="en-US" sz="2800" b="1" dirty="0" smtClean="0">
                <a:solidFill>
                  <a:srgbClr val="002060"/>
                </a:solidFill>
                <a:latin typeface="Times New Roman" panose="02020603050405020304" pitchFamily="18" charset="0"/>
                <a:ea typeface="Arial-Rounded" pitchFamily="34" charset="0"/>
                <a:cs typeface="Times New Roman" panose="02020603050405020304" pitchFamily="18" charset="0"/>
              </a:rPr>
              <a:t>Em thường cùng</a:t>
            </a:r>
            <a:r>
              <a:rPr lang="vi-VN" sz="2800" b="1" dirty="0" smtClean="0">
                <a:solidFill>
                  <a:srgbClr val="002060"/>
                </a:solidFill>
                <a:latin typeface="Times New Roman" panose="02020603050405020304" pitchFamily="18" charset="0"/>
                <a:ea typeface="Arial-Rounded"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itchFamily="34" charset="0"/>
                <a:cs typeface="Times New Roman" panose="02020603050405020304" pitchFamily="18" charset="0"/>
              </a:rPr>
              <a:t>mẹ </a:t>
            </a:r>
            <a:r>
              <a:rPr lang="vi-VN" sz="2800" b="1" dirty="0" smtClean="0">
                <a:solidFill>
                  <a:srgbClr val="002060"/>
                </a:solidFill>
                <a:latin typeface="Times New Roman" panose="02020603050405020304" pitchFamily="18" charset="0"/>
                <a:ea typeface="Arial-Rounded" pitchFamily="34" charset="0"/>
                <a:cs typeface="Times New Roman" panose="02020603050405020304" pitchFamily="18" charset="0"/>
              </a:rPr>
              <a:t>đi </a:t>
            </a:r>
            <a:r>
              <a:rPr lang="vi-VN" sz="2800" b="1" dirty="0">
                <a:solidFill>
                  <a:srgbClr val="002060"/>
                </a:solidFill>
                <a:latin typeface="Times New Roman" panose="02020603050405020304" pitchFamily="18" charset="0"/>
                <a:ea typeface="Arial-Rounded" pitchFamily="34" charset="0"/>
                <a:cs typeface="Times New Roman" panose="02020603050405020304" pitchFamily="18" charset="0"/>
              </a:rPr>
              <a:t>chợ để mua sắm đồ cho ngày tết</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như: </a:t>
            </a:r>
            <a:r>
              <a:rPr lang="vi-VN" sz="2800" b="1" dirty="0">
                <a:solidFill>
                  <a:srgbClr val="002060"/>
                </a:solidFill>
                <a:latin typeface="Times New Roman" panose="02020603050405020304" pitchFamily="18" charset="0"/>
                <a:ea typeface="Arial-Rounded" pitchFamily="34" charset="0"/>
                <a:cs typeface="Times New Roman" panose="02020603050405020304" pitchFamily="18" charset="0"/>
              </a:rPr>
              <a:t>hoa quả, bánh kẹo, quần áo</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mới</a:t>
            </a:r>
            <a:r>
              <a:rPr lang="vi-VN"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800" b="1" dirty="0" smtClean="0">
                <a:solidFill>
                  <a:srgbClr val="002060"/>
                </a:solidFill>
                <a:latin typeface="Times New Roman" panose="02020603050405020304" pitchFamily="18" charset="0"/>
                <a:ea typeface="Arial-Rounded" pitchFamily="34" charset="0"/>
                <a:cs typeface="Times New Roman" panose="02020603050405020304" pitchFamily="18" charset="0"/>
              </a:rPr>
              <a:t> Đi chợ  về, em lấy cùng chị gái giúp mẹ rửa sạch hoa quả. Sau đó hai chị em bày bánh kẹo ra bàn để </a:t>
            </a:r>
            <a:r>
              <a:rPr lang="en-US" sz="2800" b="1" smtClean="0">
                <a:solidFill>
                  <a:srgbClr val="002060"/>
                </a:solidFill>
                <a:latin typeface="Times New Roman" panose="02020603050405020304" pitchFamily="18" charset="0"/>
                <a:ea typeface="Arial-Rounded" pitchFamily="34" charset="0"/>
                <a:cs typeface="Times New Roman" panose="02020603050405020304" pitchFamily="18" charset="0"/>
              </a:rPr>
              <a:t>tiếp khách</a:t>
            </a:r>
            <a:r>
              <a:rPr lang="en-US" sz="2800" b="1" dirty="0" smtClean="0">
                <a:solidFill>
                  <a:srgbClr val="002060"/>
                </a:solidFill>
                <a:latin typeface="Times New Roman" panose="02020603050405020304" pitchFamily="18" charset="0"/>
                <a:ea typeface="Arial-Rounded" pitchFamily="34" charset="0"/>
                <a:cs typeface="Times New Roman" panose="02020603050405020304" pitchFamily="18" charset="0"/>
              </a:rPr>
              <a:t>. Được </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cùng cả nhà chuẩn bị đón tết như vậy, em rất vui.</a:t>
            </a:r>
            <a:r>
              <a:rPr lang="vi-VN" sz="2800" b="1" dirty="0">
                <a:solidFill>
                  <a:srgbClr val="002060"/>
                </a:solidFill>
                <a:latin typeface="Times New Roman" panose="02020603050405020304" pitchFamily="18" charset="0"/>
                <a:ea typeface="Arial-Rounded" pitchFamily="34" charset="0"/>
                <a:cs typeface="Times New Roman" panose="02020603050405020304" pitchFamily="18" charset="0"/>
              </a:rPr>
              <a:t> </a:t>
            </a:r>
            <a:endPar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sp>
        <p:nvSpPr>
          <p:cNvPr id="3" name="矩形: 一个圆顶角，剪去另一个顶角 8">
            <a:extLst>
              <a:ext uri="{FF2B5EF4-FFF2-40B4-BE49-F238E27FC236}">
                <a16:creationId xmlns:a16="http://schemas.microsoft.com/office/drawing/2014/main" id="{F46735CD-E9B0-4C59-942F-AF2537A219B6}"/>
              </a:ext>
            </a:extLst>
          </p:cNvPr>
          <p:cNvSpPr/>
          <p:nvPr/>
        </p:nvSpPr>
        <p:spPr>
          <a:xfrm>
            <a:off x="228597" y="1190530"/>
            <a:ext cx="11450055" cy="3515817"/>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endParaRPr>
          </a:p>
        </p:txBody>
      </p:sp>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6626" b="33866"/>
          <a:stretch/>
        </p:blipFill>
        <p:spPr>
          <a:xfrm>
            <a:off x="4541837" y="5229727"/>
            <a:ext cx="5931736" cy="1628273"/>
          </a:xfrm>
          <a:prstGeom prst="rect">
            <a:avLst/>
          </a:prstGeom>
        </p:spPr>
      </p:pic>
    </p:spTree>
    <p:extLst>
      <p:ext uri="{BB962C8B-B14F-4D97-AF65-F5344CB8AC3E}">
        <p14:creationId xmlns:p14="http://schemas.microsoft.com/office/powerpoint/2010/main" val="184421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2275187" y="2080798"/>
            <a:ext cx="7719486" cy="190821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smtClean="0">
                <a:ln w="0"/>
                <a:solidFill>
                  <a:srgbClr val="C00000"/>
                </a:solidFill>
                <a:effectLst>
                  <a:reflection blurRad="12700" stA="50000" endPos="50000" dist="5000" dir="5400000" sy="-100000" rotWithShape="0"/>
                </a:effectLst>
                <a:latin typeface="iCiel Cadena" panose="02000503000000020004" pitchFamily="2" charset="0"/>
              </a:rPr>
              <a:t>LUYỆN tập</a:t>
            </a:r>
          </a:p>
          <a:p>
            <a:pPr algn="ctr"/>
            <a:r>
              <a:rPr lang="en-US" sz="3200" b="1" cap="all" spc="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Viết đoạn văn kể về việc đã làm</a:t>
            </a:r>
          </a:p>
          <a:p>
            <a:pPr algn="ctr"/>
            <a:r>
              <a:rPr lang="en-US" sz="3200" b="1" cap="all" spc="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cùng người thân</a:t>
            </a:r>
            <a:endPar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17" name="文本框 22">
            <a:extLst>
              <a:ext uri="{FF2B5EF4-FFF2-40B4-BE49-F238E27FC236}">
                <a16:creationId xmlns:a16="http://schemas.microsoft.com/office/drawing/2014/main" id="{8E852256-A333-49D6-ADCD-2215C66790B1}"/>
              </a:ext>
            </a:extLst>
          </p:cNvPr>
          <p:cNvSpPr txBox="1"/>
          <p:nvPr/>
        </p:nvSpPr>
        <p:spPr>
          <a:xfrm>
            <a:off x="3696050" y="323372"/>
            <a:ext cx="3548426" cy="1754326"/>
          </a:xfrm>
          <a:prstGeom prst="rect">
            <a:avLst/>
          </a:prstGeom>
          <a:noFill/>
        </p:spPr>
        <p:txBody>
          <a:bodyPr wrap="square" rtlCol="0">
            <a:spAutoFit/>
          </a:bodyPr>
          <a:lstStyle/>
          <a:p>
            <a:r>
              <a:rPr lang="en-US" altLang="zh-CN" sz="5400" dirty="0" smtClean="0">
                <a:solidFill>
                  <a:srgbClr val="FF0000"/>
                </a:solidFill>
                <a:latin typeface="iCiel Cadena" panose="02000503000000020004" pitchFamily="2" charset="0"/>
                <a:ea typeface="思源黑体 CN Bold" panose="020B0800000000000000" pitchFamily="34" charset="-122"/>
              </a:rPr>
              <a:t>Tuần 16</a:t>
            </a:r>
          </a:p>
          <a:p>
            <a:endParaRPr lang="en-US" altLang="zh-CN" sz="5400" dirty="0" smtClean="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3" y="142973"/>
            <a:ext cx="4569779" cy="923330"/>
          </a:xfrm>
          <a:prstGeom prst="rect">
            <a:avLst/>
          </a:prstGeom>
          <a:noFill/>
        </p:spPr>
        <p:txBody>
          <a:bodyPr wrap="square" rtlCol="0">
            <a:spAutoFit/>
          </a:bodyPr>
          <a:lstStyle/>
          <a:p>
            <a:r>
              <a:rPr lang="en-US" altLang="zh-CN" sz="5400" smtClean="0">
                <a:solidFill>
                  <a:srgbClr val="FF0000"/>
                </a:solidFill>
                <a:latin typeface="iCiel Cadena" panose="02000503000000020004" pitchFamily="2" charset="0"/>
                <a:ea typeface="思源黑体 CN Bold" panose="020B0800000000000000" pitchFamily="34" charset="-122"/>
              </a:rPr>
              <a:t>Yêu cầu cần đạt</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466177" y="1340043"/>
            <a:ext cx="10363296" cy="714672"/>
            <a:chOff x="774356" y="888444"/>
            <a:chExt cx="10363296"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232572" y="1046074"/>
              <a:ext cx="8905080" cy="523220"/>
            </a:xfrm>
            <a:prstGeom prst="rect">
              <a:avLst/>
            </a:prstGeom>
            <a:noFill/>
          </p:spPr>
          <p:txBody>
            <a:bodyPr wrap="square" rtlCol="0">
              <a:spAutoFit/>
            </a:bodyPr>
            <a:lstStyle/>
            <a:p>
              <a:r>
                <a:rPr lang="en-US" sz="2800" b="1" smtClean="0">
                  <a:solidFill>
                    <a:srgbClr val="002060"/>
                  </a:solidFill>
                  <a:latin typeface="Times New Roman" panose="02020603050405020304" pitchFamily="18" charset="0"/>
                  <a:ea typeface="Arial-Rounded" pitchFamily="34" charset="0"/>
                  <a:cs typeface="Times New Roman" panose="02020603050405020304" pitchFamily="18" charset="0"/>
                </a:rPr>
                <a:t>Quan sát tranh và nêu được các hoạt động.</a:t>
              </a:r>
              <a:endPar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054804" y="2665962"/>
            <a:ext cx="10209001" cy="714672"/>
            <a:chOff x="752655" y="2065203"/>
            <a:chExt cx="10209001" cy="714672"/>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461665"/>
            </a:xfrm>
            <a:prstGeom prst="rect">
              <a:avLst/>
            </a:prstGeom>
            <a:noFill/>
          </p:spPr>
          <p:txBody>
            <a:bodyPr wrap="square" rtlCol="0">
              <a:spAutoFit/>
            </a:bodyPr>
            <a:lstStyle/>
            <a:p>
              <a:r>
                <a:rPr lang="vi-VN" sz="2400" b="1" smtClean="0">
                  <a:solidFill>
                    <a:srgbClr val="002060"/>
                  </a:solidFill>
                  <a:latin typeface="+mj-lt"/>
                </a:rPr>
                <a:t> </a:t>
              </a:r>
              <a:r>
                <a:rPr lang="vi-VN" sz="2400" b="1">
                  <a:solidFill>
                    <a:srgbClr val="002060"/>
                  </a:solidFill>
                  <a:latin typeface="+mj-lt"/>
                </a:rPr>
                <a:t>Viết 3 – 5 câu kể về một công việc đã làm cùng người thân. </a:t>
              </a:r>
              <a:endParaRPr lang="vi-VN" sz="2400" b="1">
                <a:solidFill>
                  <a:srgbClr val="002060"/>
                </a:solidFill>
                <a:effectLst/>
                <a:latin typeface="+mj-lt"/>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1755741" y="4260210"/>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461665"/>
            </a:xfrm>
            <a:prstGeom prst="rect">
              <a:avLst/>
            </a:prstGeom>
            <a:noFill/>
          </p:spPr>
          <p:txBody>
            <a:bodyPr wrap="square" rtlCol="0">
              <a:spAutoFit/>
            </a:bodyPr>
            <a:lstStyle/>
            <a:p>
              <a:r>
                <a:rPr lang="vi-VN" sz="2400" b="1">
                  <a:solidFill>
                    <a:srgbClr val="002060"/>
                  </a:solidFill>
                  <a:latin typeface="Times New Roman" panose="02020603050405020304" pitchFamily="18" charset="0"/>
                  <a:cs typeface="Times New Roman" panose="02020603050405020304" pitchFamily="18" charset="0"/>
                </a:rPr>
                <a:t>Bồi dưỡng tình cảm yêu thương, kính trọng đối </a:t>
              </a:r>
              <a:r>
                <a:rPr lang="vi-VN" sz="2400" b="1">
                  <a:solidFill>
                    <a:srgbClr val="002060"/>
                  </a:solidFill>
                  <a:latin typeface="Times New Roman" panose="02020603050405020304" pitchFamily="18" charset="0"/>
                  <a:cs typeface="Times New Roman" panose="02020603050405020304" pitchFamily="18" charset="0"/>
                </a:rPr>
                <a:t>với </a:t>
              </a:r>
              <a:r>
                <a:rPr lang="en-US" sz="2400" b="1" smtClean="0">
                  <a:solidFill>
                    <a:srgbClr val="002060"/>
                  </a:solidFill>
                  <a:latin typeface="Times New Roman" panose="02020603050405020304" pitchFamily="18" charset="0"/>
                  <a:cs typeface="Times New Roman" panose="02020603050405020304" pitchFamily="18" charset="0"/>
                </a:rPr>
                <a:t> người thân</a:t>
              </a:r>
              <a:endParaRPr lang="en-US" sz="24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19" t="37062" r="58142" b="21272"/>
          <a:stretch/>
        </p:blipFill>
        <p:spPr bwMode="auto">
          <a:xfrm>
            <a:off x="3515061" y="1260906"/>
            <a:ext cx="2927683" cy="274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078" t="37062" r="17894" b="21272"/>
          <a:stretch/>
        </p:blipFill>
        <p:spPr bwMode="auto">
          <a:xfrm>
            <a:off x="6980218" y="1269684"/>
            <a:ext cx="4332147" cy="275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564" t="36459" r="47523" b="20998"/>
          <a:stretch/>
        </p:blipFill>
        <p:spPr bwMode="auto">
          <a:xfrm>
            <a:off x="1183074" y="4022552"/>
            <a:ext cx="3461409" cy="231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078" t="36459" r="18421" b="20998"/>
          <a:stretch/>
        </p:blipFill>
        <p:spPr bwMode="auto">
          <a:xfrm>
            <a:off x="6136903" y="3891234"/>
            <a:ext cx="2796667" cy="2535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183074" y="192466"/>
            <a:ext cx="10777433" cy="1077218"/>
            <a:chOff x="238537" y="232458"/>
            <a:chExt cx="10777433" cy="1077218"/>
          </a:xfrm>
        </p:grpSpPr>
        <p:sp>
          <p:nvSpPr>
            <p:cNvPr id="9" name="TextBox 8"/>
            <p:cNvSpPr txBox="1"/>
            <p:nvPr/>
          </p:nvSpPr>
          <p:spPr>
            <a:xfrm>
              <a:off x="722280" y="232458"/>
              <a:ext cx="10293690" cy="1077218"/>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Quan sát tranh, nêu việc các bạn nhỏ đã làm </a:t>
              </a:r>
            </a:p>
            <a:p>
              <a:r>
                <a:rPr lang="en-US" sz="3200" b="1" dirty="0" smtClean="0">
                  <a:solidFill>
                    <a:srgbClr val="008200"/>
                  </a:solidFill>
                  <a:latin typeface="Arial" pitchFamily="34" charset="0"/>
                  <a:cs typeface="Arial" pitchFamily="34" charset="0"/>
                </a:rPr>
                <a:t>cùng người thân.</a:t>
              </a:r>
              <a:endParaRPr lang="vi-VN" sz="3200" b="1" dirty="0">
                <a:solidFill>
                  <a:srgbClr val="008200"/>
                </a:solidFill>
                <a:latin typeface="Arial" pitchFamily="34" charset="0"/>
                <a:cs typeface="Arial" pitchFamily="34" charset="0"/>
              </a:endParaRPr>
            </a:p>
          </p:txBody>
        </p:sp>
        <p:sp>
          <p:nvSpPr>
            <p:cNvPr id="10" name="Oval 9"/>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spTree>
    <p:extLst>
      <p:ext uri="{BB962C8B-B14F-4D97-AF65-F5344CB8AC3E}">
        <p14:creationId xmlns:p14="http://schemas.microsoft.com/office/powerpoint/2010/main" val="371657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19" t="37062" r="58142" b="21272"/>
          <a:stretch/>
        </p:blipFill>
        <p:spPr bwMode="auto">
          <a:xfrm>
            <a:off x="591387" y="1475875"/>
            <a:ext cx="3808384" cy="35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4B26D2C-1BC9-4238-BC4C-795267AEDD6F}"/>
              </a:ext>
            </a:extLst>
          </p:cNvPr>
          <p:cNvSpPr txBox="1"/>
          <p:nvPr/>
        </p:nvSpPr>
        <p:spPr>
          <a:xfrm>
            <a:off x="5806879" y="2565625"/>
            <a:ext cx="5711611" cy="1569660"/>
          </a:xfrm>
          <a:prstGeom prst="rect">
            <a:avLst/>
          </a:prstGeom>
          <a:noFill/>
        </p:spPr>
        <p:txBody>
          <a:bodyPr wrap="square" rtlCol="0">
            <a:spAutoFit/>
          </a:bodyPr>
          <a:lstStyle/>
          <a:p>
            <a:pPr>
              <a:lnSpc>
                <a:spcPct val="150000"/>
              </a:lnSpc>
            </a:pPr>
            <a:r>
              <a:rPr lang="en-US" sz="3200" b="1" dirty="0" smtClean="0">
                <a:solidFill>
                  <a:srgbClr val="FF0000"/>
                </a:solidFill>
                <a:latin typeface="Arial-Rounded" pitchFamily="34" charset="0"/>
                <a:ea typeface="Arial-Rounded" pitchFamily="34" charset="0"/>
                <a:cs typeface="Arial-Rounded" pitchFamily="34" charset="0"/>
              </a:rPr>
              <a:t>1. Ông và cháu đang đi đâu?</a:t>
            </a:r>
          </a:p>
          <a:p>
            <a:pPr marL="457200" indent="-457200">
              <a:lnSpc>
                <a:spcPct val="150000"/>
              </a:lnSpc>
              <a:buFontTx/>
              <a:buChar char="-"/>
            </a:pPr>
            <a:r>
              <a:rPr lang="en-US" sz="3200" b="1" dirty="0" smtClean="0">
                <a:solidFill>
                  <a:srgbClr val="002060"/>
                </a:solidFill>
                <a:latin typeface="Arial-Rounded" pitchFamily="34" charset="0"/>
                <a:ea typeface="Arial-Rounded" pitchFamily="34" charset="0"/>
                <a:cs typeface="Arial-Rounded" pitchFamily="34" charset="0"/>
              </a:rPr>
              <a:t>Bạn nhỏ cùng ông đi dạo.</a:t>
            </a:r>
            <a:endParaRPr lang="en-US" sz="3200" b="1"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0976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078" t="37062" r="17894" b="21272"/>
          <a:stretch/>
        </p:blipFill>
        <p:spPr bwMode="auto">
          <a:xfrm>
            <a:off x="6181178" y="1668360"/>
            <a:ext cx="4948002" cy="3144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4B26D2C-1BC9-4238-BC4C-795267AEDD6F}"/>
              </a:ext>
            </a:extLst>
          </p:cNvPr>
          <p:cNvSpPr txBox="1"/>
          <p:nvPr/>
        </p:nvSpPr>
        <p:spPr>
          <a:xfrm>
            <a:off x="582484" y="2735680"/>
            <a:ext cx="5133835" cy="1384995"/>
          </a:xfrm>
          <a:prstGeom prst="rect">
            <a:avLst/>
          </a:prstGeom>
          <a:noFill/>
        </p:spPr>
        <p:txBody>
          <a:bodyPr wrap="square" rtlCol="0">
            <a:spAutoFit/>
          </a:bodyPr>
          <a:lstStyle/>
          <a:p>
            <a:pPr>
              <a:lnSpc>
                <a:spcPct val="150000"/>
              </a:lnSpc>
            </a:pPr>
            <a:r>
              <a:rPr lang="en-US" sz="2800" b="1" dirty="0" smtClean="0">
                <a:solidFill>
                  <a:srgbClr val="FF0000"/>
                </a:solidFill>
                <a:latin typeface="Arial-Rounded" pitchFamily="34" charset="0"/>
                <a:ea typeface="Arial-Rounded" pitchFamily="34" charset="0"/>
                <a:cs typeface="Arial-Rounded" pitchFamily="34" charset="0"/>
              </a:rPr>
              <a:t>1. Bố và con đang làm gì?</a:t>
            </a:r>
          </a:p>
          <a:p>
            <a:pPr marL="457200" indent="-457200">
              <a:lnSpc>
                <a:spcPct val="150000"/>
              </a:lnSpc>
              <a:buFontTx/>
              <a:buChar char="-"/>
            </a:pPr>
            <a:r>
              <a:rPr lang="en-US" sz="2800" b="1" dirty="0" smtClean="0">
                <a:solidFill>
                  <a:srgbClr val="002060"/>
                </a:solidFill>
                <a:latin typeface="Arial-Rounded" pitchFamily="34" charset="0"/>
                <a:ea typeface="Arial-Rounded" pitchFamily="34" charset="0"/>
                <a:cs typeface="Arial-Rounded" pitchFamily="34" charset="0"/>
              </a:rPr>
              <a:t>Bạn nhỏ cùng bố trồng cây.</a:t>
            </a:r>
            <a:endParaRPr lang="en-US" sz="2800" b="1"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65421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B26D2C-1BC9-4238-BC4C-795267AEDD6F}"/>
              </a:ext>
            </a:extLst>
          </p:cNvPr>
          <p:cNvSpPr txBox="1"/>
          <p:nvPr/>
        </p:nvSpPr>
        <p:spPr>
          <a:xfrm>
            <a:off x="5806878" y="1749252"/>
            <a:ext cx="5823647" cy="3323987"/>
          </a:xfrm>
          <a:prstGeom prst="rect">
            <a:avLst/>
          </a:prstGeom>
          <a:noFill/>
        </p:spPr>
        <p:txBody>
          <a:bodyPr wrap="square" rtlCol="0">
            <a:spAutoFit/>
          </a:bodyPr>
          <a:lstStyle/>
          <a:p>
            <a:pPr>
              <a:lnSpc>
                <a:spcPct val="150000"/>
              </a:lnSpc>
            </a:pPr>
            <a:r>
              <a:rPr lang="en-US" sz="2800" b="1" dirty="0" smtClean="0">
                <a:solidFill>
                  <a:srgbClr val="FF0000"/>
                </a:solidFill>
                <a:latin typeface="Arial-Rounded" pitchFamily="34" charset="0"/>
                <a:ea typeface="Arial-Rounded" pitchFamily="34" charset="0"/>
                <a:cs typeface="Arial-Rounded" pitchFamily="34" charset="0"/>
              </a:rPr>
              <a:t>1. Bà và cháu cùng nhau làm gì?</a:t>
            </a:r>
          </a:p>
          <a:p>
            <a:pPr marL="457200" indent="-457200">
              <a:lnSpc>
                <a:spcPct val="150000"/>
              </a:lnSpc>
              <a:buFontTx/>
              <a:buChar char="-"/>
            </a:pPr>
            <a:r>
              <a:rPr lang="en-US" sz="2800" b="1" dirty="0" smtClean="0">
                <a:solidFill>
                  <a:srgbClr val="002060"/>
                </a:solidFill>
                <a:latin typeface="Arial-Rounded" pitchFamily="34" charset="0"/>
                <a:ea typeface="Arial-Rounded" pitchFamily="34" charset="0"/>
                <a:cs typeface="Arial-Rounded" pitchFamily="34" charset="0"/>
              </a:rPr>
              <a:t>Bạn nhỏ và bà đang đọc sách.</a:t>
            </a:r>
          </a:p>
          <a:p>
            <a:pPr>
              <a:lnSpc>
                <a:spcPct val="150000"/>
              </a:lnSpc>
            </a:pPr>
            <a:r>
              <a:rPr lang="en-US" sz="2800" b="1" dirty="0" smtClean="0">
                <a:solidFill>
                  <a:srgbClr val="FF0000"/>
                </a:solidFill>
                <a:latin typeface="Arial-Rounded" pitchFamily="34" charset="0"/>
                <a:ea typeface="Arial-Rounded" pitchFamily="34" charset="0"/>
                <a:cs typeface="Arial-Rounded" pitchFamily="34" charset="0"/>
              </a:rPr>
              <a:t>2. Họ có vui không?</a:t>
            </a:r>
          </a:p>
          <a:p>
            <a:pPr marL="457200" indent="-457200">
              <a:lnSpc>
                <a:spcPct val="150000"/>
              </a:lnSpc>
              <a:buFontTx/>
              <a:buChar char="-"/>
            </a:pPr>
            <a:r>
              <a:rPr lang="en-US" sz="2800" b="1" dirty="0" smtClean="0">
                <a:solidFill>
                  <a:srgbClr val="002060"/>
                </a:solidFill>
                <a:latin typeface="Arial-Rounded" pitchFamily="34" charset="0"/>
                <a:ea typeface="Arial-Rounded" pitchFamily="34" charset="0"/>
                <a:cs typeface="Arial-Rounded" pitchFamily="34" charset="0"/>
              </a:rPr>
              <a:t>Hai bà cháu đang rất vui vẻ vì trên khuôn mặt họ hiện rõ vẻ tươi vui.</a:t>
            </a:r>
            <a:endParaRPr lang="en-US" sz="2800" b="1" dirty="0">
              <a:solidFill>
                <a:srgbClr val="002060"/>
              </a:solidFill>
              <a:latin typeface="Arial-Rounded" pitchFamily="34" charset="0"/>
              <a:ea typeface="Arial-Rounded" pitchFamily="34" charset="0"/>
              <a:cs typeface="Arial-Rounded" pitchFamily="34" charset="0"/>
            </a:endParaRP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564" t="36459" r="47523" b="20998"/>
          <a:stretch/>
        </p:blipFill>
        <p:spPr bwMode="auto">
          <a:xfrm>
            <a:off x="436820" y="1784935"/>
            <a:ext cx="4862167" cy="325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9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B26D2C-1BC9-4238-BC4C-795267AEDD6F}"/>
              </a:ext>
            </a:extLst>
          </p:cNvPr>
          <p:cNvSpPr txBox="1"/>
          <p:nvPr/>
        </p:nvSpPr>
        <p:spPr>
          <a:xfrm>
            <a:off x="5008181" y="1312353"/>
            <a:ext cx="7183819" cy="4616648"/>
          </a:xfrm>
          <a:prstGeom prst="rect">
            <a:avLst/>
          </a:prstGeom>
          <a:noFill/>
        </p:spPr>
        <p:txBody>
          <a:bodyPr wrap="square" rtlCol="0">
            <a:spAutoFit/>
          </a:bodyPr>
          <a:lstStyle/>
          <a:p>
            <a:pPr>
              <a:lnSpc>
                <a:spcPct val="150000"/>
              </a:lnSpc>
            </a:pPr>
            <a:r>
              <a:rPr lang="en-US" sz="2800" b="1" dirty="0" smtClean="0">
                <a:solidFill>
                  <a:srgbClr val="FF0000"/>
                </a:solidFill>
                <a:latin typeface="Arial-Rounded" pitchFamily="34" charset="0"/>
                <a:ea typeface="Arial-Rounded" pitchFamily="34" charset="0"/>
                <a:cs typeface="Arial-Rounded" pitchFamily="34" charset="0"/>
              </a:rPr>
              <a:t>1. Mẹ và con đang đứng ở đâu?</a:t>
            </a:r>
          </a:p>
          <a:p>
            <a:pPr marL="457200" indent="-457200">
              <a:lnSpc>
                <a:spcPct val="150000"/>
              </a:lnSpc>
              <a:buFontTx/>
              <a:buChar char="-"/>
            </a:pPr>
            <a:r>
              <a:rPr lang="en-US" sz="2800" b="1" dirty="0" smtClean="0">
                <a:solidFill>
                  <a:srgbClr val="002060"/>
                </a:solidFill>
                <a:latin typeface="Arial-Rounded" pitchFamily="34" charset="0"/>
                <a:ea typeface="Arial-Rounded" pitchFamily="34" charset="0"/>
                <a:cs typeface="Arial-Rounded" pitchFamily="34" charset="0"/>
              </a:rPr>
              <a:t>Hai mẹ con bạn nhỏ đang đứng trong bếp.</a:t>
            </a:r>
          </a:p>
          <a:p>
            <a:pPr>
              <a:lnSpc>
                <a:spcPct val="150000"/>
              </a:lnSpc>
            </a:pPr>
            <a:r>
              <a:rPr lang="en-US" sz="2800" b="1" dirty="0" smtClean="0">
                <a:solidFill>
                  <a:srgbClr val="FF0000"/>
                </a:solidFill>
                <a:latin typeface="Arial-Rounded" pitchFamily="34" charset="0"/>
                <a:ea typeface="Arial-Rounded" pitchFamily="34" charset="0"/>
                <a:cs typeface="Arial-Rounded" pitchFamily="34" charset="0"/>
              </a:rPr>
              <a:t>2. Trước mặt có những gì?</a:t>
            </a:r>
          </a:p>
          <a:p>
            <a:pPr marL="457200" indent="-457200">
              <a:lnSpc>
                <a:spcPct val="150000"/>
              </a:lnSpc>
              <a:buFontTx/>
              <a:buChar char="-"/>
            </a:pPr>
            <a:r>
              <a:rPr lang="en-US" sz="2800" b="1" dirty="0" smtClean="0">
                <a:solidFill>
                  <a:srgbClr val="002060"/>
                </a:solidFill>
                <a:latin typeface="Arial-Rounded" pitchFamily="34" charset="0"/>
                <a:ea typeface="Arial-Rounded" pitchFamily="34" charset="0"/>
                <a:cs typeface="Arial-Rounded" pitchFamily="34" charset="0"/>
              </a:rPr>
              <a:t>Trước mặt hai mẻ con là chậu rửa với rất nhiều bát đĩa ở bên trong.</a:t>
            </a:r>
          </a:p>
          <a:p>
            <a:pPr>
              <a:lnSpc>
                <a:spcPct val="150000"/>
              </a:lnSpc>
            </a:pPr>
            <a:r>
              <a:rPr lang="en-US" sz="2800" b="1" dirty="0" smtClean="0">
                <a:solidFill>
                  <a:srgbClr val="FF0000"/>
                </a:solidFill>
                <a:latin typeface="Arial-Rounded" pitchFamily="34" charset="0"/>
                <a:ea typeface="Arial-Rounded" pitchFamily="34" charset="0"/>
                <a:cs typeface="Arial-Rounded" pitchFamily="34" charset="0"/>
              </a:rPr>
              <a:t>3. Hai mẹ con cùng nhau làm gì?</a:t>
            </a:r>
          </a:p>
          <a:p>
            <a:pPr marL="457200" indent="-457200">
              <a:lnSpc>
                <a:spcPct val="150000"/>
              </a:lnSpc>
              <a:buFontTx/>
              <a:buChar char="-"/>
            </a:pPr>
            <a:r>
              <a:rPr lang="en-US" sz="2800" b="1" dirty="0" smtClean="0">
                <a:solidFill>
                  <a:srgbClr val="002060"/>
                </a:solidFill>
                <a:latin typeface="Arial-Rounded" pitchFamily="34" charset="0"/>
                <a:ea typeface="Arial-Rounded" pitchFamily="34" charset="0"/>
                <a:cs typeface="Arial-Rounded" pitchFamily="34" charset="0"/>
              </a:rPr>
              <a:t>Hai mẹ con cùng nhau rửa bát đĩa.</a:t>
            </a: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078" t="36459" r="18421" b="20998"/>
          <a:stretch/>
        </p:blipFill>
        <p:spPr bwMode="auto">
          <a:xfrm>
            <a:off x="409860" y="1798164"/>
            <a:ext cx="4020805" cy="364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325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600"/>
                                        <p:tgtEl>
                                          <p:spTgt spid="5">
                                            <p:txEl>
                                              <p:pRg st="0" end="0"/>
                                            </p:txEl>
                                          </p:spTgt>
                                        </p:tgtEl>
                                      </p:cBhvr>
                                    </p:animEffect>
                                    <p:anim calcmode="lin" valueType="num">
                                      <p:cBhvr>
                                        <p:cTn id="15"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6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anim calcmode="lin" valueType="num">
                                      <p:cBhvr>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anim calcmode="lin" valueType="num">
                                      <p:cBhvr>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500"/>
                                        <p:tgtEl>
                                          <p:spTgt spid="5">
                                            <p:txEl>
                                              <p:pRg st="3" end="3"/>
                                            </p:txEl>
                                          </p:spTgt>
                                        </p:tgtEl>
                                      </p:cBhvr>
                                    </p:animEffect>
                                    <p:anim calcmode="lin" valueType="num">
                                      <p:cBhvr>
                                        <p:cTn id="3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anim calcmode="lin" valueType="num">
                                      <p:cBhvr>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500"/>
                                        <p:tgtEl>
                                          <p:spTgt spid="5">
                                            <p:txEl>
                                              <p:pRg st="5" end="5"/>
                                            </p:txEl>
                                          </p:spTgt>
                                        </p:tgtEl>
                                      </p:cBhvr>
                                    </p:animEffect>
                                    <p:anim calcmode="lin" valueType="num">
                                      <p:cBhvr>
                                        <p:cTn id="5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6365"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2" y="234246"/>
            <a:ext cx="9652595" cy="1015663"/>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 </a:t>
            </a:r>
            <a:r>
              <a:rPr lang="en-US" sz="3000" b="1" dirty="0">
                <a:solidFill>
                  <a:srgbClr val="008200"/>
                </a:solidFill>
                <a:latin typeface="Times New Roman" panose="02020603050405020304" pitchFamily="18" charset="0"/>
                <a:cs typeface="Times New Roman" panose="02020603050405020304" pitchFamily="18" charset="0"/>
              </a:rPr>
              <a:t>Viết 3 – 5 câu kể về một công việc em </a:t>
            </a:r>
            <a:r>
              <a:rPr lang="en-US" sz="3000" b="1">
                <a:solidFill>
                  <a:srgbClr val="008200"/>
                </a:solidFill>
                <a:latin typeface="Times New Roman" panose="02020603050405020304" pitchFamily="18" charset="0"/>
                <a:cs typeface="Times New Roman" panose="02020603050405020304" pitchFamily="18" charset="0"/>
              </a:rPr>
              <a:t>đã </a:t>
            </a:r>
            <a:r>
              <a:rPr lang="en-US" sz="3000" b="1" smtClean="0">
                <a:solidFill>
                  <a:srgbClr val="008200"/>
                </a:solidFill>
                <a:latin typeface="Times New Roman" panose="02020603050405020304" pitchFamily="18" charset="0"/>
                <a:cs typeface="Times New Roman" panose="02020603050405020304" pitchFamily="18" charset="0"/>
              </a:rPr>
              <a:t> làm </a:t>
            </a:r>
            <a:r>
              <a:rPr lang="en-US" sz="3000" b="1" dirty="0">
                <a:solidFill>
                  <a:srgbClr val="008200"/>
                </a:solidFill>
                <a:latin typeface="Times New Roman" panose="02020603050405020304" pitchFamily="18" charset="0"/>
                <a:cs typeface="Times New Roman" panose="02020603050405020304" pitchFamily="18" charset="0"/>
              </a:rPr>
              <a:t>cùng người thân.</a:t>
            </a:r>
            <a:endParaRPr lang="vi-VN" sz="3000" b="1" dirty="0">
              <a:solidFill>
                <a:srgbClr val="008200"/>
              </a:solidFill>
              <a:latin typeface="Times New Roman" panose="02020603050405020304" pitchFamily="18" charset="0"/>
              <a:cs typeface="Times New Roman" panose="02020603050405020304" pitchFamily="18" charset="0"/>
            </a:endParaRPr>
          </a:p>
        </p:txBody>
      </p:sp>
      <p:sp>
        <p:nvSpPr>
          <p:cNvPr id="16" name="Oval 15"/>
          <p:cNvSpPr/>
          <p:nvPr/>
        </p:nvSpPr>
        <p:spPr>
          <a:xfrm>
            <a:off x="1183074" y="192466"/>
            <a:ext cx="679353"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latin typeface="Times New Roman" panose="02020603050405020304" pitchFamily="18" charset="0"/>
                <a:cs typeface="Times New Roman" panose="02020603050405020304" pitchFamily="18" charset="0"/>
              </a:rPr>
              <a:t>2</a:t>
            </a:r>
            <a:endParaRPr lang="en-US" sz="3000" b="1" dirty="0">
              <a:latin typeface="Times New Roman" panose="02020603050405020304" pitchFamily="18" charset="0"/>
              <a:cs typeface="Times New Roman" panose="02020603050405020304" pitchFamily="18" charset="0"/>
            </a:endParaRP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601" y="1499952"/>
            <a:ext cx="9299701" cy="3055655"/>
          </a:xfrm>
          <a:prstGeom prst="rect">
            <a:avLst/>
          </a:prstGeom>
        </p:spPr>
      </p:pic>
      <p:sp>
        <p:nvSpPr>
          <p:cNvPr id="21" name="Rectangle 20"/>
          <p:cNvSpPr/>
          <p:nvPr/>
        </p:nvSpPr>
        <p:spPr>
          <a:xfrm>
            <a:off x="1799560" y="1682267"/>
            <a:ext cx="9186206" cy="2862322"/>
          </a:xfrm>
          <a:prstGeom prst="rect">
            <a:avLst/>
          </a:prstGeom>
        </p:spPr>
        <p:txBody>
          <a:bodyPr wrap="square">
            <a:spAutoFit/>
          </a:bodyPr>
          <a:lstStyle/>
          <a:p>
            <a:pPr marL="457200" indent="-457200" algn="just">
              <a:lnSpc>
                <a:spcPct val="200000"/>
              </a:lnSpc>
              <a:buFontTx/>
              <a:buChar char="-"/>
            </a:pPr>
            <a:r>
              <a:rPr lang="en-US" sz="3000" b="1" dirty="0" smtClean="0">
                <a:solidFill>
                  <a:srgbClr val="002060"/>
                </a:solidFill>
                <a:latin typeface="Times New Roman" panose="02020603050405020304" pitchFamily="18" charset="0"/>
                <a:cs typeface="Times New Roman" panose="02020603050405020304" pitchFamily="18" charset="0"/>
              </a:rPr>
              <a:t>Em đã cùng người thân làm việc gì? Khi nào?</a:t>
            </a:r>
          </a:p>
          <a:p>
            <a:pPr marL="457200" indent="-457200" algn="just">
              <a:lnSpc>
                <a:spcPct val="200000"/>
              </a:lnSpc>
              <a:buFontTx/>
              <a:buChar char="-"/>
            </a:pPr>
            <a:r>
              <a:rPr lang="en-US" sz="3000" b="1" dirty="0" smtClean="0">
                <a:solidFill>
                  <a:srgbClr val="002060"/>
                </a:solidFill>
                <a:latin typeface="Times New Roman" panose="02020603050405020304" pitchFamily="18" charset="0"/>
                <a:cs typeface="Times New Roman" panose="02020603050405020304" pitchFamily="18" charset="0"/>
              </a:rPr>
              <a:t>Em đã cùng người thân làm việc đó như thế nào?</a:t>
            </a:r>
          </a:p>
          <a:p>
            <a:pPr marL="457200" indent="-457200" algn="just">
              <a:lnSpc>
                <a:spcPct val="200000"/>
              </a:lnSpc>
              <a:buFontTx/>
              <a:buChar char="-"/>
            </a:pPr>
            <a:r>
              <a:rPr lang="en-US" sz="3000" b="1" dirty="0" smtClean="0">
                <a:solidFill>
                  <a:srgbClr val="002060"/>
                </a:solidFill>
                <a:latin typeface="Times New Roman" panose="02020603050405020304" pitchFamily="18" charset="0"/>
                <a:cs typeface="Times New Roman" panose="02020603050405020304" pitchFamily="18" charset="0"/>
              </a:rPr>
              <a:t>Em cảm thấy thế nào khi làm việc cùng người thân.</a:t>
            </a:r>
          </a:p>
        </p:txBody>
      </p:sp>
      <p:pic>
        <p:nvPicPr>
          <p:cNvPr id="24" name="图片 7"/>
          <p:cNvPicPr>
            <a:picLocks noChangeAspect="1"/>
          </p:cNvPicPr>
          <p:nvPr/>
        </p:nvPicPr>
        <p:blipFill>
          <a:blip r:embed="rId3"/>
          <a:stretch>
            <a:fillRect/>
          </a:stretch>
        </p:blipFill>
        <p:spPr>
          <a:xfrm>
            <a:off x="162175" y="3671955"/>
            <a:ext cx="1746306" cy="2181904"/>
          </a:xfrm>
          <a:prstGeom prst="rect">
            <a:avLst/>
          </a:prstGeom>
          <a:noFill/>
          <a:ln w="9525">
            <a:noFill/>
          </a:ln>
        </p:spPr>
      </p:pic>
      <p:pic>
        <p:nvPicPr>
          <p:cNvPr id="25" name="图片 8"/>
          <p:cNvPicPr>
            <a:picLocks noChangeAspect="1"/>
          </p:cNvPicPr>
          <p:nvPr/>
        </p:nvPicPr>
        <p:blipFill>
          <a:blip r:embed="rId4"/>
          <a:stretch>
            <a:fillRect/>
          </a:stretch>
        </p:blipFill>
        <p:spPr>
          <a:xfrm>
            <a:off x="10156879" y="4113797"/>
            <a:ext cx="1572844" cy="2079337"/>
          </a:xfrm>
          <a:prstGeom prst="rect">
            <a:avLst/>
          </a:prstGeom>
          <a:noFill/>
          <a:ln w="9525">
            <a:noFill/>
          </a:ln>
        </p:spPr>
      </p:pic>
    </p:spTree>
    <p:extLst>
      <p:ext uri="{BB962C8B-B14F-4D97-AF65-F5344CB8AC3E}">
        <p14:creationId xmlns:p14="http://schemas.microsoft.com/office/powerpoint/2010/main" val="18288942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par>
                                <p:cTn id="25" presetID="2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fade">
                                      <p:cBhvr>
                                        <p:cTn id="32" dur="1000"/>
                                        <p:tgtEl>
                                          <p:spTgt spid="21">
                                            <p:txEl>
                                              <p:pRg st="0" end="0"/>
                                            </p:txEl>
                                          </p:spTgt>
                                        </p:tgtEl>
                                      </p:cBhvr>
                                    </p:animEffect>
                                    <p:anim calcmode="lin" valueType="num">
                                      <p:cBhvr>
                                        <p:cTn id="33"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xEl>
                                              <p:pRg st="1" end="1"/>
                                            </p:txEl>
                                          </p:spTgt>
                                        </p:tgtEl>
                                        <p:attrNameLst>
                                          <p:attrName>style.visibility</p:attrName>
                                        </p:attrNameLst>
                                      </p:cBhvr>
                                      <p:to>
                                        <p:strVal val="visible"/>
                                      </p:to>
                                    </p:set>
                                    <p:animEffect transition="in" filter="fade">
                                      <p:cBhvr>
                                        <p:cTn id="39" dur="1000"/>
                                        <p:tgtEl>
                                          <p:spTgt spid="21">
                                            <p:txEl>
                                              <p:pRg st="1" end="1"/>
                                            </p:txEl>
                                          </p:spTgt>
                                        </p:tgtEl>
                                      </p:cBhvr>
                                    </p:animEffect>
                                    <p:anim calcmode="lin" valueType="num">
                                      <p:cBhvr>
                                        <p:cTn id="40"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xEl>
                                              <p:pRg st="2" end="2"/>
                                            </p:txEl>
                                          </p:spTgt>
                                        </p:tgtEl>
                                        <p:attrNameLst>
                                          <p:attrName>style.visibility</p:attrName>
                                        </p:attrNameLst>
                                      </p:cBhvr>
                                      <p:to>
                                        <p:strVal val="visible"/>
                                      </p:to>
                                    </p:set>
                                    <p:animEffect transition="in" filter="fade">
                                      <p:cBhvr>
                                        <p:cTn id="46" dur="1000"/>
                                        <p:tgtEl>
                                          <p:spTgt spid="21">
                                            <p:txEl>
                                              <p:pRg st="2" end="2"/>
                                            </p:txEl>
                                          </p:spTgt>
                                        </p:tgtEl>
                                      </p:cBhvr>
                                    </p:animEffect>
                                    <p:anim calcmode="lin" valueType="num">
                                      <p:cBhvr>
                                        <p:cTn id="47"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795</TotalTime>
  <Words>524</Words>
  <Application>Microsoft Office PowerPoint</Application>
  <PresentationFormat>Widescreen</PresentationFormat>
  <Paragraphs>38</Paragraphs>
  <Slides>12</Slides>
  <Notes>2</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vt:i4>
      </vt:variant>
    </vt:vector>
  </HeadingPairs>
  <TitlesOfParts>
    <vt:vector size="25" baseType="lpstr">
      <vt:lpstr>宋体</vt:lpstr>
      <vt:lpstr>Arial</vt:lpstr>
      <vt:lpstr>Arial-Rounded</vt:lpstr>
      <vt:lpstr>Calibri</vt:lpstr>
      <vt:lpstr>Calibri Light</vt:lpstr>
      <vt:lpstr>等线</vt:lpstr>
      <vt:lpstr>iCiel Cadena</vt:lpstr>
      <vt:lpstr>iCiel Crocante</vt:lpstr>
      <vt:lpstr>Times New Roman</vt:lpstr>
      <vt:lpstr>思源黑体 CN Bold</vt:lpstr>
      <vt:lpstr>Office Theme</vt:lpstr>
      <vt:lpstr>1_Office Theme</vt:lpstr>
      <vt:lpstr>2_Office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p:lastModifiedBy>
  <cp:revision>217</cp:revision>
  <dcterms:created xsi:type="dcterms:W3CDTF">2021-05-29T04:05:18Z</dcterms:created>
  <dcterms:modified xsi:type="dcterms:W3CDTF">2021-12-19T15:07:33Z</dcterms:modified>
</cp:coreProperties>
</file>