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7" r:id="rId2"/>
    <p:sldId id="407" r:id="rId3"/>
    <p:sldId id="439" r:id="rId4"/>
    <p:sldId id="427" r:id="rId5"/>
    <p:sldId id="428" r:id="rId6"/>
    <p:sldId id="443" r:id="rId7"/>
    <p:sldId id="450" r:id="rId8"/>
    <p:sldId id="451" r:id="rId9"/>
    <p:sldId id="449" r:id="rId10"/>
    <p:sldId id="453" r:id="rId11"/>
    <p:sldId id="445" r:id="rId12"/>
    <p:sldId id="452" r:id="rId13"/>
    <p:sldId id="340" r:id="rId14"/>
  </p:sldIdLst>
  <p:sldSz cx="16276638" cy="9144000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CC"/>
    <a:srgbClr val="FF0000"/>
    <a:srgbClr val="FF0066"/>
    <a:srgbClr val="C5F3F3"/>
    <a:srgbClr val="FF7C80"/>
    <a:srgbClr val="FF6600"/>
    <a:srgbClr val="66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88" d="100"/>
          <a:sy n="88" d="100"/>
        </p:scale>
        <p:origin x="240" y="9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13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Giai%20nghia%20tu/Giong%20gia.pptx" TargetMode="External"/><Relationship Id="rId2" Type="http://schemas.openxmlformats.org/officeDocument/2006/relationships/hyperlink" Target="Giai%20nghia%20tu/Hon%20ho.ppt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Tiếng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3: GIẶT ÁO (T1,2)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8319" y="228600"/>
            <a:ext cx="15240000" cy="766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US" sz="1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 dung: Bài </a:t>
            </a:r>
            <a:r>
              <a:rPr lang="en-US" sz="1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 khen bạn nhỏ </a:t>
            </a:r>
            <a:r>
              <a:rPr lang="en-US" sz="11500" b="1" dirty="0">
                <a:latin typeface="Times New Roman" panose="02020603050405020304" pitchFamily="18" charset="0"/>
                <a:ea typeface="Calibri" panose="020F0502020204030204" pitchFamily="34" charset="0"/>
              </a:rPr>
              <a:t>biết giặt quần áo để tự phục vụ mình và giúp đỡ cha mẹ.</a:t>
            </a:r>
            <a:endParaRPr lang="en-US" sz="11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14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3: GIẶT ÁO (T 1, 2)</a:t>
              </a:r>
            </a:p>
          </p:txBody>
        </p:sp>
      </p:grpSp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356520" y="1600200"/>
            <a:ext cx="3429000" cy="707886"/>
            <a:chOff x="1508919" y="1888664"/>
            <a:chExt cx="3120775" cy="1186207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843879" y="2389281"/>
            <a:ext cx="14554200" cy="257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  <a:spcAft>
                <a:spcPts val="0"/>
              </a:spcAft>
            </a:pP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Tìm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ít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mỗi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lnSpc>
                <a:spcPct val="112000"/>
              </a:lnSpc>
              <a:spcAft>
                <a:spcPts val="0"/>
              </a:spcAft>
            </a:pP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>
              <a:lnSpc>
                <a:spcPct val="112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để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>
              <a:lnSpc>
                <a:spcPct val="112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2775" y="4963575"/>
            <a:ext cx="14554200" cy="3649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a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giặt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gấp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quét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lau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rửa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rửa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nhổ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cỏ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tưới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b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để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găng,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chổi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chậu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xà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giẻ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ấm,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thùng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tưới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c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nhẹn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tích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hăng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hải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hăng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say,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sz="3600" b="1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7848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Thứ……ngày…..tháng…..năm…….</a:t>
                  </a: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TIẾNG VIỆT</a:t>
                  </a: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Bài 3: GIẶT ÁO (T 1, 2)</a:t>
              </a:r>
            </a:p>
          </p:txBody>
        </p:sp>
      </p:grpSp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356520" y="1600200"/>
            <a:ext cx="3429000" cy="707886"/>
            <a:chOff x="1508919" y="1888664"/>
            <a:chExt cx="3120775" cy="1186207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4. Luyện tập.</a:t>
              </a: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401654" y="2590800"/>
            <a:ext cx="14554200" cy="66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Đặt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nói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về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việc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36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nhà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04119" y="3781826"/>
            <a:ext cx="11335544" cy="685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quét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rửa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04119" y="4724400"/>
            <a:ext cx="11335544" cy="645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 buổi sáng trước khi đi học em thường cho gà ăn.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31937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2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961" b="62695" l="19865" r="77008">
                        <a14:foregroundMark x1="32460" y1="56367" x2="34911" y2="56836"/>
                        <a14:foregroundMark x1="60693" y1="56523" x2="66188" y2="57539"/>
                      </a14:backgroundRemoval>
                    </a14:imgEffect>
                  </a14:imgLayer>
                </a14:imgProps>
              </a:ext>
            </a:extLst>
          </a:blip>
          <a:srcRect l="18935" t="46562" r="21556" b="37188"/>
          <a:stretch/>
        </p:blipFill>
        <p:spPr>
          <a:xfrm>
            <a:off x="213519" y="381000"/>
            <a:ext cx="15697199" cy="83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3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: GIẶT ÁO (T1,2)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354055" y="1998303"/>
            <a:ext cx="13966284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tiếng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trôi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chảy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Ngắt, </a:t>
            </a:r>
            <a:r>
              <a:rPr lang="en-US" sz="4000" b="1" dirty="0" err="1" smtClean="0">
                <a:solidFill>
                  <a:srgbClr val="3333FF"/>
                </a:solidFill>
                <a:latin typeface="Times New Roman" panose="02020603050405020304" pitchFamily="18" charset="0"/>
              </a:rPr>
              <a:t>nghỉ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3333FF"/>
                </a:solidFill>
                <a:latin typeface="Times New Roman" panose="02020603050405020304" pitchFamily="18" charset="0"/>
              </a:rPr>
              <a:t>đúng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3333FF"/>
                </a:solidFill>
                <a:latin typeface="Times New Roman" panose="02020603050405020304" pitchFamily="18" charset="0"/>
              </a:rPr>
              <a:t>câu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 thơ. G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iọng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vui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ngân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nga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Nhấn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giọng,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gây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ấn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những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b="1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3838" y="5323252"/>
            <a:ext cx="13578681" cy="4159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Đoạn 1: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giặt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2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Đoạn 2: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lấp </a:t>
            </a:r>
            <a:r>
              <a:rPr lang="en-US" sz="4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lánh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2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Đoạn 3: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lối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0">
              <a:lnSpc>
                <a:spcPct val="112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Đoạn 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4: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12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Đoạn 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5: Còn lại.</a:t>
            </a:r>
            <a:endParaRPr lang="en-US" sz="4000" b="1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2000"/>
              </a:lnSpc>
              <a:spcAft>
                <a:spcPts val="0"/>
              </a:spcAft>
            </a:pPr>
            <a:endParaRPr lang="en-US" sz="3600" b="1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280319" y="1342161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Hướng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dẫn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2672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pres?slideindex=1&amp;slidetitle="/>
          </p:cNvPr>
          <p:cNvSpPr/>
          <p:nvPr/>
        </p:nvSpPr>
        <p:spPr>
          <a:xfrm>
            <a:off x="1585120" y="8001000"/>
            <a:ext cx="1219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26233" y="1554536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442282" y="4500212"/>
            <a:ext cx="6063395" cy="2662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  <a:spcAft>
                <a:spcPts val="0"/>
              </a:spcAft>
            </a:pPr>
            <a:r>
              <a:rPr lang="en-US" sz="38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Lấy </a:t>
            </a:r>
            <a:r>
              <a:rPr lang="en-US" sz="38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bọt</a:t>
            </a:r>
            <a:r>
              <a:rPr lang="en-US" sz="38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xà</a:t>
            </a:r>
            <a:r>
              <a:rPr lang="en-US" sz="38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phòng</a:t>
            </a:r>
            <a:endParaRPr lang="en-US" sz="3800" b="1" dirty="0" smtClean="0">
              <a:solidFill>
                <a:srgbClr val="3333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2000"/>
              </a:lnSpc>
              <a:spcAft>
                <a:spcPts val="0"/>
              </a:spcAft>
            </a:pPr>
            <a:r>
              <a:rPr lang="en-US" sz="3800" b="1" dirty="0" smtClean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 </a:t>
            </a:r>
            <a:r>
              <a:rPr lang="en-US" sz="3800" b="1" dirty="0" err="1" smtClean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3800" b="1" dirty="0" smtClean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găng </a:t>
            </a:r>
            <a:r>
              <a:rPr lang="en-US" sz="3800" b="1" dirty="0" err="1" smtClean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endParaRPr lang="en-US" sz="3800" b="1" dirty="0" smtClean="0">
              <a:solidFill>
                <a:srgbClr val="3333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2000"/>
              </a:lnSpc>
              <a:spcAft>
                <a:spcPts val="0"/>
              </a:spcAft>
            </a:pPr>
            <a:r>
              <a:rPr lang="en-US" sz="38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sz="38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đốm</a:t>
            </a:r>
            <a:r>
              <a:rPr lang="en-US" sz="38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38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vồng</a:t>
            </a:r>
            <a:endParaRPr lang="en-US" sz="3800" b="1" dirty="0" smtClean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2000"/>
              </a:lnSpc>
              <a:spcAft>
                <a:spcPts val="0"/>
              </a:spcAft>
            </a:pPr>
            <a:r>
              <a:rPr lang="en-US" sz="3800" b="1" dirty="0" err="1" smtClean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3800" b="1" dirty="0" smtClean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 lấp </a:t>
            </a:r>
            <a:r>
              <a:rPr lang="en-US" sz="3800" b="1" dirty="0" err="1" smtClean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lánh</a:t>
            </a:r>
            <a:r>
              <a:rPr lang="en-US" sz="3800" b="1" dirty="0" smtClean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800" b="1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>
            <a:hlinkClick r:id="rId3" action="ppaction://hlinkpres?slideindex=1&amp;slidetitle="/>
          </p:cNvPr>
          <p:cNvSpPr/>
          <p:nvPr/>
        </p:nvSpPr>
        <p:spPr>
          <a:xfrm>
            <a:off x="2804320" y="8001000"/>
            <a:ext cx="251917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442282" y="2229137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61790" y="7439362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b. Giải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32" name="Group 31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5" name="Straight Connector 34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3: GIẶT ÁO (T 1,2)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4617132" y="6486845"/>
            <a:ext cx="45397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//</a:t>
            </a:r>
            <a:endParaRPr lang="en-US" sz="3800" dirty="0">
              <a:solidFill>
                <a:srgbClr val="FF00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44531" y="4438800"/>
            <a:ext cx="3624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38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800" dirty="0"/>
          </a:p>
        </p:txBody>
      </p:sp>
      <p:sp>
        <p:nvSpPr>
          <p:cNvPr id="9" name="Rectangle 8"/>
          <p:cNvSpPr/>
          <p:nvPr/>
        </p:nvSpPr>
        <p:spPr>
          <a:xfrm>
            <a:off x="6014014" y="5758700"/>
            <a:ext cx="319318" cy="7472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2000"/>
              </a:lnSpc>
              <a:spcAft>
                <a:spcPts val="0"/>
              </a:spcAft>
            </a:pPr>
            <a:r>
              <a:rPr lang="en-US" sz="38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endParaRPr lang="en-US" sz="38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06779" y="5140668"/>
            <a:ext cx="31931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endParaRPr lang="en-US" sz="3800" dirty="0">
              <a:solidFill>
                <a:srgbClr val="FF006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0338" y="2860338"/>
            <a:ext cx="228299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38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ắng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38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ên</a:t>
            </a:r>
            <a:r>
              <a:rPr lang="en-US" sz="38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en-US" sz="3800" dirty="0"/>
          </a:p>
        </p:txBody>
      </p:sp>
      <p:sp>
        <p:nvSpPr>
          <p:cNvPr id="12" name="Rectangle 11"/>
          <p:cNvSpPr/>
          <p:nvPr/>
        </p:nvSpPr>
        <p:spPr>
          <a:xfrm>
            <a:off x="3433956" y="2877922"/>
            <a:ext cx="225414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iếng</a:t>
            </a:r>
            <a:r>
              <a:rPr lang="en-US" sz="38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38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áo</a:t>
            </a:r>
            <a:r>
              <a:rPr lang="en-US" sz="38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en-US" sz="3800" dirty="0"/>
          </a:p>
        </p:txBody>
      </p:sp>
      <p:sp>
        <p:nvSpPr>
          <p:cNvPr id="13" name="Rectangle 12"/>
          <p:cNvSpPr/>
          <p:nvPr/>
        </p:nvSpPr>
        <p:spPr>
          <a:xfrm>
            <a:off x="5582835" y="2901833"/>
            <a:ext cx="168668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</a:t>
            </a:r>
            <a:r>
              <a:rPr lang="en-US" sz="38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ắng</a:t>
            </a:r>
            <a:r>
              <a:rPr lang="en-US" sz="38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en-US" sz="3800" dirty="0"/>
          </a:p>
        </p:txBody>
      </p:sp>
      <p:sp>
        <p:nvSpPr>
          <p:cNvPr id="14" name="Rectangle 13"/>
          <p:cNvSpPr/>
          <p:nvPr/>
        </p:nvSpPr>
        <p:spPr>
          <a:xfrm>
            <a:off x="7223919" y="2897681"/>
            <a:ext cx="211949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38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ấp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38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ánh</a:t>
            </a:r>
            <a:r>
              <a:rPr lang="en-US" sz="38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en-US" sz="3800" dirty="0"/>
          </a:p>
        </p:txBody>
      </p:sp>
      <p:sp>
        <p:nvSpPr>
          <p:cNvPr id="15" name="Rectangle 14"/>
          <p:cNvSpPr/>
          <p:nvPr/>
        </p:nvSpPr>
        <p:spPr>
          <a:xfrm>
            <a:off x="9226230" y="2881520"/>
            <a:ext cx="156485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</a:t>
            </a:r>
            <a:r>
              <a:rPr lang="en-US" sz="38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uối, </a:t>
            </a:r>
            <a:endParaRPr lang="en-US" sz="3800" dirty="0"/>
          </a:p>
        </p:txBody>
      </p:sp>
      <p:sp>
        <p:nvSpPr>
          <p:cNvPr id="16" name="Rectangle 15"/>
          <p:cNvSpPr/>
          <p:nvPr/>
        </p:nvSpPr>
        <p:spPr>
          <a:xfrm>
            <a:off x="10621985" y="2897681"/>
            <a:ext cx="194316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en-US" sz="38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àng</a:t>
            </a:r>
            <a:r>
              <a:rPr lang="en-US" sz="38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38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ối</a:t>
            </a:r>
            <a:r>
              <a:rPr lang="en-US" sz="38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endParaRPr lang="en-US" sz="3800" dirty="0"/>
          </a:p>
        </p:txBody>
      </p:sp>
      <p:sp>
        <p:nvSpPr>
          <p:cNvPr id="17" name="Rectangle 16"/>
          <p:cNvSpPr/>
          <p:nvPr/>
        </p:nvSpPr>
        <p:spPr>
          <a:xfrm>
            <a:off x="12551172" y="2897681"/>
            <a:ext cx="187583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38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ạch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38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ẽ</a:t>
            </a:r>
            <a:r>
              <a:rPr lang="en-US" sz="38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en-US" sz="3800" dirty="0"/>
          </a:p>
        </p:txBody>
      </p:sp>
      <p:sp>
        <p:nvSpPr>
          <p:cNvPr id="18" name="Rectangle 17"/>
          <p:cNvSpPr/>
          <p:nvPr/>
        </p:nvSpPr>
        <p:spPr>
          <a:xfrm>
            <a:off x="1233079" y="3635514"/>
            <a:ext cx="129394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uốt</a:t>
            </a:r>
            <a:r>
              <a:rPr lang="en-US" sz="38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en-US" sz="3800" dirty="0"/>
          </a:p>
        </p:txBody>
      </p:sp>
      <p:sp>
        <p:nvSpPr>
          <p:cNvPr id="19" name="Rectangle 18"/>
          <p:cNvSpPr/>
          <p:nvPr/>
        </p:nvSpPr>
        <p:spPr>
          <a:xfrm>
            <a:off x="2376263" y="3617930"/>
            <a:ext cx="249940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38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uống</a:t>
            </a:r>
            <a:r>
              <a:rPr lang="en-US" sz="38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38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úi</a:t>
            </a:r>
            <a:r>
              <a:rPr lang="en-US" sz="38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38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800" dirty="0"/>
          </a:p>
        </p:txBody>
      </p:sp>
      <p:sp>
        <p:nvSpPr>
          <p:cNvPr id="38" name="Rectangle 37">
            <a:hlinkClick r:id="rId3" action="ppaction://hlinkpres?slideindex=1&amp;slidetitle="/>
          </p:cNvPr>
          <p:cNvSpPr/>
          <p:nvPr/>
        </p:nvSpPr>
        <p:spPr>
          <a:xfrm>
            <a:off x="5024865" y="8001000"/>
            <a:ext cx="116422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đốm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3" grpId="0"/>
      <p:bldP spid="27" grpId="0"/>
      <p:bldP spid="28" grpId="0"/>
      <p:bldP spid="7" grpId="0"/>
      <p:bldP spid="8" grpId="0"/>
      <p:bldP spid="9" grpId="0"/>
      <p:bldP spid="11" grpId="0"/>
      <p:bldP spid="6" grpId="0"/>
      <p:bldP spid="12" grpId="0"/>
      <p:bldP spid="13" grpId="0"/>
      <p:bldP spid="15" grpId="0"/>
      <p:bldP spid="16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88409" y="3362813"/>
            <a:ext cx="10233818" cy="1831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thơ có hai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Mỗi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khổ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thơ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07028" y="5783863"/>
            <a:ext cx="10210801" cy="1831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nl-NL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thơ 2, 4;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nắng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khổ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thơ 1, 3, 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438384" y="2766285"/>
            <a:ext cx="4987666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2000"/>
              </a:lnSpc>
              <a:spcAft>
                <a:spcPts val="0"/>
              </a:spcAft>
            </a:pP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N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ắng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4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ên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t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iếng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4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áo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</a:t>
            </a:r>
            <a:r>
              <a:rPr lang="en-US" sz="4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ắng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ấp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4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ánh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ch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uối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vàng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4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ối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ạch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4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ẽ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4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uốt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4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uống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4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úi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4000" b="1" i="1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3199" y="5783863"/>
            <a:ext cx="5137352" cy="2797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2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Lấy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bọt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xà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phòng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lnSpc>
                <a:spcPct val="112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găng </a:t>
            </a:r>
            <a:r>
              <a:rPr lang="en-US" sz="4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2000"/>
              </a:lnSpc>
              <a:spcAft>
                <a:spcPts val="0"/>
              </a:spcAft>
            </a:pP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đốm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vồng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2000"/>
              </a:lnSpc>
              <a:spcAft>
                <a:spcPts val="0"/>
              </a:spcAft>
            </a:pP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e lấp </a:t>
            </a:r>
            <a:r>
              <a:rPr lang="en-US" sz="4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lánh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//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GIẶT ÁO (T1,2)</a:t>
            </a:r>
          </a:p>
        </p:txBody>
      </p:sp>
    </p:spTree>
    <p:extLst>
      <p:ext uri="{BB962C8B-B14F-4D97-AF65-F5344CB8AC3E}">
        <p14:creationId xmlns:p14="http://schemas.microsoft.com/office/powerpoint/2010/main" val="38083757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42001" y="1801238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err="1" smtClean="0">
                  <a:ln w="11430"/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 smtClean="0">
                  <a:ln w="11430"/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 w="11430"/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đọc</a:t>
              </a:r>
              <a:endParaRPr kumimoji="0" lang="en-US" sz="3800" b="1" i="0" u="none" strike="noStrike" kern="1200" cap="none" spc="0" normalizeH="0" baseline="0" noProof="0" dirty="0">
                <a:ln w="11430"/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810671" y="1801238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smtClean="0">
                  <a:ln w="11430"/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Tìm hiểu bài</a:t>
              </a:r>
              <a:endParaRPr kumimoji="0" lang="en-US" sz="3800" b="1" i="0" u="none" strike="noStrike" kern="1200" cap="none" spc="0" normalizeH="0" baseline="0" noProof="0">
                <a:ln w="11430"/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5553364" y="4598985"/>
            <a:ext cx="10505406" cy="4533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kumimoji="0" lang="nl-NL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N</a:t>
            </a:r>
            <a:r>
              <a:rPr lang="en-US" sz="3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hững</a:t>
            </a:r>
            <a:r>
              <a:rPr lang="en-US" sz="34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thơ 2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4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a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thơ 2): Lấy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bọt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xà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Làm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găng </a:t>
            </a:r>
            <a:r>
              <a:rPr lang="en-US" sz="3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en-US" sz="34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3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lang="en-US" sz="34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đốm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vồng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lấp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lánh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4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b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thơ 4): Sạch </a:t>
            </a:r>
            <a:r>
              <a:rPr lang="en-US" sz="3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4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4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|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Em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ngắm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Trắng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sungsướng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hài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3400" b="1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438384" y="2766285"/>
            <a:ext cx="4987666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  N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ắng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ên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t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iếng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áo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ắng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ấp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ánh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ch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uối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vàng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ối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ạch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ẽ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uốt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uống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úi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3199" y="5783863"/>
            <a:ext cx="5137352" cy="2797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1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Lấy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bọt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phòng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/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1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đôi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găng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trắng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/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1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Nghìn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đốm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cầu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vồng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/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1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Tay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e lấp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lánh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//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82059" y="2455501"/>
            <a:ext cx="1023381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 2: 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Tìm những hình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niềm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vui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a) Khi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b) Khi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3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3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3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kumimoji="0" lang="en-US" sz="3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GIẶT ÁO (T1,2)</a:t>
            </a:r>
          </a:p>
        </p:txBody>
      </p:sp>
    </p:spTree>
    <p:extLst>
      <p:ext uri="{BB962C8B-B14F-4D97-AF65-F5344CB8AC3E}">
        <p14:creationId xmlns:p14="http://schemas.microsoft.com/office/powerpoint/2010/main" val="21143882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42001" y="1801238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err="1" smtClean="0">
                  <a:ln w="11430"/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 smtClean="0">
                  <a:ln w="11430"/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 w="11430"/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đọc</a:t>
              </a:r>
              <a:endParaRPr kumimoji="0" lang="en-US" sz="3800" b="1" i="0" u="none" strike="noStrike" kern="1200" cap="none" spc="0" normalizeH="0" baseline="0" noProof="0" dirty="0">
                <a:ln w="11430"/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810671" y="1801238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smtClean="0">
                  <a:ln w="11430"/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Tìm hiểu bài</a:t>
              </a:r>
              <a:endParaRPr kumimoji="0" lang="en-US" sz="3800" b="1" i="0" u="none" strike="noStrike" kern="1200" cap="none" spc="0" normalizeH="0" baseline="0" noProof="0">
                <a:ln w="11430"/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5361145" y="3223359"/>
            <a:ext cx="10505406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kumimoji="0" lang="nl-NL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Nắng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gió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chuối / Nắng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nhuộm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sân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phơi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lối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438384" y="2766285"/>
            <a:ext cx="4987666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  N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ắng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ên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t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iếng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áo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ắng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ấp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ánh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ch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uối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vàng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ối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ạch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ẽ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uốt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uống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úi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3199" y="5783863"/>
            <a:ext cx="5137352" cy="2797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1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Lấy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bọt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phòng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/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1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đôi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găng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trắng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/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1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Nghìn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đốm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cầu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vồng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/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1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Tay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e lấp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lánh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//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05854" y="2572352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 3: 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Khổ thơ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3 </a:t>
            </a:r>
            <a:r>
              <a:rPr kumimoji="0" lang="en-US" sz="3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tả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nắng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đẹp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như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thế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nào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?</a:t>
            </a:r>
            <a:endParaRPr kumimoji="0" lang="en-US" sz="3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32486" y="4530581"/>
            <a:ext cx="986183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Câu 4: Em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thơ “Nắng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suốt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/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lo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xuống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núi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defRPr/>
            </a:pP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a) Nắng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bừng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lvl="0" algn="just">
              <a:defRPr/>
            </a:pP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b) Nắng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đầy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trời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lvl="0" algn="just">
              <a:defRPr/>
            </a:pP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c) Nắng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đang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tắt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45699" y="7182804"/>
            <a:ext cx="1011742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Em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thơ “Nắng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suốt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/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lo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xuống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núi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là: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defRPr/>
            </a:pPr>
            <a:r>
              <a:rPr lang="en-US" sz="34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Nắng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đang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tắt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GIẶT ÁO (T1,2)</a:t>
            </a:r>
          </a:p>
        </p:txBody>
      </p:sp>
    </p:spTree>
    <p:extLst>
      <p:ext uri="{BB962C8B-B14F-4D97-AF65-F5344CB8AC3E}">
        <p14:creationId xmlns:p14="http://schemas.microsoft.com/office/powerpoint/2010/main" val="37430263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err="1" smtClean="0">
                  <a:ln w="11430"/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 smtClean="0">
                  <a:ln w="11430"/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 w="11430"/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đọc</a:t>
              </a:r>
              <a:endParaRPr kumimoji="0" lang="en-US" sz="3800" b="1" i="0" u="none" strike="noStrike" kern="1200" cap="none" spc="0" normalizeH="0" baseline="0" noProof="0" dirty="0">
                <a:ln w="11430"/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smtClean="0">
                  <a:ln w="11430"/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Tìm hiểu bài</a:t>
              </a:r>
              <a:endParaRPr kumimoji="0" lang="en-US" sz="3800" b="1" i="0" u="none" strike="noStrike" kern="1200" cap="none" spc="0" normalizeH="0" baseline="0" noProof="0">
                <a:ln w="11430"/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98454" y="2506700"/>
            <a:ext cx="5051251" cy="257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2000"/>
              </a:lnSpc>
              <a:spcAft>
                <a:spcPts val="0"/>
              </a:spcAft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A-i-a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Tét-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-ô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khích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ệ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ên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ượt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úng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túng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hành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ang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thơ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ần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ữa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ức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ôn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ao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b="1" i="1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0893" y="5712983"/>
            <a:ext cx="5048747" cy="3194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1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Thầy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gọi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A-i-a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/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/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"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thầy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bức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vẽ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?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//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nói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là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vẽ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đẹp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lắm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.“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//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514820" y="2661920"/>
            <a:ext cx="3300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699919" y="3369806"/>
            <a:ext cx="9982200" cy="4402594"/>
            <a:chOff x="6037600" y="4276337"/>
            <a:chExt cx="9982200" cy="4014223"/>
          </a:xfrm>
        </p:grpSpPr>
        <p:pic>
          <p:nvPicPr>
            <p:cNvPr id="24" name="Picture 16" descr="Frame Border Transparent PNG Gold Image​ | Gallery Yopriceville -  High-Quality Images and Transparent… | Clip art frames borders, Frame  border design, Frame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021588" y="1292349"/>
              <a:ext cx="4014223" cy="9982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6914366" y="5075201"/>
              <a:ext cx="8267234" cy="25163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0"/>
                </a:spcAft>
              </a:pPr>
              <a:r>
                <a:rPr lang="en-US" sz="54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54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 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thơ </a:t>
              </a:r>
              <a:r>
                <a:rPr 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khen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nhỏ</a:t>
              </a:r>
              <a:r>
                <a:rPr lang="en-US" sz="54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biết</a:t>
              </a:r>
              <a:r>
                <a:rPr lang="en-US" sz="54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giặt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quần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áo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để </a:t>
              </a:r>
              <a:r>
                <a:rPr 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tự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phục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vụ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mình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và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giúp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đỡ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cha </a:t>
              </a:r>
              <a:r>
                <a:rPr 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mẹ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  <a:endPara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GIẶT ÁO (T1,2)</a:t>
            </a:r>
          </a:p>
        </p:txBody>
      </p:sp>
    </p:spTree>
    <p:extLst>
      <p:ext uri="{BB962C8B-B14F-4D97-AF65-F5344CB8AC3E}">
        <p14:creationId xmlns:p14="http://schemas.microsoft.com/office/powerpoint/2010/main" val="103925385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10284</TotalTime>
  <Words>1132</Words>
  <Application>Microsoft Office PowerPoint</Application>
  <PresentationFormat>Custom</PresentationFormat>
  <Paragraphs>121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1105</cp:revision>
  <dcterms:created xsi:type="dcterms:W3CDTF">2008-09-09T22:52:10Z</dcterms:created>
  <dcterms:modified xsi:type="dcterms:W3CDTF">2022-09-26T08:16:09Z</dcterms:modified>
</cp:coreProperties>
</file>