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Default Extension="mp4" ContentType="video/mp4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327" r:id="rId2"/>
    <p:sldId id="437" r:id="rId3"/>
    <p:sldId id="440" r:id="rId4"/>
    <p:sldId id="439" r:id="rId5"/>
    <p:sldId id="438" r:id="rId6"/>
    <p:sldId id="434" r:id="rId7"/>
    <p:sldId id="435" r:id="rId8"/>
    <p:sldId id="441" r:id="rId9"/>
    <p:sldId id="340" r:id="rId10"/>
  </p:sldIdLst>
  <p:sldSz cx="16276638" cy="9144000"/>
  <p:notesSz cx="6858000" cy="9144000"/>
  <p:custDataLst>
    <p:tags r:id="rId12"/>
  </p:custData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717550" indent="-26035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1436688" indent="-522288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2154238" indent="-782638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2873375" indent="-1044575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5127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CC"/>
    <a:srgbClr val="FF0066"/>
    <a:srgbClr val="FF7C80"/>
    <a:srgbClr val="FF6600"/>
    <a:srgbClr val="6600CC"/>
    <a:srgbClr val="3333FF"/>
    <a:srgbClr val="FF0000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876" autoAdjust="0"/>
    <p:restoredTop sz="94660"/>
  </p:normalViewPr>
  <p:slideViewPr>
    <p:cSldViewPr>
      <p:cViewPr varScale="1">
        <p:scale>
          <a:sx n="88" d="100"/>
          <a:sy n="88" d="100"/>
        </p:scale>
        <p:origin x="240" y="96"/>
      </p:cViewPr>
      <p:guideLst>
        <p:guide orient="horz" pos="2880"/>
        <p:guide pos="5127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gs" Target="tags/tag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451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4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77825" y="685800"/>
            <a:ext cx="610235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6451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451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451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51C4FA25-5DD5-485C-BCD2-EF739D2A719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1386817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1pPr>
    <a:lvl2pPr marL="717550"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2pPr>
    <a:lvl3pPr marL="1436688"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3pPr>
    <a:lvl4pPr marL="2154238"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4pPr>
    <a:lvl5pPr marL="2873375"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5pPr>
    <a:lvl6pPr marL="3592220" algn="l" defTabSz="143688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6pPr>
    <a:lvl7pPr marL="4310664" algn="l" defTabSz="143688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7pPr>
    <a:lvl8pPr marL="5029109" algn="l" defTabSz="143688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8pPr>
    <a:lvl9pPr marL="5747553" algn="l" defTabSz="143688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fld id="{EB5B8007-F28A-4C3E-A48D-DDE012D8153F}" type="slidenum">
              <a:rPr lang="en-US" altLang="en-US" sz="1200">
                <a:cs typeface="Arial" charset="0"/>
              </a:rPr>
              <a:pPr algn="r" eaLnBrk="1" hangingPunct="1"/>
              <a:t>9</a:t>
            </a:fld>
            <a:endParaRPr lang="en-US" altLang="en-US" sz="1200">
              <a:cs typeface="Arial" charset="0"/>
            </a:endParaRPr>
          </a:p>
        </p:txBody>
      </p:sp>
      <p:sp>
        <p:nvSpPr>
          <p:cNvPr id="153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77825" y="685800"/>
            <a:ext cx="6102350" cy="3429000"/>
          </a:xfrm>
          <a:ln/>
        </p:spPr>
      </p:sp>
      <p:sp>
        <p:nvSpPr>
          <p:cNvPr id="1536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vi-VN" altLang="en-US" smtClean="0">
              <a:cs typeface="Arial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20748" y="2840569"/>
            <a:ext cx="13835142" cy="196003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41496" y="5181600"/>
            <a:ext cx="11393647" cy="2336800"/>
          </a:xfrm>
        </p:spPr>
        <p:txBody>
          <a:bodyPr/>
          <a:lstStyle>
            <a:lvl1pPr marL="0" indent="0" algn="ctr">
              <a:buNone/>
              <a:defRPr/>
            </a:lvl1pPr>
            <a:lvl2pPr marL="718444" indent="0" algn="ctr">
              <a:buNone/>
              <a:defRPr/>
            </a:lvl2pPr>
            <a:lvl3pPr marL="1436888" indent="0" algn="ctr">
              <a:buNone/>
              <a:defRPr/>
            </a:lvl3pPr>
            <a:lvl4pPr marL="2155332" indent="0" algn="ctr">
              <a:buNone/>
              <a:defRPr/>
            </a:lvl4pPr>
            <a:lvl5pPr marL="2873776" indent="0" algn="ctr">
              <a:buNone/>
              <a:defRPr/>
            </a:lvl5pPr>
            <a:lvl6pPr marL="3592220" indent="0" algn="ctr">
              <a:buNone/>
              <a:defRPr/>
            </a:lvl6pPr>
            <a:lvl7pPr marL="4310664" indent="0" algn="ctr">
              <a:buNone/>
              <a:defRPr/>
            </a:lvl7pPr>
            <a:lvl8pPr marL="5029109" indent="0" algn="ctr">
              <a:buNone/>
              <a:defRPr/>
            </a:lvl8pPr>
            <a:lvl9pPr marL="5747553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B01423-D198-4896-B996-AF6CD71AA32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72254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D28DD1-89CB-4A9B-8160-1008CEEB8C2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920928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800562" y="366186"/>
            <a:ext cx="3662244" cy="780203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13832" y="366186"/>
            <a:ext cx="10715453" cy="780203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4A9502-423E-4957-ACD4-EFEAFA45681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138348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00BA3F-51CF-473C-BBC7-9F80CB3FD93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606691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85743" y="5875867"/>
            <a:ext cx="13835142" cy="1816100"/>
          </a:xfrm>
        </p:spPr>
        <p:txBody>
          <a:bodyPr anchor="t"/>
          <a:lstStyle>
            <a:lvl1pPr algn="l">
              <a:defRPr sz="6300" b="1" cap="all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85743" y="3875619"/>
            <a:ext cx="13835142" cy="2000249"/>
          </a:xfrm>
        </p:spPr>
        <p:txBody>
          <a:bodyPr anchor="b"/>
          <a:lstStyle>
            <a:lvl1pPr marL="0" indent="0">
              <a:buNone/>
              <a:defRPr sz="3100"/>
            </a:lvl1pPr>
            <a:lvl2pPr marL="718444" indent="0">
              <a:buNone/>
              <a:defRPr sz="2800"/>
            </a:lvl2pPr>
            <a:lvl3pPr marL="1436888" indent="0">
              <a:buNone/>
              <a:defRPr sz="2500"/>
            </a:lvl3pPr>
            <a:lvl4pPr marL="2155332" indent="0">
              <a:buNone/>
              <a:defRPr sz="2200"/>
            </a:lvl4pPr>
            <a:lvl5pPr marL="2873776" indent="0">
              <a:buNone/>
              <a:defRPr sz="2200"/>
            </a:lvl5pPr>
            <a:lvl6pPr marL="3592220" indent="0">
              <a:buNone/>
              <a:defRPr sz="2200"/>
            </a:lvl6pPr>
            <a:lvl7pPr marL="4310664" indent="0">
              <a:buNone/>
              <a:defRPr sz="2200"/>
            </a:lvl7pPr>
            <a:lvl8pPr marL="5029109" indent="0">
              <a:buNone/>
              <a:defRPr sz="2200"/>
            </a:lvl8pPr>
            <a:lvl9pPr marL="5747553" indent="0">
              <a:buNone/>
              <a:defRPr sz="22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E9DFC9-E0D6-4E70-95EC-EE956DA6257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459216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3832" y="2133602"/>
            <a:ext cx="7188848" cy="6034617"/>
          </a:xfrm>
        </p:spPr>
        <p:txBody>
          <a:bodyPr/>
          <a:lstStyle>
            <a:lvl1pPr>
              <a:defRPr sz="4400"/>
            </a:lvl1pPr>
            <a:lvl2pPr>
              <a:defRPr sz="3800"/>
            </a:lvl2pPr>
            <a:lvl3pPr>
              <a:defRPr sz="3100"/>
            </a:lvl3pPr>
            <a:lvl4pPr>
              <a:defRPr sz="2800"/>
            </a:lvl4pPr>
            <a:lvl5pPr>
              <a:defRPr sz="2800"/>
            </a:lvl5pPr>
            <a:lvl6pPr>
              <a:defRPr sz="2800"/>
            </a:lvl6pPr>
            <a:lvl7pPr>
              <a:defRPr sz="2800"/>
            </a:lvl7pPr>
            <a:lvl8pPr>
              <a:defRPr sz="2800"/>
            </a:lvl8pPr>
            <a:lvl9pPr>
              <a:defRPr sz="2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73958" y="2133602"/>
            <a:ext cx="7188848" cy="6034617"/>
          </a:xfrm>
        </p:spPr>
        <p:txBody>
          <a:bodyPr/>
          <a:lstStyle>
            <a:lvl1pPr>
              <a:defRPr sz="4400"/>
            </a:lvl1pPr>
            <a:lvl2pPr>
              <a:defRPr sz="3800"/>
            </a:lvl2pPr>
            <a:lvl3pPr>
              <a:defRPr sz="3100"/>
            </a:lvl3pPr>
            <a:lvl4pPr>
              <a:defRPr sz="2800"/>
            </a:lvl4pPr>
            <a:lvl5pPr>
              <a:defRPr sz="2800"/>
            </a:lvl5pPr>
            <a:lvl6pPr>
              <a:defRPr sz="2800"/>
            </a:lvl6pPr>
            <a:lvl7pPr>
              <a:defRPr sz="2800"/>
            </a:lvl7pPr>
            <a:lvl8pPr>
              <a:defRPr sz="2800"/>
            </a:lvl8pPr>
            <a:lvl9pPr>
              <a:defRPr sz="2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EE0E17-1536-48C6-87E3-A861F0C00F0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317564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3832" y="2046817"/>
            <a:ext cx="7191675" cy="853016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18444" indent="0">
              <a:buNone/>
              <a:defRPr sz="3100" b="1"/>
            </a:lvl2pPr>
            <a:lvl3pPr marL="1436888" indent="0">
              <a:buNone/>
              <a:defRPr sz="2800" b="1"/>
            </a:lvl3pPr>
            <a:lvl4pPr marL="2155332" indent="0">
              <a:buNone/>
              <a:defRPr sz="2500" b="1"/>
            </a:lvl4pPr>
            <a:lvl5pPr marL="2873776" indent="0">
              <a:buNone/>
              <a:defRPr sz="2500" b="1"/>
            </a:lvl5pPr>
            <a:lvl6pPr marL="3592220" indent="0">
              <a:buNone/>
              <a:defRPr sz="2500" b="1"/>
            </a:lvl6pPr>
            <a:lvl7pPr marL="4310664" indent="0">
              <a:buNone/>
              <a:defRPr sz="2500" b="1"/>
            </a:lvl7pPr>
            <a:lvl8pPr marL="5029109" indent="0">
              <a:buNone/>
              <a:defRPr sz="2500" b="1"/>
            </a:lvl8pPr>
            <a:lvl9pPr marL="5747553" indent="0">
              <a:buNone/>
              <a:defRPr sz="25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3832" y="2899833"/>
            <a:ext cx="7191675" cy="5268384"/>
          </a:xfrm>
        </p:spPr>
        <p:txBody>
          <a:bodyPr/>
          <a:lstStyle>
            <a:lvl1pPr>
              <a:defRPr sz="3800"/>
            </a:lvl1pPr>
            <a:lvl2pPr>
              <a:defRPr sz="3100"/>
            </a:lvl2pPr>
            <a:lvl3pPr>
              <a:defRPr sz="28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8268307" y="2046817"/>
            <a:ext cx="7194500" cy="853016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18444" indent="0">
              <a:buNone/>
              <a:defRPr sz="3100" b="1"/>
            </a:lvl2pPr>
            <a:lvl3pPr marL="1436888" indent="0">
              <a:buNone/>
              <a:defRPr sz="2800" b="1"/>
            </a:lvl3pPr>
            <a:lvl4pPr marL="2155332" indent="0">
              <a:buNone/>
              <a:defRPr sz="2500" b="1"/>
            </a:lvl4pPr>
            <a:lvl5pPr marL="2873776" indent="0">
              <a:buNone/>
              <a:defRPr sz="2500" b="1"/>
            </a:lvl5pPr>
            <a:lvl6pPr marL="3592220" indent="0">
              <a:buNone/>
              <a:defRPr sz="2500" b="1"/>
            </a:lvl6pPr>
            <a:lvl7pPr marL="4310664" indent="0">
              <a:buNone/>
              <a:defRPr sz="2500" b="1"/>
            </a:lvl7pPr>
            <a:lvl8pPr marL="5029109" indent="0">
              <a:buNone/>
              <a:defRPr sz="2500" b="1"/>
            </a:lvl8pPr>
            <a:lvl9pPr marL="5747553" indent="0">
              <a:buNone/>
              <a:defRPr sz="25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8268307" y="2899833"/>
            <a:ext cx="7194500" cy="5268384"/>
          </a:xfrm>
        </p:spPr>
        <p:txBody>
          <a:bodyPr/>
          <a:lstStyle>
            <a:lvl1pPr>
              <a:defRPr sz="3800"/>
            </a:lvl1pPr>
            <a:lvl2pPr>
              <a:defRPr sz="3100"/>
            </a:lvl2pPr>
            <a:lvl3pPr>
              <a:defRPr sz="28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30A47B-B3AA-4408-B89E-78641CC5715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312869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8D8FA65-B14B-4883-88C7-F7A3A55E9A2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314973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8BE4F5-A3A4-4A0F-A638-D990D725B4C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687294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3833" y="364067"/>
            <a:ext cx="5354902" cy="1549400"/>
          </a:xfrm>
        </p:spPr>
        <p:txBody>
          <a:bodyPr anchor="b"/>
          <a:lstStyle>
            <a:lvl1pPr algn="l">
              <a:defRPr sz="3100" b="1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63713" y="364068"/>
            <a:ext cx="9099093" cy="7804151"/>
          </a:xfrm>
        </p:spPr>
        <p:txBody>
          <a:bodyPr/>
          <a:lstStyle>
            <a:lvl1pPr>
              <a:defRPr sz="5000"/>
            </a:lvl1pPr>
            <a:lvl2pPr>
              <a:defRPr sz="4400"/>
            </a:lvl2pPr>
            <a:lvl3pPr>
              <a:defRPr sz="3800"/>
            </a:lvl3pPr>
            <a:lvl4pPr>
              <a:defRPr sz="3100"/>
            </a:lvl4pPr>
            <a:lvl5pPr>
              <a:defRPr sz="3100"/>
            </a:lvl5pPr>
            <a:lvl6pPr>
              <a:defRPr sz="3100"/>
            </a:lvl6pPr>
            <a:lvl7pPr>
              <a:defRPr sz="3100"/>
            </a:lvl7pPr>
            <a:lvl8pPr>
              <a:defRPr sz="3100"/>
            </a:lvl8pPr>
            <a:lvl9pPr>
              <a:defRPr sz="31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3833" y="1913468"/>
            <a:ext cx="5354902" cy="6254751"/>
          </a:xfrm>
        </p:spPr>
        <p:txBody>
          <a:bodyPr/>
          <a:lstStyle>
            <a:lvl1pPr marL="0" indent="0">
              <a:buNone/>
              <a:defRPr sz="2200"/>
            </a:lvl1pPr>
            <a:lvl2pPr marL="718444" indent="0">
              <a:buNone/>
              <a:defRPr sz="1900"/>
            </a:lvl2pPr>
            <a:lvl3pPr marL="1436888" indent="0">
              <a:buNone/>
              <a:defRPr sz="1600"/>
            </a:lvl3pPr>
            <a:lvl4pPr marL="2155332" indent="0">
              <a:buNone/>
              <a:defRPr sz="1400"/>
            </a:lvl4pPr>
            <a:lvl5pPr marL="2873776" indent="0">
              <a:buNone/>
              <a:defRPr sz="1400"/>
            </a:lvl5pPr>
            <a:lvl6pPr marL="3592220" indent="0">
              <a:buNone/>
              <a:defRPr sz="1400"/>
            </a:lvl6pPr>
            <a:lvl7pPr marL="4310664" indent="0">
              <a:buNone/>
              <a:defRPr sz="1400"/>
            </a:lvl7pPr>
            <a:lvl8pPr marL="5029109" indent="0">
              <a:buNone/>
              <a:defRPr sz="1400"/>
            </a:lvl8pPr>
            <a:lvl9pPr marL="5747553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99C05A-73D7-488D-87AE-9FA1D515BA9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394107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90335" y="6400801"/>
            <a:ext cx="9765983" cy="755651"/>
          </a:xfrm>
        </p:spPr>
        <p:txBody>
          <a:bodyPr anchor="b"/>
          <a:lstStyle>
            <a:lvl1pPr algn="l">
              <a:defRPr sz="3100" b="1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190335" y="817033"/>
            <a:ext cx="9765983" cy="5486400"/>
          </a:xfrm>
        </p:spPr>
        <p:txBody>
          <a:bodyPr/>
          <a:lstStyle>
            <a:lvl1pPr marL="0" indent="0">
              <a:buNone/>
              <a:defRPr sz="5000"/>
            </a:lvl1pPr>
            <a:lvl2pPr marL="718444" indent="0">
              <a:buNone/>
              <a:defRPr sz="4400"/>
            </a:lvl2pPr>
            <a:lvl3pPr marL="1436888" indent="0">
              <a:buNone/>
              <a:defRPr sz="3800"/>
            </a:lvl3pPr>
            <a:lvl4pPr marL="2155332" indent="0">
              <a:buNone/>
              <a:defRPr sz="3100"/>
            </a:lvl4pPr>
            <a:lvl5pPr marL="2873776" indent="0">
              <a:buNone/>
              <a:defRPr sz="3100"/>
            </a:lvl5pPr>
            <a:lvl6pPr marL="3592220" indent="0">
              <a:buNone/>
              <a:defRPr sz="3100"/>
            </a:lvl6pPr>
            <a:lvl7pPr marL="4310664" indent="0">
              <a:buNone/>
              <a:defRPr sz="3100"/>
            </a:lvl7pPr>
            <a:lvl8pPr marL="5029109" indent="0">
              <a:buNone/>
              <a:defRPr sz="3100"/>
            </a:lvl8pPr>
            <a:lvl9pPr marL="5747553" indent="0">
              <a:buNone/>
              <a:defRPr sz="3100"/>
            </a:lvl9pPr>
          </a:lstStyle>
          <a:p>
            <a:pPr lvl="0"/>
            <a:endParaRPr lang="vi-VN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190335" y="7156452"/>
            <a:ext cx="9765983" cy="1073149"/>
          </a:xfrm>
        </p:spPr>
        <p:txBody>
          <a:bodyPr/>
          <a:lstStyle>
            <a:lvl1pPr marL="0" indent="0">
              <a:buNone/>
              <a:defRPr sz="2200"/>
            </a:lvl1pPr>
            <a:lvl2pPr marL="718444" indent="0">
              <a:buNone/>
              <a:defRPr sz="1900"/>
            </a:lvl2pPr>
            <a:lvl3pPr marL="1436888" indent="0">
              <a:buNone/>
              <a:defRPr sz="1600"/>
            </a:lvl3pPr>
            <a:lvl4pPr marL="2155332" indent="0">
              <a:buNone/>
              <a:defRPr sz="1400"/>
            </a:lvl4pPr>
            <a:lvl5pPr marL="2873776" indent="0">
              <a:buNone/>
              <a:defRPr sz="1400"/>
            </a:lvl5pPr>
            <a:lvl6pPr marL="3592220" indent="0">
              <a:buNone/>
              <a:defRPr sz="1400"/>
            </a:lvl6pPr>
            <a:lvl7pPr marL="4310664" indent="0">
              <a:buNone/>
              <a:defRPr sz="1400"/>
            </a:lvl7pPr>
            <a:lvl8pPr marL="5029109" indent="0">
              <a:buNone/>
              <a:defRPr sz="1400"/>
            </a:lvl8pPr>
            <a:lvl9pPr marL="5747553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090DF4-68DF-4AAF-98F9-EB3836BAB8B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588337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813832" y="366713"/>
            <a:ext cx="14648974" cy="152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813832" y="2133600"/>
            <a:ext cx="14648974" cy="6034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813832" y="8326438"/>
            <a:ext cx="3797882" cy="63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2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5561185" y="8326438"/>
            <a:ext cx="5154269" cy="63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2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1664924" y="8326438"/>
            <a:ext cx="3797882" cy="63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2200"/>
            </a:lvl1pPr>
          </a:lstStyle>
          <a:p>
            <a:pPr>
              <a:defRPr/>
            </a:pPr>
            <a:fld id="{F4264759-E7CE-4A8C-955C-20DA2A50E45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5pPr>
      <a:lvl6pPr marL="718444" algn="ctr" rtl="0" fontAlgn="base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6pPr>
      <a:lvl7pPr marL="1436888" algn="ctr" rtl="0" fontAlgn="base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7pPr>
      <a:lvl8pPr marL="2155332" algn="ctr" rtl="0" fontAlgn="base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8pPr>
      <a:lvl9pPr marL="2873776" algn="ctr" rtl="0" fontAlgn="base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9pPr>
    </p:titleStyle>
    <p:bodyStyle>
      <a:lvl1pPr marL="538163" indent="-538163" algn="l" rtl="0" eaLnBrk="0" fontAlgn="base" hangingPunct="0">
        <a:spcBef>
          <a:spcPct val="20000"/>
        </a:spcBef>
        <a:spcAft>
          <a:spcPct val="0"/>
        </a:spcAft>
        <a:buChar char="•"/>
        <a:defRPr sz="5000">
          <a:solidFill>
            <a:schemeClr val="tx1"/>
          </a:solidFill>
          <a:latin typeface="+mn-lt"/>
          <a:ea typeface="+mn-ea"/>
          <a:cs typeface="+mn-cs"/>
        </a:defRPr>
      </a:lvl1pPr>
      <a:lvl2pPr marL="1166813" indent="-447675" algn="l" rtl="0" eaLnBrk="0" fontAlgn="base" hangingPunct="0">
        <a:spcBef>
          <a:spcPct val="20000"/>
        </a:spcBef>
        <a:spcAft>
          <a:spcPct val="0"/>
        </a:spcAft>
        <a:buChar char="–"/>
        <a:defRPr sz="4400">
          <a:solidFill>
            <a:schemeClr val="tx1"/>
          </a:solidFill>
          <a:latin typeface="+mn-lt"/>
        </a:defRPr>
      </a:lvl2pPr>
      <a:lvl3pPr marL="1795463" indent="-358775" algn="l" rtl="0" eaLnBrk="0" fontAlgn="base" hangingPunct="0">
        <a:spcBef>
          <a:spcPct val="20000"/>
        </a:spcBef>
        <a:spcAft>
          <a:spcPct val="0"/>
        </a:spcAft>
        <a:buChar char="•"/>
        <a:defRPr sz="3800">
          <a:solidFill>
            <a:schemeClr val="tx1"/>
          </a:solidFill>
          <a:latin typeface="+mn-lt"/>
        </a:defRPr>
      </a:lvl3pPr>
      <a:lvl4pPr marL="2513013" indent="-358775" algn="l" rtl="0" eaLnBrk="0" fontAlgn="base" hangingPunct="0">
        <a:spcBef>
          <a:spcPct val="20000"/>
        </a:spcBef>
        <a:spcAft>
          <a:spcPct val="0"/>
        </a:spcAft>
        <a:buChar char="–"/>
        <a:defRPr sz="3100">
          <a:solidFill>
            <a:schemeClr val="tx1"/>
          </a:solidFill>
          <a:latin typeface="+mn-lt"/>
        </a:defRPr>
      </a:lvl4pPr>
      <a:lvl5pPr marL="3232150" indent="-358775" algn="l" rtl="0" eaLnBrk="0" fontAlgn="base" hangingPunct="0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5pPr>
      <a:lvl6pPr marL="3951442" indent="-359222" algn="l" rtl="0" fontAlgn="base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6pPr>
      <a:lvl7pPr marL="4669887" indent="-359222" algn="l" rtl="0" fontAlgn="base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7pPr>
      <a:lvl8pPr marL="5388331" indent="-359222" algn="l" rtl="0" fontAlgn="base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8pPr>
      <a:lvl9pPr marL="6106775" indent="-359222" algn="l" rtl="0" fontAlgn="base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9pPr>
    </p:bodyStyle>
    <p:otherStyle>
      <a:defPPr>
        <a:defRPr lang="vi-VN"/>
      </a:defPPr>
      <a:lvl1pPr marL="0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718444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436888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2155332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2873776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3592220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4310664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5029109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5747553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wmf"/><Relationship Id="rId3" Type="http://schemas.openxmlformats.org/officeDocument/2006/relationships/image" Target="../media/image3.png"/><Relationship Id="rId7" Type="http://schemas.openxmlformats.org/officeDocument/2006/relationships/image" Target="../media/image7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gif"/><Relationship Id="rId5" Type="http://schemas.openxmlformats.org/officeDocument/2006/relationships/image" Target="../media/image5.wmf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5" Type="http://schemas.openxmlformats.org/officeDocument/2006/relationships/image" Target="../media/image9.png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2.mp4"/><Relationship Id="rId1" Type="http://schemas.microsoft.com/office/2007/relationships/media" Target="../media/media2.mp4"/><Relationship Id="rId5" Type="http://schemas.openxmlformats.org/officeDocument/2006/relationships/image" Target="../media/image9.png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3.mp4"/><Relationship Id="rId1" Type="http://schemas.microsoft.com/office/2007/relationships/media" Target="../media/media3.mp4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.xml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1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8677" y="5927832"/>
            <a:ext cx="1661573" cy="21573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057" name="Text Box 14"/>
          <p:cNvSpPr txBox="1">
            <a:spLocks noChangeArrowheads="1"/>
          </p:cNvSpPr>
          <p:nvPr/>
        </p:nvSpPr>
        <p:spPr bwMode="auto">
          <a:xfrm>
            <a:off x="2783822" y="4343401"/>
            <a:ext cx="10928600" cy="18224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1800"/>
              </a:spcBef>
              <a:defRPr/>
            </a:pPr>
            <a:r>
              <a:rPr lang="en-US" sz="4000" b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Môn Tiếng Việt lớp 3</a:t>
            </a:r>
          </a:p>
          <a:p>
            <a:pPr algn="ctr" eaLnBrk="1" hangingPunct="1">
              <a:spcBef>
                <a:spcPts val="1800"/>
              </a:spcBef>
              <a:defRPr/>
            </a:pPr>
            <a:r>
              <a:rPr lang="en-US" sz="5400" b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BÀI VIẾT 1: ÔN CHỮ VIẾT HOA</a:t>
            </a:r>
            <a:endParaRPr lang="en-US" sz="5400" b="1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59" name="Text Box 17"/>
          <p:cNvSpPr txBox="1">
            <a:spLocks noChangeArrowheads="1"/>
          </p:cNvSpPr>
          <p:nvPr/>
        </p:nvSpPr>
        <p:spPr bwMode="auto">
          <a:xfrm>
            <a:off x="2480250" y="2057400"/>
            <a:ext cx="11471154" cy="1992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6000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CHÀO MỪNG QUÝ THẦY </a:t>
            </a:r>
            <a:r>
              <a:rPr lang="en-US" sz="6000" b="1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CÔ</a:t>
            </a:r>
          </a:p>
          <a:p>
            <a:pPr algn="ctr" eaLnBrk="1" hangingPunct="1">
              <a:spcBef>
                <a:spcPts val="0"/>
              </a:spcBef>
              <a:defRPr/>
            </a:pPr>
            <a:r>
              <a:rPr lang="en-US" sz="6000" b="1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VỀ </a:t>
            </a:r>
            <a:r>
              <a:rPr lang="en-US" sz="6000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DỰ GIỜ THĂM LỚP</a:t>
            </a:r>
          </a:p>
        </p:txBody>
      </p:sp>
      <p:sp>
        <p:nvSpPr>
          <p:cNvPr id="2054" name="Text Box 18"/>
          <p:cNvSpPr txBox="1">
            <a:spLocks noChangeArrowheads="1"/>
          </p:cNvSpPr>
          <p:nvPr/>
        </p:nvSpPr>
        <p:spPr bwMode="auto">
          <a:xfrm>
            <a:off x="3413919" y="7200900"/>
            <a:ext cx="5974560" cy="884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43689" tIns="71844" rIns="143689" bIns="71844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sz="2400" b="1" i="1">
                <a:solidFill>
                  <a:srgbClr val="FF0066"/>
                </a:solidFill>
                <a:latin typeface="Times New Roman" pitchFamily="18" charset="0"/>
              </a:rPr>
              <a:t>Giáo viên</a:t>
            </a:r>
            <a:r>
              <a:rPr lang="en-US" altLang="en-US" sz="2400" b="1" i="1" smtClean="0">
                <a:solidFill>
                  <a:srgbClr val="FF0066"/>
                </a:solidFill>
                <a:latin typeface="Times New Roman" pitchFamily="18" charset="0"/>
              </a:rPr>
              <a:t>:</a:t>
            </a:r>
            <a:endParaRPr lang="en-US" altLang="en-US" sz="2400" b="1" i="1">
              <a:solidFill>
                <a:srgbClr val="FF0066"/>
              </a:solidFill>
              <a:latin typeface="Times New Roman" pitchFamily="18" charset="0"/>
            </a:endParaRPr>
          </a:p>
          <a:p>
            <a:pPr eaLnBrk="1" hangingPunct="1"/>
            <a:r>
              <a:rPr lang="en-US" altLang="en-US" sz="2400" b="1" i="1">
                <a:solidFill>
                  <a:srgbClr val="FF0066"/>
                </a:solidFill>
                <a:latin typeface="Times New Roman" pitchFamily="18" charset="0"/>
              </a:rPr>
              <a:t>Lớp:  3</a:t>
            </a:r>
          </a:p>
        </p:txBody>
      </p:sp>
      <p:pic>
        <p:nvPicPr>
          <p:cNvPr id="2055" name="Picture 22" descr="bd21315_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0079" y="6229986"/>
            <a:ext cx="5616086" cy="204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6" name="Picture 5" descr="POINSET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 flipV="1">
            <a:off x="1112658" y="331495"/>
            <a:ext cx="2081213" cy="26691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5" descr="POINSET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3122398" y="413107"/>
            <a:ext cx="2089150" cy="2498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Straight Connector 4"/>
          <p:cNvCxnSpPr/>
          <p:nvPr/>
        </p:nvCxnSpPr>
        <p:spPr>
          <a:xfrm flipV="1">
            <a:off x="5407784" y="1447800"/>
            <a:ext cx="5985862" cy="0"/>
          </a:xfrm>
          <a:prstGeom prst="line">
            <a:avLst/>
          </a:prstGeom>
          <a:ln>
            <a:solidFill>
              <a:srgbClr val="FF0066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3" name="Picture 7" descr="BƯỚM 58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9961410">
            <a:off x="13131113" y="984250"/>
            <a:ext cx="1474263" cy="1922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0" name="Picture 8" descr="animal-14[1]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17220" flipH="1">
            <a:off x="2537424" y="6166038"/>
            <a:ext cx="1112368" cy="809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5" descr="POINSET3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04518" y="5943600"/>
            <a:ext cx="3168859" cy="22606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Text Box 3"/>
          <p:cNvSpPr txBox="1">
            <a:spLocks noChangeArrowheads="1"/>
          </p:cNvSpPr>
          <p:nvPr/>
        </p:nvSpPr>
        <p:spPr bwMode="auto">
          <a:xfrm>
            <a:off x="3197197" y="723901"/>
            <a:ext cx="10037260" cy="684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43689" tIns="71844" rIns="143689" bIns="71844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3500" b="1" dirty="0">
                <a:solidFill>
                  <a:srgbClr val="FF0066"/>
                </a:solidFill>
                <a:latin typeface="Times New Roman" pitchFamily="18" charset="0"/>
              </a:rPr>
              <a:t>TRƯỜNG TIỂU HỌC </a:t>
            </a:r>
            <a:r>
              <a:rPr lang="en-US" altLang="en-US" sz="3500" b="1" dirty="0" smtClean="0">
                <a:solidFill>
                  <a:srgbClr val="FF0066"/>
                </a:solidFill>
                <a:latin typeface="Times New Roman" pitchFamily="18" charset="0"/>
              </a:rPr>
              <a:t>THẠCH BÀN A</a:t>
            </a:r>
            <a:endParaRPr lang="en-US" altLang="en-US" sz="3500" b="1" dirty="0">
              <a:solidFill>
                <a:srgbClr val="FF0066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repeatCount="1000000" accel="36000" decel="2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4750" fill="hold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00FF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7" presetID="21" presetClass="emph" presetSubtype="0" repeatCount="2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8" dur="2000" fill="hold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9" dur="2000" fill="hold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0" dur="2000" fill="hold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1" dur="2000" fill="hold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9" grpId="0"/>
      <p:bldP spid="2059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1406914" y="1953419"/>
            <a:ext cx="6781801" cy="646331"/>
            <a:chOff x="1508918" y="1888664"/>
            <a:chExt cx="6172201" cy="1083059"/>
          </a:xfrm>
        </p:grpSpPr>
        <p:sp>
          <p:nvSpPr>
            <p:cNvPr id="10" name="Rectangle 9"/>
            <p:cNvSpPr/>
            <p:nvPr/>
          </p:nvSpPr>
          <p:spPr>
            <a:xfrm>
              <a:off x="1508918" y="1888664"/>
              <a:ext cx="6172201" cy="108305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3600" b="1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1. Quan sát chữ viết mẫu</a:t>
              </a:r>
              <a:endParaRPr lang="en-US" sz="36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4" name="Straight Connector 3"/>
            <p:cNvCxnSpPr/>
            <p:nvPr/>
          </p:nvCxnSpPr>
          <p:spPr>
            <a:xfrm>
              <a:off x="1646078" y="2896526"/>
              <a:ext cx="4324761" cy="0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22" name="Rectangle 21"/>
          <p:cNvSpPr/>
          <p:nvPr/>
        </p:nvSpPr>
        <p:spPr>
          <a:xfrm>
            <a:off x="5808948" y="2737729"/>
            <a:ext cx="475953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b="1" i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Viết chữ hoa A, Ă, Â</a:t>
            </a:r>
            <a:endParaRPr lang="en-US" sz="3600" b="1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0" name="Group 19"/>
          <p:cNvGrpSpPr/>
          <p:nvPr/>
        </p:nvGrpSpPr>
        <p:grpSpPr>
          <a:xfrm>
            <a:off x="4937919" y="149573"/>
            <a:ext cx="5715000" cy="1578825"/>
            <a:chOff x="4937919" y="149573"/>
            <a:chExt cx="5715000" cy="1578825"/>
          </a:xfrm>
        </p:grpSpPr>
        <p:grpSp>
          <p:nvGrpSpPr>
            <p:cNvPr id="21" name="Group 20"/>
            <p:cNvGrpSpPr/>
            <p:nvPr/>
          </p:nvGrpSpPr>
          <p:grpSpPr>
            <a:xfrm>
              <a:off x="5160710" y="149573"/>
              <a:ext cx="5492209" cy="994235"/>
              <a:chOff x="5073631" y="210532"/>
              <a:chExt cx="5399539" cy="994235"/>
            </a:xfrm>
          </p:grpSpPr>
          <p:grpSp>
            <p:nvGrpSpPr>
              <p:cNvPr id="24" name="Group 23"/>
              <p:cNvGrpSpPr/>
              <p:nvPr/>
            </p:nvGrpSpPr>
            <p:grpSpPr>
              <a:xfrm>
                <a:off x="5073631" y="210532"/>
                <a:ext cx="5399539" cy="994235"/>
                <a:chOff x="5073631" y="210532"/>
                <a:chExt cx="5399539" cy="994235"/>
              </a:xfrm>
            </p:grpSpPr>
            <p:sp>
              <p:nvSpPr>
                <p:cNvPr id="26" name="TextBox 25"/>
                <p:cNvSpPr txBox="1"/>
                <p:nvPr/>
              </p:nvSpPr>
              <p:spPr>
                <a:xfrm>
                  <a:off x="5073631" y="210532"/>
                  <a:ext cx="5399539" cy="52322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2800" smtClean="0">
                      <a:solidFill>
                        <a:srgbClr val="0000CC"/>
                      </a:solidFill>
                      <a:latin typeface="Times New Roman" pitchFamily="18" charset="0"/>
                      <a:cs typeface="Times New Roman" pitchFamily="18" charset="0"/>
                    </a:rPr>
                    <a:t>Thứ……ngày…..tháng…..năm…….</a:t>
                  </a:r>
                  <a:endParaRPr lang="en-US" sz="280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27" name="TextBox 26"/>
                <p:cNvSpPr txBox="1"/>
                <p:nvPr/>
              </p:nvSpPr>
              <p:spPr>
                <a:xfrm>
                  <a:off x="6651116" y="743102"/>
                  <a:ext cx="1967927" cy="4616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2400" b="1" smtClean="0">
                      <a:solidFill>
                        <a:srgbClr val="FF0066"/>
                      </a:solidFill>
                      <a:latin typeface="Times New Roman" pitchFamily="18" charset="0"/>
                      <a:cs typeface="Times New Roman" pitchFamily="18" charset="0"/>
                    </a:rPr>
                    <a:t>TIẾNG VIỆT</a:t>
                  </a:r>
                  <a:endParaRPr lang="en-US" sz="2400" b="1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</p:grpSp>
          <p:cxnSp>
            <p:nvCxnSpPr>
              <p:cNvPr id="25" name="Straight Connector 24"/>
              <p:cNvCxnSpPr/>
              <p:nvPr/>
            </p:nvCxnSpPr>
            <p:spPr>
              <a:xfrm>
                <a:off x="6790748" y="1151823"/>
                <a:ext cx="1659737" cy="0"/>
              </a:xfrm>
              <a:prstGeom prst="line">
                <a:avLst/>
              </a:prstGeom>
              <a:ln>
                <a:solidFill>
                  <a:srgbClr val="FF0066"/>
                </a:solidFill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</p:grpSp>
        <p:sp>
          <p:nvSpPr>
            <p:cNvPr id="23" name="Text Box 14"/>
            <p:cNvSpPr txBox="1">
              <a:spLocks noChangeArrowheads="1"/>
            </p:cNvSpPr>
            <p:nvPr/>
          </p:nvSpPr>
          <p:spPr bwMode="auto">
            <a:xfrm>
              <a:off x="4937919" y="1090864"/>
              <a:ext cx="5626505" cy="63753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143689" tIns="71844" rIns="143689" bIns="71844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ts val="0"/>
                </a:spcBef>
                <a:defRPr/>
              </a:pPr>
              <a:r>
                <a:rPr lang="en-US" sz="3200" b="1" smtClean="0">
                  <a:solidFill>
                    <a:srgbClr val="0000CC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</a:rPr>
                <a:t>ÔN CHỮ VIẾT HOA: A Ă Â</a:t>
              </a:r>
            </a:p>
          </p:txBody>
        </p:sp>
      </p:grpSp>
      <p:pic>
        <p:nvPicPr>
          <p:cNvPr id="16" name="Picture 2" descr="Lý thuyết chữ hoa: a, ă, â tiếng việt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3719" y="3657600"/>
            <a:ext cx="12821478" cy="45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6594185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1406914" y="1953419"/>
            <a:ext cx="6781801" cy="646331"/>
            <a:chOff x="1508918" y="1888664"/>
            <a:chExt cx="6172201" cy="1083059"/>
          </a:xfrm>
        </p:grpSpPr>
        <p:sp>
          <p:nvSpPr>
            <p:cNvPr id="10" name="Rectangle 9"/>
            <p:cNvSpPr/>
            <p:nvPr/>
          </p:nvSpPr>
          <p:spPr>
            <a:xfrm>
              <a:off x="1508918" y="1888664"/>
              <a:ext cx="6172201" cy="108305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3600" b="1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1. Quan sát chữ viết mẫu</a:t>
              </a:r>
              <a:endParaRPr lang="en-US" sz="36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4" name="Straight Connector 3"/>
            <p:cNvCxnSpPr/>
            <p:nvPr/>
          </p:nvCxnSpPr>
          <p:spPr>
            <a:xfrm>
              <a:off x="1646078" y="2896526"/>
              <a:ext cx="4324761" cy="0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pic>
        <p:nvPicPr>
          <p:cNvPr id="3" name="Chu A.mp4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10824" y="3718011"/>
            <a:ext cx="4279495" cy="4968789"/>
          </a:xfrm>
          <a:prstGeom prst="rect">
            <a:avLst/>
          </a:prstGeom>
        </p:spPr>
      </p:pic>
      <p:sp>
        <p:nvSpPr>
          <p:cNvPr id="22" name="Rectangle 21"/>
          <p:cNvSpPr/>
          <p:nvPr/>
        </p:nvSpPr>
        <p:spPr>
          <a:xfrm>
            <a:off x="5436185" y="2706057"/>
            <a:ext cx="475953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b="1" i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Viết chữ hoa A</a:t>
            </a:r>
            <a:endParaRPr lang="en-US" sz="3600" b="1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0" name="Group 19"/>
          <p:cNvGrpSpPr/>
          <p:nvPr/>
        </p:nvGrpSpPr>
        <p:grpSpPr>
          <a:xfrm>
            <a:off x="4937919" y="149573"/>
            <a:ext cx="5715000" cy="1578825"/>
            <a:chOff x="4937919" y="149573"/>
            <a:chExt cx="5715000" cy="1578825"/>
          </a:xfrm>
        </p:grpSpPr>
        <p:grpSp>
          <p:nvGrpSpPr>
            <p:cNvPr id="21" name="Group 20"/>
            <p:cNvGrpSpPr/>
            <p:nvPr/>
          </p:nvGrpSpPr>
          <p:grpSpPr>
            <a:xfrm>
              <a:off x="5160710" y="149573"/>
              <a:ext cx="5492209" cy="994235"/>
              <a:chOff x="5073631" y="210532"/>
              <a:chExt cx="5399539" cy="994235"/>
            </a:xfrm>
          </p:grpSpPr>
          <p:grpSp>
            <p:nvGrpSpPr>
              <p:cNvPr id="24" name="Group 23"/>
              <p:cNvGrpSpPr/>
              <p:nvPr/>
            </p:nvGrpSpPr>
            <p:grpSpPr>
              <a:xfrm>
                <a:off x="5073631" y="210532"/>
                <a:ext cx="5399539" cy="994235"/>
                <a:chOff x="5073631" y="210532"/>
                <a:chExt cx="5399539" cy="994235"/>
              </a:xfrm>
            </p:grpSpPr>
            <p:sp>
              <p:nvSpPr>
                <p:cNvPr id="26" name="TextBox 25"/>
                <p:cNvSpPr txBox="1"/>
                <p:nvPr/>
              </p:nvSpPr>
              <p:spPr>
                <a:xfrm>
                  <a:off x="5073631" y="210532"/>
                  <a:ext cx="5399539" cy="52322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2800" smtClean="0">
                      <a:solidFill>
                        <a:srgbClr val="0000CC"/>
                      </a:solidFill>
                      <a:latin typeface="Times New Roman" pitchFamily="18" charset="0"/>
                      <a:cs typeface="Times New Roman" pitchFamily="18" charset="0"/>
                    </a:rPr>
                    <a:t>Thứ……ngày…..tháng…..năm…….</a:t>
                  </a:r>
                  <a:endParaRPr lang="en-US" sz="280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27" name="TextBox 26"/>
                <p:cNvSpPr txBox="1"/>
                <p:nvPr/>
              </p:nvSpPr>
              <p:spPr>
                <a:xfrm>
                  <a:off x="6651116" y="743102"/>
                  <a:ext cx="1967927" cy="4616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2400" b="1" smtClean="0">
                      <a:solidFill>
                        <a:srgbClr val="FF0066"/>
                      </a:solidFill>
                      <a:latin typeface="Times New Roman" pitchFamily="18" charset="0"/>
                      <a:cs typeface="Times New Roman" pitchFamily="18" charset="0"/>
                    </a:rPr>
                    <a:t>TIẾNG VIỆT</a:t>
                  </a:r>
                  <a:endParaRPr lang="en-US" sz="2400" b="1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</p:grpSp>
          <p:cxnSp>
            <p:nvCxnSpPr>
              <p:cNvPr id="25" name="Straight Connector 24"/>
              <p:cNvCxnSpPr/>
              <p:nvPr/>
            </p:nvCxnSpPr>
            <p:spPr>
              <a:xfrm>
                <a:off x="6790748" y="1151823"/>
                <a:ext cx="1659737" cy="0"/>
              </a:xfrm>
              <a:prstGeom prst="line">
                <a:avLst/>
              </a:prstGeom>
              <a:ln>
                <a:solidFill>
                  <a:srgbClr val="FF0066"/>
                </a:solidFill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</p:grpSp>
        <p:sp>
          <p:nvSpPr>
            <p:cNvPr id="23" name="Text Box 14"/>
            <p:cNvSpPr txBox="1">
              <a:spLocks noChangeArrowheads="1"/>
            </p:cNvSpPr>
            <p:nvPr/>
          </p:nvSpPr>
          <p:spPr bwMode="auto">
            <a:xfrm>
              <a:off x="4937919" y="1090864"/>
              <a:ext cx="5626505" cy="63753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143689" tIns="71844" rIns="143689" bIns="71844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ts val="0"/>
                </a:spcBef>
                <a:defRPr/>
              </a:pPr>
              <a:r>
                <a:rPr lang="en-US" sz="3200" b="1" smtClean="0">
                  <a:solidFill>
                    <a:srgbClr val="0000CC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</a:rPr>
                <a:t>ÔN CHỮ VIẾT HOA: A Ă Â</a:t>
              </a:r>
            </a:p>
          </p:txBody>
        </p:sp>
      </p:grpSp>
      <p:pic>
        <p:nvPicPr>
          <p:cNvPr id="16" name="Picture 2" descr="Lý thuyết chữ hoa: a, ă, â tiếng việt 2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7723"/>
          <a:stretch/>
        </p:blipFill>
        <p:spPr bwMode="auto">
          <a:xfrm>
            <a:off x="7766120" y="3352388"/>
            <a:ext cx="4867999" cy="53781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8853435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video>
              <p:cMediaNode vol="80000">
                <p:cTn id="13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1406914" y="1953419"/>
            <a:ext cx="6781801" cy="646331"/>
            <a:chOff x="1508918" y="1888664"/>
            <a:chExt cx="6172201" cy="1083059"/>
          </a:xfrm>
        </p:grpSpPr>
        <p:sp>
          <p:nvSpPr>
            <p:cNvPr id="10" name="Rectangle 9"/>
            <p:cNvSpPr/>
            <p:nvPr/>
          </p:nvSpPr>
          <p:spPr>
            <a:xfrm>
              <a:off x="1508918" y="1888664"/>
              <a:ext cx="6172201" cy="108305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3600" b="1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1. Quan sát chữ viết mẫu</a:t>
              </a:r>
              <a:endParaRPr lang="en-US" sz="36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4" name="Straight Connector 3"/>
            <p:cNvCxnSpPr/>
            <p:nvPr/>
          </p:nvCxnSpPr>
          <p:spPr>
            <a:xfrm>
              <a:off x="1646078" y="2896526"/>
              <a:ext cx="4324761" cy="0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pic>
        <p:nvPicPr>
          <p:cNvPr id="7" name="Chu Â.mp4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270919" y="3718010"/>
            <a:ext cx="4279495" cy="4968789"/>
          </a:xfrm>
          <a:prstGeom prst="rect">
            <a:avLst/>
          </a:prstGeom>
        </p:spPr>
      </p:pic>
      <p:sp>
        <p:nvSpPr>
          <p:cNvPr id="22" name="Rectangle 21"/>
          <p:cNvSpPr/>
          <p:nvPr/>
        </p:nvSpPr>
        <p:spPr>
          <a:xfrm>
            <a:off x="5436185" y="2706057"/>
            <a:ext cx="475953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b="1" i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Viết chữ hoa Â</a:t>
            </a:r>
            <a:endParaRPr lang="en-US" sz="3600" b="1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0" name="Group 19"/>
          <p:cNvGrpSpPr/>
          <p:nvPr/>
        </p:nvGrpSpPr>
        <p:grpSpPr>
          <a:xfrm>
            <a:off x="4937919" y="149573"/>
            <a:ext cx="5715000" cy="1578825"/>
            <a:chOff x="4937919" y="149573"/>
            <a:chExt cx="5715000" cy="1578825"/>
          </a:xfrm>
        </p:grpSpPr>
        <p:grpSp>
          <p:nvGrpSpPr>
            <p:cNvPr id="21" name="Group 20"/>
            <p:cNvGrpSpPr/>
            <p:nvPr/>
          </p:nvGrpSpPr>
          <p:grpSpPr>
            <a:xfrm>
              <a:off x="5160710" y="149573"/>
              <a:ext cx="5492209" cy="994235"/>
              <a:chOff x="5073631" y="210532"/>
              <a:chExt cx="5399539" cy="994235"/>
            </a:xfrm>
          </p:grpSpPr>
          <p:grpSp>
            <p:nvGrpSpPr>
              <p:cNvPr id="24" name="Group 23"/>
              <p:cNvGrpSpPr/>
              <p:nvPr/>
            </p:nvGrpSpPr>
            <p:grpSpPr>
              <a:xfrm>
                <a:off x="5073631" y="210532"/>
                <a:ext cx="5399539" cy="994235"/>
                <a:chOff x="5073631" y="210532"/>
                <a:chExt cx="5399539" cy="994235"/>
              </a:xfrm>
            </p:grpSpPr>
            <p:sp>
              <p:nvSpPr>
                <p:cNvPr id="26" name="TextBox 25"/>
                <p:cNvSpPr txBox="1"/>
                <p:nvPr/>
              </p:nvSpPr>
              <p:spPr>
                <a:xfrm>
                  <a:off x="5073631" y="210532"/>
                  <a:ext cx="5399539" cy="52322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2800" smtClean="0">
                      <a:solidFill>
                        <a:srgbClr val="0000CC"/>
                      </a:solidFill>
                      <a:latin typeface="Times New Roman" pitchFamily="18" charset="0"/>
                      <a:cs typeface="Times New Roman" pitchFamily="18" charset="0"/>
                    </a:rPr>
                    <a:t>Thứ……ngày…..tháng…..năm…….</a:t>
                  </a:r>
                  <a:endParaRPr lang="en-US" sz="280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27" name="TextBox 26"/>
                <p:cNvSpPr txBox="1"/>
                <p:nvPr/>
              </p:nvSpPr>
              <p:spPr>
                <a:xfrm>
                  <a:off x="6651116" y="743102"/>
                  <a:ext cx="1967927" cy="4616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2400" b="1" smtClean="0">
                      <a:solidFill>
                        <a:srgbClr val="FF0066"/>
                      </a:solidFill>
                      <a:latin typeface="Times New Roman" pitchFamily="18" charset="0"/>
                      <a:cs typeface="Times New Roman" pitchFamily="18" charset="0"/>
                    </a:rPr>
                    <a:t>TIẾNG VIỆT</a:t>
                  </a:r>
                  <a:endParaRPr lang="en-US" sz="2400" b="1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</p:grpSp>
          <p:cxnSp>
            <p:nvCxnSpPr>
              <p:cNvPr id="25" name="Straight Connector 24"/>
              <p:cNvCxnSpPr/>
              <p:nvPr/>
            </p:nvCxnSpPr>
            <p:spPr>
              <a:xfrm>
                <a:off x="6790748" y="1151823"/>
                <a:ext cx="1659737" cy="0"/>
              </a:xfrm>
              <a:prstGeom prst="line">
                <a:avLst/>
              </a:prstGeom>
              <a:ln>
                <a:solidFill>
                  <a:srgbClr val="FF0066"/>
                </a:solidFill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</p:grpSp>
        <p:sp>
          <p:nvSpPr>
            <p:cNvPr id="23" name="Text Box 14"/>
            <p:cNvSpPr txBox="1">
              <a:spLocks noChangeArrowheads="1"/>
            </p:cNvSpPr>
            <p:nvPr/>
          </p:nvSpPr>
          <p:spPr bwMode="auto">
            <a:xfrm>
              <a:off x="4937919" y="1090864"/>
              <a:ext cx="5626505" cy="63753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143689" tIns="71844" rIns="143689" bIns="71844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ts val="0"/>
                </a:spcBef>
                <a:defRPr/>
              </a:pPr>
              <a:r>
                <a:rPr lang="en-US" sz="3200" b="1" smtClean="0">
                  <a:solidFill>
                    <a:srgbClr val="0000CC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</a:rPr>
                <a:t>ÔN CHỮ VIẾT HOA: A Ă Â</a:t>
              </a:r>
            </a:p>
          </p:txBody>
        </p:sp>
      </p:grpSp>
      <p:pic>
        <p:nvPicPr>
          <p:cNvPr id="17" name="Picture 2" descr="Lý thuyết chữ hoa: a, ă, â tiếng việt 2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297"/>
          <a:stretch/>
        </p:blipFill>
        <p:spPr bwMode="auto">
          <a:xfrm>
            <a:off x="8188715" y="3505200"/>
            <a:ext cx="4267989" cy="4800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57763583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video>
              <p:cMediaNode vol="80000">
                <p:cTn id="13" fill="hold" display="0">
                  <p:stCondLst>
                    <p:cond delay="indefinite"/>
                  </p:stCondLst>
                </p:cTn>
                <p:tgtEl>
                  <p:spTgt spid="7"/>
                </p:tgtEl>
              </p:cMediaNode>
            </p:vide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1406914" y="1953419"/>
            <a:ext cx="6781801" cy="646331"/>
            <a:chOff x="1508918" y="1888664"/>
            <a:chExt cx="6172201" cy="1083059"/>
          </a:xfrm>
        </p:grpSpPr>
        <p:sp>
          <p:nvSpPr>
            <p:cNvPr id="10" name="Rectangle 9"/>
            <p:cNvSpPr/>
            <p:nvPr/>
          </p:nvSpPr>
          <p:spPr>
            <a:xfrm>
              <a:off x="1508918" y="1888664"/>
              <a:ext cx="6172201" cy="108305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3600" b="1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1. Quan sát chữ viết mẫu</a:t>
              </a:r>
              <a:endParaRPr lang="en-US" sz="36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4" name="Straight Connector 3"/>
            <p:cNvCxnSpPr/>
            <p:nvPr/>
          </p:nvCxnSpPr>
          <p:spPr>
            <a:xfrm>
              <a:off x="1646078" y="2896526"/>
              <a:ext cx="4324761" cy="0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22" name="Rectangle 21"/>
          <p:cNvSpPr/>
          <p:nvPr/>
        </p:nvSpPr>
        <p:spPr>
          <a:xfrm>
            <a:off x="5436185" y="2706057"/>
            <a:ext cx="475953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b="1" i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Viết chữ hoa Ă</a:t>
            </a:r>
            <a:endParaRPr lang="en-US" sz="3600" b="1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0" name="Group 19"/>
          <p:cNvGrpSpPr/>
          <p:nvPr/>
        </p:nvGrpSpPr>
        <p:grpSpPr>
          <a:xfrm>
            <a:off x="4937919" y="149573"/>
            <a:ext cx="5715000" cy="1578825"/>
            <a:chOff x="4937919" y="149573"/>
            <a:chExt cx="5715000" cy="1578825"/>
          </a:xfrm>
        </p:grpSpPr>
        <p:grpSp>
          <p:nvGrpSpPr>
            <p:cNvPr id="21" name="Group 20"/>
            <p:cNvGrpSpPr/>
            <p:nvPr/>
          </p:nvGrpSpPr>
          <p:grpSpPr>
            <a:xfrm>
              <a:off x="5160710" y="149573"/>
              <a:ext cx="5492209" cy="994235"/>
              <a:chOff x="5073631" y="210532"/>
              <a:chExt cx="5399539" cy="994235"/>
            </a:xfrm>
          </p:grpSpPr>
          <p:grpSp>
            <p:nvGrpSpPr>
              <p:cNvPr id="24" name="Group 23"/>
              <p:cNvGrpSpPr/>
              <p:nvPr/>
            </p:nvGrpSpPr>
            <p:grpSpPr>
              <a:xfrm>
                <a:off x="5073631" y="210532"/>
                <a:ext cx="5399539" cy="994235"/>
                <a:chOff x="5073631" y="210532"/>
                <a:chExt cx="5399539" cy="994235"/>
              </a:xfrm>
            </p:grpSpPr>
            <p:sp>
              <p:nvSpPr>
                <p:cNvPr id="26" name="TextBox 25"/>
                <p:cNvSpPr txBox="1"/>
                <p:nvPr/>
              </p:nvSpPr>
              <p:spPr>
                <a:xfrm>
                  <a:off x="5073631" y="210532"/>
                  <a:ext cx="5399539" cy="52322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2800" smtClean="0">
                      <a:solidFill>
                        <a:srgbClr val="0000CC"/>
                      </a:solidFill>
                      <a:latin typeface="Times New Roman" pitchFamily="18" charset="0"/>
                      <a:cs typeface="Times New Roman" pitchFamily="18" charset="0"/>
                    </a:rPr>
                    <a:t>Thứ……ngày…..tháng…..năm…….</a:t>
                  </a:r>
                  <a:endParaRPr lang="en-US" sz="280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27" name="TextBox 26"/>
                <p:cNvSpPr txBox="1"/>
                <p:nvPr/>
              </p:nvSpPr>
              <p:spPr>
                <a:xfrm>
                  <a:off x="6651116" y="743102"/>
                  <a:ext cx="1967927" cy="4616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2400" b="1" smtClean="0">
                      <a:solidFill>
                        <a:srgbClr val="FF0066"/>
                      </a:solidFill>
                      <a:latin typeface="Times New Roman" pitchFamily="18" charset="0"/>
                      <a:cs typeface="Times New Roman" pitchFamily="18" charset="0"/>
                    </a:rPr>
                    <a:t>TIẾNG VIỆT</a:t>
                  </a:r>
                  <a:endParaRPr lang="en-US" sz="2400" b="1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</p:grpSp>
          <p:cxnSp>
            <p:nvCxnSpPr>
              <p:cNvPr id="25" name="Straight Connector 24"/>
              <p:cNvCxnSpPr/>
              <p:nvPr/>
            </p:nvCxnSpPr>
            <p:spPr>
              <a:xfrm>
                <a:off x="6790748" y="1151823"/>
                <a:ext cx="1659737" cy="0"/>
              </a:xfrm>
              <a:prstGeom prst="line">
                <a:avLst/>
              </a:prstGeom>
              <a:ln>
                <a:solidFill>
                  <a:srgbClr val="FF0066"/>
                </a:solidFill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</p:grpSp>
        <p:sp>
          <p:nvSpPr>
            <p:cNvPr id="23" name="Text Box 14"/>
            <p:cNvSpPr txBox="1">
              <a:spLocks noChangeArrowheads="1"/>
            </p:cNvSpPr>
            <p:nvPr/>
          </p:nvSpPr>
          <p:spPr bwMode="auto">
            <a:xfrm>
              <a:off x="4937919" y="1090864"/>
              <a:ext cx="5626505" cy="63753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143689" tIns="71844" rIns="143689" bIns="71844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ts val="0"/>
                </a:spcBef>
                <a:defRPr/>
              </a:pPr>
              <a:r>
                <a:rPr lang="en-US" sz="3200" b="1" smtClean="0">
                  <a:solidFill>
                    <a:srgbClr val="0000CC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</a:rPr>
                <a:t>ÔN CHỮ VIẾT HOA: A Ă Â</a:t>
              </a:r>
            </a:p>
          </p:txBody>
        </p:sp>
      </p:grpSp>
      <p:pic>
        <p:nvPicPr>
          <p:cNvPr id="16" name="Picture 2" descr="Lý thuyết chữ hoa: a, ă, â tiếng việt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731" r="33943"/>
          <a:stretch/>
        </p:blipFill>
        <p:spPr bwMode="auto">
          <a:xfrm>
            <a:off x="8766971" y="3572964"/>
            <a:ext cx="4632192" cy="51098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chu Ă.mp4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793823" y="3718010"/>
            <a:ext cx="4279494" cy="49687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0803951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1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video>
              <p:cMediaNode vol="80000">
                <p:cTn id="13" fill="hold" display="0">
                  <p:stCondLst>
                    <p:cond delay="indefinite"/>
                  </p:stCondLst>
                </p:cTn>
                <p:tgtEl>
                  <p:spTgt spid="17"/>
                </p:tgtEl>
              </p:cMediaNode>
            </p:vide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Mẫu giấy luyện viết chữ đẹp - Mẫu giấy 4 ô ly, 5 ô ly, kẻ ngang, ô ly to, ô  ly nhỏ, ô ly nghiêng...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077"/>
          <a:stretch/>
        </p:blipFill>
        <p:spPr bwMode="auto">
          <a:xfrm>
            <a:off x="1661320" y="3513959"/>
            <a:ext cx="13182600" cy="52577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5" name="Group 4"/>
          <p:cNvGrpSpPr/>
          <p:nvPr/>
        </p:nvGrpSpPr>
        <p:grpSpPr>
          <a:xfrm>
            <a:off x="1406914" y="1953419"/>
            <a:ext cx="6781801" cy="646331"/>
            <a:chOff x="1508918" y="1888664"/>
            <a:chExt cx="6172201" cy="1083059"/>
          </a:xfrm>
        </p:grpSpPr>
        <p:sp>
          <p:nvSpPr>
            <p:cNvPr id="10" name="Rectangle 9"/>
            <p:cNvSpPr/>
            <p:nvPr/>
          </p:nvSpPr>
          <p:spPr>
            <a:xfrm>
              <a:off x="1508918" y="1888664"/>
              <a:ext cx="6172201" cy="108305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3600" b="1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2. Viết câu ứng dụng.</a:t>
              </a:r>
              <a:endParaRPr lang="en-US" sz="36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4" name="Straight Connector 3"/>
            <p:cNvCxnSpPr/>
            <p:nvPr/>
          </p:nvCxnSpPr>
          <p:spPr>
            <a:xfrm>
              <a:off x="1646078" y="2896526"/>
              <a:ext cx="3578489" cy="0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20" name="Rectangle 19"/>
          <p:cNvSpPr/>
          <p:nvPr/>
        </p:nvSpPr>
        <p:spPr>
          <a:xfrm>
            <a:off x="1406914" y="2895600"/>
            <a:ext cx="33909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600" b="1" i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a. Viết tên riêng</a:t>
            </a:r>
            <a:endParaRPr lang="en-US" sz="3600" b="1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2623944" y="4856550"/>
            <a:ext cx="339090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4400" b="1">
                <a:solidFill>
                  <a:srgbClr val="0000CC"/>
                </a:solidFill>
                <a:latin typeface="HP001 4 hàng" pitchFamily="34" charset="0"/>
                <a:cs typeface="Times New Roman" pitchFamily="18" charset="0"/>
              </a:rPr>
              <a:t>Â</a:t>
            </a:r>
            <a:r>
              <a:rPr lang="en-US" sz="4400" b="1" smtClean="0">
                <a:solidFill>
                  <a:srgbClr val="0000CC"/>
                </a:solidFill>
                <a:latin typeface="HP001 4 hàng" pitchFamily="34" charset="0"/>
                <a:cs typeface="Times New Roman" pitchFamily="18" charset="0"/>
              </a:rPr>
              <a:t>u Lạc</a:t>
            </a:r>
            <a:endParaRPr lang="en-US" sz="4400" b="1">
              <a:solidFill>
                <a:srgbClr val="0000CC"/>
              </a:solidFill>
              <a:latin typeface="HP001 4 hàng" pitchFamily="34" charset="0"/>
              <a:cs typeface="Times New Roman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949947" y="4435640"/>
            <a:ext cx="37702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smtClean="0">
                <a:solidFill>
                  <a:srgbClr val="0000CC"/>
                </a:solidFill>
              </a:rPr>
              <a:t>^</a:t>
            </a:r>
            <a:endParaRPr lang="en-US" sz="3200">
              <a:solidFill>
                <a:srgbClr val="0000CC"/>
              </a:solidFill>
            </a:endParaRPr>
          </a:p>
        </p:txBody>
      </p:sp>
      <p:grpSp>
        <p:nvGrpSpPr>
          <p:cNvPr id="22" name="Group 21"/>
          <p:cNvGrpSpPr/>
          <p:nvPr/>
        </p:nvGrpSpPr>
        <p:grpSpPr>
          <a:xfrm>
            <a:off x="4937919" y="149573"/>
            <a:ext cx="5715000" cy="1578825"/>
            <a:chOff x="4937919" y="149573"/>
            <a:chExt cx="5715000" cy="1578825"/>
          </a:xfrm>
        </p:grpSpPr>
        <p:grpSp>
          <p:nvGrpSpPr>
            <p:cNvPr id="23" name="Group 22"/>
            <p:cNvGrpSpPr/>
            <p:nvPr/>
          </p:nvGrpSpPr>
          <p:grpSpPr>
            <a:xfrm>
              <a:off x="5160710" y="149573"/>
              <a:ext cx="5492209" cy="994235"/>
              <a:chOff x="5073631" y="210532"/>
              <a:chExt cx="5399539" cy="994235"/>
            </a:xfrm>
          </p:grpSpPr>
          <p:grpSp>
            <p:nvGrpSpPr>
              <p:cNvPr id="25" name="Group 24"/>
              <p:cNvGrpSpPr/>
              <p:nvPr/>
            </p:nvGrpSpPr>
            <p:grpSpPr>
              <a:xfrm>
                <a:off x="5073631" y="210532"/>
                <a:ext cx="5399539" cy="994235"/>
                <a:chOff x="5073631" y="210532"/>
                <a:chExt cx="5399539" cy="994235"/>
              </a:xfrm>
            </p:grpSpPr>
            <p:sp>
              <p:nvSpPr>
                <p:cNvPr id="27" name="TextBox 26"/>
                <p:cNvSpPr txBox="1"/>
                <p:nvPr/>
              </p:nvSpPr>
              <p:spPr>
                <a:xfrm>
                  <a:off x="5073631" y="210532"/>
                  <a:ext cx="5399539" cy="52322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2800" smtClean="0">
                      <a:solidFill>
                        <a:srgbClr val="0000CC"/>
                      </a:solidFill>
                      <a:latin typeface="Times New Roman" pitchFamily="18" charset="0"/>
                      <a:cs typeface="Times New Roman" pitchFamily="18" charset="0"/>
                    </a:rPr>
                    <a:t>Thứ……ngày…..tháng…..năm…….</a:t>
                  </a:r>
                  <a:endParaRPr lang="en-US" sz="280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28" name="TextBox 27"/>
                <p:cNvSpPr txBox="1"/>
                <p:nvPr/>
              </p:nvSpPr>
              <p:spPr>
                <a:xfrm>
                  <a:off x="6651116" y="743102"/>
                  <a:ext cx="1967927" cy="4616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2400" b="1" smtClean="0">
                      <a:solidFill>
                        <a:srgbClr val="FF0066"/>
                      </a:solidFill>
                      <a:latin typeface="Times New Roman" pitchFamily="18" charset="0"/>
                      <a:cs typeface="Times New Roman" pitchFamily="18" charset="0"/>
                    </a:rPr>
                    <a:t>TIẾNG VIỆT</a:t>
                  </a:r>
                  <a:endParaRPr lang="en-US" sz="2400" b="1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</p:grpSp>
          <p:cxnSp>
            <p:nvCxnSpPr>
              <p:cNvPr id="26" name="Straight Connector 25"/>
              <p:cNvCxnSpPr/>
              <p:nvPr/>
            </p:nvCxnSpPr>
            <p:spPr>
              <a:xfrm>
                <a:off x="6790748" y="1151823"/>
                <a:ext cx="1659737" cy="0"/>
              </a:xfrm>
              <a:prstGeom prst="line">
                <a:avLst/>
              </a:prstGeom>
              <a:ln>
                <a:solidFill>
                  <a:srgbClr val="FF0066"/>
                </a:solidFill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</p:grpSp>
        <p:sp>
          <p:nvSpPr>
            <p:cNvPr id="24" name="Text Box 14"/>
            <p:cNvSpPr txBox="1">
              <a:spLocks noChangeArrowheads="1"/>
            </p:cNvSpPr>
            <p:nvPr/>
          </p:nvSpPr>
          <p:spPr bwMode="auto">
            <a:xfrm>
              <a:off x="4937919" y="1090864"/>
              <a:ext cx="5626505" cy="63753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143689" tIns="71844" rIns="143689" bIns="71844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ts val="0"/>
                </a:spcBef>
                <a:defRPr/>
              </a:pPr>
              <a:r>
                <a:rPr lang="en-US" sz="3200" b="1" smtClean="0">
                  <a:solidFill>
                    <a:srgbClr val="0000CC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</a:rPr>
                <a:t>ÔN CHỮ VIẾT HOA: A Ă Â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636936384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Mẫu giấy luyện viết chữ đẹp - Mẫu giấy 4 ô ly, 5 ô ly, kẻ ngang, ô ly to, ô  ly nhỏ, ô ly nghiêng...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077"/>
          <a:stretch/>
        </p:blipFill>
        <p:spPr bwMode="auto">
          <a:xfrm>
            <a:off x="1661320" y="3513959"/>
            <a:ext cx="13182600" cy="52577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5" name="Group 4"/>
          <p:cNvGrpSpPr/>
          <p:nvPr/>
        </p:nvGrpSpPr>
        <p:grpSpPr>
          <a:xfrm>
            <a:off x="1406914" y="1953419"/>
            <a:ext cx="6781801" cy="646331"/>
            <a:chOff x="1508918" y="1888664"/>
            <a:chExt cx="6172201" cy="1083059"/>
          </a:xfrm>
        </p:grpSpPr>
        <p:sp>
          <p:nvSpPr>
            <p:cNvPr id="10" name="Rectangle 9"/>
            <p:cNvSpPr/>
            <p:nvPr/>
          </p:nvSpPr>
          <p:spPr>
            <a:xfrm>
              <a:off x="1508918" y="1888664"/>
              <a:ext cx="6172201" cy="108305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3600" b="1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3. Viết câu ứng dụng.</a:t>
              </a:r>
              <a:endParaRPr lang="en-US" sz="36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4" name="Straight Connector 3"/>
            <p:cNvCxnSpPr/>
            <p:nvPr/>
          </p:nvCxnSpPr>
          <p:spPr>
            <a:xfrm>
              <a:off x="1646078" y="2896526"/>
              <a:ext cx="3578489" cy="0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20" name="Rectangle 19"/>
          <p:cNvSpPr/>
          <p:nvPr/>
        </p:nvSpPr>
        <p:spPr>
          <a:xfrm>
            <a:off x="1406913" y="2895600"/>
            <a:ext cx="612180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600" b="1" i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b. Viết câu ứng dụng</a:t>
            </a:r>
            <a:endParaRPr lang="en-US" sz="3600" b="1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1889919" y="4690999"/>
            <a:ext cx="11915176" cy="17915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25000"/>
              </a:lnSpc>
              <a:spcBef>
                <a:spcPts val="200"/>
              </a:spcBef>
            </a:pPr>
            <a:r>
              <a:rPr lang="lv-LV" sz="4350" b="1">
                <a:solidFill>
                  <a:srgbClr val="0000CC"/>
                </a:solidFill>
                <a:latin typeface="HP001 4 hàng" pitchFamily="34" charset="0"/>
                <a:cs typeface="Times New Roman" pitchFamily="18" charset="0"/>
              </a:rPr>
              <a:t>Ai Π, εẳng εŗg κì εầy</a:t>
            </a:r>
          </a:p>
          <a:p>
            <a:pPr algn="ctr">
              <a:lnSpc>
                <a:spcPct val="125000"/>
              </a:lnSpc>
              <a:spcBef>
                <a:spcPts val="200"/>
              </a:spcBef>
            </a:pPr>
            <a:r>
              <a:rPr lang="lv-LV" sz="4350" b="1">
                <a:solidFill>
                  <a:srgbClr val="0000CC"/>
                </a:solidFill>
                <a:latin typeface="HP001 4 hàng" pitchFamily="34" charset="0"/>
                <a:cs typeface="Times New Roman" pitchFamily="18" charset="0"/>
              </a:rPr>
              <a:t>Có cŪg jài sắt, có wgày Ζłn kim</a:t>
            </a:r>
            <a:endParaRPr lang="en-US" sz="4350" b="1">
              <a:solidFill>
                <a:srgbClr val="0000CC"/>
              </a:solidFill>
              <a:latin typeface="HP001 4 hàng" pitchFamily="34" charset="0"/>
              <a:cs typeface="Times New Roman" pitchFamily="18" charset="0"/>
            </a:endParaRPr>
          </a:p>
        </p:txBody>
      </p:sp>
      <p:grpSp>
        <p:nvGrpSpPr>
          <p:cNvPr id="22" name="Group 21"/>
          <p:cNvGrpSpPr/>
          <p:nvPr/>
        </p:nvGrpSpPr>
        <p:grpSpPr>
          <a:xfrm>
            <a:off x="4937919" y="149573"/>
            <a:ext cx="5715000" cy="1578825"/>
            <a:chOff x="4937919" y="149573"/>
            <a:chExt cx="5715000" cy="1578825"/>
          </a:xfrm>
        </p:grpSpPr>
        <p:grpSp>
          <p:nvGrpSpPr>
            <p:cNvPr id="23" name="Group 22"/>
            <p:cNvGrpSpPr/>
            <p:nvPr/>
          </p:nvGrpSpPr>
          <p:grpSpPr>
            <a:xfrm>
              <a:off x="5160710" y="149573"/>
              <a:ext cx="5492209" cy="994235"/>
              <a:chOff x="5073631" y="210532"/>
              <a:chExt cx="5399539" cy="994235"/>
            </a:xfrm>
          </p:grpSpPr>
          <p:grpSp>
            <p:nvGrpSpPr>
              <p:cNvPr id="25" name="Group 24"/>
              <p:cNvGrpSpPr/>
              <p:nvPr/>
            </p:nvGrpSpPr>
            <p:grpSpPr>
              <a:xfrm>
                <a:off x="5073631" y="210532"/>
                <a:ext cx="5399539" cy="994235"/>
                <a:chOff x="5073631" y="210532"/>
                <a:chExt cx="5399539" cy="994235"/>
              </a:xfrm>
            </p:grpSpPr>
            <p:sp>
              <p:nvSpPr>
                <p:cNvPr id="27" name="TextBox 26"/>
                <p:cNvSpPr txBox="1"/>
                <p:nvPr/>
              </p:nvSpPr>
              <p:spPr>
                <a:xfrm>
                  <a:off x="5073631" y="210532"/>
                  <a:ext cx="5399539" cy="52322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2800" smtClean="0">
                      <a:solidFill>
                        <a:srgbClr val="0000CC"/>
                      </a:solidFill>
                      <a:latin typeface="Times New Roman" pitchFamily="18" charset="0"/>
                      <a:cs typeface="Times New Roman" pitchFamily="18" charset="0"/>
                    </a:rPr>
                    <a:t>Thứ……ngày…..tháng…..năm…….</a:t>
                  </a:r>
                  <a:endParaRPr lang="en-US" sz="280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28" name="TextBox 27"/>
                <p:cNvSpPr txBox="1"/>
                <p:nvPr/>
              </p:nvSpPr>
              <p:spPr>
                <a:xfrm>
                  <a:off x="6651116" y="743102"/>
                  <a:ext cx="1967927" cy="4616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2400" b="1" smtClean="0">
                      <a:solidFill>
                        <a:srgbClr val="FF0066"/>
                      </a:solidFill>
                      <a:latin typeface="Times New Roman" pitchFamily="18" charset="0"/>
                      <a:cs typeface="Times New Roman" pitchFamily="18" charset="0"/>
                    </a:rPr>
                    <a:t>TIẾNG VIỆT</a:t>
                  </a:r>
                  <a:endParaRPr lang="en-US" sz="2400" b="1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</p:grpSp>
          <p:cxnSp>
            <p:nvCxnSpPr>
              <p:cNvPr id="26" name="Straight Connector 25"/>
              <p:cNvCxnSpPr/>
              <p:nvPr/>
            </p:nvCxnSpPr>
            <p:spPr>
              <a:xfrm>
                <a:off x="6790748" y="1151823"/>
                <a:ext cx="1659737" cy="0"/>
              </a:xfrm>
              <a:prstGeom prst="line">
                <a:avLst/>
              </a:prstGeom>
              <a:ln>
                <a:solidFill>
                  <a:srgbClr val="FF0066"/>
                </a:solidFill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</p:grpSp>
        <p:sp>
          <p:nvSpPr>
            <p:cNvPr id="24" name="Text Box 14"/>
            <p:cNvSpPr txBox="1">
              <a:spLocks noChangeArrowheads="1"/>
            </p:cNvSpPr>
            <p:nvPr/>
          </p:nvSpPr>
          <p:spPr bwMode="auto">
            <a:xfrm>
              <a:off x="4937919" y="1090864"/>
              <a:ext cx="5626505" cy="63753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143689" tIns="71844" rIns="143689" bIns="71844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ts val="0"/>
                </a:spcBef>
                <a:defRPr/>
              </a:pPr>
              <a:r>
                <a:rPr lang="en-US" sz="3200" b="1" smtClean="0">
                  <a:solidFill>
                    <a:srgbClr val="0000CC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</a:rPr>
                <a:t>ÔN CHỮ VIẾT HOA: A Ă Â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650289125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Group 21"/>
          <p:cNvGrpSpPr/>
          <p:nvPr/>
        </p:nvGrpSpPr>
        <p:grpSpPr>
          <a:xfrm>
            <a:off x="4937919" y="149573"/>
            <a:ext cx="5715000" cy="1578825"/>
            <a:chOff x="4937919" y="149573"/>
            <a:chExt cx="5715000" cy="1578825"/>
          </a:xfrm>
        </p:grpSpPr>
        <p:grpSp>
          <p:nvGrpSpPr>
            <p:cNvPr id="23" name="Group 22"/>
            <p:cNvGrpSpPr/>
            <p:nvPr/>
          </p:nvGrpSpPr>
          <p:grpSpPr>
            <a:xfrm>
              <a:off x="5160710" y="149573"/>
              <a:ext cx="5492209" cy="994235"/>
              <a:chOff x="5073631" y="210532"/>
              <a:chExt cx="5399539" cy="994235"/>
            </a:xfrm>
          </p:grpSpPr>
          <p:grpSp>
            <p:nvGrpSpPr>
              <p:cNvPr id="25" name="Group 24"/>
              <p:cNvGrpSpPr/>
              <p:nvPr/>
            </p:nvGrpSpPr>
            <p:grpSpPr>
              <a:xfrm>
                <a:off x="5073631" y="210532"/>
                <a:ext cx="5399539" cy="994235"/>
                <a:chOff x="5073631" y="210532"/>
                <a:chExt cx="5399539" cy="994235"/>
              </a:xfrm>
            </p:grpSpPr>
            <p:sp>
              <p:nvSpPr>
                <p:cNvPr id="27" name="TextBox 26"/>
                <p:cNvSpPr txBox="1"/>
                <p:nvPr/>
              </p:nvSpPr>
              <p:spPr>
                <a:xfrm>
                  <a:off x="5073631" y="210532"/>
                  <a:ext cx="5399539" cy="52322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2800" smtClean="0">
                      <a:solidFill>
                        <a:srgbClr val="0000CC"/>
                      </a:solidFill>
                      <a:latin typeface="Times New Roman" pitchFamily="18" charset="0"/>
                      <a:cs typeface="Times New Roman" pitchFamily="18" charset="0"/>
                    </a:rPr>
                    <a:t>Thứ……ngày…..tháng…..năm…….</a:t>
                  </a:r>
                  <a:endParaRPr lang="en-US" sz="280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28" name="TextBox 27"/>
                <p:cNvSpPr txBox="1"/>
                <p:nvPr/>
              </p:nvSpPr>
              <p:spPr>
                <a:xfrm>
                  <a:off x="6651116" y="743102"/>
                  <a:ext cx="1967927" cy="4616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2400" b="1" smtClean="0">
                      <a:solidFill>
                        <a:srgbClr val="FF0066"/>
                      </a:solidFill>
                      <a:latin typeface="Times New Roman" pitchFamily="18" charset="0"/>
                      <a:cs typeface="Times New Roman" pitchFamily="18" charset="0"/>
                    </a:rPr>
                    <a:t>TIẾNG VIỆT</a:t>
                  </a:r>
                  <a:endParaRPr lang="en-US" sz="2400" b="1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</p:grpSp>
          <p:cxnSp>
            <p:nvCxnSpPr>
              <p:cNvPr id="26" name="Straight Connector 25"/>
              <p:cNvCxnSpPr/>
              <p:nvPr/>
            </p:nvCxnSpPr>
            <p:spPr>
              <a:xfrm>
                <a:off x="6790748" y="1151823"/>
                <a:ext cx="1659737" cy="0"/>
              </a:xfrm>
              <a:prstGeom prst="line">
                <a:avLst/>
              </a:prstGeom>
              <a:ln>
                <a:solidFill>
                  <a:srgbClr val="FF0066"/>
                </a:solidFill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</p:grpSp>
        <p:sp>
          <p:nvSpPr>
            <p:cNvPr id="24" name="Text Box 14"/>
            <p:cNvSpPr txBox="1">
              <a:spLocks noChangeArrowheads="1"/>
            </p:cNvSpPr>
            <p:nvPr/>
          </p:nvSpPr>
          <p:spPr bwMode="auto">
            <a:xfrm>
              <a:off x="4937919" y="1090864"/>
              <a:ext cx="5626505" cy="63753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143689" tIns="71844" rIns="143689" bIns="71844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ts val="0"/>
                </a:spcBef>
                <a:defRPr/>
              </a:pPr>
              <a:r>
                <a:rPr lang="en-US" sz="3200" b="1" smtClean="0">
                  <a:solidFill>
                    <a:srgbClr val="0000CC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</a:rPr>
                <a:t>ÔN CHỮ VIẾT HOA: A Ă Â</a:t>
              </a:r>
            </a:p>
          </p:txBody>
        </p:sp>
      </p:grpSp>
      <p:pic>
        <p:nvPicPr>
          <p:cNvPr id="1026" name="Picture 2" descr="Bán tập, vở viết chữ 1 ô li để luyện chữ đẹp - Như Ý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319" y="1981200"/>
            <a:ext cx="6705600" cy="68308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4" descr="Đề thi viết chữ đẹp và bài thi viết chữ đẹp của học sinh lớp 1 - Mẫu bài  thi viết chữ đẹp lớp 1 - VnDoc.com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983"/>
          <a:stretch/>
        </p:blipFill>
        <p:spPr bwMode="auto">
          <a:xfrm>
            <a:off x="8777290" y="1956528"/>
            <a:ext cx="5841595" cy="68555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Cách luyện viết chữ đẹp lớp 1 khiến ai cũng mê mẩn - Kênh thiếu nhi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0038" y="1728398"/>
            <a:ext cx="9525000" cy="7143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36924438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Anh dep 1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93" y="388938"/>
            <a:ext cx="14920252" cy="8755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WordArt 3"/>
          <p:cNvSpPr>
            <a:spLocks noChangeArrowheads="1" noChangeShapeType="1" noTextEdit="1"/>
          </p:cNvSpPr>
          <p:nvPr/>
        </p:nvSpPr>
        <p:spPr bwMode="auto">
          <a:xfrm>
            <a:off x="4099719" y="4038600"/>
            <a:ext cx="8686800" cy="10493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5700" b="1" kern="1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XIN CHÂN THÀNH CẢM ƠN </a:t>
            </a:r>
          </a:p>
          <a:p>
            <a:pPr algn="ctr"/>
            <a:r>
              <a:rPr lang="vi-VN" sz="5700" b="1" kern="1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QUÝ THẦY CÔ GIÁO VÀ CÁC EM</a:t>
            </a:r>
            <a:endParaRPr lang="en-US" sz="5700" b="1" kern="10">
              <a:ln w="19050">
                <a:solidFill>
                  <a:srgbClr val="FFFF00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Arial"/>
              <a:cs typeface="Arial"/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7.0&quot;&gt;&lt;object type=&quot;1&quot; unique_id=&quot;10001&quot;&gt;&lt;object type=&quot;8&quot; unique_id=&quot;10002&quot;&gt;&lt;/object&gt;&lt;object type=&quot;2&quot; unique_id=&quot;10003&quot;&gt;&lt;object type=&quot;3&quot; unique_id=&quot;10005&quot;&gt;&lt;property id=&quot;20148&quot; value=&quot;5&quot;/&gt;&lt;property id=&quot;20300&quot; value=&quot;Slide 2&quot;/&gt;&lt;property id=&quot;20307&quot; value=&quot;293&quot;/&gt;&lt;/object&gt;&lt;object type=&quot;3&quot; unique_id=&quot;10006&quot;&gt;&lt;property id=&quot;20148&quot; value=&quot;5&quot;/&gt;&lt;property id=&quot;20300&quot; value=&quot;Slide 3&quot;/&gt;&lt;property id=&quot;20307&quot; value=&quot;317&quot;/&gt;&lt;/object&gt;&lt;object type=&quot;3&quot; unique_id=&quot;10008&quot;&gt;&lt;property id=&quot;20148&quot; value=&quot;5&quot;/&gt;&lt;property id=&quot;20300&quot; value=&quot;Slide 5&quot;/&gt;&lt;property id=&quot;20307&quot; value=&quot;325&quot;/&gt;&lt;/object&gt;&lt;object type=&quot;3&quot; unique_id=&quot;10009&quot;&gt;&lt;property id=&quot;20148&quot; value=&quot;5&quot;/&gt;&lt;property id=&quot;20300&quot; value=&quot;Slide 6&quot;/&gt;&lt;property id=&quot;20307&quot; value=&quot;298&quot;/&gt;&lt;/object&gt;&lt;object type=&quot;3&quot; unique_id=&quot;10010&quot;&gt;&lt;property id=&quot;20148&quot; value=&quot;5&quot;/&gt;&lt;property id=&quot;20300&quot; value=&quot;Slide 7&quot;/&gt;&lt;property id=&quot;20307&quot; value=&quot;323&quot;/&gt;&lt;/object&gt;&lt;object type=&quot;3&quot; unique_id=&quot;10011&quot;&gt;&lt;property id=&quot;20148&quot; value=&quot;5&quot;/&gt;&lt;property id=&quot;20300&quot; value=&quot;Slide 8&quot;/&gt;&lt;property id=&quot;20307&quot; value=&quot;299&quot;/&gt;&lt;/object&gt;&lt;object type=&quot;3&quot; unique_id=&quot;10012&quot;&gt;&lt;property id=&quot;20148&quot; value=&quot;5&quot;/&gt;&lt;property id=&quot;20300&quot; value=&quot;Slide 9 - &amp;quot;&amp;#x0D;&amp;#x0A;&amp;#x0D;&amp;#x0A; 1/ Phong traøo Ñoâng Du dieãn ra vaøo thôøi gian naøo? Ai laø ngöôøi laõnh ñaïo? Muïc ñích cuûa phong traøo laø &quot;/&gt;&lt;property id=&quot;20307&quot; value=&quot;318&quot;/&gt;&lt;/object&gt;&lt;object type=&quot;3&quot; unique_id=&quot;10013&quot;&gt;&lt;property id=&quot;20148&quot; value=&quot;5&quot;/&gt;&lt;property id=&quot;20300&quot; value=&quot;Slide 10 - &amp;quot;2. Nhaân daân trong nöôùc, ñaëc bieät laø thanh nieân yeâu nöôùc ñaõ höôûng öùng phong traøo Ñoâng Du nhö theá naø&quot;/&gt;&lt;property id=&quot;20307&quot; value=&quot;319&quot;/&gt;&lt;/object&gt;&lt;object type=&quot;3&quot; unique_id=&quot;10014&quot;&gt;&lt;property id=&quot;20148&quot; value=&quot;5&quot;/&gt;&lt;property id=&quot;20300&quot; value=&quot;Slide 11 - &amp;quot;3/ Keát quaû cuûa phong traøo Ñoâng Du vaø yù nghóa cuûa phong traøo laø gì?&amp;quot;&quot;/&gt;&lt;property id=&quot;20307&quot; value=&quot;320&quot;/&gt;&lt;/object&gt;&lt;object type=&quot;3&quot; unique_id=&quot;10015&quot;&gt;&lt;property id=&quot;20148&quot; value=&quot;5&quot;/&gt;&lt;property id=&quot;20300&quot; value=&quot;Slide 12&quot;/&gt;&lt;property id=&quot;20307&quot; value=&quot;300&quot;/&gt;&lt;/object&gt;&lt;object type=&quot;3&quot; unique_id=&quot;10016&quot;&gt;&lt;property id=&quot;20148&quot; value=&quot;5&quot;/&gt;&lt;property id=&quot;20300&quot; value=&quot;Slide 13 - &amp;quot;&amp;amp;#x09;Phan Boäi Chaâu laø nhaø yeâu nöôùc tieâu bieåu cuûa Vieät Nam ôû giai ñoaïn naøo ?&amp;quot;&quot;/&gt;&lt;property id=&quot;20307&quot; value=&quot;263&quot;/&gt;&lt;/object&gt;&lt;object type=&quot;3&quot; unique_id=&quot;10017&quot;&gt;&lt;property id=&quot;20148&quot; value=&quot;5&quot;/&gt;&lt;property id=&quot;20300&quot; value=&quot;Slide 14 - &amp;quot;&amp;#x0D;&amp;#x0A;BAØI HOÏC&amp;#x0D;&amp;#x0A;&amp;quot;&quot;/&gt;&lt;property id=&quot;20307&quot; value=&quot;271&quot;/&gt;&lt;/object&gt;&lt;object type=&quot;3&quot; unique_id=&quot;10050&quot;&gt;&lt;property id=&quot;20148&quot; value=&quot;5&quot;/&gt;&lt;property id=&quot;20300&quot; value=&quot;Slide 1&quot;/&gt;&lt;property id=&quot;20307&quot; value=&quot;327&quot;/&gt;&lt;/object&gt;&lt;object type=&quot;3&quot; unique_id=&quot;10149&quot;&gt;&lt;property id=&quot;20148&quot; value=&quot;5&quot;/&gt;&lt;property id=&quot;20300&quot; value=&quot;Slide 4&quot;/&gt;&lt;property id=&quot;20307&quot; value=&quot;328&quot;/&gt;&lt;/object&gt;&lt;/object&gt;&lt;/object&gt;&lt;/database&gt;"/>
  <p:tag name="SECTOMILLISECCONVERTED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" val="23,1047787239,C:\Users\Tailieu\Documents\Bai giang duong truong son_pptx\Media.ppcx"/>
</p:tagLst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Cascade</Template>
  <TotalTime>9455</TotalTime>
  <Words>266</Words>
  <Application>Microsoft Office PowerPoint</Application>
  <PresentationFormat>Custom</PresentationFormat>
  <Paragraphs>47</Paragraphs>
  <Slides>9</Slides>
  <Notes>1</Notes>
  <HiddenSlides>0</HiddenSlides>
  <MMClips>3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3" baseType="lpstr">
      <vt:lpstr>Arial</vt:lpstr>
      <vt:lpstr>HP001 4 hàng</vt:lpstr>
      <vt:lpstr>Times New Roman</vt:lpstr>
      <vt:lpstr>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Le Hong Minh</dc:creator>
  <cp:lastModifiedBy>admin</cp:lastModifiedBy>
  <cp:revision>1005</cp:revision>
  <dcterms:created xsi:type="dcterms:W3CDTF">2008-09-09T22:52:10Z</dcterms:created>
  <dcterms:modified xsi:type="dcterms:W3CDTF">2022-09-29T21:21:29Z</dcterms:modified>
</cp:coreProperties>
</file>