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8"/>
  </p:notesMasterIdLst>
  <p:sldIdLst>
    <p:sldId id="328" r:id="rId3"/>
    <p:sldId id="314" r:id="rId4"/>
    <p:sldId id="432" r:id="rId5"/>
    <p:sldId id="433" r:id="rId6"/>
    <p:sldId id="434" r:id="rId7"/>
    <p:sldId id="435" r:id="rId8"/>
    <p:sldId id="322" r:id="rId9"/>
    <p:sldId id="436" r:id="rId10"/>
    <p:sldId id="279" r:id="rId11"/>
    <p:sldId id="357" r:id="rId12"/>
    <p:sldId id="437" r:id="rId13"/>
    <p:sldId id="438" r:id="rId14"/>
    <p:sldId id="439" r:id="rId15"/>
    <p:sldId id="440" r:id="rId16"/>
    <p:sldId id="431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FF00"/>
    <a:srgbClr val="660066"/>
    <a:srgbClr val="9900CC"/>
    <a:srgbClr val="FFFFCC"/>
    <a:srgbClr val="FFFFFF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34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EE8248E-F8BE-44B5-88F9-85AE7D1EFD1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CC7002-EF8F-44FC-839C-93FC63D89E6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AFB4D40-C5A5-481A-9DD3-0B1915AEC6A7}" type="datetimeFigureOut">
              <a:rPr lang="en-US"/>
              <a:pPr>
                <a:defRPr/>
              </a:pPr>
              <a:t>2/23/2022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31E2885-4063-4DC0-B926-1D7E525AD2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434ABF9-1A78-4A32-A3EE-29B5E396E0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FA3859-2B15-49D1-898A-B976CDC4703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0EBCF7-4525-40E6-809A-1D1A9C5ED7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03CCAE1-25CB-47B6-BC93-DC46406E5902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9320117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vi-VN" smtClean="0">
              <a:latin typeface="Calibri" pitchFamily="34" charset="0"/>
            </a:endParaRP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E1940B55-D19B-461D-9294-A84F47D72FBE}" type="slidenum">
              <a:rPr lang="en-US" smtClean="0"/>
              <a:pPr eaLnBrk="1" hangingPunct="1"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vi-VN" smtClean="0">
              <a:latin typeface="Calibri" pitchFamily="34" charset="0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3DA5CB98-6B78-4D6C-823A-C58CCC0F9FC1}" type="slidenum">
              <a:rPr lang="en-US" smtClean="0"/>
              <a:pPr eaLnBrk="1" hangingPunct="1"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vi-VN" smtClean="0">
              <a:latin typeface="Calibri" pitchFamily="34" charset="0"/>
            </a:endParaRP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F8AF8C6-86F4-4299-A324-5D46A1232B82}" type="slidenum">
              <a:rPr lang="en-US" smtClean="0">
                <a:solidFill>
                  <a:srgbClr val="000000"/>
                </a:solidFill>
              </a:rPr>
              <a:pPr eaLnBrk="1" hangingPunct="1"/>
              <a:t>5</a:t>
            </a:fld>
            <a:endParaRPr 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vi-VN" smtClean="0">
              <a:latin typeface="Calibri" pitchFamily="34" charset="0"/>
            </a:endParaRP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E1940B55-D19B-461D-9294-A84F47D72FBE}" type="slidenum">
              <a:rPr lang="en-US" smtClean="0"/>
              <a:pPr eaLnBrk="1" hangingPunct="1"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764CB0BE-98DC-46DB-B3BC-894903082BE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92B4F108-F94D-46AF-A714-2A0ADCA40A86}" type="slidenum">
              <a:rPr lang="en-US" altLang="vi-VN">
                <a:solidFill>
                  <a:prstClr val="black"/>
                </a:solidFill>
                <a:latin typeface="Arial" panose="020B0604020202020204" pitchFamily="34" charset="0"/>
              </a:rPr>
              <a:pPr/>
              <a:t>7</a:t>
            </a:fld>
            <a:endParaRPr lang="en-US" altLang="vi-VN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6D4B00E0-85C8-4B39-A5C5-2CC8DF53896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B629222C-B394-4A22-8855-2B6228BFC2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42610449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6319EFD3-3C82-4D86-A0F3-F8E2134E881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EC9E09E-E541-44BB-AFFF-7E74DB0FDAF3}" type="slidenum">
              <a:rPr lang="en-US" altLang="vi-VN">
                <a:latin typeface="Arial" panose="020B0604020202020204" pitchFamily="34" charset="0"/>
              </a:rPr>
              <a:pPr/>
              <a:t>9</a:t>
            </a:fld>
            <a:endParaRPr lang="en-US" altLang="vi-VN">
              <a:latin typeface="Arial" panose="020B0604020202020204" pitchFamily="34" charset="0"/>
            </a:endParaRPr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EE58AB80-79EE-41DF-B11E-F74336658F6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8F9A4293-9B13-400A-805B-4F0087FDF7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35012128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418CC7-6870-400C-9EA2-03BF5F2FA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C750A-AAE8-4929-90A0-49600D9D1211}" type="datetimeFigureOut">
              <a:rPr lang="en-US"/>
              <a:pPr>
                <a:defRPr/>
              </a:pPr>
              <a:t>2/23/2022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C62D72-5C1E-4A0F-BA1B-8A3EC3207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338E4D-06B7-4AB4-9A34-2CEF7C0CC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5F6AAD-FD4E-44EE-9809-B7C697120754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453479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239A05-A598-4566-8869-C67BDD628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4EB3BF-EB65-4509-85DD-6AB37CE49096}" type="datetimeFigureOut">
              <a:rPr lang="en-US"/>
              <a:pPr>
                <a:defRPr/>
              </a:pPr>
              <a:t>2/23/2022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17BD12-1446-4EE8-980B-1DE9A48E9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1086D0-F17D-42CA-B1CF-DE48C2BF7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0B3F23-4381-4118-B7ED-932F6FE92D47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03924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49" y="366713"/>
            <a:ext cx="1543051" cy="7800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1" y="366713"/>
            <a:ext cx="4476751" cy="7800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5E0F3C-2DA1-41FD-8053-879843FEF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87E74-C16E-4296-8652-06E1F43F60EB}" type="datetimeFigureOut">
              <a:rPr lang="en-US"/>
              <a:pPr>
                <a:defRPr/>
              </a:pPr>
              <a:t>2/23/2022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266495-0997-4195-A754-77831133B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B19F8B-6E5E-4022-B3B8-40C9D8C0F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65240C-15FD-465E-8674-2E50A323E062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525345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8504CE-CBD2-4265-8FF1-7B3BAD10B6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80266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59B114-0EB4-42F1-8201-A0403B545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304031-2109-46AA-AB72-22856FFBF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FED22B-D4BE-4487-8B37-96E0F17CD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152B75-0F59-4350-BDB8-C9A39EAA77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1166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BCE32B-E100-4BDD-A1D9-93179B13E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76D241-F130-476D-8A0A-75E8ADB28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2B9629-FB04-4461-9041-25336D99C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0AE193-FE0C-4889-846C-7C39781B04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9660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4995A6-2F8E-4359-B1E0-E3D8E1CDC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D57FD-FFC0-48BF-8BE0-F1266DBF3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DD858F-08EC-44AC-BC9F-D4B011DD1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F6C712-407F-4457-B1E9-4E22CA9F31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50681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930147B-66DB-4942-81D1-99B63F3DF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63123F2-110D-4A0A-B005-3B1F91F53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CCB7071-B912-4750-8F00-9F79E38D6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5976B2-C5FF-46C9-B666-BD95AD83A3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9197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B606F65-2EE2-4621-9555-B4A082315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8283142-BE94-4D80-822E-FAF1BA0E8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845BA97-D47E-48CA-8B91-E37474B00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D040B9-2982-412D-B40C-998FCEFE0C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45597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E5B55DC-866C-4CDC-B0D7-88E761CB4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EE5914F5-8410-4CCF-89EA-2F4860A29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4093709-139B-4D32-8806-BF645478B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382857-CC79-421E-B4D3-F8C87FD904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0327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CE69A67-188F-47A0-B2FB-4DD2F5F8C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E58226E-1CFB-4E7D-B823-D60199294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6758DD1-BB7D-4795-B60E-DF03DD0BA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3E9A22-ED61-4021-B900-4A6B72D0C9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8606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FD41FC-9342-42ED-9B8F-E4FDF6BE7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03779-1857-4955-8829-5987F3B47DF1}" type="datetimeFigureOut">
              <a:rPr lang="en-US"/>
              <a:pPr>
                <a:defRPr/>
              </a:pPr>
              <a:t>2/23/2022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345188-38EA-4157-8A73-CBADDCCEE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599483-F876-4DA5-9DCF-1A32A55B6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057F2E-6351-4FCC-9DD8-5177C14D58B4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3429107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2625E69-6ED4-4371-A83B-9C58F960B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F3782D2-4CBA-4E2B-998F-5966E538D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2931EDE-91C3-4A8A-BD34-32373563F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6DD366-179E-47D8-94B0-2B2D1F4F02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74487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E105502-4B14-4AA7-AB5B-A54BDF3DF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B01FC7F-57C6-40B1-9983-999D15A5D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047D879-A8EF-4B0D-963E-4CBA152C9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D37BDC-7C7D-4B34-8EC0-1ADEFB2AFC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3750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79A0C-160A-4EF6-8F0A-E00EB69E1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BC147D-9D7B-40F3-AD94-7B91BD4CE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F574DF-3595-4C26-9CF2-12C6C1BB9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02F9D5-78AE-416F-A160-6394A7F507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709503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F893AA-FCD9-44F0-ACD1-414E5EA5A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168ACA-431E-4018-B69F-68DEF3AEE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9E18E6-4DC9-40F3-9501-39F15F4E2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A6F5F1-5D0C-46BD-977B-9C9A93C6E6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79206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1DAEAF-72AA-4628-B22C-042DD9769B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093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D2F7DD-21C0-4E95-8A8B-8DF23C020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35C61D-C612-4ABB-B347-BBDFEA88D62E}" type="datetimeFigureOut">
              <a:rPr lang="en-US"/>
              <a:pPr>
                <a:defRPr/>
              </a:pPr>
              <a:t>2/23/2022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C7CD79-2A61-413F-88F2-8EAA613B1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7234E6-8718-4DD5-8CBF-C4BA27ABE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193EC6-67D0-4EBA-96F2-54A1537EBBB2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16187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ADD29E6-86BB-41EF-A0EE-FBE90D868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76DC52-2592-4FFE-8084-6A7B8EAE26EC}" type="datetimeFigureOut">
              <a:rPr lang="en-US"/>
              <a:pPr>
                <a:defRPr/>
              </a:pPr>
              <a:t>2/23/2022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248772F-A617-40A6-A6A6-68592DBD4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C056C12-62E2-4545-BC8E-8297306C3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D4C948-DBEB-4171-AD8D-F009AB74CB93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860793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ED1AF29-96D1-47F4-8B77-C94746EFB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CBFF3A-C706-4562-9CEE-4F304F3CDA9E}" type="datetimeFigureOut">
              <a:rPr lang="en-US"/>
              <a:pPr>
                <a:defRPr/>
              </a:pPr>
              <a:t>2/23/2022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879F146-21E0-4323-9D10-D6E67FDE4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50D3C6A-3DF9-4338-BB96-EBCABB758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690CF6-BDF2-4986-9903-09E8D3885DF9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937860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A271828-6ED9-4BBC-A88D-DDB8F19B4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14C19-1AD3-4EE9-A715-D34BCB424520}" type="datetimeFigureOut">
              <a:rPr lang="en-US"/>
              <a:pPr>
                <a:defRPr/>
              </a:pPr>
              <a:t>2/23/2022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87BCAE6-0BDD-419F-A4E0-5B48B1B90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BBA120A-0A4B-4E1B-B29A-63B7D45E2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2DFEE6-E5A8-4D90-B321-DA1A2FF3C02E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132334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97B2C1F-BA75-42FF-B11A-CDF32F3B3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AB5EB-0FF0-44A2-A8BF-96DDE19BFB56}" type="datetimeFigureOut">
              <a:rPr lang="en-US"/>
              <a:pPr>
                <a:defRPr/>
              </a:pPr>
              <a:t>2/23/2022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10913DF-54D9-46CA-A760-E49D2C910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1E2D320-1D2C-4407-8847-236126CED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8D3FC8-6523-4D07-9E5E-395560DFB805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876578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133A7EC-BBB6-48EC-BB33-3A42CDD31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5B058-FD36-4CAB-A759-4A520AE562A1}" type="datetimeFigureOut">
              <a:rPr lang="en-US"/>
              <a:pPr>
                <a:defRPr/>
              </a:pPr>
              <a:t>2/23/2022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E84A7D8-EB63-4F49-94CB-7F1EB69D0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FDEFAFE-C24B-4679-A333-ABC994BA5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1EEB84-F107-43BF-A12C-3BDA6DB3DA68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18869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F7A2112-1F1B-43B9-90F0-674295134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5233B6-F719-461E-9AA3-AF453CBCB26E}" type="datetimeFigureOut">
              <a:rPr lang="en-US"/>
              <a:pPr>
                <a:defRPr/>
              </a:pPr>
              <a:t>2/23/2022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9B76EB1-A6F3-48D6-953D-D3F2F576E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68EFEF1-5EC4-4522-A3F6-1E5638B3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45A2F6-1EBC-42AF-B48E-D8CC2005464B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51291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E3B40D7-FBDF-45BC-9B37-9F7C3084B2C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ED8D57C-CC79-4811-A33F-365D28170EF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text styles</a:t>
            </a:r>
          </a:p>
          <a:p>
            <a:pPr lvl="1"/>
            <a:r>
              <a:rPr lang="en-US" altLang="vi-VN"/>
              <a:t>Second level</a:t>
            </a:r>
          </a:p>
          <a:p>
            <a:pPr lvl="2"/>
            <a:r>
              <a:rPr lang="en-US" altLang="vi-VN"/>
              <a:t>Third level</a:t>
            </a:r>
          </a:p>
          <a:p>
            <a:pPr lvl="3"/>
            <a:r>
              <a:rPr lang="en-US" altLang="vi-VN"/>
              <a:t>Fourth level</a:t>
            </a:r>
          </a:p>
          <a:p>
            <a:pPr lvl="4"/>
            <a:r>
              <a:rPr lang="en-US" altLang="vi-VN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9077C2-824B-4DA8-BB9B-0B3BFF0025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BA1D09D-25D9-43A6-9E1A-0A7353A23E4E}" type="datetimeFigureOut">
              <a:rPr lang="en-US"/>
              <a:pPr>
                <a:defRPr/>
              </a:pPr>
              <a:t>2/23/2022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AF8974-5331-43A2-A8E5-D40AD286C4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A54A35-B40E-4857-8E58-AEE14B61DC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9C853B9E-06FD-4F76-B4F6-4AAD108832BF}" type="slidenum">
              <a:rPr lang="en-US" altLang="vi-VN"/>
              <a:pPr/>
              <a:t>‹#›</a:t>
            </a:fld>
            <a:endParaRPr lang="en-US" alt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07EDAFB0-DB05-470E-8C02-583F7E1668F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vi-VN" altLang="en-US"/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000726A2-8C25-47FB-95E8-9698AE0297D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vi-V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6C28-E578-40E9-B8AC-52C9EE436C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38C36A-352F-4928-9FD5-C9A2211743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6BBF95-B5EC-448C-A8CE-A7BD4C020C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95CF2F0E-AB85-49C3-8392-00E1F50062A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8"/>
          <p:cNvSpPr>
            <a:spLocks noChangeArrowheads="1" noChangeShapeType="1" noTextEdit="1"/>
          </p:cNvSpPr>
          <p:nvPr/>
        </p:nvSpPr>
        <p:spPr bwMode="auto">
          <a:xfrm>
            <a:off x="2555875" y="1752600"/>
            <a:ext cx="4213225" cy="1008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CHÍNH TẢ </a:t>
            </a:r>
            <a:r>
              <a:rPr lang="en-US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– LỚP 3</a:t>
            </a:r>
          </a:p>
        </p:txBody>
      </p:sp>
      <p:sp>
        <p:nvSpPr>
          <p:cNvPr id="5" name="WordArt 11"/>
          <p:cNvSpPr>
            <a:spLocks noChangeArrowheads="1" noChangeShapeType="1" noTextEdit="1"/>
          </p:cNvSpPr>
          <p:nvPr/>
        </p:nvSpPr>
        <p:spPr bwMode="auto">
          <a:xfrm>
            <a:off x="152400" y="3089275"/>
            <a:ext cx="8839200" cy="2203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28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Tiết</a:t>
            </a:r>
            <a:r>
              <a:rPr lang="en-US" sz="28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45 : NGHE NHẠC</a:t>
            </a:r>
            <a:endParaRPr lang="en-US" sz="28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1483545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MCPE02463_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002280"/>
            <a:ext cx="4191000" cy="391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WordArt 4"/>
          <p:cNvSpPr>
            <a:spLocks noChangeArrowheads="1" noChangeShapeType="1" noTextEdit="1"/>
          </p:cNvSpPr>
          <p:nvPr/>
        </p:nvSpPr>
        <p:spPr bwMode="auto">
          <a:xfrm>
            <a:off x="1285240" y="1096327"/>
            <a:ext cx="6629400" cy="1076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0" b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Viết</a:t>
            </a:r>
            <a:r>
              <a:rPr lang="en-US" sz="27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700" b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chính</a:t>
            </a:r>
            <a:r>
              <a:rPr lang="en-US" sz="27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700" b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tả</a:t>
            </a:r>
            <a:endParaRPr lang="en-US" sz="27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576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0" y="533400"/>
            <a:ext cx="9144000" cy="61864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vi-VN" b="1">
                <a:latin typeface="HP001 5 hàng" pitchFamily="34" charset="0"/>
              </a:rPr>
              <a:t>				</a:t>
            </a:r>
            <a:r>
              <a:rPr lang="en-US" b="1">
                <a:latin typeface="HP001 5 hàng" pitchFamily="34" charset="0"/>
              </a:rPr>
              <a:t>Đang chơi bi mải miết</a:t>
            </a:r>
          </a:p>
          <a:p>
            <a:pPr algn="just">
              <a:spcBef>
                <a:spcPct val="50000"/>
              </a:spcBef>
            </a:pPr>
            <a:r>
              <a:rPr lang="vi-VN" b="1">
                <a:latin typeface="HP001 5 hàng" pitchFamily="34" charset="0"/>
              </a:rPr>
              <a:t>				</a:t>
            </a:r>
            <a:r>
              <a:rPr lang="en-US" b="1">
                <a:latin typeface="HP001 5 hàng" pitchFamily="34" charset="0"/>
              </a:rPr>
              <a:t>Bỗng nghe nổi nhạc đài</a:t>
            </a:r>
          </a:p>
          <a:p>
            <a:pPr algn="just">
              <a:spcBef>
                <a:spcPct val="50000"/>
              </a:spcBef>
            </a:pPr>
            <a:r>
              <a:rPr lang="vi-VN" b="1">
                <a:latin typeface="HP001 5 hàng" pitchFamily="34" charset="0"/>
              </a:rPr>
              <a:t>				</a:t>
            </a:r>
            <a:r>
              <a:rPr lang="en-US" b="1">
                <a:latin typeface="HP001 5 hàng" pitchFamily="34" charset="0"/>
              </a:rPr>
              <a:t>Bé Cương dừng tay lại</a:t>
            </a:r>
          </a:p>
          <a:p>
            <a:pPr algn="just">
              <a:spcBef>
                <a:spcPct val="50000"/>
              </a:spcBef>
            </a:pPr>
            <a:r>
              <a:rPr lang="vi-VN" b="1">
                <a:latin typeface="HP001 5 hàng" pitchFamily="34" charset="0"/>
              </a:rPr>
              <a:t>				</a:t>
            </a:r>
            <a:r>
              <a:rPr lang="en-US" b="1">
                <a:latin typeface="HP001 5 hàng" pitchFamily="34" charset="0"/>
              </a:rPr>
              <a:t>Chân giẫm nhịp một hai.</a:t>
            </a:r>
          </a:p>
          <a:p>
            <a:pPr algn="just">
              <a:spcBef>
                <a:spcPct val="50000"/>
              </a:spcBef>
            </a:pPr>
            <a:endParaRPr lang="en-US" b="1">
              <a:latin typeface="HP001 5 hàng" pitchFamily="34" charset="0"/>
            </a:endParaRPr>
          </a:p>
          <a:p>
            <a:pPr algn="just">
              <a:spcBef>
                <a:spcPct val="50000"/>
              </a:spcBef>
            </a:pPr>
            <a:r>
              <a:rPr lang="vi-VN" b="1">
                <a:latin typeface="HP001 5 hàng" pitchFamily="34" charset="0"/>
              </a:rPr>
              <a:t>				</a:t>
            </a:r>
            <a:r>
              <a:rPr lang="en-US" b="1">
                <a:latin typeface="HP001 5 hàng" pitchFamily="34" charset="0"/>
              </a:rPr>
              <a:t>Tiếng nhạc lên cao vút</a:t>
            </a:r>
          </a:p>
          <a:p>
            <a:pPr algn="just">
              <a:spcBef>
                <a:spcPct val="50000"/>
              </a:spcBef>
            </a:pPr>
            <a:r>
              <a:rPr lang="vi-VN" b="1">
                <a:latin typeface="HP001 5 hàng" pitchFamily="34" charset="0"/>
              </a:rPr>
              <a:t>				</a:t>
            </a:r>
            <a:r>
              <a:rPr lang="en-US" b="1">
                <a:latin typeface="HP001 5 hàng" pitchFamily="34" charset="0"/>
              </a:rPr>
              <a:t>Cương lắc nhịp cái đầu</a:t>
            </a:r>
          </a:p>
          <a:p>
            <a:pPr algn="just">
              <a:spcBef>
                <a:spcPct val="50000"/>
              </a:spcBef>
            </a:pPr>
            <a:r>
              <a:rPr lang="vi-VN" b="1">
                <a:latin typeface="HP001 5 hàng" pitchFamily="34" charset="0"/>
              </a:rPr>
              <a:t>				</a:t>
            </a:r>
            <a:r>
              <a:rPr lang="en-US" b="1">
                <a:latin typeface="HP001 5 hàng" pitchFamily="34" charset="0"/>
              </a:rPr>
              <a:t>Cây trước nhà cũng lắc</a:t>
            </a:r>
          </a:p>
          <a:p>
            <a:pPr algn="just">
              <a:spcBef>
                <a:spcPct val="50000"/>
              </a:spcBef>
            </a:pPr>
            <a:r>
              <a:rPr lang="vi-VN" b="1">
                <a:latin typeface="HP001 5 hàng" pitchFamily="34" charset="0"/>
              </a:rPr>
              <a:t>				</a:t>
            </a:r>
            <a:r>
              <a:rPr lang="en-US" b="1">
                <a:latin typeface="HP001 5 hàng" pitchFamily="34" charset="0"/>
              </a:rPr>
              <a:t>Lá xanh va vào nhau.    </a:t>
            </a:r>
            <a:endParaRPr lang="vi-VN" b="1">
              <a:latin typeface="HP001 5 hàng" pitchFamily="34" charset="0"/>
            </a:endParaRPr>
          </a:p>
          <a:p>
            <a:pPr algn="just">
              <a:spcBef>
                <a:spcPct val="50000"/>
              </a:spcBef>
            </a:pPr>
            <a:endParaRPr lang="vi-VN" b="1">
              <a:latin typeface="HP001 5 hàng" pitchFamily="34" charset="0"/>
            </a:endParaRPr>
          </a:p>
          <a:p>
            <a:pPr algn="just">
              <a:spcBef>
                <a:spcPct val="50000"/>
              </a:spcBef>
            </a:pPr>
            <a:r>
              <a:rPr lang="vi-VN" b="1">
                <a:latin typeface="HP001 5 hàng" pitchFamily="34" charset="0"/>
              </a:rPr>
              <a:t>				</a:t>
            </a:r>
            <a:r>
              <a:rPr lang="en-US" b="1">
                <a:latin typeface="HP001 5 hàng" pitchFamily="34" charset="0"/>
              </a:rPr>
              <a:t>Tiếng nhạc dồn réo rắt</a:t>
            </a:r>
            <a:endParaRPr lang="vi-VN" b="1">
              <a:latin typeface="HP001 5 hàng" pitchFamily="34" charset="0"/>
            </a:endParaRPr>
          </a:p>
          <a:p>
            <a:pPr algn="just">
              <a:spcBef>
                <a:spcPct val="50000"/>
              </a:spcBef>
            </a:pPr>
            <a:r>
              <a:rPr lang="vi-VN" b="1">
                <a:latin typeface="HP001 5 hàng" pitchFamily="34" charset="0"/>
              </a:rPr>
              <a:t>				</a:t>
            </a:r>
            <a:r>
              <a:rPr lang="en-US" b="1">
                <a:latin typeface="HP001 5 hàng" pitchFamily="34" charset="0"/>
              </a:rPr>
              <a:t>Người Cương cũng rung theo </a:t>
            </a:r>
            <a:endParaRPr lang="vi-VN" b="1">
              <a:latin typeface="HP001 5 hàng" pitchFamily="34" charset="0"/>
            </a:endParaRPr>
          </a:p>
          <a:p>
            <a:pPr algn="just">
              <a:spcBef>
                <a:spcPct val="50000"/>
              </a:spcBef>
            </a:pPr>
            <a:r>
              <a:rPr lang="vi-VN" b="1">
                <a:latin typeface="HP001 5 hàng" pitchFamily="34" charset="0"/>
              </a:rPr>
              <a:t>				</a:t>
            </a:r>
            <a:r>
              <a:rPr lang="en-US" b="1">
                <a:latin typeface="HP001 5 hàng" pitchFamily="34" charset="0"/>
              </a:rPr>
              <a:t>Viên bi lăn trên đất</a:t>
            </a:r>
            <a:endParaRPr lang="vi-VN" b="1">
              <a:latin typeface="HP001 5 hàng" pitchFamily="34" charset="0"/>
            </a:endParaRPr>
          </a:p>
          <a:p>
            <a:pPr algn="just">
              <a:spcBef>
                <a:spcPct val="50000"/>
              </a:spcBef>
            </a:pPr>
            <a:r>
              <a:rPr lang="vi-VN" b="1">
                <a:latin typeface="HP001 5 hàng" pitchFamily="34" charset="0"/>
              </a:rPr>
              <a:t>				</a:t>
            </a:r>
            <a:r>
              <a:rPr lang="en-US" b="1">
                <a:latin typeface="HP001 5 hàng" pitchFamily="34" charset="0"/>
              </a:rPr>
              <a:t>Rồi nằm im, trong veo…</a:t>
            </a:r>
          </a:p>
          <a:p>
            <a:pPr algn="just">
              <a:spcBef>
                <a:spcPct val="50000"/>
              </a:spcBef>
            </a:pPr>
            <a:r>
              <a:rPr lang="en-US" b="1">
                <a:latin typeface="HP001 5 hàng" pitchFamily="34" charset="0"/>
              </a:rPr>
              <a:t>                       </a:t>
            </a:r>
            <a:r>
              <a:rPr lang="vi-VN" b="1">
                <a:latin typeface="HP001 5 hàng" pitchFamily="34" charset="0"/>
              </a:rPr>
              <a:t>				</a:t>
            </a:r>
            <a:r>
              <a:rPr lang="en-US" b="1">
                <a:latin typeface="HP001 5 hàng" pitchFamily="34" charset="0"/>
              </a:rPr>
              <a:t>Võ Văn Trực</a:t>
            </a:r>
          </a:p>
        </p:txBody>
      </p:sp>
      <p:pic>
        <p:nvPicPr>
          <p:cNvPr id="8195" name="Picture 88" descr="Picture3"/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0" y="586740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91" descr="Picture3"/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86740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88" descr="Picture3"/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91" descr="Picture3"/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8153400" y="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3733800" y="95250"/>
            <a:ext cx="24161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000" b="1" dirty="0" err="1">
                <a:solidFill>
                  <a:srgbClr val="FF0000"/>
                </a:solidFill>
                <a:latin typeface="HP001 4 hàng" pitchFamily="34" charset="0"/>
              </a:rPr>
              <a:t>Nghe</a:t>
            </a:r>
            <a:r>
              <a:rPr lang="en-US" altLang="en-US" sz="20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HP001 4 hàng" pitchFamily="34" charset="0"/>
              </a:rPr>
              <a:t>nhạc</a:t>
            </a:r>
            <a:endParaRPr lang="en-US" altLang="en-US" sz="2000" b="1" dirty="0">
              <a:solidFill>
                <a:srgbClr val="FF0000"/>
              </a:solidFill>
              <a:latin typeface="HP001 4 hàng" pitchFamily="34" charset="0"/>
            </a:endParaRPr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139700" y="1298575"/>
            <a:ext cx="2124075" cy="1139825"/>
          </a:xfrm>
          <a:solidFill>
            <a:srgbClr val="FFFF00"/>
          </a:solidFill>
        </p:spPr>
        <p:txBody>
          <a:bodyPr/>
          <a:lstStyle/>
          <a:p>
            <a:r>
              <a:rPr lang="en-US" b="1" dirty="0" err="1" smtClean="0">
                <a:latin typeface="HP001 4 hàng" pitchFamily="34" charset="0"/>
              </a:rPr>
              <a:t>Soát</a:t>
            </a:r>
            <a:r>
              <a:rPr lang="en-US" b="1" dirty="0" smtClean="0">
                <a:latin typeface="HP001 4 hàng" pitchFamily="34" charset="0"/>
              </a:rPr>
              <a:t> </a:t>
            </a:r>
            <a:r>
              <a:rPr lang="en-US" b="1" dirty="0" err="1" smtClean="0">
                <a:latin typeface="HP001 4 hàng" pitchFamily="34" charset="0"/>
              </a:rPr>
              <a:t>lỗi</a:t>
            </a:r>
            <a:r>
              <a:rPr lang="en-US" b="1" dirty="0" smtClean="0">
                <a:latin typeface="HP001 4 hàng" pitchFamily="34" charset="0"/>
              </a:rPr>
              <a:t>:</a:t>
            </a:r>
            <a:endParaRPr lang="en-GB" b="1" dirty="0" smtClean="0">
              <a:latin typeface="HP001 4 hàng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6173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nimBg="1"/>
      <p:bldP spid="20" grpId="0"/>
      <p:bldP spid="2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7"/>
          <p:cNvSpPr txBox="1">
            <a:spLocks noChangeArrowheads="1"/>
          </p:cNvSpPr>
          <p:nvPr/>
        </p:nvSpPr>
        <p:spPr bwMode="auto">
          <a:xfrm>
            <a:off x="2209800" y="4200525"/>
            <a:ext cx="4038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>
                <a:latin typeface="Times New Roman" pitchFamily="18" charset="0"/>
              </a:rPr>
              <a:t> 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19468" name="AutoShape 12"/>
          <p:cNvSpPr>
            <a:spLocks noChangeArrowheads="1"/>
          </p:cNvSpPr>
          <p:nvPr/>
        </p:nvSpPr>
        <p:spPr bwMode="auto">
          <a:xfrm>
            <a:off x="279400" y="708025"/>
            <a:ext cx="1905000" cy="533400"/>
          </a:xfrm>
          <a:prstGeom prst="ribbon2">
            <a:avLst>
              <a:gd name="adj1" fmla="val 12500"/>
              <a:gd name="adj2" fmla="val 50000"/>
            </a:avLst>
          </a:prstGeom>
          <a:gradFill rotWithShape="1">
            <a:gsLst>
              <a:gs pos="0">
                <a:srgbClr val="FF3300"/>
              </a:gs>
              <a:gs pos="50000">
                <a:schemeClr val="bg1"/>
              </a:gs>
              <a:gs pos="100000">
                <a:srgbClr val="FF33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800" b="1" dirty="0" err="1">
                <a:latin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</a:rPr>
              <a:t> 1:</a:t>
            </a:r>
          </a:p>
        </p:txBody>
      </p:sp>
      <p:sp>
        <p:nvSpPr>
          <p:cNvPr id="19470" name="Text Box 14"/>
          <p:cNvSpPr txBox="1">
            <a:spLocks noChangeArrowheads="1"/>
          </p:cNvSpPr>
          <p:nvPr/>
        </p:nvSpPr>
        <p:spPr bwMode="auto">
          <a:xfrm>
            <a:off x="2184400" y="758825"/>
            <a:ext cx="49307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</a:rPr>
              <a:t>Điền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vào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chỗ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trống</a:t>
            </a:r>
            <a:r>
              <a:rPr lang="en-US" sz="2800" b="1" dirty="0">
                <a:latin typeface="Times New Roman" pitchFamily="18" charset="0"/>
              </a:rPr>
              <a:t>:</a:t>
            </a:r>
          </a:p>
        </p:txBody>
      </p:sp>
      <p:sp>
        <p:nvSpPr>
          <p:cNvPr id="19471" name="Text Box 15"/>
          <p:cNvSpPr txBox="1">
            <a:spLocks noChangeArrowheads="1"/>
          </p:cNvSpPr>
          <p:nvPr/>
        </p:nvSpPr>
        <p:spPr bwMode="auto">
          <a:xfrm>
            <a:off x="1965325" y="1524000"/>
            <a:ext cx="17764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 b="1">
                <a:latin typeface="Times New Roman" pitchFamily="18" charset="0"/>
              </a:rPr>
              <a:t>a) </a:t>
            </a:r>
            <a:r>
              <a:rPr lang="en-US" sz="2800" b="1" i="1">
                <a:solidFill>
                  <a:srgbClr val="FF0000"/>
                </a:solidFill>
                <a:latin typeface="Times New Roman" pitchFamily="18" charset="0"/>
              </a:rPr>
              <a:t>l</a:t>
            </a:r>
            <a:r>
              <a:rPr lang="en-US" sz="2800" b="1">
                <a:latin typeface="Times New Roman" pitchFamily="18" charset="0"/>
              </a:rPr>
              <a:t> hay </a:t>
            </a:r>
            <a:r>
              <a:rPr lang="en-US" sz="2800" b="1" i="1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en-US" sz="2800" b="1">
                <a:latin typeface="Times New Roman" pitchFamily="18" charset="0"/>
              </a:rPr>
              <a:t>?</a:t>
            </a:r>
          </a:p>
        </p:txBody>
      </p:sp>
      <p:sp>
        <p:nvSpPr>
          <p:cNvPr id="19472" name="Text Box 16"/>
          <p:cNvSpPr txBox="1">
            <a:spLocks noChangeArrowheads="1"/>
          </p:cNvSpPr>
          <p:nvPr/>
        </p:nvSpPr>
        <p:spPr bwMode="auto">
          <a:xfrm>
            <a:off x="1905000" y="1990725"/>
            <a:ext cx="35861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 b="1">
                <a:latin typeface="Times New Roman" pitchFamily="18" charset="0"/>
              </a:rPr>
              <a:t>- … áo động, hỗn …áo</a:t>
            </a:r>
          </a:p>
        </p:txBody>
      </p:sp>
      <p:sp>
        <p:nvSpPr>
          <p:cNvPr id="19473" name="Text Box 17"/>
          <p:cNvSpPr txBox="1">
            <a:spLocks noChangeArrowheads="1"/>
          </p:cNvSpPr>
          <p:nvPr/>
        </p:nvSpPr>
        <p:spPr bwMode="auto">
          <a:xfrm>
            <a:off x="4786313" y="2600325"/>
            <a:ext cx="2682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l</a:t>
            </a:r>
          </a:p>
        </p:txBody>
      </p:sp>
      <p:sp>
        <p:nvSpPr>
          <p:cNvPr id="19474" name="Text Box 18"/>
          <p:cNvSpPr txBox="1">
            <a:spLocks noChangeArrowheads="1"/>
          </p:cNvSpPr>
          <p:nvPr/>
        </p:nvSpPr>
        <p:spPr bwMode="auto">
          <a:xfrm>
            <a:off x="1933575" y="2600325"/>
            <a:ext cx="441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 b="1">
                <a:latin typeface="Times New Roman" pitchFamily="18" charset="0"/>
              </a:rPr>
              <a:t>- béo …úc …ích, …úc đó</a:t>
            </a:r>
          </a:p>
        </p:txBody>
      </p:sp>
      <p:sp>
        <p:nvSpPr>
          <p:cNvPr id="19475" name="Text Box 19"/>
          <p:cNvSpPr txBox="1">
            <a:spLocks noChangeArrowheads="1"/>
          </p:cNvSpPr>
          <p:nvPr/>
        </p:nvSpPr>
        <p:spPr bwMode="auto">
          <a:xfrm>
            <a:off x="2341563" y="1990725"/>
            <a:ext cx="3825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n</a:t>
            </a:r>
          </a:p>
        </p:txBody>
      </p:sp>
      <p:sp>
        <p:nvSpPr>
          <p:cNvPr id="19477" name="Text Box 21"/>
          <p:cNvSpPr txBox="1">
            <a:spLocks noChangeArrowheads="1"/>
          </p:cNvSpPr>
          <p:nvPr/>
        </p:nvSpPr>
        <p:spPr bwMode="auto">
          <a:xfrm>
            <a:off x="2012950" y="4067175"/>
            <a:ext cx="78644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 b="1">
                <a:latin typeface="Times New Roman" pitchFamily="18" charset="0"/>
              </a:rPr>
              <a:t>- ông b…, b… gỗ</a:t>
            </a:r>
          </a:p>
        </p:txBody>
      </p:sp>
      <p:sp>
        <p:nvSpPr>
          <p:cNvPr id="19478" name="Text Box 22"/>
          <p:cNvSpPr txBox="1">
            <a:spLocks noChangeArrowheads="1"/>
          </p:cNvSpPr>
          <p:nvPr/>
        </p:nvSpPr>
        <p:spPr bwMode="auto">
          <a:xfrm>
            <a:off x="4492625" y="4722813"/>
            <a:ext cx="5397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úc</a:t>
            </a:r>
          </a:p>
        </p:txBody>
      </p:sp>
      <p:sp>
        <p:nvSpPr>
          <p:cNvPr id="19479" name="Text Box 23"/>
          <p:cNvSpPr txBox="1">
            <a:spLocks noChangeArrowheads="1"/>
          </p:cNvSpPr>
          <p:nvPr/>
        </p:nvSpPr>
        <p:spPr bwMode="auto">
          <a:xfrm>
            <a:off x="1968500" y="4733925"/>
            <a:ext cx="3733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 b="1">
                <a:latin typeface="Times New Roman" pitchFamily="18" charset="0"/>
              </a:rPr>
              <a:t>- chim c…, hoa c…</a:t>
            </a:r>
            <a:endParaRPr lang="en-US" sz="2800"/>
          </a:p>
        </p:txBody>
      </p:sp>
      <p:sp>
        <p:nvSpPr>
          <p:cNvPr id="19480" name="Text Box 24"/>
          <p:cNvSpPr txBox="1">
            <a:spLocks noChangeArrowheads="1"/>
          </p:cNvSpPr>
          <p:nvPr/>
        </p:nvSpPr>
        <p:spPr bwMode="auto">
          <a:xfrm>
            <a:off x="3146425" y="4733925"/>
            <a:ext cx="5016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út</a:t>
            </a:r>
          </a:p>
        </p:txBody>
      </p:sp>
      <p:sp>
        <p:nvSpPr>
          <p:cNvPr id="19487" name="Text Box 31"/>
          <p:cNvSpPr txBox="1">
            <a:spLocks noChangeArrowheads="1"/>
          </p:cNvSpPr>
          <p:nvPr/>
        </p:nvSpPr>
        <p:spPr bwMode="auto">
          <a:xfrm>
            <a:off x="3709988" y="2600325"/>
            <a:ext cx="3825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n</a:t>
            </a:r>
          </a:p>
        </p:txBody>
      </p:sp>
      <p:sp>
        <p:nvSpPr>
          <p:cNvPr id="19488" name="Text Box 32"/>
          <p:cNvSpPr txBox="1">
            <a:spLocks noChangeArrowheads="1"/>
          </p:cNvSpPr>
          <p:nvPr/>
        </p:nvSpPr>
        <p:spPr bwMode="auto">
          <a:xfrm>
            <a:off x="2895600" y="2587625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n</a:t>
            </a:r>
          </a:p>
        </p:txBody>
      </p:sp>
      <p:sp>
        <p:nvSpPr>
          <p:cNvPr id="19490" name="Text Box 34"/>
          <p:cNvSpPr txBox="1">
            <a:spLocks noChangeArrowheads="1"/>
          </p:cNvSpPr>
          <p:nvPr/>
        </p:nvSpPr>
        <p:spPr bwMode="auto">
          <a:xfrm>
            <a:off x="4829175" y="1990725"/>
            <a:ext cx="2825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l</a:t>
            </a:r>
          </a:p>
        </p:txBody>
      </p:sp>
      <p:sp>
        <p:nvSpPr>
          <p:cNvPr id="19493" name="Text Box 37"/>
          <p:cNvSpPr txBox="1">
            <a:spLocks noChangeArrowheads="1"/>
          </p:cNvSpPr>
          <p:nvPr/>
        </p:nvSpPr>
        <p:spPr bwMode="auto">
          <a:xfrm>
            <a:off x="2057400" y="3362325"/>
            <a:ext cx="21526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 b="1">
                <a:latin typeface="Times New Roman" pitchFamily="18" charset="0"/>
              </a:rPr>
              <a:t>b) </a:t>
            </a:r>
            <a:r>
              <a:rPr lang="en-US" sz="2800" b="1" i="1">
                <a:solidFill>
                  <a:srgbClr val="FF0000"/>
                </a:solidFill>
                <a:latin typeface="Times New Roman" pitchFamily="18" charset="0"/>
              </a:rPr>
              <a:t>ut</a:t>
            </a:r>
            <a:r>
              <a:rPr lang="en-US" sz="2800" b="1">
                <a:latin typeface="Times New Roman" pitchFamily="18" charset="0"/>
              </a:rPr>
              <a:t> hay </a:t>
            </a:r>
            <a:r>
              <a:rPr lang="en-US" sz="2800" b="1" i="1">
                <a:solidFill>
                  <a:srgbClr val="FF0000"/>
                </a:solidFill>
                <a:latin typeface="Times New Roman" pitchFamily="18" charset="0"/>
              </a:rPr>
              <a:t>uc</a:t>
            </a:r>
            <a:r>
              <a:rPr lang="en-US" sz="2800" b="1">
                <a:latin typeface="Times New Roman" pitchFamily="18" charset="0"/>
              </a:rPr>
              <a:t>?</a:t>
            </a:r>
          </a:p>
        </p:txBody>
      </p:sp>
      <p:sp>
        <p:nvSpPr>
          <p:cNvPr id="19494" name="Text Box 38"/>
          <p:cNvSpPr txBox="1">
            <a:spLocks noChangeArrowheads="1"/>
          </p:cNvSpPr>
          <p:nvPr/>
        </p:nvSpPr>
        <p:spPr bwMode="auto">
          <a:xfrm>
            <a:off x="3770313" y="4041775"/>
            <a:ext cx="5397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ục</a:t>
            </a:r>
          </a:p>
        </p:txBody>
      </p:sp>
      <p:sp>
        <p:nvSpPr>
          <p:cNvPr id="19495" name="Text Box 39"/>
          <p:cNvSpPr txBox="1">
            <a:spLocks noChangeArrowheads="1"/>
          </p:cNvSpPr>
          <p:nvPr/>
        </p:nvSpPr>
        <p:spPr bwMode="auto">
          <a:xfrm>
            <a:off x="3048000" y="4048125"/>
            <a:ext cx="5016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ụt</a:t>
            </a:r>
          </a:p>
        </p:txBody>
      </p:sp>
      <p:sp>
        <p:nvSpPr>
          <p:cNvPr id="9236" name="Text Box 26"/>
          <p:cNvSpPr txBox="1">
            <a:spLocks noChangeArrowheads="1"/>
          </p:cNvSpPr>
          <p:nvPr/>
        </p:nvSpPr>
        <p:spPr bwMode="auto">
          <a:xfrm>
            <a:off x="2852738" y="0"/>
            <a:ext cx="35480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vi-VN" sz="40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* Luyện tập:</a:t>
            </a:r>
            <a:endParaRPr lang="en-US" sz="4000" b="1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37" name="Picture 88" descr="Picture3"/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0" y="586740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38" name="Picture 91" descr="Picture3"/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86740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39" name="Picture 88" descr="Picture3"/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40" name="Picture 91" descr="Picture3"/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8153400" y="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1036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9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9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9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9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19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9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19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19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19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19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19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19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8" grpId="0" animBg="1"/>
      <p:bldP spid="19470" grpId="0"/>
      <p:bldP spid="19471" grpId="0"/>
      <p:bldP spid="19472" grpId="0"/>
      <p:bldP spid="19473" grpId="0"/>
      <p:bldP spid="19474" grpId="0"/>
      <p:bldP spid="19475" grpId="0"/>
      <p:bldP spid="19477" grpId="0"/>
      <p:bldP spid="19478" grpId="0"/>
      <p:bldP spid="19479" grpId="0"/>
      <p:bldP spid="19480" grpId="0"/>
      <p:bldP spid="19487" grpId="0"/>
      <p:bldP spid="19488" grpId="0"/>
      <p:bldP spid="19490" grpId="0"/>
      <p:bldP spid="19493" grpId="0"/>
      <p:bldP spid="19494" grpId="0"/>
      <p:bldP spid="1949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AutoShape 4"/>
          <p:cNvSpPr>
            <a:spLocks noChangeArrowheads="1"/>
          </p:cNvSpPr>
          <p:nvPr/>
        </p:nvSpPr>
        <p:spPr bwMode="auto">
          <a:xfrm>
            <a:off x="0" y="228600"/>
            <a:ext cx="1905000" cy="533400"/>
          </a:xfrm>
          <a:prstGeom prst="ribbon2">
            <a:avLst>
              <a:gd name="adj1" fmla="val 12500"/>
              <a:gd name="adj2" fmla="val 50000"/>
            </a:avLst>
          </a:prstGeom>
          <a:gradFill rotWithShape="1">
            <a:gsLst>
              <a:gs pos="0">
                <a:srgbClr val="FF3300"/>
              </a:gs>
              <a:gs pos="50000">
                <a:schemeClr val="bg1"/>
              </a:gs>
              <a:gs pos="100000">
                <a:srgbClr val="FF33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800" b="1">
                <a:latin typeface="Times New Roman" pitchFamily="18" charset="0"/>
              </a:rPr>
              <a:t>Bài 2:</a:t>
            </a:r>
          </a:p>
        </p:txBody>
      </p:sp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1905000" y="228600"/>
            <a:ext cx="5638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  <a:latin typeface="Times New Roman" pitchFamily="18" charset="0"/>
              </a:rPr>
              <a:t>Thi tìm nhanh các từ ngữ chỉ hoạt động:</a:t>
            </a:r>
          </a:p>
        </p:txBody>
      </p:sp>
      <p:sp>
        <p:nvSpPr>
          <p:cNvPr id="21532" name="Text Box 28"/>
          <p:cNvSpPr txBox="1">
            <a:spLocks noChangeArrowheads="1"/>
          </p:cNvSpPr>
          <p:nvPr/>
        </p:nvSpPr>
        <p:spPr bwMode="auto">
          <a:xfrm>
            <a:off x="341313" y="762000"/>
            <a:ext cx="57388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 b="1">
                <a:latin typeface="Times New Roman" pitchFamily="18" charset="0"/>
              </a:rPr>
              <a:t>a) Chứa tiếng bắt đầu bằng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l</a:t>
            </a:r>
            <a:r>
              <a:rPr lang="en-US" sz="2800" b="1">
                <a:latin typeface="Times New Roman" pitchFamily="18" charset="0"/>
              </a:rPr>
              <a:t> hoặc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en-US" sz="2800" b="1">
                <a:latin typeface="Times New Roman" pitchFamily="18" charset="0"/>
              </a:rPr>
              <a:t>:</a:t>
            </a:r>
          </a:p>
        </p:txBody>
      </p:sp>
      <p:graphicFrame>
        <p:nvGraphicFramePr>
          <p:cNvPr id="21559" name="Group 55"/>
          <p:cNvGraphicFramePr>
            <a:graphicFrameLocks noGrp="1"/>
          </p:cNvGraphicFramePr>
          <p:nvPr/>
        </p:nvGraphicFramePr>
        <p:xfrm>
          <a:off x="457200" y="1295400"/>
          <a:ext cx="8534400" cy="5334000"/>
        </p:xfrm>
        <a:graphic>
          <a:graphicData uri="http://schemas.openxmlformats.org/drawingml/2006/table">
            <a:tbl>
              <a:tblPr/>
              <a:tblGrid>
                <a:gridCol w="1501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32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589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: </a:t>
                      </a: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l</a:t>
                      </a: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àm</a:t>
                      </a: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việc</a:t>
                      </a: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750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: </a:t>
                      </a: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u</a:t>
                      </a: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ông</a:t>
                      </a: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chiều</a:t>
                      </a: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1553" name="Rectangle 49"/>
          <p:cNvSpPr>
            <a:spLocks noChangeArrowheads="1"/>
          </p:cNvSpPr>
          <p:nvPr/>
        </p:nvSpPr>
        <p:spPr bwMode="auto">
          <a:xfrm>
            <a:off x="1947863" y="1800225"/>
            <a:ext cx="71501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Times New Roman" pitchFamily="18" charset="0"/>
              </a:rPr>
              <a:t>l</a:t>
            </a:r>
            <a:r>
              <a:rPr lang="en-US" sz="4000" dirty="0">
                <a:latin typeface="Times New Roman" pitchFamily="18" charset="0"/>
              </a:rPr>
              <a:t>oan </a:t>
            </a:r>
            <a:r>
              <a:rPr lang="en-US" sz="4000" dirty="0" err="1">
                <a:latin typeface="Times New Roman" pitchFamily="18" charset="0"/>
              </a:rPr>
              <a:t>báo</a:t>
            </a:r>
            <a:r>
              <a:rPr lang="en-US" sz="4000" dirty="0">
                <a:latin typeface="Times New Roman" pitchFamily="18" charset="0"/>
              </a:rPr>
              <a:t>, </a:t>
            </a:r>
            <a:r>
              <a:rPr lang="vi-VN" sz="4000" dirty="0">
                <a:solidFill>
                  <a:srgbClr val="FF0000"/>
                </a:solidFill>
                <a:latin typeface="Times New Roman" pitchFamily="18" charset="0"/>
              </a:rPr>
              <a:t>l</a:t>
            </a:r>
            <a:r>
              <a:rPr lang="vi-VN" sz="4000" dirty="0">
                <a:latin typeface="Times New Roman" pitchFamily="18" charset="0"/>
              </a:rPr>
              <a:t>uồn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</a:rPr>
              <a:t>l</a:t>
            </a:r>
            <a:r>
              <a:rPr lang="en-US" sz="4000" dirty="0" err="1">
                <a:latin typeface="Times New Roman" pitchFamily="18" charset="0"/>
              </a:rPr>
              <a:t>ách</a:t>
            </a:r>
            <a:r>
              <a:rPr lang="en-US" sz="4000" dirty="0">
                <a:latin typeface="Times New Roman" pitchFamily="18" charset="0"/>
              </a:rPr>
              <a:t>,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</a:rPr>
              <a:t>l</a:t>
            </a:r>
            <a:r>
              <a:rPr lang="en-US" sz="4000" dirty="0" err="1">
                <a:latin typeface="Times New Roman" pitchFamily="18" charset="0"/>
              </a:rPr>
              <a:t>eo</a:t>
            </a:r>
            <a:r>
              <a:rPr lang="en-US" sz="4000" dirty="0">
                <a:latin typeface="Times New Roman" pitchFamily="18" charset="0"/>
              </a:rPr>
              <a:t>,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</a:rPr>
              <a:t>l</a:t>
            </a:r>
            <a:r>
              <a:rPr lang="en-US" sz="4000" dirty="0" err="1">
                <a:latin typeface="Times New Roman" pitchFamily="18" charset="0"/>
              </a:rPr>
              <a:t>ao</a:t>
            </a:r>
            <a:r>
              <a:rPr lang="en-US" sz="4000" dirty="0">
                <a:latin typeface="Times New Roman" pitchFamily="18" charset="0"/>
              </a:rPr>
              <a:t>, </a:t>
            </a:r>
            <a:r>
              <a:rPr lang="vi-VN" sz="4000" dirty="0">
                <a:solidFill>
                  <a:srgbClr val="FF0000"/>
                </a:solidFill>
                <a:latin typeface="Times New Roman" pitchFamily="18" charset="0"/>
              </a:rPr>
              <a:t>l</a:t>
            </a:r>
            <a:r>
              <a:rPr lang="vi-VN" sz="4000" dirty="0">
                <a:latin typeface="Times New Roman" pitchFamily="18" charset="0"/>
              </a:rPr>
              <a:t>ăn, </a:t>
            </a:r>
            <a:r>
              <a:rPr lang="vi-VN" sz="4000" dirty="0">
                <a:solidFill>
                  <a:srgbClr val="FF0000"/>
                </a:solidFill>
                <a:latin typeface="Times New Roman" pitchFamily="18" charset="0"/>
              </a:rPr>
              <a:t>l</a:t>
            </a:r>
            <a:r>
              <a:rPr lang="en-US" sz="4000" dirty="0" err="1">
                <a:latin typeface="Times New Roman" pitchFamily="18" charset="0"/>
              </a:rPr>
              <a:t>ùng</a:t>
            </a:r>
            <a:r>
              <a:rPr lang="vi-VN" sz="4000" dirty="0">
                <a:latin typeface="Times New Roman" pitchFamily="18" charset="0"/>
              </a:rPr>
              <a:t> sục</a:t>
            </a:r>
            <a:r>
              <a:rPr lang="en-US" sz="4000" dirty="0">
                <a:latin typeface="Times New Roman" pitchFamily="18" charset="0"/>
              </a:rPr>
              <a:t>, </a:t>
            </a:r>
            <a:r>
              <a:rPr lang="vi-VN" sz="4000" dirty="0">
                <a:solidFill>
                  <a:srgbClr val="FF0000"/>
                </a:solidFill>
                <a:latin typeface="Times New Roman" pitchFamily="18" charset="0"/>
              </a:rPr>
              <a:t>l</a:t>
            </a:r>
            <a:r>
              <a:rPr lang="vi-VN" sz="4000" dirty="0">
                <a:latin typeface="Times New Roman" pitchFamily="18" charset="0"/>
              </a:rPr>
              <a:t>ánh nạn, </a:t>
            </a:r>
            <a:r>
              <a:rPr lang="vi-VN" sz="4000" dirty="0">
                <a:solidFill>
                  <a:srgbClr val="FF0000"/>
                </a:solidFill>
                <a:latin typeface="Times New Roman" pitchFamily="18" charset="0"/>
              </a:rPr>
              <a:t>l</a:t>
            </a:r>
            <a:r>
              <a:rPr lang="vi-VN" sz="4000" dirty="0">
                <a:latin typeface="Times New Roman" pitchFamily="18" charset="0"/>
              </a:rPr>
              <a:t>ưu ý,...</a:t>
            </a:r>
            <a:endParaRPr lang="en-US" sz="4000" dirty="0">
              <a:latin typeface="Times New Roman" pitchFamily="18" charset="0"/>
            </a:endParaRPr>
          </a:p>
        </p:txBody>
      </p:sp>
      <p:sp>
        <p:nvSpPr>
          <p:cNvPr id="21554" name="Rectangle 50"/>
          <p:cNvSpPr>
            <a:spLocks noChangeArrowheads="1"/>
          </p:cNvSpPr>
          <p:nvPr/>
        </p:nvSpPr>
        <p:spPr bwMode="auto">
          <a:xfrm>
            <a:off x="1947863" y="4540250"/>
            <a:ext cx="7150100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440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en-US" sz="4400">
                <a:latin typeface="Times New Roman" pitchFamily="18" charset="0"/>
              </a:rPr>
              <a:t>ói, </a:t>
            </a:r>
            <a:r>
              <a:rPr lang="en-US" sz="440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en-US" sz="4400">
                <a:latin typeface="Times New Roman" pitchFamily="18" charset="0"/>
              </a:rPr>
              <a:t>ấu </a:t>
            </a:r>
            <a:r>
              <a:rPr lang="en-US" sz="440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en-US" sz="4400">
                <a:latin typeface="Times New Roman" pitchFamily="18" charset="0"/>
              </a:rPr>
              <a:t>ướng, </a:t>
            </a:r>
            <a:r>
              <a:rPr lang="en-US" sz="440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en-US" sz="4400">
                <a:latin typeface="Times New Roman" pitchFamily="18" charset="0"/>
              </a:rPr>
              <a:t>ung, </a:t>
            </a:r>
            <a:r>
              <a:rPr lang="en-US" sz="440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en-US" sz="4400">
                <a:latin typeface="Times New Roman" pitchFamily="18" charset="0"/>
              </a:rPr>
              <a:t>ằm, </a:t>
            </a:r>
            <a:r>
              <a:rPr lang="en-US" sz="440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en-US" sz="4400">
                <a:latin typeface="Times New Roman" pitchFamily="18" charset="0"/>
              </a:rPr>
              <a:t>ắm, </a:t>
            </a:r>
            <a:r>
              <a:rPr lang="en-US" sz="440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en-US" sz="4400">
                <a:latin typeface="Times New Roman" pitchFamily="18" charset="0"/>
              </a:rPr>
              <a:t>ấp,</a:t>
            </a:r>
            <a:r>
              <a:rPr lang="vi-VN" sz="4400">
                <a:latin typeface="Times New Roman" pitchFamily="18" charset="0"/>
              </a:rPr>
              <a:t>...</a:t>
            </a:r>
            <a:endParaRPr lang="en-US" sz="44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378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1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1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1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32" grpId="0" autoUpdateAnimBg="0"/>
      <p:bldP spid="21553" grpId="0"/>
      <p:bldP spid="2155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AutoShape 4"/>
          <p:cNvSpPr>
            <a:spLocks noChangeArrowheads="1"/>
          </p:cNvSpPr>
          <p:nvPr/>
        </p:nvSpPr>
        <p:spPr bwMode="auto">
          <a:xfrm>
            <a:off x="0" y="228600"/>
            <a:ext cx="1905000" cy="533400"/>
          </a:xfrm>
          <a:prstGeom prst="ribbon2">
            <a:avLst>
              <a:gd name="adj1" fmla="val 12500"/>
              <a:gd name="adj2" fmla="val 50000"/>
            </a:avLst>
          </a:prstGeom>
          <a:gradFill rotWithShape="1">
            <a:gsLst>
              <a:gs pos="0">
                <a:srgbClr val="FF3300"/>
              </a:gs>
              <a:gs pos="50000">
                <a:schemeClr val="bg1"/>
              </a:gs>
              <a:gs pos="100000">
                <a:srgbClr val="FF33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800" b="1">
                <a:latin typeface="Times New Roman" pitchFamily="18" charset="0"/>
              </a:rPr>
              <a:t>Bài 2:</a:t>
            </a:r>
          </a:p>
        </p:txBody>
      </p:sp>
      <p:sp>
        <p:nvSpPr>
          <p:cNvPr id="11267" name="Text Box 5"/>
          <p:cNvSpPr txBox="1">
            <a:spLocks noChangeArrowheads="1"/>
          </p:cNvSpPr>
          <p:nvPr/>
        </p:nvSpPr>
        <p:spPr bwMode="auto">
          <a:xfrm>
            <a:off x="2057400" y="300038"/>
            <a:ext cx="6172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  <a:latin typeface="Times New Roman" pitchFamily="18" charset="0"/>
              </a:rPr>
              <a:t>Thi tìm nhanh các từ ngữ chỉ hoạt động:</a:t>
            </a:r>
          </a:p>
        </p:txBody>
      </p:sp>
      <p:sp>
        <p:nvSpPr>
          <p:cNvPr id="21560" name="Text Box 56"/>
          <p:cNvSpPr txBox="1">
            <a:spLocks noChangeArrowheads="1"/>
          </p:cNvSpPr>
          <p:nvPr/>
        </p:nvSpPr>
        <p:spPr bwMode="auto">
          <a:xfrm>
            <a:off x="188913" y="914400"/>
            <a:ext cx="85740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 b="1">
                <a:latin typeface="Times New Roman" pitchFamily="18" charset="0"/>
              </a:rPr>
              <a:t>b) Chứa tiếng có vần</a:t>
            </a:r>
            <a:r>
              <a:rPr lang="vi-VN" sz="2800" b="1">
                <a:latin typeface="Times New Roman" pitchFamily="18" charset="0"/>
              </a:rPr>
              <a:t> </a:t>
            </a:r>
            <a:r>
              <a:rPr lang="vi-VN" sz="2800" b="1">
                <a:solidFill>
                  <a:srgbClr val="FF0000"/>
                </a:solidFill>
                <a:latin typeface="Times New Roman" pitchFamily="18" charset="0"/>
              </a:rPr>
              <a:t>ut</a:t>
            </a:r>
            <a:r>
              <a:rPr lang="vi-VN" sz="2800" b="1">
                <a:latin typeface="Times New Roman" pitchFamily="18" charset="0"/>
              </a:rPr>
              <a:t> hoặc </a:t>
            </a:r>
            <a:r>
              <a:rPr lang="vi-VN" sz="2800" b="1">
                <a:solidFill>
                  <a:srgbClr val="FF0000"/>
                </a:solidFill>
                <a:latin typeface="Times New Roman" pitchFamily="18" charset="0"/>
              </a:rPr>
              <a:t>uc</a:t>
            </a:r>
            <a:r>
              <a:rPr lang="en-US" sz="2800" b="1">
                <a:latin typeface="Times New Roman" pitchFamily="18" charset="0"/>
              </a:rPr>
              <a:t>:</a:t>
            </a:r>
          </a:p>
        </p:txBody>
      </p:sp>
      <p:graphicFrame>
        <p:nvGraphicFramePr>
          <p:cNvPr id="21577" name="Group 73"/>
          <p:cNvGraphicFramePr>
            <a:graphicFrameLocks noGrp="1"/>
          </p:cNvGraphicFramePr>
          <p:nvPr/>
        </p:nvGraphicFramePr>
        <p:xfrm>
          <a:off x="228600" y="1600200"/>
          <a:ext cx="8763000" cy="4953000"/>
        </p:xfrm>
        <a:graphic>
          <a:graphicData uri="http://schemas.openxmlformats.org/drawingml/2006/table">
            <a:tbl>
              <a:tblPr/>
              <a:tblGrid>
                <a:gridCol w="1565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97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76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ut</a:t>
                      </a:r>
                      <a:endParaRPr kumimoji="0" lang="en-US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 </a:t>
                      </a: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</a:t>
                      </a: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út</a:t>
                      </a: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bỏ</a:t>
                      </a: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6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uc</a:t>
                      </a:r>
                      <a:endParaRPr kumimoji="0" lang="en-US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: </a:t>
                      </a: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</a:t>
                      </a: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ục</a:t>
                      </a: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lọi</a:t>
                      </a: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1572" name="Text Box 68"/>
          <p:cNvSpPr txBox="1">
            <a:spLocks noChangeArrowheads="1"/>
          </p:cNvSpPr>
          <p:nvPr/>
        </p:nvSpPr>
        <p:spPr bwMode="auto">
          <a:xfrm>
            <a:off x="1890713" y="4572000"/>
            <a:ext cx="6581775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>
                <a:latin typeface="Times New Roman" pitchFamily="18" charset="0"/>
              </a:rPr>
              <a:t>l</a:t>
            </a:r>
            <a:r>
              <a:rPr lang="en-US" sz="3600">
                <a:solidFill>
                  <a:srgbClr val="FF0000"/>
                </a:solidFill>
                <a:latin typeface="Times New Roman" pitchFamily="18" charset="0"/>
              </a:rPr>
              <a:t>ục</a:t>
            </a:r>
            <a:r>
              <a:rPr lang="en-US" sz="3600">
                <a:latin typeface="Times New Roman" pitchFamily="18" charset="0"/>
              </a:rPr>
              <a:t> lọi, m</a:t>
            </a:r>
            <a:r>
              <a:rPr lang="en-US" sz="3600">
                <a:solidFill>
                  <a:srgbClr val="FF0000"/>
                </a:solidFill>
                <a:latin typeface="Times New Roman" pitchFamily="18" charset="0"/>
              </a:rPr>
              <a:t>úc</a:t>
            </a:r>
            <a:r>
              <a:rPr lang="en-US" sz="3600">
                <a:latin typeface="Times New Roman" pitchFamily="18" charset="0"/>
              </a:rPr>
              <a:t>, r</a:t>
            </a:r>
            <a:r>
              <a:rPr lang="en-US" sz="3600">
                <a:solidFill>
                  <a:srgbClr val="FF0000"/>
                </a:solidFill>
                <a:latin typeface="Times New Roman" pitchFamily="18" charset="0"/>
              </a:rPr>
              <a:t>úc</a:t>
            </a:r>
            <a:r>
              <a:rPr lang="en-US" sz="3600">
                <a:latin typeface="Times New Roman" pitchFamily="18" charset="0"/>
              </a:rPr>
              <a:t>, ch</a:t>
            </a:r>
            <a:r>
              <a:rPr lang="en-US" sz="3600">
                <a:solidFill>
                  <a:srgbClr val="FF0000"/>
                </a:solidFill>
                <a:latin typeface="Times New Roman" pitchFamily="18" charset="0"/>
              </a:rPr>
              <a:t>úc</a:t>
            </a:r>
            <a:r>
              <a:rPr lang="en-US" sz="3600">
                <a:latin typeface="Times New Roman" pitchFamily="18" charset="0"/>
              </a:rPr>
              <a:t> mừng</a:t>
            </a:r>
            <a:r>
              <a:rPr lang="vi-VN" sz="3600">
                <a:latin typeface="Times New Roman" pitchFamily="18" charset="0"/>
              </a:rPr>
              <a:t>, th</a:t>
            </a:r>
            <a:r>
              <a:rPr lang="vi-VN" sz="3600">
                <a:solidFill>
                  <a:srgbClr val="FF0000"/>
                </a:solidFill>
                <a:latin typeface="Times New Roman" pitchFamily="18" charset="0"/>
              </a:rPr>
              <a:t>úc</a:t>
            </a:r>
            <a:r>
              <a:rPr lang="vi-VN" sz="3600">
                <a:latin typeface="Times New Roman" pitchFamily="18" charset="0"/>
              </a:rPr>
              <a:t> gi</a:t>
            </a:r>
            <a:r>
              <a:rPr lang="vi-VN" sz="3600">
                <a:solidFill>
                  <a:srgbClr val="FF0000"/>
                </a:solidFill>
                <a:latin typeface="Times New Roman" pitchFamily="18" charset="0"/>
              </a:rPr>
              <a:t>ục</a:t>
            </a:r>
            <a:r>
              <a:rPr lang="vi-VN" sz="3600">
                <a:latin typeface="Times New Roman" pitchFamily="18" charset="0"/>
              </a:rPr>
              <a:t>, giục giã, v</a:t>
            </a:r>
            <a:r>
              <a:rPr lang="vi-VN" sz="3600">
                <a:solidFill>
                  <a:srgbClr val="FF0000"/>
                </a:solidFill>
                <a:latin typeface="Times New Roman" pitchFamily="18" charset="0"/>
              </a:rPr>
              <a:t>ục</a:t>
            </a:r>
            <a:r>
              <a:rPr lang="vi-VN" sz="3600">
                <a:latin typeface="Times New Roman" pitchFamily="18" charset="0"/>
              </a:rPr>
              <a:t> (mặt), đ</a:t>
            </a:r>
            <a:r>
              <a:rPr lang="vi-VN" sz="3600">
                <a:solidFill>
                  <a:srgbClr val="FF0000"/>
                </a:solidFill>
                <a:latin typeface="Times New Roman" pitchFamily="18" charset="0"/>
              </a:rPr>
              <a:t>úc</a:t>
            </a:r>
            <a:r>
              <a:rPr lang="vi-VN" sz="3600">
                <a:latin typeface="Times New Roman" pitchFamily="18" charset="0"/>
              </a:rPr>
              <a:t> tượng, x</a:t>
            </a:r>
            <a:r>
              <a:rPr lang="vi-VN" sz="3600">
                <a:solidFill>
                  <a:srgbClr val="FF0000"/>
                </a:solidFill>
                <a:latin typeface="Times New Roman" pitchFamily="18" charset="0"/>
              </a:rPr>
              <a:t>úc</a:t>
            </a:r>
            <a:r>
              <a:rPr lang="vi-VN" sz="3600">
                <a:latin typeface="Times New Roman" pitchFamily="18" charset="0"/>
              </a:rPr>
              <a:t> cát,... </a:t>
            </a:r>
            <a:endParaRPr lang="en-US" sz="3600">
              <a:latin typeface="Times New Roman" pitchFamily="18" charset="0"/>
            </a:endParaRPr>
          </a:p>
        </p:txBody>
      </p:sp>
      <p:sp>
        <p:nvSpPr>
          <p:cNvPr id="21574" name="Text Box 70"/>
          <p:cNvSpPr txBox="1">
            <a:spLocks noChangeArrowheads="1"/>
          </p:cNvSpPr>
          <p:nvPr/>
        </p:nvSpPr>
        <p:spPr bwMode="auto">
          <a:xfrm>
            <a:off x="1817688" y="2286000"/>
            <a:ext cx="69246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>
                <a:latin typeface="Times New Roman" pitchFamily="18" charset="0"/>
              </a:rPr>
              <a:t>tr</a:t>
            </a:r>
            <a:r>
              <a:rPr lang="en-US" sz="3600">
                <a:solidFill>
                  <a:srgbClr val="FF0000"/>
                </a:solidFill>
                <a:latin typeface="Times New Roman" pitchFamily="18" charset="0"/>
              </a:rPr>
              <a:t>út</a:t>
            </a:r>
            <a:r>
              <a:rPr lang="en-US" sz="3600">
                <a:latin typeface="Times New Roman" pitchFamily="18" charset="0"/>
              </a:rPr>
              <a:t> bỏ, </a:t>
            </a:r>
            <a:r>
              <a:rPr lang="vi-VN" sz="3600">
                <a:latin typeface="Times New Roman" pitchFamily="18" charset="0"/>
              </a:rPr>
              <a:t>r</a:t>
            </a:r>
            <a:r>
              <a:rPr lang="vi-VN" sz="3600">
                <a:solidFill>
                  <a:srgbClr val="FF0000"/>
                </a:solidFill>
                <a:latin typeface="Times New Roman" pitchFamily="18" charset="0"/>
              </a:rPr>
              <a:t>út</a:t>
            </a:r>
            <a:r>
              <a:rPr lang="vi-VN" sz="3600">
                <a:latin typeface="Times New Roman" pitchFamily="18" charset="0"/>
              </a:rPr>
              <a:t>, </a:t>
            </a:r>
            <a:r>
              <a:rPr lang="en-US" sz="3600">
                <a:latin typeface="Times New Roman" pitchFamily="18" charset="0"/>
              </a:rPr>
              <a:t>t</a:t>
            </a:r>
            <a:r>
              <a:rPr lang="en-US" sz="3600">
                <a:solidFill>
                  <a:srgbClr val="FF0000"/>
                </a:solidFill>
                <a:latin typeface="Times New Roman" pitchFamily="18" charset="0"/>
              </a:rPr>
              <a:t>ụt</a:t>
            </a:r>
            <a:r>
              <a:rPr lang="en-US" sz="3600">
                <a:latin typeface="Times New Roman" pitchFamily="18" charset="0"/>
              </a:rPr>
              <a:t>, ph</a:t>
            </a:r>
            <a:r>
              <a:rPr lang="en-US" sz="3600">
                <a:solidFill>
                  <a:srgbClr val="FF0000"/>
                </a:solidFill>
                <a:latin typeface="Times New Roman" pitchFamily="18" charset="0"/>
              </a:rPr>
              <a:t>ụt</a:t>
            </a:r>
            <a:r>
              <a:rPr lang="en-US" sz="3600">
                <a:latin typeface="Times New Roman" pitchFamily="18" charset="0"/>
              </a:rPr>
              <a:t> nước, s</a:t>
            </a:r>
            <a:r>
              <a:rPr lang="en-US" sz="3600">
                <a:solidFill>
                  <a:srgbClr val="FF0000"/>
                </a:solidFill>
                <a:latin typeface="Times New Roman" pitchFamily="18" charset="0"/>
              </a:rPr>
              <a:t>út</a:t>
            </a:r>
            <a:r>
              <a:rPr lang="vi-VN" sz="360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vi-VN" sz="3600">
                <a:latin typeface="Times New Roman" pitchFamily="18" charset="0"/>
              </a:rPr>
              <a:t>bóng</a:t>
            </a:r>
            <a:r>
              <a:rPr lang="en-US" sz="3600">
                <a:latin typeface="Times New Roman" pitchFamily="18" charset="0"/>
              </a:rPr>
              <a:t>, h</a:t>
            </a:r>
            <a:r>
              <a:rPr lang="en-US" sz="3600">
                <a:solidFill>
                  <a:srgbClr val="FF0000"/>
                </a:solidFill>
                <a:latin typeface="Times New Roman" pitchFamily="18" charset="0"/>
              </a:rPr>
              <a:t>út</a:t>
            </a:r>
            <a:r>
              <a:rPr lang="en-US" sz="3600">
                <a:latin typeface="Times New Roman" pitchFamily="18" charset="0"/>
              </a:rPr>
              <a:t> bụi, m</a:t>
            </a:r>
            <a:r>
              <a:rPr lang="en-US" sz="3600">
                <a:solidFill>
                  <a:srgbClr val="FF0000"/>
                </a:solidFill>
                <a:latin typeface="Times New Roman" pitchFamily="18" charset="0"/>
              </a:rPr>
              <a:t>út</a:t>
            </a:r>
            <a:r>
              <a:rPr lang="en-US" sz="3600">
                <a:latin typeface="Times New Roman" pitchFamily="18" charset="0"/>
              </a:rPr>
              <a:t> kem, </a:t>
            </a:r>
            <a:r>
              <a:rPr lang="vi-VN" sz="3600">
                <a:latin typeface="Times New Roman" pitchFamily="18" charset="0"/>
              </a:rPr>
              <a:t>... </a:t>
            </a:r>
            <a:endParaRPr lang="en-US" sz="36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6889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1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1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1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60" grpId="0" autoUpdateAnimBg="0"/>
      <p:bldP spid="21572" grpId="0"/>
      <p:bldP spid="2157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73"/>
          <p:cNvGraphicFramePr>
            <a:graphicFrameLocks noGrp="1"/>
          </p:cNvGraphicFramePr>
          <p:nvPr/>
        </p:nvGraphicFramePr>
        <p:xfrm>
          <a:off x="304800" y="1447800"/>
          <a:ext cx="8763000" cy="2816328"/>
        </p:xfrm>
        <a:graphic>
          <a:graphicData uri="http://schemas.openxmlformats.org/drawingml/2006/table">
            <a:tbl>
              <a:tblPr/>
              <a:tblGrid>
                <a:gridCol w="1565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97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6413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ut</a:t>
                      </a: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 : </a:t>
                      </a:r>
                      <a:r>
                        <a:rPr kumimoji="0" lang="en-US" alt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alt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út</a:t>
                      </a:r>
                      <a:r>
                        <a:rPr kumimoji="0" lang="en-US" alt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altLang="en-US" sz="3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</a:t>
                      </a:r>
                      <a:r>
                        <a:rPr kumimoji="0" lang="en-US" altLang="en-US" sz="3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út</a:t>
                      </a:r>
                      <a:r>
                        <a:rPr kumimoji="0" lang="en-US" alt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altLang="en-US" sz="3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bỏ</a:t>
                      </a:r>
                      <a:endParaRPr kumimoji="0" lang="en-US" alt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209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uc</a:t>
                      </a: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 </a:t>
                      </a:r>
                      <a:r>
                        <a:rPr kumimoji="0" lang="en-US" alt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: m</a:t>
                      </a:r>
                      <a:r>
                        <a:rPr kumimoji="0" lang="en-US" alt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úc</a:t>
                      </a:r>
                      <a:r>
                        <a:rPr kumimoji="0" lang="en-US" alt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l</a:t>
                      </a:r>
                      <a:r>
                        <a:rPr kumimoji="0" lang="en-US" alt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ục</a:t>
                      </a:r>
                      <a:r>
                        <a:rPr kumimoji="0" lang="en-US" alt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lọi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7661" name="Text Box 56"/>
          <p:cNvSpPr txBox="1">
            <a:spLocks noChangeArrowheads="1"/>
          </p:cNvSpPr>
          <p:nvPr/>
        </p:nvSpPr>
        <p:spPr bwMode="auto">
          <a:xfrm>
            <a:off x="0" y="228600"/>
            <a:ext cx="9144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2800" b="1">
                <a:latin typeface="Times New Roman" pitchFamily="18" charset="0"/>
              </a:rPr>
              <a:t>Bài 3/ SGK – 43. Thi tìm nhanh các từ ngữ chỉ hoạt động :</a:t>
            </a:r>
          </a:p>
          <a:p>
            <a:pPr eaLnBrk="1" hangingPunct="1"/>
            <a:r>
              <a:rPr lang="en-US" altLang="en-US" sz="2800" b="1">
                <a:latin typeface="Times New Roman" pitchFamily="18" charset="0"/>
              </a:rPr>
              <a:t>b) Chứa tiếng có vần </a:t>
            </a: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ut</a:t>
            </a:r>
            <a:r>
              <a:rPr lang="en-US" altLang="en-US" sz="2800" b="1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altLang="en-US" sz="2800" b="1">
                <a:latin typeface="Times New Roman" pitchFamily="18" charset="0"/>
              </a:rPr>
              <a:t>hoặc </a:t>
            </a: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uc.</a:t>
            </a:r>
            <a:endParaRPr lang="en-US" altLang="en-US" sz="2800" b="1">
              <a:latin typeface="Times New Roman" pitchFamily="18" charset="0"/>
            </a:endParaRPr>
          </a:p>
        </p:txBody>
      </p:sp>
      <p:sp>
        <p:nvSpPr>
          <p:cNvPr id="5" name="Text Box 68"/>
          <p:cNvSpPr txBox="1">
            <a:spLocks noChangeArrowheads="1"/>
          </p:cNvSpPr>
          <p:nvPr/>
        </p:nvSpPr>
        <p:spPr bwMode="auto">
          <a:xfrm>
            <a:off x="1882775" y="3665538"/>
            <a:ext cx="69564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latin typeface="Times New Roman" pitchFamily="18" charset="0"/>
              </a:rPr>
              <a:t>r</a:t>
            </a: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</a:rPr>
              <a:t>úc</a:t>
            </a:r>
            <a:r>
              <a:rPr lang="en-US" altLang="en-US" sz="2800">
                <a:latin typeface="Times New Roman" pitchFamily="18" charset="0"/>
              </a:rPr>
              <a:t>, ch</a:t>
            </a: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</a:rPr>
              <a:t>úc</a:t>
            </a:r>
            <a:r>
              <a:rPr lang="en-US" altLang="en-US" sz="2800">
                <a:latin typeface="Times New Roman" pitchFamily="18" charset="0"/>
              </a:rPr>
              <a:t> mừng, x</a:t>
            </a: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</a:rPr>
              <a:t>úc</a:t>
            </a:r>
            <a:r>
              <a:rPr lang="en-US" altLang="en-US" sz="2800">
                <a:latin typeface="Times New Roman" pitchFamily="18" charset="0"/>
              </a:rPr>
              <a:t> động, gi</a:t>
            </a: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</a:rPr>
              <a:t>ục</a:t>
            </a:r>
            <a:r>
              <a:rPr lang="en-US" altLang="en-US" sz="2800">
                <a:latin typeface="Times New Roman" pitchFamily="18" charset="0"/>
              </a:rPr>
              <a:t>, đ</a:t>
            </a: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</a:rPr>
              <a:t>úc</a:t>
            </a:r>
            <a:r>
              <a:rPr lang="en-US" altLang="en-US" sz="2800">
                <a:latin typeface="Times New Roman" pitchFamily="18" charset="0"/>
              </a:rPr>
              <a:t>, th</a:t>
            </a: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</a:rPr>
              <a:t>úc</a:t>
            </a:r>
            <a:r>
              <a:rPr lang="en-US" altLang="en-US" sz="2800">
                <a:latin typeface="Times New Roman" pitchFamily="18" charset="0"/>
              </a:rPr>
              <a:t>, …</a:t>
            </a:r>
          </a:p>
        </p:txBody>
      </p:sp>
      <p:sp>
        <p:nvSpPr>
          <p:cNvPr id="6" name="Text Box 70"/>
          <p:cNvSpPr txBox="1">
            <a:spLocks noChangeArrowheads="1"/>
          </p:cNvSpPr>
          <p:nvPr/>
        </p:nvSpPr>
        <p:spPr bwMode="auto">
          <a:xfrm>
            <a:off x="1882775" y="1922463"/>
            <a:ext cx="65881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latin typeface="Times New Roman" pitchFamily="18" charset="0"/>
              </a:rPr>
              <a:t> t</a:t>
            </a: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</a:rPr>
              <a:t>ụt</a:t>
            </a:r>
            <a:r>
              <a:rPr lang="en-US" altLang="en-US" sz="2800">
                <a:latin typeface="Times New Roman" pitchFamily="18" charset="0"/>
              </a:rPr>
              <a:t>, ph</a:t>
            </a: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</a:rPr>
              <a:t>ụt</a:t>
            </a:r>
            <a:r>
              <a:rPr lang="en-US" altLang="en-US" sz="2800">
                <a:latin typeface="Times New Roman" pitchFamily="18" charset="0"/>
              </a:rPr>
              <a:t> nước, s</a:t>
            </a: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</a:rPr>
              <a:t>út</a:t>
            </a:r>
            <a:r>
              <a:rPr lang="en-US" altLang="en-US" sz="2800">
                <a:latin typeface="Times New Roman" pitchFamily="18" charset="0"/>
              </a:rPr>
              <a:t>, h</a:t>
            </a: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</a:rPr>
              <a:t>út</a:t>
            </a:r>
            <a:r>
              <a:rPr lang="en-US" altLang="en-US" sz="2800">
                <a:latin typeface="Times New Roman" pitchFamily="18" charset="0"/>
              </a:rPr>
              <a:t> bụi, m</a:t>
            </a: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</a:rPr>
              <a:t>út</a:t>
            </a:r>
            <a:r>
              <a:rPr lang="en-US" altLang="en-US" sz="2800">
                <a:latin typeface="Times New Roman" pitchFamily="18" charset="0"/>
              </a:rPr>
              <a:t> kem, h</a:t>
            </a: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</a:rPr>
              <a:t>út</a:t>
            </a:r>
            <a:r>
              <a:rPr lang="en-US" altLang="en-US" sz="2800">
                <a:latin typeface="Times New Roman" pitchFamily="18" charset="0"/>
              </a:rPr>
              <a:t> thuốc,…</a:t>
            </a:r>
          </a:p>
        </p:txBody>
      </p:sp>
    </p:spTree>
    <p:extLst>
      <p:ext uri="{BB962C8B-B14F-4D97-AF65-F5344CB8AC3E}">
        <p14:creationId xmlns:p14="http://schemas.microsoft.com/office/powerpoint/2010/main" val="1306388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>
            <a:extLst>
              <a:ext uri="{FF2B5EF4-FFF2-40B4-BE49-F238E27FC236}">
                <a16:creationId xmlns:a16="http://schemas.microsoft.com/office/drawing/2014/main" id="{CA50789E-60EE-4549-999B-1D51FDCA42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03200"/>
            <a:ext cx="90678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957263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57263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5726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5726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5726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800" b="1" dirty="0" err="1" smtClean="0">
                <a:solidFill>
                  <a:srgbClr val="FFFFFF"/>
                </a:solidFill>
                <a:latin typeface="HP001 4 hàng" panose="020B0603050302020204" pitchFamily="34" charset="0"/>
              </a:rPr>
              <a:t>Thứ</a:t>
            </a:r>
            <a:r>
              <a:rPr lang="en-US" altLang="en-US" sz="2800" b="1" dirty="0" smtClean="0">
                <a:solidFill>
                  <a:srgbClr val="FFFFFF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 smtClean="0">
                <a:solidFill>
                  <a:srgbClr val="FFFFFF"/>
                </a:solidFill>
                <a:latin typeface="HP001 4 hàng" panose="020B0603050302020204" pitchFamily="34" charset="0"/>
              </a:rPr>
              <a:t>ba</a:t>
            </a:r>
            <a:r>
              <a:rPr lang="en-US" altLang="en-US" sz="2800" b="1" dirty="0" smtClean="0">
                <a:solidFill>
                  <a:srgbClr val="FFFFFF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ngày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smtClean="0">
                <a:solidFill>
                  <a:srgbClr val="FFFFFF"/>
                </a:solidFill>
                <a:latin typeface="HP001 4 hàng" panose="020B0603050302020204" pitchFamily="34" charset="0"/>
              </a:rPr>
              <a:t>22 </a:t>
            </a: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tháng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smtClean="0">
                <a:solidFill>
                  <a:srgbClr val="FFFFFF"/>
                </a:solidFill>
                <a:latin typeface="HP001 4 hàng" panose="020B0603050302020204" pitchFamily="34" charset="0"/>
              </a:rPr>
              <a:t>2 </a:t>
            </a: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năm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smtClean="0">
                <a:solidFill>
                  <a:srgbClr val="FFFFFF"/>
                </a:solidFill>
                <a:latin typeface="HP001 4 hàng" panose="020B0603050302020204" pitchFamily="34" charset="0"/>
              </a:rPr>
              <a:t>2022</a:t>
            </a:r>
            <a:endParaRPr lang="en-US" altLang="en-US" sz="2800" b="1" dirty="0">
              <a:solidFill>
                <a:srgbClr val="FFFFFF"/>
              </a:solidFill>
              <a:latin typeface="HP001 4 hàng" panose="020B0603050302020204" pitchFamily="34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748279" y="1371600"/>
            <a:ext cx="3657600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2588939" y="743273"/>
            <a:ext cx="3976280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Chính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tả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 (</a:t>
            </a: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Nghe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 – </a:t>
            </a: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viết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: )</a:t>
            </a:r>
          </a:p>
        </p:txBody>
      </p:sp>
      <p:sp>
        <p:nvSpPr>
          <p:cNvPr id="6" name="Text Box 21"/>
          <p:cNvSpPr txBox="1">
            <a:spLocks noChangeArrowheads="1"/>
          </p:cNvSpPr>
          <p:nvPr/>
        </p:nvSpPr>
        <p:spPr bwMode="auto">
          <a:xfrm>
            <a:off x="533400" y="1481937"/>
            <a:ext cx="7620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 b="1" smtClean="0">
                <a:solidFill>
                  <a:srgbClr val="FFFF00"/>
                </a:solidFill>
                <a:latin typeface="HP001 4 hàng" pitchFamily="34" charset="0"/>
                <a:cs typeface="Times New Roman" pitchFamily="18" charset="0"/>
              </a:rPr>
              <a:t>Nghe </a:t>
            </a:r>
            <a:r>
              <a:rPr lang="en-US" altLang="en-US" sz="2800" b="1" dirty="0" err="1" smtClean="0">
                <a:solidFill>
                  <a:srgbClr val="FFFF00"/>
                </a:solidFill>
                <a:latin typeface="HP001 4 hàng" pitchFamily="34" charset="0"/>
                <a:cs typeface="Times New Roman" pitchFamily="18" charset="0"/>
              </a:rPr>
              <a:t>nhạc</a:t>
            </a:r>
            <a:endParaRPr lang="en-CA" altLang="en-US" sz="2800" b="1" dirty="0">
              <a:solidFill>
                <a:srgbClr val="FFFF00"/>
              </a:solidFill>
              <a:latin typeface="HP001 4 hàng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81" name="Text Box 21"/>
          <p:cNvSpPr txBox="1">
            <a:spLocks noChangeArrowheads="1"/>
          </p:cNvSpPr>
          <p:nvPr/>
        </p:nvSpPr>
        <p:spPr bwMode="auto">
          <a:xfrm>
            <a:off x="2021840" y="0"/>
            <a:ext cx="5181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nhạc</a:t>
            </a:r>
            <a:endParaRPr lang="en-US" alt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82" name="Text Box 22"/>
          <p:cNvSpPr txBox="1">
            <a:spLocks noChangeArrowheads="1"/>
          </p:cNvSpPr>
          <p:nvPr/>
        </p:nvSpPr>
        <p:spPr bwMode="auto">
          <a:xfrm>
            <a:off x="2667000" y="550247"/>
            <a:ext cx="3886200" cy="6047809"/>
          </a:xfrm>
          <a:prstGeom prst="rect">
            <a:avLst/>
          </a:prstGeom>
          <a:solidFill>
            <a:schemeClr val="bg1"/>
          </a:solidFill>
          <a:ln w="9525">
            <a:solidFill>
              <a:srgbClr val="FFFFCC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Đang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chơi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bi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mải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miết</a:t>
            </a:r>
            <a:endParaRPr lang="en-US" altLang="en-US" b="1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Bỗng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nghe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nổi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nhạc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đài</a:t>
            </a:r>
            <a:endParaRPr lang="en-US" altLang="en-US" b="1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Bé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Cương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dừng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tay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lại</a:t>
            </a:r>
            <a:endParaRPr lang="en-US" altLang="en-US" b="1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Chân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giẫm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nhịp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một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hai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endParaRPr lang="en-US" altLang="en-US" b="1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Tiếng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nhạc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lên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cao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vút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               </a:t>
            </a:r>
            <a:endParaRPr lang="en-US" altLang="en-US" b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Cương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lắc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nhịp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cái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đầu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              </a:t>
            </a:r>
          </a:p>
          <a:p>
            <a:pPr>
              <a:spcBef>
                <a:spcPct val="50000"/>
              </a:spcBef>
            </a:pP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Cây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trước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nhà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cũng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lắc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             </a:t>
            </a:r>
          </a:p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Lá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xanh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va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vào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nhau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.  </a:t>
            </a:r>
            <a:endParaRPr lang="en-US" altLang="en-US" b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altLang="en-US" b="1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Tiếng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nhạc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dồn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réo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rắt</a:t>
            </a:r>
            <a:endParaRPr lang="en-US" altLang="en-US" b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Người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Cương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cũng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 rung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theo</a:t>
            </a:r>
            <a:endParaRPr lang="en-US" altLang="en-US" b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Viên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 bi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lăn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trên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đất</a:t>
            </a:r>
            <a:endParaRPr lang="en-US" altLang="en-US" b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Rồi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nằm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im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trong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veo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…                                                         		   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Võ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Văn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Trực</a:t>
            </a:r>
            <a:endParaRPr lang="en-US" altLang="en-US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7145441"/>
      </p:ext>
    </p:extLst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81" grpId="0"/>
      <p:bldP spid="1538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88" name="Rectangle 16"/>
          <p:cNvSpPr>
            <a:spLocks noChangeArrowheads="1"/>
          </p:cNvSpPr>
          <p:nvPr/>
        </p:nvSpPr>
        <p:spPr bwMode="auto">
          <a:xfrm>
            <a:off x="76200" y="228600"/>
            <a:ext cx="905351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Cương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8681" name="TextBox 11"/>
          <p:cNvSpPr txBox="1">
            <a:spLocks noChangeArrowheads="1"/>
          </p:cNvSpPr>
          <p:nvPr/>
        </p:nvSpPr>
        <p:spPr bwMode="auto">
          <a:xfrm>
            <a:off x="76200" y="3048000"/>
            <a:ext cx="9144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Tiếng nhạc còn cuốn hút những vật nào?</a:t>
            </a:r>
          </a:p>
        </p:txBody>
      </p:sp>
      <p:sp>
        <p:nvSpPr>
          <p:cNvPr id="6153" name="Rectangle 15"/>
          <p:cNvSpPr>
            <a:spLocks noChangeArrowheads="1"/>
          </p:cNvSpPr>
          <p:nvPr/>
        </p:nvSpPr>
        <p:spPr bwMode="auto">
          <a:xfrm>
            <a:off x="76200" y="1143000"/>
            <a:ext cx="9053513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buFontTx/>
              <a:buChar char="-"/>
            </a:pP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Cương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Cương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bi,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nhún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nhảy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155" name="Rectangle 17"/>
          <p:cNvSpPr>
            <a:spLocks noChangeArrowheads="1"/>
          </p:cNvSpPr>
          <p:nvPr/>
        </p:nvSpPr>
        <p:spPr bwMode="auto">
          <a:xfrm>
            <a:off x="76200" y="3886200"/>
            <a:ext cx="9144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Tiếng nhạc làm cho cây cối cũng lắc lư, viên bi lăn tròn rồi nằm im.</a:t>
            </a:r>
          </a:p>
        </p:txBody>
      </p:sp>
    </p:spTree>
    <p:extLst>
      <p:ext uri="{BB962C8B-B14F-4D97-AF65-F5344CB8AC3E}">
        <p14:creationId xmlns:p14="http://schemas.microsoft.com/office/powerpoint/2010/main" val="396585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8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8" grpId="0"/>
      <p:bldP spid="28681" grpId="0"/>
      <p:bldP spid="6153" grpId="0"/>
      <p:bldP spid="615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4" name="Text Box 14"/>
          <p:cNvSpPr txBox="1">
            <a:spLocks noChangeArrowheads="1"/>
          </p:cNvSpPr>
          <p:nvPr/>
        </p:nvSpPr>
        <p:spPr bwMode="auto">
          <a:xfrm>
            <a:off x="0" y="381000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Các chữ nào cần viết hoa trong bài thơ ?</a:t>
            </a:r>
          </a:p>
        </p:txBody>
      </p:sp>
      <p:sp>
        <p:nvSpPr>
          <p:cNvPr id="30735" name="Text Box 15"/>
          <p:cNvSpPr txBox="1">
            <a:spLocks noChangeArrowheads="1"/>
          </p:cNvSpPr>
          <p:nvPr/>
        </p:nvSpPr>
        <p:spPr bwMode="auto">
          <a:xfrm>
            <a:off x="65088" y="1219200"/>
            <a:ext cx="91440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Các chữ đầu tên bài, đầu dòng thơ, tên riêng của người.</a:t>
            </a:r>
            <a:endParaRPr lang="en-US" altLang="en-US" sz="32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36" name="Text Box 16"/>
          <p:cNvSpPr txBox="1">
            <a:spLocks noChangeArrowheads="1"/>
          </p:cNvSpPr>
          <p:nvPr/>
        </p:nvSpPr>
        <p:spPr bwMode="auto">
          <a:xfrm>
            <a:off x="0" y="2514600"/>
            <a:ext cx="91440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Bài thơ có mấy khổ thơ? Mỗi dòng thơ có mấy chữ ?</a:t>
            </a:r>
            <a:endParaRPr lang="en-US" altLang="en-US" sz="32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37" name="Text Box 17"/>
          <p:cNvSpPr txBox="1">
            <a:spLocks noChangeArrowheads="1"/>
          </p:cNvSpPr>
          <p:nvPr/>
        </p:nvSpPr>
        <p:spPr bwMode="auto">
          <a:xfrm>
            <a:off x="33338" y="3592513"/>
            <a:ext cx="91440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lùi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ô,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58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07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07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07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07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07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07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4" grpId="0"/>
      <p:bldP spid="30735" grpId="0"/>
      <p:bldP spid="30736" grpId="0"/>
      <p:bldP spid="307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81" name="Text Box 21"/>
          <p:cNvSpPr txBox="1">
            <a:spLocks noChangeArrowheads="1"/>
          </p:cNvSpPr>
          <p:nvPr/>
        </p:nvSpPr>
        <p:spPr bwMode="auto">
          <a:xfrm>
            <a:off x="0" y="0"/>
            <a:ext cx="3886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nhạc</a:t>
            </a:r>
            <a:endParaRPr lang="en-US" alt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82" name="Text Box 22"/>
          <p:cNvSpPr txBox="1">
            <a:spLocks noChangeArrowheads="1"/>
          </p:cNvSpPr>
          <p:nvPr/>
        </p:nvSpPr>
        <p:spPr bwMode="auto">
          <a:xfrm>
            <a:off x="457200" y="609600"/>
            <a:ext cx="3505200" cy="6047809"/>
          </a:xfrm>
          <a:prstGeom prst="rect">
            <a:avLst/>
          </a:prstGeom>
          <a:solidFill>
            <a:schemeClr val="bg1"/>
          </a:solidFill>
          <a:ln w="9525">
            <a:solidFill>
              <a:srgbClr val="FFFFCC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Đang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chơi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bi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mải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miết</a:t>
            </a:r>
            <a:endParaRPr lang="en-US" altLang="en-US" b="1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Bỗng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nghe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nổi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nhạc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đài</a:t>
            </a:r>
            <a:endParaRPr lang="en-US" altLang="en-US" b="1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Bé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Cương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dừng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tay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lại</a:t>
            </a:r>
            <a:endParaRPr lang="en-US" altLang="en-US" b="1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Chân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giẫm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nhịp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một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hai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endParaRPr lang="en-US" altLang="en-US" b="1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Tiếng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nhạc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lên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cao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vút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               </a:t>
            </a:r>
            <a:endParaRPr lang="en-US" altLang="en-US" b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Cương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lắc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nhịp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cái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đầu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              </a:t>
            </a:r>
          </a:p>
          <a:p>
            <a:pPr>
              <a:spcBef>
                <a:spcPct val="50000"/>
              </a:spcBef>
            </a:pP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Cây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trước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nhà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cũng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lắc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             </a:t>
            </a:r>
          </a:p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Lá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xanh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va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vào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nhau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.  </a:t>
            </a:r>
            <a:endParaRPr lang="en-US" altLang="en-US" b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altLang="en-US" b="1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Tiếng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nhạc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dồn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réo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rắt</a:t>
            </a:r>
            <a:endParaRPr lang="en-US" altLang="en-US" b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Người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Cương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cũng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 rung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theo</a:t>
            </a:r>
            <a:endParaRPr lang="en-US" altLang="en-US" b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Viên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 bi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lăn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trên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đất</a:t>
            </a:r>
            <a:endParaRPr lang="en-US" altLang="en-US" b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Rồi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nằm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im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trong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veo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…                                                         		   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Võ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Văn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Trực</a:t>
            </a:r>
            <a:endParaRPr lang="en-US" altLang="en-US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4" name="Text Box 22"/>
          <p:cNvSpPr txBox="1">
            <a:spLocks noChangeArrowheads="1"/>
          </p:cNvSpPr>
          <p:nvPr/>
        </p:nvSpPr>
        <p:spPr bwMode="auto">
          <a:xfrm>
            <a:off x="5181600" y="609599"/>
            <a:ext cx="3505200" cy="6047809"/>
          </a:xfrm>
          <a:prstGeom prst="rect">
            <a:avLst/>
          </a:prstGeom>
          <a:solidFill>
            <a:schemeClr val="bg1"/>
          </a:solidFill>
          <a:ln w="9525">
            <a:solidFill>
              <a:srgbClr val="FFFFCC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Đang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chơi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bi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mải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miết</a:t>
            </a:r>
            <a:endParaRPr lang="en-US" altLang="en-US" b="1" dirty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Bỗng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nghe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nổi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nhạc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đài</a:t>
            </a:r>
            <a:endParaRPr lang="en-US" altLang="en-US" b="1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Bé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Cương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dừng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tay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lại</a:t>
            </a:r>
            <a:endParaRPr lang="en-US" altLang="en-US" b="1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Chân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giẫm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nhịp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một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hai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endParaRPr lang="en-US" altLang="en-US" b="1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Tiếng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nhạc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lên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cao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vút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               </a:t>
            </a:r>
            <a:endParaRPr lang="en-US" altLang="en-US" b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Cương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itchFamily="18" charset="0"/>
              </a:rPr>
              <a:t>lắc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itchFamily="18" charset="0"/>
              </a:rPr>
              <a:t>nhịp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cái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đầu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              </a:t>
            </a:r>
          </a:p>
          <a:p>
            <a:pPr>
              <a:spcBef>
                <a:spcPct val="50000"/>
              </a:spcBef>
            </a:pP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Cây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trước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nhà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cũng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lắc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             </a:t>
            </a:r>
          </a:p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Lá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xanh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va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vào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nhau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.  </a:t>
            </a:r>
            <a:endParaRPr lang="en-US" altLang="en-US" b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altLang="en-US" b="1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Tiếng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nhạc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itchFamily="18" charset="0"/>
              </a:rPr>
              <a:t>dồn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itchFamily="18" charset="0"/>
              </a:rPr>
              <a:t>réo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itchFamily="18" charset="0"/>
              </a:rPr>
              <a:t>rắt</a:t>
            </a:r>
            <a:endParaRPr lang="en-US" altLang="en-US" b="1" dirty="0" smtClean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Người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Cương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cũng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 rung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theo</a:t>
            </a:r>
            <a:endParaRPr lang="en-US" altLang="en-US" b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Viên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 bi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lăn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trên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đất</a:t>
            </a:r>
            <a:endParaRPr lang="en-US" altLang="en-US" b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Rồi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nằm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im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trong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veo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…                                                         		   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 pitchFamily="18" charset="0"/>
              </a:rPr>
              <a:t>Võ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Văn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Trực</a:t>
            </a:r>
            <a:endParaRPr lang="en-US" altLang="en-US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5" name="Text Box 21"/>
          <p:cNvSpPr txBox="1">
            <a:spLocks noChangeArrowheads="1"/>
          </p:cNvSpPr>
          <p:nvPr/>
        </p:nvSpPr>
        <p:spPr bwMode="auto">
          <a:xfrm>
            <a:off x="5176520" y="0"/>
            <a:ext cx="263906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nhạc</a:t>
            </a:r>
            <a:endParaRPr lang="en-US" alt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293463"/>
      </p:ext>
    </p:extLst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81" grpId="0"/>
      <p:bldP spid="15382" grpId="0" animBg="1"/>
      <p:bldP spid="4" grpId="0" animBg="1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 l="-15000" r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4"/>
          <p:cNvSpPr>
            <a:spLocks noChangeArrowheads="1" noChangeShapeType="1" noTextEdit="1"/>
          </p:cNvSpPr>
          <p:nvPr/>
        </p:nvSpPr>
        <p:spPr bwMode="auto">
          <a:xfrm>
            <a:off x="1285240" y="584200"/>
            <a:ext cx="6629400" cy="1076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 VIẾT TỪ KHÓ</a:t>
            </a:r>
            <a:endParaRPr lang="en-US" sz="27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936240" y="1737360"/>
            <a:ext cx="22860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Bé</a:t>
            </a:r>
            <a:r>
              <a:rPr lang="en-US" sz="3600" b="1" dirty="0" smtClean="0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Cương</a:t>
            </a:r>
            <a:endParaRPr lang="en-US" sz="3600" b="1" dirty="0">
              <a:solidFill>
                <a:schemeClr val="bg1"/>
              </a:solidFill>
              <a:latin typeface="HP001 4 hàng" pitchFamily="34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36240" y="3068320"/>
            <a:ext cx="23246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giẫm</a:t>
            </a:r>
            <a:r>
              <a:rPr lang="en-US" sz="3600" b="1" dirty="0" smtClean="0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nhịp</a:t>
            </a:r>
            <a:endParaRPr lang="en-US" sz="3600" b="1" dirty="0">
              <a:solidFill>
                <a:schemeClr val="bg1"/>
              </a:solidFill>
              <a:latin typeface="HP001 4 hàng" pitchFamily="34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936240" y="2416513"/>
            <a:ext cx="19992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mải</a:t>
            </a:r>
            <a:r>
              <a:rPr lang="en-US" sz="3600" b="1" dirty="0" smtClean="0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miết</a:t>
            </a:r>
            <a:endParaRPr lang="en-US" sz="3600" b="1" dirty="0">
              <a:solidFill>
                <a:schemeClr val="bg1"/>
              </a:solidFill>
              <a:latin typeface="HP001 4 hàng" pitchFamily="34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36240" y="3755291"/>
            <a:ext cx="2778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dồn</a:t>
            </a:r>
            <a:r>
              <a:rPr lang="en-US" sz="3600" b="1" dirty="0" smtClean="0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réo</a:t>
            </a:r>
            <a:r>
              <a:rPr lang="en-US" sz="3600" b="1" dirty="0" smtClean="0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rắt</a:t>
            </a:r>
            <a:endParaRPr lang="en-US" sz="3600" b="1" dirty="0">
              <a:solidFill>
                <a:schemeClr val="bg1"/>
              </a:solidFill>
              <a:latin typeface="HP001 4 hàng" pitchFamily="34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90520" y="4429760"/>
            <a:ext cx="18902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trong</a:t>
            </a:r>
            <a:r>
              <a:rPr lang="en-US" sz="3600" b="1" dirty="0" smtClean="0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veo</a:t>
            </a:r>
            <a:endParaRPr lang="en-US" sz="3600" b="1" dirty="0">
              <a:solidFill>
                <a:schemeClr val="bg1"/>
              </a:solidFill>
              <a:latin typeface="HP001 4 hàng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26709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14" grpId="0"/>
      <p:bldP spid="9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0" y="533400"/>
            <a:ext cx="9144000" cy="61864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vi-VN" b="1">
                <a:latin typeface="HP001 5 hàng" pitchFamily="34" charset="0"/>
              </a:rPr>
              <a:t>				</a:t>
            </a:r>
            <a:r>
              <a:rPr lang="en-US" b="1">
                <a:latin typeface="HP001 5 hàng" pitchFamily="34" charset="0"/>
              </a:rPr>
              <a:t>Đang chơi bi mải miết</a:t>
            </a:r>
          </a:p>
          <a:p>
            <a:pPr algn="just">
              <a:spcBef>
                <a:spcPct val="50000"/>
              </a:spcBef>
            </a:pPr>
            <a:r>
              <a:rPr lang="vi-VN" b="1">
                <a:latin typeface="HP001 5 hàng" pitchFamily="34" charset="0"/>
              </a:rPr>
              <a:t>				</a:t>
            </a:r>
            <a:r>
              <a:rPr lang="en-US" b="1">
                <a:latin typeface="HP001 5 hàng" pitchFamily="34" charset="0"/>
              </a:rPr>
              <a:t>Bỗng nghe nổi nhạc đài</a:t>
            </a:r>
          </a:p>
          <a:p>
            <a:pPr algn="just">
              <a:spcBef>
                <a:spcPct val="50000"/>
              </a:spcBef>
            </a:pPr>
            <a:r>
              <a:rPr lang="vi-VN" b="1">
                <a:latin typeface="HP001 5 hàng" pitchFamily="34" charset="0"/>
              </a:rPr>
              <a:t>				</a:t>
            </a:r>
            <a:r>
              <a:rPr lang="en-US" b="1">
                <a:latin typeface="HP001 5 hàng" pitchFamily="34" charset="0"/>
              </a:rPr>
              <a:t>Bé Cương dừng tay lại</a:t>
            </a:r>
          </a:p>
          <a:p>
            <a:pPr algn="just">
              <a:spcBef>
                <a:spcPct val="50000"/>
              </a:spcBef>
            </a:pPr>
            <a:r>
              <a:rPr lang="vi-VN" b="1">
                <a:latin typeface="HP001 5 hàng" pitchFamily="34" charset="0"/>
              </a:rPr>
              <a:t>				</a:t>
            </a:r>
            <a:r>
              <a:rPr lang="en-US" b="1">
                <a:latin typeface="HP001 5 hàng" pitchFamily="34" charset="0"/>
              </a:rPr>
              <a:t>Chân giẫm nhịp một hai.</a:t>
            </a:r>
          </a:p>
          <a:p>
            <a:pPr algn="just">
              <a:spcBef>
                <a:spcPct val="50000"/>
              </a:spcBef>
            </a:pPr>
            <a:endParaRPr lang="en-US" b="1">
              <a:latin typeface="HP001 5 hàng" pitchFamily="34" charset="0"/>
            </a:endParaRPr>
          </a:p>
          <a:p>
            <a:pPr algn="just">
              <a:spcBef>
                <a:spcPct val="50000"/>
              </a:spcBef>
            </a:pPr>
            <a:r>
              <a:rPr lang="vi-VN" b="1">
                <a:latin typeface="HP001 5 hàng" pitchFamily="34" charset="0"/>
              </a:rPr>
              <a:t>				</a:t>
            </a:r>
            <a:r>
              <a:rPr lang="en-US" b="1">
                <a:latin typeface="HP001 5 hàng" pitchFamily="34" charset="0"/>
              </a:rPr>
              <a:t>Tiếng nhạc lên cao vút</a:t>
            </a:r>
          </a:p>
          <a:p>
            <a:pPr algn="just">
              <a:spcBef>
                <a:spcPct val="50000"/>
              </a:spcBef>
            </a:pPr>
            <a:r>
              <a:rPr lang="vi-VN" b="1">
                <a:latin typeface="HP001 5 hàng" pitchFamily="34" charset="0"/>
              </a:rPr>
              <a:t>				</a:t>
            </a:r>
            <a:r>
              <a:rPr lang="en-US" b="1">
                <a:latin typeface="HP001 5 hàng" pitchFamily="34" charset="0"/>
              </a:rPr>
              <a:t>Cương lắc nhịp cái đầu</a:t>
            </a:r>
          </a:p>
          <a:p>
            <a:pPr algn="just">
              <a:spcBef>
                <a:spcPct val="50000"/>
              </a:spcBef>
            </a:pPr>
            <a:r>
              <a:rPr lang="vi-VN" b="1">
                <a:latin typeface="HP001 5 hàng" pitchFamily="34" charset="0"/>
              </a:rPr>
              <a:t>				</a:t>
            </a:r>
            <a:r>
              <a:rPr lang="en-US" b="1">
                <a:latin typeface="HP001 5 hàng" pitchFamily="34" charset="0"/>
              </a:rPr>
              <a:t>Cây trước nhà cũng lắc</a:t>
            </a:r>
          </a:p>
          <a:p>
            <a:pPr algn="just">
              <a:spcBef>
                <a:spcPct val="50000"/>
              </a:spcBef>
            </a:pPr>
            <a:r>
              <a:rPr lang="vi-VN" b="1">
                <a:latin typeface="HP001 5 hàng" pitchFamily="34" charset="0"/>
              </a:rPr>
              <a:t>				</a:t>
            </a:r>
            <a:r>
              <a:rPr lang="en-US" b="1">
                <a:latin typeface="HP001 5 hàng" pitchFamily="34" charset="0"/>
              </a:rPr>
              <a:t>Lá xanh va vào nhau.    </a:t>
            </a:r>
            <a:endParaRPr lang="vi-VN" b="1">
              <a:latin typeface="HP001 5 hàng" pitchFamily="34" charset="0"/>
            </a:endParaRPr>
          </a:p>
          <a:p>
            <a:pPr algn="just">
              <a:spcBef>
                <a:spcPct val="50000"/>
              </a:spcBef>
            </a:pPr>
            <a:endParaRPr lang="vi-VN" b="1">
              <a:latin typeface="HP001 5 hàng" pitchFamily="34" charset="0"/>
            </a:endParaRPr>
          </a:p>
          <a:p>
            <a:pPr algn="just">
              <a:spcBef>
                <a:spcPct val="50000"/>
              </a:spcBef>
            </a:pPr>
            <a:r>
              <a:rPr lang="vi-VN" b="1">
                <a:latin typeface="HP001 5 hàng" pitchFamily="34" charset="0"/>
              </a:rPr>
              <a:t>				</a:t>
            </a:r>
            <a:r>
              <a:rPr lang="en-US" b="1">
                <a:latin typeface="HP001 5 hàng" pitchFamily="34" charset="0"/>
              </a:rPr>
              <a:t>Tiếng nhạc dồn réo rắt</a:t>
            </a:r>
            <a:endParaRPr lang="vi-VN" b="1">
              <a:latin typeface="HP001 5 hàng" pitchFamily="34" charset="0"/>
            </a:endParaRPr>
          </a:p>
          <a:p>
            <a:pPr algn="just">
              <a:spcBef>
                <a:spcPct val="50000"/>
              </a:spcBef>
            </a:pPr>
            <a:r>
              <a:rPr lang="vi-VN" b="1">
                <a:latin typeface="HP001 5 hàng" pitchFamily="34" charset="0"/>
              </a:rPr>
              <a:t>				</a:t>
            </a:r>
            <a:r>
              <a:rPr lang="en-US" b="1">
                <a:latin typeface="HP001 5 hàng" pitchFamily="34" charset="0"/>
              </a:rPr>
              <a:t>Người Cương cũng rung theo </a:t>
            </a:r>
            <a:endParaRPr lang="vi-VN" b="1">
              <a:latin typeface="HP001 5 hàng" pitchFamily="34" charset="0"/>
            </a:endParaRPr>
          </a:p>
          <a:p>
            <a:pPr algn="just">
              <a:spcBef>
                <a:spcPct val="50000"/>
              </a:spcBef>
            </a:pPr>
            <a:r>
              <a:rPr lang="vi-VN" b="1">
                <a:latin typeface="HP001 5 hàng" pitchFamily="34" charset="0"/>
              </a:rPr>
              <a:t>				</a:t>
            </a:r>
            <a:r>
              <a:rPr lang="en-US" b="1">
                <a:latin typeface="HP001 5 hàng" pitchFamily="34" charset="0"/>
              </a:rPr>
              <a:t>Viên bi lăn trên đất</a:t>
            </a:r>
            <a:endParaRPr lang="vi-VN" b="1">
              <a:latin typeface="HP001 5 hàng" pitchFamily="34" charset="0"/>
            </a:endParaRPr>
          </a:p>
          <a:p>
            <a:pPr algn="just">
              <a:spcBef>
                <a:spcPct val="50000"/>
              </a:spcBef>
            </a:pPr>
            <a:r>
              <a:rPr lang="vi-VN" b="1">
                <a:latin typeface="HP001 5 hàng" pitchFamily="34" charset="0"/>
              </a:rPr>
              <a:t>				</a:t>
            </a:r>
            <a:r>
              <a:rPr lang="en-US" b="1">
                <a:latin typeface="HP001 5 hàng" pitchFamily="34" charset="0"/>
              </a:rPr>
              <a:t>Rồi nằm im, trong veo…</a:t>
            </a:r>
          </a:p>
          <a:p>
            <a:pPr algn="just">
              <a:spcBef>
                <a:spcPct val="50000"/>
              </a:spcBef>
            </a:pPr>
            <a:r>
              <a:rPr lang="en-US" b="1">
                <a:latin typeface="HP001 5 hàng" pitchFamily="34" charset="0"/>
              </a:rPr>
              <a:t>                       </a:t>
            </a:r>
            <a:r>
              <a:rPr lang="vi-VN" b="1">
                <a:latin typeface="HP001 5 hàng" pitchFamily="34" charset="0"/>
              </a:rPr>
              <a:t>			</a:t>
            </a:r>
            <a:r>
              <a:rPr lang="en-US" b="1">
                <a:latin typeface="HP001 5 hàng" pitchFamily="34" charset="0"/>
              </a:rPr>
              <a:t>    Võ Văn Trực</a:t>
            </a:r>
          </a:p>
        </p:txBody>
      </p:sp>
      <p:cxnSp>
        <p:nvCxnSpPr>
          <p:cNvPr id="9" name="Straight Connector 8"/>
          <p:cNvCxnSpPr>
            <a:cxnSpLocks noChangeShapeType="1"/>
          </p:cNvCxnSpPr>
          <p:nvPr/>
        </p:nvCxnSpPr>
        <p:spPr bwMode="auto">
          <a:xfrm rot="5400000">
            <a:off x="-1027906" y="3466306"/>
            <a:ext cx="6934200" cy="1588"/>
          </a:xfrm>
          <a:prstGeom prst="line">
            <a:avLst/>
          </a:prstGeom>
          <a:noFill/>
          <a:ln w="57150" algn="ctr">
            <a:solidFill>
              <a:srgbClr val="00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Straight Arrow Connector 10"/>
          <p:cNvCxnSpPr>
            <a:cxnSpLocks noChangeShapeType="1"/>
          </p:cNvCxnSpPr>
          <p:nvPr/>
        </p:nvCxnSpPr>
        <p:spPr bwMode="auto">
          <a:xfrm>
            <a:off x="2438400" y="754063"/>
            <a:ext cx="1295400" cy="1587"/>
          </a:xfrm>
          <a:prstGeom prst="straightConnector1">
            <a:avLst/>
          </a:prstGeom>
          <a:noFill/>
          <a:ln w="38100" algn="ctr">
            <a:solidFill>
              <a:srgbClr val="FF0000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514600" y="793750"/>
            <a:ext cx="1600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vi-VN" sz="4000" b="1">
                <a:solidFill>
                  <a:srgbClr val="000066"/>
                </a:solidFill>
                <a:latin typeface="HP001 5 hàng" pitchFamily="34" charset="0"/>
              </a:rPr>
              <a:t>2 ô</a:t>
            </a:r>
            <a:endParaRPr lang="en-US" sz="4000">
              <a:solidFill>
                <a:srgbClr val="000066"/>
              </a:solidFill>
              <a:latin typeface="HP001 5 hàng" pitchFamily="34" charset="0"/>
            </a:endParaRPr>
          </a:p>
        </p:txBody>
      </p:sp>
      <p:pic>
        <p:nvPicPr>
          <p:cNvPr id="7174" name="Picture 88" descr="Picture3"/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0" y="586740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91" descr="Picture3"/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86740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Picture 88" descr="Picture3"/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7" name="Picture 91" descr="Picture3"/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8153400" y="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Arrow Connector 9"/>
          <p:cNvCxnSpPr>
            <a:cxnSpLocks noChangeShapeType="1"/>
          </p:cNvCxnSpPr>
          <p:nvPr/>
        </p:nvCxnSpPr>
        <p:spPr bwMode="auto">
          <a:xfrm rot="5400000">
            <a:off x="4595813" y="2371725"/>
            <a:ext cx="715962" cy="1588"/>
          </a:xfrm>
          <a:prstGeom prst="straightConnector1">
            <a:avLst/>
          </a:prstGeom>
          <a:noFill/>
          <a:ln w="38100" algn="ctr">
            <a:solidFill>
              <a:srgbClr val="FF0000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Arrow Connector 14"/>
          <p:cNvCxnSpPr>
            <a:cxnSpLocks noChangeShapeType="1"/>
          </p:cNvCxnSpPr>
          <p:nvPr/>
        </p:nvCxnSpPr>
        <p:spPr bwMode="auto">
          <a:xfrm rot="5400000">
            <a:off x="4596606" y="4414044"/>
            <a:ext cx="714375" cy="1588"/>
          </a:xfrm>
          <a:prstGeom prst="straightConnector1">
            <a:avLst/>
          </a:prstGeom>
          <a:noFill/>
          <a:ln w="38100" algn="ctr">
            <a:solidFill>
              <a:srgbClr val="FF0000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3962400" y="2190750"/>
            <a:ext cx="990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vi-VN" sz="2000" b="1">
                <a:solidFill>
                  <a:srgbClr val="FF0000"/>
                </a:solidFill>
                <a:latin typeface="HP001 5 hàng" pitchFamily="34" charset="0"/>
              </a:rPr>
              <a:t>1 dòng</a:t>
            </a:r>
            <a:endParaRPr lang="en-US" sz="2000">
              <a:solidFill>
                <a:srgbClr val="FF0000"/>
              </a:solidFill>
              <a:latin typeface="HP001 5 hàng" pitchFamily="34" charset="0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3886200" y="4267200"/>
            <a:ext cx="914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vi-VN" sz="2000" b="1">
                <a:solidFill>
                  <a:srgbClr val="FF0000"/>
                </a:solidFill>
                <a:latin typeface="HP001 5 hàng" pitchFamily="34" charset="0"/>
              </a:rPr>
              <a:t>1 dòng</a:t>
            </a:r>
            <a:endParaRPr lang="en-US" sz="2000">
              <a:solidFill>
                <a:srgbClr val="FF0000"/>
              </a:solidFill>
              <a:latin typeface="HP001 5 hàng" pitchFamily="34" charset="0"/>
            </a:endParaRPr>
          </a:p>
        </p:txBody>
      </p:sp>
      <p:cxnSp>
        <p:nvCxnSpPr>
          <p:cNvPr id="18" name="Straight Arrow Connector 17"/>
          <p:cNvCxnSpPr>
            <a:cxnSpLocks noChangeShapeType="1"/>
          </p:cNvCxnSpPr>
          <p:nvPr/>
        </p:nvCxnSpPr>
        <p:spPr bwMode="auto">
          <a:xfrm flipV="1">
            <a:off x="2433638" y="6462713"/>
            <a:ext cx="2519362" cy="14287"/>
          </a:xfrm>
          <a:prstGeom prst="straightConnector1">
            <a:avLst/>
          </a:prstGeom>
          <a:noFill/>
          <a:ln w="38100" algn="ctr">
            <a:solidFill>
              <a:srgbClr val="FF0000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819400" y="6454775"/>
            <a:ext cx="2209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HP001 5 hàng" pitchFamily="34" charset="0"/>
              </a:rPr>
              <a:t>4 </a:t>
            </a:r>
            <a:r>
              <a:rPr lang="en-US" sz="2800" b="1">
                <a:solidFill>
                  <a:srgbClr val="FF0000"/>
                </a:solidFill>
                <a:latin typeface="HP001 5 hàng" pitchFamily="34" charset="0"/>
              </a:rPr>
              <a:t>ô</a:t>
            </a:r>
            <a:endParaRPr lang="en-US" sz="2800">
              <a:solidFill>
                <a:srgbClr val="FF0000"/>
              </a:solidFill>
              <a:latin typeface="HP001 5 hàng" pitchFamily="34" charset="0"/>
            </a:endParaRPr>
          </a:p>
        </p:txBody>
      </p:sp>
      <p:sp>
        <p:nvSpPr>
          <p:cNvPr id="7184" name="Text Box 4"/>
          <p:cNvSpPr txBox="1">
            <a:spLocks noChangeArrowheads="1"/>
          </p:cNvSpPr>
          <p:nvPr/>
        </p:nvSpPr>
        <p:spPr bwMode="auto">
          <a:xfrm>
            <a:off x="3962400" y="152400"/>
            <a:ext cx="24161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FF0000"/>
                </a:solidFill>
                <a:latin typeface="HP001 4 hàng" pitchFamily="34" charset="0"/>
              </a:rPr>
              <a:t>Nghe nhạc</a:t>
            </a:r>
          </a:p>
        </p:txBody>
      </p:sp>
    </p:spTree>
    <p:extLst>
      <p:ext uri="{BB962C8B-B14F-4D97-AF65-F5344CB8AC3E}">
        <p14:creationId xmlns:p14="http://schemas.microsoft.com/office/powerpoint/2010/main" val="3866516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6" grpId="0"/>
      <p:bldP spid="17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4">
            <a:extLst>
              <a:ext uri="{FF2B5EF4-FFF2-40B4-BE49-F238E27FC236}">
                <a16:creationId xmlns:a16="http://schemas.microsoft.com/office/drawing/2014/main" id="{7603A60A-8E6E-4181-867F-9CA7075C0E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199" y="1143000"/>
            <a:ext cx="5021263" cy="4724400"/>
          </a:xfrm>
          <a:prstGeom prst="wedgeRoundRectCallout">
            <a:avLst>
              <a:gd name="adj1" fmla="val -66728"/>
              <a:gd name="adj2" fmla="val -3223"/>
              <a:gd name="adj3" fmla="val 16667"/>
            </a:avLst>
          </a:prstGeom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buFontTx/>
              <a:buChar char="-"/>
              <a:defRPr/>
            </a:pP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Lưng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ngực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eaLnBrk="1" hangingPunct="1">
              <a:buFontTx/>
              <a:buChar char="-"/>
              <a:defRPr/>
            </a:pP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hơi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cúi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buFontTx/>
              <a:buChar char="-"/>
              <a:defRPr/>
            </a:pP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25 – 30 cm.</a:t>
            </a:r>
          </a:p>
          <a:p>
            <a:pPr eaLnBrk="1" hangingPunct="1">
              <a:buFontTx/>
              <a:buChar char="-"/>
              <a:defRPr/>
            </a:pP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buFontTx/>
              <a:buChar char="-"/>
              <a:defRPr/>
            </a:pP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buFontTx/>
              <a:buChar char="-"/>
              <a:defRPr/>
            </a:pP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thoải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mái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i="1" dirty="0">
              <a:solidFill>
                <a:srgbClr val="0000CC"/>
              </a:solidFill>
            </a:endParaRPr>
          </a:p>
          <a:p>
            <a:pPr eaLnBrk="1" hangingPunct="1">
              <a:defRPr/>
            </a:pPr>
            <a:endParaRPr lang="en-US" dirty="0">
              <a:solidFill>
                <a:srgbClr val="0000CC"/>
              </a:solidFill>
              <a:cs typeface="Times New Roman" pitchFamily="18" charset="0"/>
            </a:endParaRPr>
          </a:p>
        </p:txBody>
      </p:sp>
      <p:pic>
        <p:nvPicPr>
          <p:cNvPr id="10" name="Picture 2" descr="Hinh ngoi">
            <a:extLst>
              <a:ext uri="{FF2B5EF4-FFF2-40B4-BE49-F238E27FC236}">
                <a16:creationId xmlns:a16="http://schemas.microsoft.com/office/drawing/2014/main" id="{6726FACC-99BB-48CD-88C4-5BF4728E69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" y="1143000"/>
            <a:ext cx="32004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WordArt 4"/>
          <p:cNvSpPr>
            <a:spLocks noChangeArrowheads="1" noChangeShapeType="1" noTextEdit="1"/>
          </p:cNvSpPr>
          <p:nvPr/>
        </p:nvSpPr>
        <p:spPr bwMode="auto">
          <a:xfrm>
            <a:off x="1295400" y="98425"/>
            <a:ext cx="6629400" cy="771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TƯ THẾ NGỒI VIẾT</a:t>
            </a:r>
            <a:endParaRPr lang="en-US" sz="27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2024</TotalTime>
  <Words>757</Words>
  <Application>Microsoft Office PowerPoint</Application>
  <PresentationFormat>On-screen Show (4:3)</PresentationFormat>
  <Paragraphs>166</Paragraphs>
  <Slides>15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HP001 4 hàng</vt:lpstr>
      <vt:lpstr>HP001 5 hàng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Soát lỗi: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NGUYỆT HƯƠNG</dc:creator>
  <cp:lastModifiedBy>admin</cp:lastModifiedBy>
  <cp:revision>116</cp:revision>
  <dcterms:created xsi:type="dcterms:W3CDTF">2017-10-18T01:20:53Z</dcterms:created>
  <dcterms:modified xsi:type="dcterms:W3CDTF">2022-02-23T03:56:57Z</dcterms:modified>
</cp:coreProperties>
</file>