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2" r:id="rId6"/>
    <p:sldMasterId id="2147483724" r:id="rId7"/>
    <p:sldMasterId id="2147483736" r:id="rId8"/>
    <p:sldMasterId id="2147483749" r:id="rId9"/>
    <p:sldMasterId id="2147483761" r:id="rId10"/>
    <p:sldMasterId id="2147483774" r:id="rId11"/>
    <p:sldMasterId id="2147483787" r:id="rId12"/>
    <p:sldMasterId id="2147483799" r:id="rId13"/>
    <p:sldMasterId id="2147483812" r:id="rId14"/>
  </p:sldMasterIdLst>
  <p:notesMasterIdLst>
    <p:notesMasterId r:id="rId39"/>
  </p:notesMasterIdLst>
  <p:sldIdLst>
    <p:sldId id="307" r:id="rId15"/>
    <p:sldId id="281" r:id="rId16"/>
    <p:sldId id="308" r:id="rId17"/>
    <p:sldId id="421" r:id="rId18"/>
    <p:sldId id="397" r:id="rId19"/>
    <p:sldId id="398" r:id="rId20"/>
    <p:sldId id="399" r:id="rId21"/>
    <p:sldId id="400" r:id="rId22"/>
    <p:sldId id="403" r:id="rId23"/>
    <p:sldId id="404" r:id="rId24"/>
    <p:sldId id="401" r:id="rId25"/>
    <p:sldId id="402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300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AB"/>
    <a:srgbClr val="FADADF"/>
    <a:srgbClr val="E2EBF8"/>
    <a:srgbClr val="FF8B5E"/>
    <a:srgbClr val="7DBDED"/>
    <a:srgbClr val="C8E0FA"/>
    <a:srgbClr val="F7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24" autoAdjust="0"/>
    <p:restoredTop sz="88827" autoAdjust="0"/>
  </p:normalViewPr>
  <p:slideViewPr>
    <p:cSldViewPr snapToGrid="0" showGuides="1">
      <p:cViewPr varScale="1">
        <p:scale>
          <a:sx n="65" d="100"/>
          <a:sy n="65" d="100"/>
        </p:scale>
        <p:origin x="474" y="72"/>
      </p:cViewPr>
      <p:guideLst>
        <p:guide orient="horz" pos="2074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B239-95F5-4B87-84F9-5EE3B72B856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BCEF-4473-48F1-9201-1E1C1865F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0F778-735D-46B2-8DE5-714A074A1A7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7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83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61BDB-D7C6-4E6F-8741-156C0098E32D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4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F6A867-80AE-439A-ACAB-CDCD0D1CF2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80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5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4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9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7A25D-CD4A-4C9A-B83B-12A421A60B4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52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A6AE6-461A-44AD-AD46-0642EA9CBC2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A2BB4-0AF5-4CFD-A28D-2FE35E4570A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85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3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10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8609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7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108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769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3876E-CD02-4D2F-800B-8FC413766A2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012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22597-9D8A-49CD-A88C-A3680B3BA94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766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B8AEE-AE07-41FF-8F9D-62F5249B31E9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30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1DF72-4992-4D9B-B338-29945DDE2A1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14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F4FC9-0EAD-4483-85C2-A20565B1DFF4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2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43AC81-DA09-4B3D-B485-CD1FDB06D59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105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F46A7-7E24-49EB-91E5-F224DF9050B1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022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E51231-6B29-4E41-8C3B-3565ACFAEF4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2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0E53-C2F0-4A6D-9752-E22EA904F622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7818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5DA1E-97E9-44DF-9646-90AD3A2D026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5034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9C9EF-DB2B-4393-B1FE-6D072E1E16D8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527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EBEBF-1F35-4F10-86DD-FA864164F59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106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90ADED-8595-4252-BE5C-50DE54FE0B5B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849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F918DD-618C-4765-B3EE-B72FC2B9E17A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523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73032-E14F-433F-9226-4A5635A0785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6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AAD983-1F2A-47E9-BDB0-896A421201F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803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AE49D9-BD36-4FDF-B9D9-A65AC55E9A98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793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38083-EFBE-439F-969E-4F80C501125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033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6BB64-84B5-4BE7-A398-0551CA217BDB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450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28747-206C-4071-8A4D-C98EC349E41D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264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647043-8BE0-4D39-9E66-023588995A5D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002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16416-4777-4EC3-A1BE-78E926AA7B7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350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2D50-332B-4441-A822-98F96009E09C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951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F6CB5F-7C45-4F88-9950-134079F6FF5C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323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18409A-57F9-4965-ABA4-8D9D2A5BC37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13045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E9E52-80A8-4415-85FE-23C727E1D2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0191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6939E-5ABB-4DE2-90FE-1E83D1AEB0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1447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8B351-8E59-4E5E-ADAA-6AD05DA4724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71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E0E53-0E4C-47B5-B261-1A9E2BBD9B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308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83962-06E3-4BE0-AED9-FB5F8E007C6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4949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C4CB1-74D5-4251-AE11-AF300D6E95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4259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8076C-294D-419C-9F43-CEF78D769BE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1103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CBB30-D838-49B0-B48F-B7572C59FD0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9682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DBFBB-F256-4F60-9F25-A7918820204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8522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08A450-855B-478E-AA3D-C306E062A3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9929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21D30-BE66-4526-8F8A-EA38FF4F1D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262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6CC61-7E8A-4F43-B8CF-FD075FD984E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7044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EF542B-0854-4A92-80F1-E116E8F36C3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5840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8C868-EE20-4F02-A31A-D4AF2E7F34E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701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4235DF-0EB8-44BC-A5FB-F42DB7314BA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5277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8F70C6-ABDF-4456-B784-E6E6457C9D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8686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8F5C7-955C-48D5-96A5-CA3424C39BC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5409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837A9-23D3-4B30-813D-7F4C3EDCDB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827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24A54-1B76-4D75-98CF-67DC3AE390E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7632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7FC89-13FD-447F-A449-7123BBE17D2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57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3E06-FD8C-46EA-95FA-E8E5A5416C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5219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69C202-5DA7-4684-BFEA-8E6B94AD24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3970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A1F29F-3183-4DA2-90AD-947D30162F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3987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A515C-9406-4722-9A04-1AC9F63EA2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20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FB4B9-50E6-48C8-98D5-C163956180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5052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2B8E2-5082-4B28-9E87-B8150371F8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2699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3C63B-109A-4F4D-8F22-0F714FA786A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9890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6888B-ED9D-429C-AE1E-9EE64799400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6177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3C040-2CFF-4B40-8DC9-3282F410AD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1445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59C9C-64D0-42B4-9376-77F1DD207C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10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0D7B5-CC25-4297-9F12-AFB6ECB54B1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3229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A28725-5FA6-4169-B41F-136E50D60A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5178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DC372-8A13-414C-8197-E553C5304A8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5595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45339-6363-432A-9B38-202BA1931D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293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1D7F-9042-4CB5-8918-64645CA79C81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F42F-BBDC-4E7E-82EE-63A67443CD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35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314E-1104-4B68-A925-3765DBF29E45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BBAD-AA13-429B-BEA1-5D17C0A913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7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40DAC-163A-4B81-88A1-4F1709F94916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9906-25EE-4398-B0FF-6432D556B3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55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DC37-D8D5-476D-8190-08B65A4303C4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5569-6421-433E-8519-57FD903B3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33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27BE-14BA-47FD-84D0-8C64267DDC65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C4DA3-27EE-4D7B-AC31-BF5C9242FD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2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947A-83A7-40D0-8999-C4BA57335B99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FEDD-9CFF-496C-A3C6-3C2BB7852E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1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5B78-C380-4E0A-A534-4A5D7F39AA55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C1C0-0D1E-4891-824F-C8F60456DF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7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2669-8E66-41AF-9A01-8C161E95437E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1F371-70A0-4A75-94A4-72BC29855E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76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475E-B650-4651-88B2-958B629BA4AA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7A74-6799-4185-B6D0-0303A0FF83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5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62DC-C2F1-4392-A914-6230C9E75708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CB88-D40E-4D75-92F2-8A077811BB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5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8A1E-C411-489E-B5AE-B9CBEE035B70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F86F-F5DE-435F-AB92-6EF741BB22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8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7368C-9B17-4E06-9D5E-726A385303F5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F7072-EE97-4EC9-A0F1-9CCA08DD6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7975-435E-483C-981B-47276D6EBCC2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A026-F139-4617-AACB-022E5ACB93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30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D539-477B-412B-99F2-1AD702C5680A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256D-E059-40B2-A50B-F2A2FC61CA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2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5751B4-D371-4CE6-B85E-9E468D3B7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7972-3AAE-48C9-B99A-865A0858B217}" type="datetime1">
              <a:rPr lang="en-US" altLang="zh-CN" smtClean="0"/>
              <a:pPr>
                <a:defRPr/>
              </a:pPr>
              <a:t>1/25/2022</a:t>
            </a:fld>
            <a:endParaRPr lang="vi-VN" altLang="zh-C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BADCBA-9778-49BA-9210-C27ECAB6F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FE4688-9F46-498E-803B-2643635EB3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524D6D-34DD-48FC-8D46-DD7028C9566F}" type="slidenum">
              <a:rPr lang="vi-VN" altLang="zh-CN" smtClean="0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35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90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62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07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13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3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9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73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71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40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55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3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9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81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90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35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22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66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13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28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258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3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0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14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949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01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152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00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6038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847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080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6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416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00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1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64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523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102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47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555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17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1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43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55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3876E-CD02-4D2F-800B-8FC413766A2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521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22597-9D8A-49CD-A88C-A3680B3BA94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977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B8AEE-AE07-41FF-8F9D-62F5249B31E9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169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1DF72-4992-4D9B-B338-29945DDE2A1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69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F4FC9-0EAD-4483-85C2-A20565B1DFF4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015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43AC81-DA09-4B3D-B485-CD1FDB06D59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F46A7-7E24-49EB-91E5-F224DF9050B1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15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E51231-6B29-4E41-8C3B-3565ACFAEF4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0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0E53-C2F0-4A6D-9752-E22EA904F622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43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5DA1E-97E9-44DF-9646-90AD3A2D026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5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9C9EF-DB2B-4393-B1FE-6D072E1E16D8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724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EBEBF-1F35-4F10-86DD-FA864164F59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4013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08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00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26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07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56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C9E53-CCAB-491A-84B0-C3222A5472E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1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CC3C4-5281-4D52-A8A4-0D771F05AF2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F2C78-B39B-48B9-A06F-922669293E2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37B6-C21F-4B44-8D07-35E2E6640D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27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788A78-9AB0-429F-B27F-5D6410DBCFC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86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2EF6DB5-A45F-42A5-ADF4-85C0ECA1C922}" type="datetimeFigureOut">
              <a:rPr lang="en-US" smtClean="0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25DDC18-8B0A-43D9-9CEB-3689B02F3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0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08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C9E53-CCAB-491A-84B0-C3222A5472E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9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5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1.jpe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9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2540635" y="241487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52" y="2541204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95" y="1061720"/>
            <a:ext cx="5637530" cy="2748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0540" y="1278890"/>
            <a:ext cx="45383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Chào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mừng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vi-VN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đến với tiết học hôm nay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918" y="170564"/>
            <a:ext cx="5638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en-US" altLang="en-US" sz="2200" b="1" noProof="0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ướng dẫn viết -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895" y="898902"/>
            <a:ext cx="10304651" cy="5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21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B2640720-FDF0-473E-8D08-BBF2287A1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1" y="152400"/>
            <a:ext cx="54963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Q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422900" y="3265489"/>
            <a:ext cx="473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571768" y="1680439"/>
            <a:ext cx="741500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66FF"/>
                </a:solidFill>
                <a:latin typeface="HP001 4 hàng" panose="020B0603050302020204" pitchFamily="34" charset="0"/>
              </a:rPr>
              <a:t>Gồm</a:t>
            </a:r>
            <a:r>
              <a:rPr lang="en-US" altLang="en-US" sz="40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2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-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1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cong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kín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phần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cuối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vào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bụng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chữ</a:t>
            </a:r>
            <a:endParaRPr lang="en-US" altLang="en-US" sz="4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err="1" smtClean="0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2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66FF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0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0066FF"/>
                </a:solidFill>
                <a:latin typeface="HP001 4 hàng" panose="020B0603050302020204" pitchFamily="34" charset="0"/>
              </a:rPr>
              <a:t>ngang</a:t>
            </a:r>
            <a:r>
              <a:rPr lang="en-US" altLang="en-US" sz="40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.</a:t>
            </a:r>
            <a:endParaRPr lang="en-US" altLang="en-US" sz="4000" b="1" dirty="0">
              <a:solidFill>
                <a:srgbClr val="0066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3074" name="Picture 2" descr="CẤU TẠO CHỮ Q - LUYÊN VIẾT CHỮ ĐẸP - Diệu Trang - BLOG ĐOÁ SEN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1450705"/>
            <a:ext cx="4050339" cy="45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ƯỚNG DẪN VIẾT CHỮ HOA Q - CỠ CHỮ 2,5 LY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368" y="893646"/>
            <a:ext cx="10341103" cy="58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403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917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chữ: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91147" y="2375453"/>
            <a:ext cx="824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Ô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91147" y="3746041"/>
            <a:ext cx="803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9888" y="5103377"/>
            <a:ext cx="84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879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" name="PA_库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56" y="2204733"/>
            <a:ext cx="4359442" cy="435944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687453" y="293790"/>
            <a:ext cx="8504547" cy="3387725"/>
          </a:xfrm>
          <a:prstGeom prst="cloudCallout">
            <a:avLst>
              <a:gd name="adj1" fmla="val -50512"/>
              <a:gd name="adj2" fmla="val 56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charset="0"/>
                <a:ea typeface="微软雅黑"/>
                <a:cs typeface="HP001 4 hàng" panose="020B0603050302020204" charset="0"/>
              </a:rPr>
              <a:t>Tìm hiểu từ ứng dụng: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4 hàng" panose="020B0603050302020204" charset="0"/>
                <a:ea typeface="微软雅黑"/>
                <a:cs typeface="HP001 4 hàng" panose="020B0603050302020204" charset="0"/>
              </a:rPr>
              <a:t>Lãn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4 hàng" panose="020B0603050302020204" charset="0"/>
                <a:ea typeface="微软雅黑"/>
                <a:cs typeface="HP001 4 hàng" panose="020B060305030202020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4 hàng" panose="020B0603050302020204" charset="0"/>
                <a:ea typeface="微软雅黑"/>
                <a:cs typeface="HP001 4 hàng" panose="020B0603050302020204" charset="0"/>
              </a:rPr>
              <a:t>Ông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charset="0"/>
                <a:ea typeface="微软雅黑"/>
                <a:cs typeface="HP001 4 hàng" panose="020B0603050302020204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charset="0"/>
              <a:ea typeface="微软雅黑"/>
              <a:cs typeface="HP001 4 hàng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3475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" y="692646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516" y="4960544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19" y="1194908"/>
            <a:ext cx="2200859" cy="111918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6" y="2799376"/>
            <a:ext cx="1157288" cy="875385"/>
          </a:xfrm>
          <a:prstGeom prst="rect">
            <a:avLst/>
          </a:prstGeom>
        </p:spPr>
      </p:pic>
      <p:sp>
        <p:nvSpPr>
          <p:cNvPr id="26" name="矩形: 圆角 17"/>
          <p:cNvSpPr/>
          <p:nvPr/>
        </p:nvSpPr>
        <p:spPr>
          <a:xfrm>
            <a:off x="5147305" y="206478"/>
            <a:ext cx="6926195" cy="3972988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矩形: 圆角 17"/>
          <p:cNvSpPr/>
          <p:nvPr/>
        </p:nvSpPr>
        <p:spPr>
          <a:xfrm>
            <a:off x="565408" y="5852230"/>
            <a:ext cx="4139328" cy="790730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858" y="4401519"/>
            <a:ext cx="2277617" cy="227761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09186" y="5811963"/>
            <a:ext cx="44829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vi-VN" sz="3200" b="1" dirty="0" err="1" smtClean="0">
                <a:latin typeface="HP001 4 hàng" panose="020B0603050302020204" pitchFamily="34" charset="0"/>
              </a:rPr>
              <a:t>Lãn</a:t>
            </a:r>
            <a:r>
              <a:rPr lang="en-US" altLang="vi-VN" sz="3200" b="1" dirty="0" smtClean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 smtClean="0">
                <a:latin typeface="HP001 4 hàng" panose="020B0603050302020204" pitchFamily="34" charset="0"/>
              </a:rPr>
              <a:t>Ông</a:t>
            </a:r>
            <a:endParaRPr lang="en-US" altLang="vi-VN" sz="3200" b="1" dirty="0">
              <a:latin typeface="HP001 4 hàng" panose="020B060305030202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5422652" y="1725098"/>
            <a:ext cx="6445014" cy="222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Thượng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Lãn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</a:t>
            </a:r>
            <a:r>
              <a:rPr lang="en-US" altLang="en-US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</a:t>
            </a:r>
            <a:r>
              <a:rPr lang="en-US" altLang="en-US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Lê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Hữu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Trác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(1720-1792)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lương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y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đời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Lê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nay,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phố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cổ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Lãn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vi-VN" altLang="en-US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2" name="Picture 3" descr="lãn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7" y="-1647"/>
            <a:ext cx="4016491" cy="563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8737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458622" y="1975252"/>
            <a:ext cx="62287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“</a:t>
            </a:r>
            <a:r>
              <a:rPr lang="en-US" altLang="vi-VN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Lãn</a:t>
            </a:r>
            <a:r>
              <a:rPr lang="en-US" altLang="vi-VN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”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400349" y="4201772"/>
            <a:ext cx="10161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vi-VN" b="1" noProof="0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Ô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g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 2 li rưỡi, các chữ còn lại cao 1 li.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477079" y="3672819"/>
            <a:ext cx="58953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Nhận xét độ cao các con chữ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88712" y="5312452"/>
            <a:ext cx="1081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Khoảng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thế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264672" y="2783535"/>
            <a:ext cx="73765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“</a:t>
            </a:r>
            <a:r>
              <a:rPr lang="en-US" altLang="vi-VN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Lãn</a:t>
            </a:r>
            <a:r>
              <a:rPr lang="en-US" altLang="vi-VN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Ông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”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2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Lãn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lang="en-US" altLang="vi-VN" b="1" dirty="0" err="1" smtClean="0">
                <a:solidFill>
                  <a:srgbClr val="000000"/>
                </a:solidFill>
                <a:latin typeface="HP001 4 hàng" panose="020B0603050302020204" pitchFamily="34" charset="0"/>
              </a:rPr>
              <a:t>Ông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606826" y="6166163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 chữ cách nhau 1 con chữ o tưởng tượng.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9" name="Picture 6" descr="lã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19" y="103277"/>
            <a:ext cx="5804851" cy="184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  <p:bldP spid="7" grpId="0"/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648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từ: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91147" y="2375453"/>
            <a:ext cx="2257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Lãn</a:t>
            </a:r>
            <a:r>
              <a:rPr lang="en-US" altLang="en-US" sz="3200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Ông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280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21667" y="9601253"/>
            <a:ext cx="12192000" cy="260078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>
            <a:fillRect/>
          </a:stretch>
        </p:blipFill>
        <p:spPr>
          <a:xfrm>
            <a:off x="-358633" y="-115"/>
            <a:ext cx="1566864" cy="11196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23816" y="440621"/>
            <a:ext cx="5724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Tìm hiểu câu ứng dụng: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1772246" y="1190653"/>
            <a:ext cx="9328728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Ổi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Quảng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Ba,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Hồ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Tây</a:t>
            </a:r>
            <a:endParaRPr lang="en-US" altLang="en-US" sz="4800" b="1" dirty="0">
              <a:solidFill>
                <a:schemeClr val="hlin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Rectangle 104"/>
          <p:cNvSpPr>
            <a:spLocks noChangeArrowheads="1"/>
          </p:cNvSpPr>
          <p:nvPr/>
        </p:nvSpPr>
        <p:spPr bwMode="auto">
          <a:xfrm>
            <a:off x="555087" y="2104968"/>
            <a:ext cx="10862102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Hàng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Đào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tơ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lụa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say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lòng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người</a:t>
            </a:r>
            <a:r>
              <a:rPr lang="en-US" altLang="en-US" sz="48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. </a:t>
            </a:r>
            <a:endParaRPr lang="en-US" altLang="en-US" sz="4800" b="1" dirty="0">
              <a:solidFill>
                <a:schemeClr val="hlink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5" name="组合 24"/>
          <p:cNvGrpSpPr/>
          <p:nvPr/>
        </p:nvGrpSpPr>
        <p:grpSpPr>
          <a:xfrm>
            <a:off x="0" y="4753802"/>
            <a:ext cx="12192000" cy="1733494"/>
            <a:chOff x="0" y="5158297"/>
            <a:chExt cx="12192000" cy="1699703"/>
          </a:xfrm>
        </p:grpSpPr>
        <p:pic>
          <p:nvPicPr>
            <p:cNvPr id="16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17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8" name="矩形: 圆角 17"/>
          <p:cNvSpPr/>
          <p:nvPr/>
        </p:nvSpPr>
        <p:spPr>
          <a:xfrm>
            <a:off x="202664" y="4569816"/>
            <a:ext cx="11543337" cy="190923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513166" y="4842912"/>
            <a:ext cx="1286313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ngợi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altLang="en-US" sz="4000" b="1" dirty="0" smtClean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en-US" altLang="en-US" sz="4000" b="1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42" y="4320640"/>
            <a:ext cx="2339514" cy="23395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44" y="2880966"/>
            <a:ext cx="3957513" cy="27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70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410265" y="3806515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Nh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ận xét độ cao các con chữ?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304247" y="245345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Những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?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046368" y="3274843"/>
            <a:ext cx="109601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Chữ </a:t>
            </a:r>
            <a:r>
              <a:rPr lang="en-US" altLang="vi-VN" b="1" noProof="0" dirty="0" err="1" smtClean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Ổi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Quảng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Bá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Hồ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Tây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Hàng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Đào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hoa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046368" y="4340552"/>
            <a:ext cx="10442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2 li rưỡi: chữ </a:t>
            </a:r>
            <a:r>
              <a:rPr lang="en-US" altLang="vi-VN" b="1" noProof="0" dirty="0" smtClean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Ô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</a:t>
            </a:r>
            <a:r>
              <a:rPr lang="en-US" altLang="vi-VN" b="1" noProof="0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Q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altLang="vi-VN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B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H, </a:t>
            </a:r>
            <a:r>
              <a:rPr lang="en-US" altLang="vi-VN" b="1" dirty="0" smtClean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T, Đ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g,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y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</a:t>
            </a:r>
            <a:r>
              <a:rPr lang="en-US" altLang="vi-VN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l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045434" y="6161469"/>
            <a:ext cx="8853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1 li : chữ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a, â,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o</a:t>
            </a:r>
            <a:r>
              <a:rPr lang="en-US" altLang="vi-VN" b="1" dirty="0" smtClean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, 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ơ, n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u, m, </a:t>
            </a:r>
            <a:r>
              <a:rPr kumimoji="0" lang="en-US" altLang="vi-V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i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045434" y="5004024"/>
            <a:ext cx="4361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1 li rưỡi: chữ t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graphicFrame>
        <p:nvGraphicFramePr>
          <p:cNvPr id="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8512"/>
              </p:ext>
            </p:extLst>
          </p:nvPr>
        </p:nvGraphicFramePr>
        <p:xfrm>
          <a:off x="619424" y="246345"/>
          <a:ext cx="11002304" cy="1511300"/>
        </p:xfrm>
        <a:graphic>
          <a:graphicData uri="http://schemas.openxmlformats.org/drawingml/2006/table">
            <a:tbl>
              <a:tblPr/>
              <a:tblGrid>
                <a:gridCol w="732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Rectangle 104"/>
          <p:cNvSpPr>
            <a:spLocks noChangeArrowheads="1"/>
          </p:cNvSpPr>
          <p:nvPr/>
        </p:nvSpPr>
        <p:spPr bwMode="auto">
          <a:xfrm>
            <a:off x="2764467" y="293843"/>
            <a:ext cx="563782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Ổi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Quảng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Bá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Hồ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Tây</a:t>
            </a:r>
            <a:endParaRPr lang="en-US" altLang="en-US" sz="3600" b="1" dirty="0">
              <a:solidFill>
                <a:schemeClr val="hlink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1968518" y="1018624"/>
            <a:ext cx="85105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Hàn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g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Đào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tơ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lụa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say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lòng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hlink"/>
                </a:solidFill>
                <a:latin typeface="HP001 4 hàng" panose="020B0603050302020204" pitchFamily="34" charset="0"/>
              </a:rPr>
              <a:t>người</a:t>
            </a:r>
            <a:r>
              <a:rPr lang="en-US" altLang="en-US" sz="3600" b="1" dirty="0" smtClean="0">
                <a:solidFill>
                  <a:schemeClr val="hlink"/>
                </a:solidFill>
                <a:latin typeface="HP001 4 hàng" panose="020B0603050302020204" pitchFamily="34" charset="0"/>
              </a:rPr>
              <a:t>. </a:t>
            </a:r>
            <a:endParaRPr lang="en-US" altLang="en-US" sz="3600" b="1" dirty="0">
              <a:solidFill>
                <a:schemeClr val="hlin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045434" y="5592599"/>
            <a:ext cx="8853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hơn</a:t>
            </a:r>
            <a:r>
              <a:rPr kumimoji="0" lang="en-US" alt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1 li : 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s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678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build="allAtOnce"/>
      <p:bldP spid="2" grpId="0" build="allAtOnce"/>
      <p:bldP spid="5" grpId="0" build="allAtOnce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88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câu: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1993209" y="2349499"/>
            <a:ext cx="50320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Ổi</a:t>
            </a:r>
            <a:r>
              <a:rPr lang="en-US" altLang="en-US" sz="32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Quảng</a:t>
            </a:r>
            <a:r>
              <a:rPr lang="en-US" altLang="en-US" sz="32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Bá</a:t>
            </a:r>
            <a:r>
              <a:rPr lang="en-US" altLang="en-US" sz="32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32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3200" b="1" noProof="0" dirty="0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 smtClean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973699" y="3056442"/>
            <a:ext cx="695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tơ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lụa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say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người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73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765176"/>
            <a:ext cx="91440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9"/>
          <p:cNvSpPr txBox="1">
            <a:spLocks noChangeArrowheads="1"/>
          </p:cNvSpPr>
          <p:nvPr/>
        </p:nvSpPr>
        <p:spPr bwMode="auto">
          <a:xfrm>
            <a:off x="1524000" y="11906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 thế ngồi viết và cách cầm bút</a:t>
            </a:r>
          </a:p>
        </p:txBody>
      </p:sp>
    </p:spTree>
    <p:extLst>
      <p:ext uri="{BB962C8B-B14F-4D97-AF65-F5344CB8AC3E}">
        <p14:creationId xmlns:p14="http://schemas.microsoft.com/office/powerpoint/2010/main" val="592944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Box 15"/>
          <p:cNvSpPr txBox="1">
            <a:spLocks noChangeArrowheads="1"/>
          </p:cNvSpPr>
          <p:nvPr/>
        </p:nvSpPr>
        <p:spPr bwMode="auto">
          <a:xfrm>
            <a:off x="6477000" y="533401"/>
            <a:ext cx="204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4" y="857674"/>
            <a:ext cx="8760542" cy="4821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6877" y="2523191"/>
            <a:ext cx="70939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vi-VN" alt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Thực hành viết vở</a:t>
            </a:r>
            <a:endParaRPr lang="en-US" altLang="en-US" sz="6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39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03"/>
            <a:ext cx="2508767" cy="1886315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9" y="3147245"/>
            <a:ext cx="6354399" cy="2315404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090559" y="3921515"/>
            <a:ext cx="488787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- Hoàn thành 2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trang vở.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60" y="1558627"/>
            <a:ext cx="3403832" cy="2269221"/>
          </a:xfrm>
          <a:prstGeom prst="rect">
            <a:avLst/>
          </a:prstGeom>
        </p:spPr>
      </p:pic>
      <p:pic>
        <p:nvPicPr>
          <p:cNvPr id="8" name="Picture 4" descr="t2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20" y="796413"/>
            <a:ext cx="551098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_Bé chung tay phòng _Cô Vy_ cùng Karofi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806" y="288656"/>
            <a:ext cx="11566902" cy="6506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2540635" y="241487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52" y="2541204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95" y="1061720"/>
            <a:ext cx="5637530" cy="2748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8307" y="1368872"/>
            <a:ext cx="4538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 dirty="0" err="1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Ôn</a:t>
            </a:r>
            <a:r>
              <a:rPr lang="en-US" altLang="en-US" sz="4000" b="1" dirty="0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chữ</a:t>
            </a:r>
            <a:r>
              <a:rPr lang="en-US" altLang="en-US" sz="4000" b="1" dirty="0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hoa</a:t>
            </a:r>
            <a:r>
              <a:rPr lang="en-US" altLang="en-US" sz="4000" b="1" dirty="0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O, Ô, Ơ</a:t>
            </a:r>
            <a:endParaRPr lang="vi-VN" altLang="en-US" sz="4000" b="1" dirty="0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918" y="170564"/>
            <a:ext cx="5638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525078"/>
            <a:ext cx="3438111" cy="321989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19050" y="260489"/>
            <a:ext cx="509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- Bài viết có những chữ hoa nào?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ea typeface="+mn-ea"/>
              <a:cs typeface="HP001 4 hàng" panose="020B0603050302020204" charset="0"/>
            </a:endParaRPr>
          </a:p>
        </p:txBody>
      </p:sp>
      <p:sp>
        <p:nvSpPr>
          <p:cNvPr id="8" name="Text Box 2"/>
          <p:cNvSpPr txBox="1"/>
          <p:nvPr/>
        </p:nvSpPr>
        <p:spPr>
          <a:xfrm>
            <a:off x="-19050" y="1707039"/>
            <a:ext cx="5672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Chữ </a:t>
            </a:r>
            <a:r>
              <a:rPr lang="en-US" altLang="en-US" sz="4400" b="1" dirty="0" smtClean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Ô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, </a:t>
            </a:r>
            <a:r>
              <a:rPr lang="en-US" altLang="en-US" sz="4400" b="1" dirty="0" smtClean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L, </a:t>
            </a:r>
            <a:r>
              <a:rPr lang="en-US" altLang="en-US" sz="4400" b="1" dirty="0" smtClean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Q, H, Đ, T, B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được viết hoa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charset="0"/>
              <a:ea typeface="+mn-ea"/>
              <a:cs typeface="HP001 4 hàng" panose="020B0603050302020204" charset="0"/>
            </a:endParaRPr>
          </a:p>
        </p:txBody>
      </p:sp>
      <p:pic>
        <p:nvPicPr>
          <p:cNvPr id="6" name="Picture 4" descr="t2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02" y="0"/>
            <a:ext cx="627789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97588" y="1173117"/>
            <a:ext cx="108009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bởi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Đó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C61EDA8C-DDD5-4255-8A06-B6374363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845" y="1754188"/>
            <a:ext cx="26585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id="{442A487C-3D4C-44E2-98F4-B799F60E6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3167816"/>
            <a:ext cx="656556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-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xiên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gẫy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phía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).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133" name="Rectangle 37">
            <a:extLst>
              <a:ext uri="{FF2B5EF4-FFF2-40B4-BE49-F238E27FC236}">
                <a16:creationId xmlns:a16="http://schemas.microsoft.com/office/drawing/2014/main" id="{540BE2DD-F7E6-4EE7-B110-D5243D234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2461002"/>
            <a:ext cx="57204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47">
            <a:extLst>
              <a:ext uri="{FF2B5EF4-FFF2-40B4-BE49-F238E27FC236}">
                <a16:creationId xmlns:a16="http://schemas.microsoft.com/office/drawing/2014/main" id="{44A64FE0-3804-465C-9909-20F21BEB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4814420"/>
            <a:ext cx="50305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67484EC-F58A-4281-BC97-A72C970F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674" y="77926"/>
            <a:ext cx="729863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177" name="Rectangle 25"/>
          <p:cNvSpPr>
            <a:spLocks noChangeArrowheads="1"/>
          </p:cNvSpPr>
          <p:nvPr/>
        </p:nvSpPr>
        <p:spPr bwMode="auto">
          <a:xfrm>
            <a:off x="1930534" y="3937000"/>
            <a:ext cx="3222491" cy="152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id="{44A64FE0-3804-465C-9909-20F21BEB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5645417"/>
            <a:ext cx="50305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7" b="19765"/>
          <a:stretch/>
        </p:blipFill>
        <p:spPr bwMode="auto">
          <a:xfrm>
            <a:off x="0" y="1985344"/>
            <a:ext cx="4570731" cy="41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4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/>
      <p:bldP spid="4124" grpId="0"/>
      <p:bldP spid="4133" grpId="0"/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F04BE7FD-0B80-4521-ABBB-63EB5FDAA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82" y="169863"/>
            <a:ext cx="5084763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505739" y="2697160"/>
            <a:ext cx="76862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-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Nét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2</a:t>
            </a:r>
            <a:r>
              <a:rPr lang="en-US" altLang="vi-VN" sz="3600" b="1" dirty="0" smtClean="0">
                <a:solidFill>
                  <a:srgbClr val="000000"/>
                </a:solidFill>
                <a:latin typeface="HP001 4 hàng" panose="020B0603050302020204" pitchFamily="34" charset="0"/>
              </a:rPr>
              <a:t>,3: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Viết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nét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thẳng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xiên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ngắn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trái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nối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với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nét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thẳng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xiên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ngắn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phải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để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tạo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dấu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mũ</a:t>
            </a:r>
            <a:r>
              <a:rPr lang="en-US" altLang="en-US" sz="3600" b="1" dirty="0">
                <a:latin typeface="HP001 4 hàng" panose="020B0603050302020204" pitchFamily="34" charset="0"/>
              </a:rPr>
              <a:t> ,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đặt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cân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đối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trên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đầu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chữ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hoa</a:t>
            </a:r>
            <a:r>
              <a:rPr lang="en-US" altLang="en-US" sz="3600" b="1" dirty="0">
                <a:latin typeface="HP001 4 hàng" panose="020B0603050302020204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4505739" y="1402734"/>
            <a:ext cx="74657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-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Nét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1</a:t>
            </a:r>
            <a:r>
              <a:rPr kumimoji="0" lang="en-US" alt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:</a:t>
            </a:r>
            <a:r>
              <a:rPr kumimoji="0" lang="en-US" alt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Viết</a:t>
            </a:r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như</a:t>
            </a:r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latin typeface="HP001 4 hàng" panose="020B0603050302020204" pitchFamily="34" charset="0"/>
              </a:rPr>
              <a:t> O</a:t>
            </a:r>
            <a:r>
              <a:rPr lang="en-US" altLang="en-US" sz="4000" b="1" dirty="0" smtClean="0">
                <a:latin typeface="HP001 4 hàng" panose="020B0603050302020204" pitchFamily="34" charset="0"/>
              </a:rPr>
              <a:t>.</a:t>
            </a:r>
            <a:endParaRPr lang="en-US" altLang="en-US" sz="4000" b="1" dirty="0">
              <a:solidFill>
                <a:srgbClr val="009900"/>
              </a:solidFill>
              <a:latin typeface="HP001 4 hàng" panose="020B0603050302020204" pitchFamily="34" charset="0"/>
            </a:endParaRPr>
          </a:p>
        </p:txBody>
      </p:sp>
      <p:sp>
        <p:nvSpPr>
          <p:cNvPr id="8199" name="Rectangle 61"/>
          <p:cNvSpPr>
            <a:spLocks noChangeArrowheads="1"/>
          </p:cNvSpPr>
          <p:nvPr/>
        </p:nvSpPr>
        <p:spPr bwMode="auto">
          <a:xfrm>
            <a:off x="3200400" y="1141125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16117" r="6749" b="19765"/>
          <a:stretch/>
        </p:blipFill>
        <p:spPr bwMode="auto">
          <a:xfrm>
            <a:off x="0" y="1466084"/>
            <a:ext cx="4203290" cy="435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112201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Ô</a:t>
            </a: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ƯỚNG DẪN QUY TRÌNH VIẾT CHỮ Ô HOA CỠ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33" end="642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249" y="692150"/>
            <a:ext cx="10961511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2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BD670731-DB87-41E0-A79E-FAFE938D8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125" y="150567"/>
            <a:ext cx="444203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L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r="11291" b="5985"/>
          <a:stretch/>
        </p:blipFill>
        <p:spPr>
          <a:xfrm>
            <a:off x="604433" y="862601"/>
            <a:ext cx="3843581" cy="5398714"/>
          </a:xfrm>
          <a:prstGeom prst="rect">
            <a:avLst/>
          </a:prstGeom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858283" y="2106331"/>
            <a:ext cx="696774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0066FF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400" b="1" dirty="0" smtClean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kết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hợp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của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cơ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bản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cong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dưới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dọc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với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ngang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nối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liền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nhau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tạo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vòng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xoắn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to ở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đầu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vòng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xoắn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nhỏ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chân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28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637</Words>
  <Application>Microsoft Office PowerPoint</Application>
  <PresentationFormat>Widescreen</PresentationFormat>
  <Paragraphs>79</Paragraphs>
  <Slides>24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微软雅黑</vt:lpstr>
      <vt:lpstr>微软雅黑</vt:lpstr>
      <vt:lpstr>宋体</vt:lpstr>
      <vt:lpstr>.VnAristote</vt:lpstr>
      <vt:lpstr>Arial</vt:lpstr>
      <vt:lpstr>Calibri</vt:lpstr>
      <vt:lpstr>Calibri Light</vt:lpstr>
      <vt:lpstr>等线</vt:lpstr>
      <vt:lpstr>等线 Light</vt:lpstr>
      <vt:lpstr>HP001 4 hàng</vt:lpstr>
      <vt:lpstr>Times New Roman</vt:lpstr>
      <vt:lpstr>Office 主题​​</vt:lpstr>
      <vt:lpstr>1_Office 主题​​</vt:lpstr>
      <vt:lpstr>Office Theme</vt:lpstr>
      <vt:lpstr>Default Design</vt:lpstr>
      <vt:lpstr>1_Default Design</vt:lpstr>
      <vt:lpstr>2_Default Design</vt:lpstr>
      <vt:lpstr>3_Default Design</vt:lpstr>
      <vt:lpstr>6_Default Design</vt:lpstr>
      <vt:lpstr>4_Default Design</vt:lpstr>
      <vt:lpstr>7_Default Design</vt:lpstr>
      <vt:lpstr>8_Default Design</vt:lpstr>
      <vt:lpstr>5_Default Design</vt:lpstr>
      <vt:lpstr>9_Default Design</vt:lpstr>
      <vt:lpstr>10_Default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628308</dc:title>
  <dc:creator>zhoulingyun</dc:creator>
  <cp:lastModifiedBy>Admin</cp:lastModifiedBy>
  <cp:revision>122</cp:revision>
  <dcterms:created xsi:type="dcterms:W3CDTF">2018-03-15T05:31:00Z</dcterms:created>
  <dcterms:modified xsi:type="dcterms:W3CDTF">2022-01-25T09:50:30Z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F4355625F1634EA48264A71FEC676972</vt:lpwstr>
  </property>
  <property fmtid="{D5CDD505-2E9C-101B-9397-08002B2CF9AE}" pid="3" name="KSOProductBuildVer">
    <vt:lpwstr>1033-11.2.0.10382</vt:lpwstr>
  </property>
</Properties>
</file>