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67" r:id="rId3"/>
    <p:sldId id="259" r:id="rId4"/>
    <p:sldId id="275" r:id="rId5"/>
    <p:sldId id="260" r:id="rId6"/>
    <p:sldId id="261" r:id="rId7"/>
    <p:sldId id="262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380" autoAdjust="0"/>
  </p:normalViewPr>
  <p:slideViewPr>
    <p:cSldViewPr>
      <p:cViewPr varScale="1">
        <p:scale>
          <a:sx n="43" d="100"/>
          <a:sy n="43" d="100"/>
        </p:scale>
        <p:origin x="66" y="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80749-1295-4867-9F8A-0D7CB6E2813E}" type="datetimeFigureOut">
              <a:rPr lang="en-US" smtClean="0"/>
              <a:pPr/>
              <a:t>08/02/2022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91061-36C5-434F-828D-CE8D79B04D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34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69309217-A78E-46D0-B990-0FB184497A9E}" type="slidenum">
              <a:rPr lang="en-US" sz="1200" smtClean="0"/>
              <a:pPr/>
              <a:t>1</a:t>
            </a:fld>
            <a:endParaRPr lang="en-US" sz="1200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FAF1AE25-4127-4D6A-9147-39087DAC6677}" type="slidenum">
              <a:rPr lang="en-US" sz="1200" smtClean="0"/>
              <a:pPr/>
              <a:t>3</a:t>
            </a:fld>
            <a:endParaRPr lang="en-US" sz="1200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FAF1AE25-4127-4D6A-9147-39087DAC6677}" type="slidenum">
              <a:rPr lang="en-US" sz="1200" smtClean="0"/>
              <a:pPr/>
              <a:t>4</a:t>
            </a:fld>
            <a:endParaRPr lang="en-US" sz="1200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/>
          </a:p>
        </p:txBody>
      </p:sp>
    </p:spTree>
    <p:extLst>
      <p:ext uri="{BB962C8B-B14F-4D97-AF65-F5344CB8AC3E}">
        <p14:creationId xmlns:p14="http://schemas.microsoft.com/office/powerpoint/2010/main" val="3277100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E6ED3457-8C05-4765-808C-0AA898C84316}" type="slidenum">
              <a:rPr lang="en-US" sz="1200" smtClean="0"/>
              <a:pPr/>
              <a:t>5</a:t>
            </a:fld>
            <a:endParaRPr lang="en-US" sz="12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7EB058F5-00D3-450D-B27F-2C9BEC62CF87}" type="slidenum">
              <a:rPr lang="en-US" sz="1200" smtClean="0"/>
              <a:pPr/>
              <a:t>6</a:t>
            </a:fld>
            <a:endParaRPr lang="en-US" sz="120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C447ACAD-8AA4-446E-A967-9571127FC74D}" type="slidenum">
              <a:rPr lang="en-US" sz="1200" smtClean="0"/>
              <a:pPr/>
              <a:t>7</a:t>
            </a:fld>
            <a:endParaRPr lang="en-US" sz="120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F6A6-CA1E-4B18-BAB2-5E7DA42BB965}" type="datetimeFigureOut">
              <a:rPr lang="en-US" smtClean="0"/>
              <a:pPr/>
              <a:t>08/02/2022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DDF3-80C0-4B9D-9EF0-4034FFBB38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F6A6-CA1E-4B18-BAB2-5E7DA42BB965}" type="datetimeFigureOut">
              <a:rPr lang="en-US" smtClean="0"/>
              <a:pPr/>
              <a:t>08/02/2022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DDF3-80C0-4B9D-9EF0-4034FFBB38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F6A6-CA1E-4B18-BAB2-5E7DA42BB965}" type="datetimeFigureOut">
              <a:rPr lang="en-US" smtClean="0"/>
              <a:pPr/>
              <a:t>08/02/2022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DDF3-80C0-4B9D-9EF0-4034FFBB38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F6A6-CA1E-4B18-BAB2-5E7DA42BB965}" type="datetimeFigureOut">
              <a:rPr lang="en-US" smtClean="0"/>
              <a:pPr/>
              <a:t>08/02/2022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DDF3-80C0-4B9D-9EF0-4034FFBB38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F6A6-CA1E-4B18-BAB2-5E7DA42BB965}" type="datetimeFigureOut">
              <a:rPr lang="en-US" smtClean="0"/>
              <a:pPr/>
              <a:t>08/02/2022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DDF3-80C0-4B9D-9EF0-4034FFBB38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F6A6-CA1E-4B18-BAB2-5E7DA42BB965}" type="datetimeFigureOut">
              <a:rPr lang="en-US" smtClean="0"/>
              <a:pPr/>
              <a:t>08/02/2022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DDF3-80C0-4B9D-9EF0-4034FFBB38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F6A6-CA1E-4B18-BAB2-5E7DA42BB965}" type="datetimeFigureOut">
              <a:rPr lang="en-US" smtClean="0"/>
              <a:pPr/>
              <a:t>08/02/2022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DDF3-80C0-4B9D-9EF0-4034FFBB38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F6A6-CA1E-4B18-BAB2-5E7DA42BB965}" type="datetimeFigureOut">
              <a:rPr lang="en-US" smtClean="0"/>
              <a:pPr/>
              <a:t>08/02/2022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DDF3-80C0-4B9D-9EF0-4034FFBB38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F6A6-CA1E-4B18-BAB2-5E7DA42BB965}" type="datetimeFigureOut">
              <a:rPr lang="en-US" smtClean="0"/>
              <a:pPr/>
              <a:t>08/02/2022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DDF3-80C0-4B9D-9EF0-4034FFBB38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F6A6-CA1E-4B18-BAB2-5E7DA42BB965}" type="datetimeFigureOut">
              <a:rPr lang="en-US" smtClean="0"/>
              <a:pPr/>
              <a:t>08/02/2022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DDF3-80C0-4B9D-9EF0-4034FFBB38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F6A6-CA1E-4B18-BAB2-5E7DA42BB965}" type="datetimeFigureOut">
              <a:rPr lang="en-US" smtClean="0"/>
              <a:pPr/>
              <a:t>08/02/2022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DDF3-80C0-4B9D-9EF0-4034FFBB38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FF6A6-CA1E-4B18-BAB2-5E7DA42BB965}" type="datetimeFigureOut">
              <a:rPr lang="en-US" smtClean="0"/>
              <a:pPr/>
              <a:t>08/02/2022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8DDF3-80C0-4B9D-9EF0-4034FFBB38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gif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gif"/><Relationship Id="rId5" Type="http://schemas.openxmlformats.org/officeDocument/2006/relationships/image" Target="../media/image12.jpeg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6" name="Text Box 10"/>
          <p:cNvSpPr txBox="1">
            <a:spLocks noChangeArrowheads="1"/>
          </p:cNvSpPr>
          <p:nvPr/>
        </p:nvSpPr>
        <p:spPr bwMode="auto">
          <a:xfrm>
            <a:off x="228600" y="3581400"/>
            <a:ext cx="220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vi-VN" sz="2800">
              <a:latin typeface="+mj-lt"/>
            </a:endParaRPr>
          </a:p>
        </p:txBody>
      </p:sp>
      <p:sp>
        <p:nvSpPr>
          <p:cNvPr id="65547" name="Text Box 11"/>
          <p:cNvSpPr txBox="1">
            <a:spLocks noChangeArrowheads="1"/>
          </p:cNvSpPr>
          <p:nvPr/>
        </p:nvSpPr>
        <p:spPr bwMode="auto">
          <a:xfrm>
            <a:off x="247650" y="1914525"/>
            <a:ext cx="2590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8652 - 3917 =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5550" name="Text Box 14"/>
          <p:cNvSpPr txBox="1">
            <a:spLocks noChangeArrowheads="1"/>
          </p:cNvSpPr>
          <p:nvPr/>
        </p:nvSpPr>
        <p:spPr bwMode="auto">
          <a:xfrm>
            <a:off x="609600" y="27527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>
            <a:off x="762000" y="35814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3" name="Text Box 17"/>
          <p:cNvSpPr txBox="1">
            <a:spLocks noChangeArrowheads="1"/>
          </p:cNvSpPr>
          <p:nvPr/>
        </p:nvSpPr>
        <p:spPr bwMode="auto">
          <a:xfrm>
            <a:off x="1447800" y="3590925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554" name="Text Box 18"/>
          <p:cNvSpPr txBox="1">
            <a:spLocks noChangeArrowheads="1"/>
          </p:cNvSpPr>
          <p:nvPr/>
        </p:nvSpPr>
        <p:spPr bwMode="auto">
          <a:xfrm>
            <a:off x="1223963" y="35814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5555" name="Text Box 19"/>
          <p:cNvSpPr txBox="1">
            <a:spLocks noChangeArrowheads="1"/>
          </p:cNvSpPr>
          <p:nvPr/>
        </p:nvSpPr>
        <p:spPr bwMode="auto">
          <a:xfrm>
            <a:off x="1052513" y="35909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5556" name="Text Box 20"/>
          <p:cNvSpPr txBox="1">
            <a:spLocks noChangeArrowheads="1"/>
          </p:cNvSpPr>
          <p:nvPr/>
        </p:nvSpPr>
        <p:spPr bwMode="auto">
          <a:xfrm>
            <a:off x="838200" y="3581400"/>
            <a:ext cx="3476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5557" name="Text Box 21"/>
          <p:cNvSpPr txBox="1">
            <a:spLocks noChangeArrowheads="1"/>
          </p:cNvSpPr>
          <p:nvPr/>
        </p:nvSpPr>
        <p:spPr bwMode="auto">
          <a:xfrm>
            <a:off x="3048000" y="1905000"/>
            <a:ext cx="65532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sym typeface="Wingdings 2" pitchFamily="18" charset="2"/>
              </a:rPr>
              <a:t>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7,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en-US" sz="2800" dirty="0">
                <a:latin typeface="+mj-lt"/>
                <a:sym typeface="Wingdings 2" pitchFamily="18" charset="2"/>
              </a:rPr>
              <a:t> </a:t>
            </a:r>
          </a:p>
        </p:txBody>
      </p:sp>
      <p:sp>
        <p:nvSpPr>
          <p:cNvPr id="65561" name="Text Box 25"/>
          <p:cNvSpPr txBox="1">
            <a:spLocks noChangeArrowheads="1"/>
          </p:cNvSpPr>
          <p:nvPr/>
        </p:nvSpPr>
        <p:spPr bwMode="auto">
          <a:xfrm>
            <a:off x="3048000" y="2747962"/>
            <a:ext cx="601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+mj-lt"/>
                <a:sym typeface="Wingdings 2" pitchFamily="18" charset="2"/>
              </a:rPr>
              <a:t>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2; 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+mj-lt"/>
                <a:sym typeface="Wingdings 2" pitchFamily="18" charset="2"/>
              </a:rPr>
              <a:t>.</a:t>
            </a:r>
          </a:p>
        </p:txBody>
      </p:sp>
      <p:sp>
        <p:nvSpPr>
          <p:cNvPr id="65562" name="Text Box 26"/>
          <p:cNvSpPr txBox="1">
            <a:spLocks noChangeArrowheads="1"/>
          </p:cNvSpPr>
          <p:nvPr/>
        </p:nvSpPr>
        <p:spPr bwMode="auto">
          <a:xfrm>
            <a:off x="3048000" y="3205162"/>
            <a:ext cx="6477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+mj-lt"/>
                <a:sym typeface="Wingdings 2" pitchFamily="18" charset="2"/>
              </a:rPr>
              <a:t>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đựơc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9,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16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7,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dirty="0">
                <a:solidFill>
                  <a:srgbClr val="3333CC"/>
                </a:solidFill>
                <a:latin typeface="+mj-lt"/>
                <a:sym typeface="Wingdings 2" pitchFamily="18" charset="2"/>
              </a:rPr>
              <a:t>.</a:t>
            </a:r>
          </a:p>
        </p:txBody>
      </p:sp>
      <p:sp>
        <p:nvSpPr>
          <p:cNvPr id="65563" name="Text Box 27"/>
          <p:cNvSpPr txBox="1">
            <a:spLocks noChangeArrowheads="1"/>
          </p:cNvSpPr>
          <p:nvPr/>
        </p:nvSpPr>
        <p:spPr bwMode="auto">
          <a:xfrm>
            <a:off x="3048000" y="4043362"/>
            <a:ext cx="601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+mj-lt"/>
                <a:sym typeface="Wingdings 2" pitchFamily="18" charset="2"/>
              </a:rPr>
              <a:t>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4; 8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latin typeface="+mj-lt"/>
                <a:sym typeface="Wingdings 2" pitchFamily="18" charset="2"/>
              </a:rPr>
              <a:t>.</a:t>
            </a:r>
          </a:p>
        </p:txBody>
      </p:sp>
      <p:sp>
        <p:nvSpPr>
          <p:cNvPr id="65565" name="Text Box 29"/>
          <p:cNvSpPr txBox="1">
            <a:spLocks noChangeArrowheads="1"/>
          </p:cNvSpPr>
          <p:nvPr/>
        </p:nvSpPr>
        <p:spPr bwMode="auto">
          <a:xfrm>
            <a:off x="76200" y="4191000"/>
            <a:ext cx="2971800" cy="5238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8652 - 3917 =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568" name="Text Box 32"/>
          <p:cNvSpPr txBox="1">
            <a:spLocks noChangeArrowheads="1"/>
          </p:cNvSpPr>
          <p:nvPr/>
        </p:nvSpPr>
        <p:spPr bwMode="auto">
          <a:xfrm>
            <a:off x="838200" y="25146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5569" name="Text Box 33"/>
          <p:cNvSpPr txBox="1">
            <a:spLocks noChangeArrowheads="1"/>
          </p:cNvSpPr>
          <p:nvPr/>
        </p:nvSpPr>
        <p:spPr bwMode="auto">
          <a:xfrm>
            <a:off x="1066800" y="25146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5570" name="Text Box 34"/>
          <p:cNvSpPr txBox="1">
            <a:spLocks noChangeArrowheads="1"/>
          </p:cNvSpPr>
          <p:nvPr/>
        </p:nvSpPr>
        <p:spPr bwMode="auto">
          <a:xfrm>
            <a:off x="1271588" y="2519363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571" name="Text Box 35"/>
          <p:cNvSpPr txBox="1">
            <a:spLocks noChangeArrowheads="1"/>
          </p:cNvSpPr>
          <p:nvPr/>
        </p:nvSpPr>
        <p:spPr bwMode="auto">
          <a:xfrm>
            <a:off x="1452563" y="2519363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5573" name="Text Box 37"/>
          <p:cNvSpPr txBox="1">
            <a:spLocks noChangeArrowheads="1"/>
          </p:cNvSpPr>
          <p:nvPr/>
        </p:nvSpPr>
        <p:spPr bwMode="auto">
          <a:xfrm>
            <a:off x="838200" y="3048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5574" name="Text Box 38"/>
          <p:cNvSpPr txBox="1">
            <a:spLocks noChangeArrowheads="1"/>
          </p:cNvSpPr>
          <p:nvPr/>
        </p:nvSpPr>
        <p:spPr bwMode="auto">
          <a:xfrm>
            <a:off x="1066800" y="30480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65575" name="Text Box 39"/>
          <p:cNvSpPr txBox="1">
            <a:spLocks noChangeArrowheads="1"/>
          </p:cNvSpPr>
          <p:nvPr/>
        </p:nvSpPr>
        <p:spPr bwMode="auto">
          <a:xfrm>
            <a:off x="1266825" y="30480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65577" name="Text Box 41"/>
          <p:cNvSpPr txBox="1">
            <a:spLocks noChangeArrowheads="1"/>
          </p:cNvSpPr>
          <p:nvPr/>
        </p:nvSpPr>
        <p:spPr bwMode="auto">
          <a:xfrm>
            <a:off x="1433513" y="3052763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5581" name="Text Box 45"/>
          <p:cNvSpPr txBox="1">
            <a:spLocks noChangeArrowheads="1"/>
          </p:cNvSpPr>
          <p:nvPr/>
        </p:nvSpPr>
        <p:spPr bwMode="auto">
          <a:xfrm>
            <a:off x="857250" y="28956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</a:t>
            </a:r>
          </a:p>
        </p:txBody>
      </p:sp>
      <p:sp>
        <p:nvSpPr>
          <p:cNvPr id="65582" name="Text Box 46"/>
          <p:cNvSpPr txBox="1">
            <a:spLocks noChangeArrowheads="1"/>
          </p:cNvSpPr>
          <p:nvPr/>
        </p:nvSpPr>
        <p:spPr bwMode="auto">
          <a:xfrm>
            <a:off x="1295400" y="29051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</a:t>
            </a:r>
          </a:p>
        </p:txBody>
      </p:sp>
      <p:sp>
        <p:nvSpPr>
          <p:cNvPr id="4126" name="Text Box 7"/>
          <p:cNvSpPr txBox="1">
            <a:spLocks noChangeArrowheads="1"/>
          </p:cNvSpPr>
          <p:nvPr/>
        </p:nvSpPr>
        <p:spPr bwMode="auto">
          <a:xfrm>
            <a:off x="1622425" y="1151857"/>
            <a:ext cx="594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trừ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phạm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vi 10 000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2119313" y="4200525"/>
            <a:ext cx="11001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4735 </a:t>
            </a:r>
          </a:p>
        </p:txBody>
      </p:sp>
      <p:sp>
        <p:nvSpPr>
          <p:cNvPr id="4124" name="Text Box 7"/>
          <p:cNvSpPr txBox="1">
            <a:spLocks noChangeArrowheads="1"/>
          </p:cNvSpPr>
          <p:nvPr/>
        </p:nvSpPr>
        <p:spPr bwMode="auto">
          <a:xfrm>
            <a:off x="520890" y="0"/>
            <a:ext cx="7619999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err="1" smtClean="0">
                <a:latin typeface="Times New Roman" pitchFamily="18" charset="0"/>
              </a:rPr>
              <a:t>Thứ</a:t>
            </a:r>
            <a:r>
              <a:rPr lang="en-US" sz="2800" b="1" smtClean="0">
                <a:latin typeface="Times New Roman" pitchFamily="18" charset="0"/>
              </a:rPr>
              <a:t> </a:t>
            </a:r>
            <a:r>
              <a:rPr lang="en-US" sz="2800" b="1" smtClean="0">
                <a:latin typeface="Times New Roman" pitchFamily="18" charset="0"/>
              </a:rPr>
              <a:t>ba </a:t>
            </a:r>
            <a:r>
              <a:rPr lang="en-US" sz="2800" b="1" smtClean="0">
                <a:latin typeface="Times New Roman" pitchFamily="18" charset="0"/>
              </a:rPr>
              <a:t>ngày 8 </a:t>
            </a:r>
            <a:r>
              <a:rPr lang="en-US" sz="2800" b="1" err="1" smtClean="0">
                <a:latin typeface="Times New Roman" pitchFamily="18" charset="0"/>
              </a:rPr>
              <a:t>tháng</a:t>
            </a:r>
            <a:r>
              <a:rPr lang="en-US" sz="2800" b="1" smtClean="0">
                <a:latin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</a:rPr>
              <a:t>2</a:t>
            </a:r>
            <a:r>
              <a:rPr lang="en-US" sz="2800" b="1" smtClean="0">
                <a:latin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</a:rPr>
              <a:t>năm</a:t>
            </a:r>
            <a:r>
              <a:rPr lang="en-US" sz="2800" b="1" smtClean="0">
                <a:latin typeface="Times New Roman" pitchFamily="18" charset="0"/>
              </a:rPr>
              <a:t> </a:t>
            </a:r>
            <a:r>
              <a:rPr lang="en-US" sz="2800" b="1" smtClean="0">
                <a:latin typeface="Times New Roman" pitchFamily="18" charset="0"/>
              </a:rPr>
              <a:t>2022</a:t>
            </a:r>
            <a:endParaRPr lang="en-US" sz="2800" b="1" dirty="0" smtClean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</a:rPr>
              <a:t>Toán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124200" y="1828800"/>
            <a:ext cx="0" cy="296227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0" name="Picture 17" descr="http://sucai.heima.com/sucai/icon/Gif0405_124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82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17" descr="http://sucai.heima.com/sucai/icon/Gif0405_124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15854">
            <a:off x="7905750" y="-52043"/>
            <a:ext cx="12382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2" descr="ag00317_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19600"/>
            <a:ext cx="1828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loud Callout 1"/>
          <p:cNvSpPr/>
          <p:nvPr/>
        </p:nvSpPr>
        <p:spPr>
          <a:xfrm>
            <a:off x="228600" y="1524000"/>
            <a:ext cx="7686674" cy="3200400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5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5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65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5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65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1000" fill="hold"/>
                                        <p:tgtEl>
                                          <p:spTgt spid="655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1000" fill="hold"/>
                                        <p:tgtEl>
                                          <p:spTgt spid="655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1000" fill="hold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1" dur="1000" fill="hold"/>
                                        <p:tgtEl>
                                          <p:spTgt spid="655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3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4" dur="1000" fill="hold"/>
                                        <p:tgtEl>
                                          <p:spTgt spid="655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" dur="1000" fill="hold"/>
                                        <p:tgtEl>
                                          <p:spTgt spid="655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8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" dur="1000" fill="hold"/>
                                        <p:tgtEl>
                                          <p:spTgt spid="655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1" dur="1000" fill="hold"/>
                                        <p:tgtEl>
                                          <p:spTgt spid="655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500"/>
                                        <p:tgtEl>
                                          <p:spTgt spid="65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500"/>
                                        <p:tgtEl>
                                          <p:spTgt spid="65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1000" tmFilter="0, 0; .2, .5; .8, .5; 1, 0"/>
                                        <p:tgtEl>
                                          <p:spTgt spid="655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500" autoRev="1" fill="hold"/>
                                        <p:tgtEl>
                                          <p:spTgt spid="655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1000" tmFilter="0, 0; .2, .5; .8, .5; 1, 0"/>
                                        <p:tgtEl>
                                          <p:spTgt spid="655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500" autoRev="1" fill="hold"/>
                                        <p:tgtEl>
                                          <p:spTgt spid="655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5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65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5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1000" tmFilter="0, 0; .2, .5; .8, .5; 1, 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500" autoRev="1" fill="hold"/>
                                        <p:tgtEl>
                                          <p:spTgt spid="655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 tmFilter="0, 0; .2, .5; .8, .5; 1, 0"/>
                                        <p:tgtEl>
                                          <p:spTgt spid="655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250" autoRev="1" fill="hold"/>
                                        <p:tgtEl>
                                          <p:spTgt spid="655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1000" tmFilter="0, 0; .2, .5; .8, .5; 1, 0"/>
                                        <p:tgtEl>
                                          <p:spTgt spid="655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500" autoRev="1" fill="hold"/>
                                        <p:tgtEl>
                                          <p:spTgt spid="655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4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1000" tmFilter="0, 0; .2, .5; .8, .5; 1, 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6" dur="500" autoRev="1" fill="hold"/>
                                        <p:tgtEl>
                                          <p:spTgt spid="655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 tmFilter="0, 0; .2, .5; .8, .5; 1, 0"/>
                                        <p:tgtEl>
                                          <p:spTgt spid="655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250" autoRev="1" fill="hold"/>
                                        <p:tgtEl>
                                          <p:spTgt spid="655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55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5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5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4450"/>
                            </p:stCondLst>
                            <p:childTnLst>
                              <p:par>
                                <p:cTn id="1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1000"/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65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1000" tmFilter="0, 0; .2, .5; .8, .5; 1, 0"/>
                                        <p:tgtEl>
                                          <p:spTgt spid="655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500" autoRev="1" fill="hold"/>
                                        <p:tgtEl>
                                          <p:spTgt spid="655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1000" tmFilter="0, 0; .2, .5; .8, .5; 1, 0"/>
                                        <p:tgtEl>
                                          <p:spTgt spid="655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500" autoRev="1" fill="hold"/>
                                        <p:tgtEl>
                                          <p:spTgt spid="655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5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65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65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9" dur="1000"/>
                                        <p:tgtEl>
                                          <p:spTgt spid="65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5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1000" tmFilter="0, 0; .2, .5; .8, .5; 1, 0"/>
                                        <p:tgtEl>
                                          <p:spTgt spid="655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8" dur="500" autoRev="1" fill="hold"/>
                                        <p:tgtEl>
                                          <p:spTgt spid="655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1000" tmFilter="0, 0; .2, .5; .8, .5; 1, 0"/>
                                        <p:tgtEl>
                                          <p:spTgt spid="655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2" dur="500" autoRev="1" fill="hold"/>
                                        <p:tgtEl>
                                          <p:spTgt spid="655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4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1000" tmFilter="0, 0; .2, .5; .8, .5; 1, 0"/>
                                        <p:tgtEl>
                                          <p:spTgt spid="655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6" dur="500" autoRev="1" fill="hold"/>
                                        <p:tgtEl>
                                          <p:spTgt spid="655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8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1000" tmFilter="0, 0; .2, .5; .8, .5; 1, 0"/>
                                        <p:tgtEl>
                                          <p:spTgt spid="655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500" autoRev="1" fill="hold"/>
                                        <p:tgtEl>
                                          <p:spTgt spid="655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1000" tmFilter="0, 0; .2, .5; .8, .5; 1, 0"/>
                                        <p:tgtEl>
                                          <p:spTgt spid="655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3" dur="500" autoRev="1" fill="hold"/>
                                        <p:tgtEl>
                                          <p:spTgt spid="655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65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65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65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4950"/>
                            </p:stCondLst>
                            <p:childTnLst>
                              <p:par>
                                <p:cTn id="19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2" dur="1000"/>
                                        <p:tgtEl>
                                          <p:spTgt spid="65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1000"/>
                                        <p:tgtEl>
                                          <p:spTgt spid="65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655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65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65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7" grpId="0"/>
      <p:bldP spid="65550" grpId="0"/>
      <p:bldP spid="65551" grpId="0" animBg="1"/>
      <p:bldP spid="65553" grpId="0"/>
      <p:bldP spid="65554" grpId="0"/>
      <p:bldP spid="65555" grpId="0"/>
      <p:bldP spid="65556" grpId="0"/>
      <p:bldP spid="65557" grpId="0"/>
      <p:bldP spid="65561" grpId="0"/>
      <p:bldP spid="65562" grpId="0"/>
      <p:bldP spid="65563" grpId="0"/>
      <p:bldP spid="65565" grpId="0" animBg="1"/>
      <p:bldP spid="65568" grpId="0"/>
      <p:bldP spid="65568" grpId="1"/>
      <p:bldP spid="65568" grpId="2"/>
      <p:bldP spid="65569" grpId="0"/>
      <p:bldP spid="65569" grpId="1"/>
      <p:bldP spid="65569" grpId="2"/>
      <p:bldP spid="65570" grpId="0"/>
      <p:bldP spid="65570" grpId="1"/>
      <p:bldP spid="65570" grpId="2"/>
      <p:bldP spid="65571" grpId="0"/>
      <p:bldP spid="65571" grpId="1"/>
      <p:bldP spid="65571" grpId="2"/>
      <p:bldP spid="65573" grpId="0"/>
      <p:bldP spid="65573" grpId="1"/>
      <p:bldP spid="65573" grpId="2"/>
      <p:bldP spid="65573" grpId="3"/>
      <p:bldP spid="65574" grpId="0"/>
      <p:bldP spid="65574" grpId="1"/>
      <p:bldP spid="65574" grpId="2"/>
      <p:bldP spid="65575" grpId="0"/>
      <p:bldP spid="65575" grpId="1"/>
      <p:bldP spid="65575" grpId="2"/>
      <p:bldP spid="65575" grpId="3"/>
      <p:bldP spid="65577" grpId="0"/>
      <p:bldP spid="65577" grpId="1"/>
      <p:bldP spid="65581" grpId="0"/>
      <p:bldP spid="65581" grpId="1"/>
      <p:bldP spid="65581" grpId="2"/>
      <p:bldP spid="65581" grpId="3"/>
      <p:bldP spid="65582" grpId="0"/>
      <p:bldP spid="65582" grpId="1"/>
      <p:bldP spid="65582" grpId="2"/>
      <p:bldP spid="65582" grpId="3"/>
      <p:bldP spid="4126" grpId="0"/>
      <p:bldP spid="34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ChangeArrowheads="1"/>
          </p:cNvSpPr>
          <p:nvPr/>
        </p:nvSpPr>
        <p:spPr bwMode="auto">
          <a:xfrm>
            <a:off x="1231900" y="1219200"/>
            <a:ext cx="10120313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vi-VN" sz="2800" i="1" dirty="0" err="1">
                <a:solidFill>
                  <a:srgbClr val="0070C0"/>
                </a:solidFill>
                <a:cs typeface="Times New Roman" pitchFamily="18" charset="0"/>
              </a:rPr>
              <a:t>Muốn</a:t>
            </a:r>
            <a:r>
              <a:rPr lang="en-US" altLang="vi-VN" sz="2800" i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rgbClr val="0070C0"/>
                </a:solidFill>
                <a:cs typeface="Times New Roman" pitchFamily="18" charset="0"/>
              </a:rPr>
              <a:t>trừ</a:t>
            </a:r>
            <a:r>
              <a:rPr lang="en-US" altLang="vi-VN" sz="2800" i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rgbClr val="0070C0"/>
                </a:solidFill>
                <a:cs typeface="Times New Roman" pitchFamily="18" charset="0"/>
              </a:rPr>
              <a:t>các</a:t>
            </a:r>
            <a:r>
              <a:rPr lang="en-US" altLang="vi-VN" sz="2800" i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rgbClr val="0070C0"/>
                </a:solidFill>
                <a:cs typeface="Times New Roman" pitchFamily="18" charset="0"/>
              </a:rPr>
              <a:t>số</a:t>
            </a:r>
            <a:r>
              <a:rPr lang="en-US" altLang="vi-VN" sz="2800" i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rgbClr val="0070C0"/>
                </a:solidFill>
                <a:cs typeface="Times New Roman" pitchFamily="18" charset="0"/>
              </a:rPr>
              <a:t>có</a:t>
            </a:r>
            <a:r>
              <a:rPr lang="en-US" altLang="vi-VN" sz="2800" i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rgbClr val="0070C0"/>
                </a:solidFill>
                <a:cs typeface="Times New Roman" pitchFamily="18" charset="0"/>
              </a:rPr>
              <a:t>bốn</a:t>
            </a:r>
            <a:r>
              <a:rPr lang="en-US" altLang="vi-VN" sz="2800" i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rgbClr val="0070C0"/>
                </a:solidFill>
                <a:cs typeface="Times New Roman" pitchFamily="18" charset="0"/>
              </a:rPr>
              <a:t>chữ</a:t>
            </a:r>
            <a:r>
              <a:rPr lang="en-US" altLang="vi-VN" sz="2800" i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rgbClr val="0070C0"/>
                </a:solidFill>
                <a:cs typeface="Times New Roman" pitchFamily="18" charset="0"/>
              </a:rPr>
              <a:t>số</a:t>
            </a:r>
            <a:r>
              <a:rPr lang="en-US" altLang="vi-VN" sz="2800" i="1" dirty="0">
                <a:solidFill>
                  <a:srgbClr val="0070C0"/>
                </a:solidFill>
                <a:cs typeface="Times New Roman" pitchFamily="18" charset="0"/>
              </a:rPr>
              <a:t>, </a:t>
            </a:r>
            <a:r>
              <a:rPr lang="en-US" altLang="vi-VN" sz="2800" i="1" dirty="0" err="1">
                <a:solidFill>
                  <a:srgbClr val="0070C0"/>
                </a:solidFill>
                <a:cs typeface="Times New Roman" pitchFamily="18" charset="0"/>
              </a:rPr>
              <a:t>ta</a:t>
            </a:r>
            <a:r>
              <a:rPr lang="en-US" altLang="vi-VN" sz="2800" i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rgbClr val="0070C0"/>
                </a:solidFill>
                <a:cs typeface="Times New Roman" pitchFamily="18" charset="0"/>
              </a:rPr>
              <a:t>làm</a:t>
            </a:r>
            <a:r>
              <a:rPr lang="en-US" altLang="vi-VN" sz="2800" i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rgbClr val="0070C0"/>
                </a:solidFill>
                <a:cs typeface="Times New Roman" pitchFamily="18" charset="0"/>
              </a:rPr>
              <a:t>như</a:t>
            </a:r>
            <a:r>
              <a:rPr lang="en-US" altLang="vi-VN" sz="2800" i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rgbClr val="0070C0"/>
                </a:solidFill>
                <a:cs typeface="Times New Roman" pitchFamily="18" charset="0"/>
              </a:rPr>
              <a:t>sau</a:t>
            </a:r>
            <a:r>
              <a:rPr lang="en-US" altLang="vi-VN" sz="2800" i="1" dirty="0">
                <a:solidFill>
                  <a:srgbClr val="0070C0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3" name="Rectangle 35"/>
          <p:cNvSpPr>
            <a:spLocks noChangeArrowheads="1"/>
          </p:cNvSpPr>
          <p:nvPr/>
        </p:nvSpPr>
        <p:spPr bwMode="auto">
          <a:xfrm>
            <a:off x="1601788" y="1676400"/>
            <a:ext cx="4257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vi-VN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vi-VN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vi-VN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altLang="vi-VN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6"/>
          <p:cNvSpPr>
            <a:spLocks noChangeArrowheads="1"/>
          </p:cNvSpPr>
          <p:nvPr/>
        </p:nvSpPr>
        <p:spPr bwMode="auto">
          <a:xfrm>
            <a:off x="1939925" y="2209800"/>
            <a:ext cx="4537075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-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Viết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số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bị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trừ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5" name="Rectangle 37"/>
          <p:cNvSpPr>
            <a:spLocks noChangeArrowheads="1"/>
          </p:cNvSpPr>
          <p:nvPr/>
        </p:nvSpPr>
        <p:spPr bwMode="auto">
          <a:xfrm>
            <a:off x="1905000" y="2667000"/>
            <a:ext cx="6934200" cy="9540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-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Viết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số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trừ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dưới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số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bị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trừ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sao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cho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các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chữ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số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ở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cùng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một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hàng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đều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thẳng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cột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với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nhau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6" name="Rectangle 38"/>
          <p:cNvSpPr>
            <a:spLocks noChangeArrowheads="1"/>
          </p:cNvSpPr>
          <p:nvPr/>
        </p:nvSpPr>
        <p:spPr bwMode="auto">
          <a:xfrm>
            <a:off x="1914525" y="3581400"/>
            <a:ext cx="2657475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vi-VN" sz="2800" i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- Viết dấu trừ.</a:t>
            </a:r>
          </a:p>
        </p:txBody>
      </p:sp>
      <p:sp>
        <p:nvSpPr>
          <p:cNvPr id="7" name="Rectangle 39"/>
          <p:cNvSpPr>
            <a:spLocks noChangeArrowheads="1"/>
          </p:cNvSpPr>
          <p:nvPr/>
        </p:nvSpPr>
        <p:spPr bwMode="auto">
          <a:xfrm>
            <a:off x="1905000" y="4038600"/>
            <a:ext cx="304800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- </a:t>
            </a:r>
            <a:r>
              <a:rPr lang="en-US" altLang="vi-VN" sz="2800" i="1" dirty="0" err="1" smtClean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Kẻ</a:t>
            </a:r>
            <a:r>
              <a:rPr lang="en-US" altLang="vi-VN" sz="2800" i="1" dirty="0" smtClean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 smtClean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vạch</a:t>
            </a:r>
            <a:r>
              <a:rPr lang="en-US" altLang="vi-VN" sz="2800" i="1" dirty="0" smtClean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vi-VN" sz="2800" i="1" dirty="0" err="1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ngang</a:t>
            </a:r>
            <a:r>
              <a:rPr lang="en-US" altLang="vi-VN" sz="2800" i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8" name="Rectangle 40"/>
          <p:cNvSpPr>
            <a:spLocks noChangeArrowheads="1"/>
          </p:cNvSpPr>
          <p:nvPr/>
        </p:nvSpPr>
        <p:spPr bwMode="auto">
          <a:xfrm>
            <a:off x="1676400" y="4581525"/>
            <a:ext cx="6683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Bước 2: Thực hiện tính từ phải sang trái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1524000" y="2106613"/>
            <a:ext cx="685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vi-VN" sz="2800">
              <a:latin typeface="+mj-lt"/>
            </a:endParaRPr>
          </a:p>
        </p:txBody>
      </p:sp>
      <p:sp>
        <p:nvSpPr>
          <p:cNvPr id="5123" name="Text Box 27"/>
          <p:cNvSpPr txBox="1">
            <a:spLocks noChangeArrowheads="1"/>
          </p:cNvSpPr>
          <p:nvPr/>
        </p:nvSpPr>
        <p:spPr bwMode="auto">
          <a:xfrm>
            <a:off x="228600" y="1524000"/>
            <a:ext cx="2209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Bài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1: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Tính</a:t>
            </a:r>
            <a:endParaRPr lang="en-US" sz="2800" b="1" dirty="0">
              <a:solidFill>
                <a:srgbClr val="3333CC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5124" name="Text Box 27"/>
          <p:cNvSpPr txBox="1">
            <a:spLocks noChangeArrowheads="1"/>
          </p:cNvSpPr>
          <p:nvPr/>
        </p:nvSpPr>
        <p:spPr bwMode="auto">
          <a:xfrm>
            <a:off x="762000" y="2106613"/>
            <a:ext cx="13716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6385</a:t>
            </a:r>
          </a:p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5125" name="Text Box 27"/>
          <p:cNvSpPr txBox="1">
            <a:spLocks noChangeArrowheads="1"/>
          </p:cNvSpPr>
          <p:nvPr/>
        </p:nvSpPr>
        <p:spPr bwMode="auto">
          <a:xfrm>
            <a:off x="762000" y="2590800"/>
            <a:ext cx="13716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2927</a:t>
            </a:r>
          </a:p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609600" y="2590800"/>
            <a:ext cx="152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838200" y="3124200"/>
            <a:ext cx="7620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8" name="Text Box 27"/>
          <p:cNvSpPr txBox="1">
            <a:spLocks noChangeArrowheads="1"/>
          </p:cNvSpPr>
          <p:nvPr/>
        </p:nvSpPr>
        <p:spPr bwMode="auto">
          <a:xfrm>
            <a:off x="2362200" y="2157413"/>
            <a:ext cx="12954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7563</a:t>
            </a:r>
          </a:p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2209800" y="2665412"/>
            <a:ext cx="152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362200" y="3122613"/>
            <a:ext cx="8382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1" name="Text Box 27"/>
          <p:cNvSpPr txBox="1">
            <a:spLocks noChangeArrowheads="1"/>
          </p:cNvSpPr>
          <p:nvPr/>
        </p:nvSpPr>
        <p:spPr bwMode="auto">
          <a:xfrm>
            <a:off x="2362200" y="2640013"/>
            <a:ext cx="12954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4908</a:t>
            </a:r>
          </a:p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5132" name="Text Box 27"/>
          <p:cNvSpPr txBox="1">
            <a:spLocks noChangeArrowheads="1"/>
          </p:cNvSpPr>
          <p:nvPr/>
        </p:nvSpPr>
        <p:spPr bwMode="auto">
          <a:xfrm>
            <a:off x="3886200" y="2182813"/>
            <a:ext cx="12954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8090</a:t>
            </a:r>
          </a:p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3733800" y="2667000"/>
            <a:ext cx="1524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886200" y="3124200"/>
            <a:ext cx="9144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5" name="Text Box 27"/>
          <p:cNvSpPr txBox="1">
            <a:spLocks noChangeArrowheads="1"/>
          </p:cNvSpPr>
          <p:nvPr/>
        </p:nvSpPr>
        <p:spPr bwMode="auto">
          <a:xfrm>
            <a:off x="3886200" y="1981200"/>
            <a:ext cx="12954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7131</a:t>
            </a:r>
          </a:p>
        </p:txBody>
      </p:sp>
      <p:sp>
        <p:nvSpPr>
          <p:cNvPr id="5136" name="Text Box 27"/>
          <p:cNvSpPr txBox="1">
            <a:spLocks noChangeArrowheads="1"/>
          </p:cNvSpPr>
          <p:nvPr/>
        </p:nvSpPr>
        <p:spPr bwMode="auto">
          <a:xfrm>
            <a:off x="5562600" y="2133600"/>
            <a:ext cx="11430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3561</a:t>
            </a:r>
          </a:p>
          <a:p>
            <a:pPr>
              <a:spcBef>
                <a:spcPct val="50000"/>
              </a:spcBef>
            </a:pPr>
            <a:endParaRPr lang="en-US" sz="2800" b="1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5410200" y="2643187"/>
            <a:ext cx="1524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562600" y="3124200"/>
            <a:ext cx="8382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9" name="Text Box 27"/>
          <p:cNvSpPr txBox="1">
            <a:spLocks noChangeArrowheads="1"/>
          </p:cNvSpPr>
          <p:nvPr/>
        </p:nvSpPr>
        <p:spPr bwMode="auto">
          <a:xfrm>
            <a:off x="5715000" y="2590800"/>
            <a:ext cx="9144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924</a:t>
            </a:r>
          </a:p>
          <a:p>
            <a:pPr>
              <a:spcBef>
                <a:spcPct val="50000"/>
              </a:spcBef>
            </a:pPr>
            <a:endParaRPr lang="en-US" sz="2800" b="1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56" name="Text Box 27"/>
          <p:cNvSpPr txBox="1">
            <a:spLocks noChangeArrowheads="1"/>
          </p:cNvSpPr>
          <p:nvPr/>
        </p:nvSpPr>
        <p:spPr bwMode="auto">
          <a:xfrm>
            <a:off x="762000" y="3124200"/>
            <a:ext cx="12192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3458</a:t>
            </a:r>
          </a:p>
          <a:p>
            <a:pPr>
              <a:spcBef>
                <a:spcPct val="50000"/>
              </a:spcBef>
            </a:pP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57" name="Text Box 27"/>
          <p:cNvSpPr txBox="1">
            <a:spLocks noChangeArrowheads="1"/>
          </p:cNvSpPr>
          <p:nvPr/>
        </p:nvSpPr>
        <p:spPr bwMode="auto">
          <a:xfrm>
            <a:off x="2362200" y="3124200"/>
            <a:ext cx="12192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2655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58" name="Text Box 27"/>
          <p:cNvSpPr txBox="1">
            <a:spLocks noChangeArrowheads="1"/>
          </p:cNvSpPr>
          <p:nvPr/>
        </p:nvSpPr>
        <p:spPr bwMode="auto">
          <a:xfrm>
            <a:off x="4038600" y="3124200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959</a:t>
            </a:r>
          </a:p>
        </p:txBody>
      </p:sp>
      <p:sp>
        <p:nvSpPr>
          <p:cNvPr id="60" name="Text Box 27"/>
          <p:cNvSpPr txBox="1">
            <a:spLocks noChangeArrowheads="1"/>
          </p:cNvSpPr>
          <p:nvPr/>
        </p:nvSpPr>
        <p:spPr bwMode="auto">
          <a:xfrm>
            <a:off x="5562600" y="3101975"/>
            <a:ext cx="12192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2637</a:t>
            </a:r>
          </a:p>
          <a:p>
            <a:pPr>
              <a:spcBef>
                <a:spcPct val="50000"/>
              </a:spcBef>
            </a:pP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5144" name="Text Box 7"/>
          <p:cNvSpPr txBox="1">
            <a:spLocks noChangeArrowheads="1"/>
          </p:cNvSpPr>
          <p:nvPr/>
        </p:nvSpPr>
        <p:spPr bwMode="auto">
          <a:xfrm>
            <a:off x="1752600" y="923925"/>
            <a:ext cx="594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Phép trừ các số trong phạm vi 10 000</a:t>
            </a:r>
          </a:p>
        </p:txBody>
      </p:sp>
      <p:sp>
        <p:nvSpPr>
          <p:cNvPr id="5146" name="Text Box 7"/>
          <p:cNvSpPr txBox="1">
            <a:spLocks noChangeArrowheads="1"/>
          </p:cNvSpPr>
          <p:nvPr/>
        </p:nvSpPr>
        <p:spPr bwMode="auto">
          <a:xfrm>
            <a:off x="2840038" y="457200"/>
            <a:ext cx="3352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u="sng" dirty="0" err="1">
                <a:solidFill>
                  <a:srgbClr val="3333CC"/>
                </a:solidFill>
                <a:latin typeface="Times New Roman" pitchFamily="18" charset="0"/>
              </a:rPr>
              <a:t>Toán</a:t>
            </a:r>
            <a:r>
              <a:rPr lang="en-US" sz="2800" b="1" dirty="0">
                <a:latin typeface="Times New Roman" pitchFamily="18" charset="0"/>
              </a:rPr>
              <a:t> </a:t>
            </a:r>
          </a:p>
        </p:txBody>
      </p:sp>
      <p:pic>
        <p:nvPicPr>
          <p:cNvPr id="37" name="Picture 5" descr="FLOWERS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5562600"/>
            <a:ext cx="13716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5" descr="FLOWERS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4864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http://hstatic.net/418/1000070418/10/2016/4-23/animation_gif_insect_anh_dong__168_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5029200"/>
            <a:ext cx="666750" cy="762000"/>
          </a:xfrm>
          <a:prstGeom prst="rect">
            <a:avLst/>
          </a:prstGeom>
          <a:noFill/>
        </p:spPr>
      </p:pic>
      <p:pic>
        <p:nvPicPr>
          <p:cNvPr id="29" name="Picture 6" descr="http://hstatic.net/418/1000070418/10/2016/4-23/animation_gif_insect_anh_dong__168_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1050" y="4648200"/>
            <a:ext cx="666750" cy="762000"/>
          </a:xfrm>
          <a:prstGeom prst="rect">
            <a:avLst/>
          </a:prstGeom>
          <a:noFill/>
        </p:spPr>
      </p:pic>
      <p:pic>
        <p:nvPicPr>
          <p:cNvPr id="30" name="Picture 6" descr="http://hstatic.net/418/1000070418/10/2016/4-23/animation_gif_insect_anh_dong__168_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48650" y="5486400"/>
            <a:ext cx="666750" cy="762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58" grpId="0"/>
      <p:bldP spid="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1524000" y="2106613"/>
            <a:ext cx="685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vi-VN" sz="2800">
              <a:latin typeface="+mj-lt"/>
            </a:endParaRPr>
          </a:p>
        </p:txBody>
      </p:sp>
      <p:sp>
        <p:nvSpPr>
          <p:cNvPr id="5123" name="Text Box 27"/>
          <p:cNvSpPr txBox="1">
            <a:spLocks noChangeArrowheads="1"/>
          </p:cNvSpPr>
          <p:nvPr/>
        </p:nvSpPr>
        <p:spPr bwMode="auto">
          <a:xfrm>
            <a:off x="228600" y="1524000"/>
            <a:ext cx="2209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Bài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1: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Tính</a:t>
            </a:r>
            <a:endParaRPr lang="en-US" sz="2800" b="1" dirty="0">
              <a:solidFill>
                <a:srgbClr val="3333CC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5124" name="Text Box 27"/>
          <p:cNvSpPr txBox="1">
            <a:spLocks noChangeArrowheads="1"/>
          </p:cNvSpPr>
          <p:nvPr/>
        </p:nvSpPr>
        <p:spPr bwMode="auto">
          <a:xfrm>
            <a:off x="762000" y="2106613"/>
            <a:ext cx="13716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6385</a:t>
            </a:r>
          </a:p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5125" name="Text Box 27"/>
          <p:cNvSpPr txBox="1">
            <a:spLocks noChangeArrowheads="1"/>
          </p:cNvSpPr>
          <p:nvPr/>
        </p:nvSpPr>
        <p:spPr bwMode="auto">
          <a:xfrm>
            <a:off x="762000" y="2590800"/>
            <a:ext cx="13716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2927</a:t>
            </a:r>
          </a:p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609600" y="2590800"/>
            <a:ext cx="152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838200" y="3124200"/>
            <a:ext cx="7620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8" name="Text Box 27"/>
          <p:cNvSpPr txBox="1">
            <a:spLocks noChangeArrowheads="1"/>
          </p:cNvSpPr>
          <p:nvPr/>
        </p:nvSpPr>
        <p:spPr bwMode="auto">
          <a:xfrm>
            <a:off x="2362200" y="2157413"/>
            <a:ext cx="12954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7563</a:t>
            </a:r>
          </a:p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2209800" y="2665412"/>
            <a:ext cx="152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362200" y="3122613"/>
            <a:ext cx="8382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1" name="Text Box 27"/>
          <p:cNvSpPr txBox="1">
            <a:spLocks noChangeArrowheads="1"/>
          </p:cNvSpPr>
          <p:nvPr/>
        </p:nvSpPr>
        <p:spPr bwMode="auto">
          <a:xfrm>
            <a:off x="2362200" y="2640013"/>
            <a:ext cx="12954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4908</a:t>
            </a:r>
          </a:p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5132" name="Text Box 27"/>
          <p:cNvSpPr txBox="1">
            <a:spLocks noChangeArrowheads="1"/>
          </p:cNvSpPr>
          <p:nvPr/>
        </p:nvSpPr>
        <p:spPr bwMode="auto">
          <a:xfrm>
            <a:off x="3886200" y="2182813"/>
            <a:ext cx="12954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8090</a:t>
            </a:r>
          </a:p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3733800" y="2667000"/>
            <a:ext cx="1524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886200" y="3124200"/>
            <a:ext cx="9144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5" name="Text Box 27"/>
          <p:cNvSpPr txBox="1">
            <a:spLocks noChangeArrowheads="1"/>
          </p:cNvSpPr>
          <p:nvPr/>
        </p:nvSpPr>
        <p:spPr bwMode="auto">
          <a:xfrm>
            <a:off x="3886200" y="1981200"/>
            <a:ext cx="12954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7131</a:t>
            </a:r>
          </a:p>
        </p:txBody>
      </p:sp>
      <p:sp>
        <p:nvSpPr>
          <p:cNvPr id="5136" name="Text Box 27"/>
          <p:cNvSpPr txBox="1">
            <a:spLocks noChangeArrowheads="1"/>
          </p:cNvSpPr>
          <p:nvPr/>
        </p:nvSpPr>
        <p:spPr bwMode="auto">
          <a:xfrm>
            <a:off x="5562600" y="2133600"/>
            <a:ext cx="11430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3561</a:t>
            </a:r>
          </a:p>
          <a:p>
            <a:pPr>
              <a:spcBef>
                <a:spcPct val="50000"/>
              </a:spcBef>
            </a:pPr>
            <a:endParaRPr lang="en-US" sz="2800" b="1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5410200" y="2643187"/>
            <a:ext cx="1524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562600" y="3124200"/>
            <a:ext cx="8382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9" name="Text Box 27"/>
          <p:cNvSpPr txBox="1">
            <a:spLocks noChangeArrowheads="1"/>
          </p:cNvSpPr>
          <p:nvPr/>
        </p:nvSpPr>
        <p:spPr bwMode="auto">
          <a:xfrm>
            <a:off x="5715000" y="2590800"/>
            <a:ext cx="9144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924</a:t>
            </a:r>
          </a:p>
          <a:p>
            <a:pPr>
              <a:spcBef>
                <a:spcPct val="50000"/>
              </a:spcBef>
            </a:pPr>
            <a:endParaRPr lang="en-US" sz="2800" b="1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56" name="Text Box 27"/>
          <p:cNvSpPr txBox="1">
            <a:spLocks noChangeArrowheads="1"/>
          </p:cNvSpPr>
          <p:nvPr/>
        </p:nvSpPr>
        <p:spPr bwMode="auto">
          <a:xfrm>
            <a:off x="762000" y="3124200"/>
            <a:ext cx="12192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3458</a:t>
            </a:r>
          </a:p>
          <a:p>
            <a:pPr>
              <a:spcBef>
                <a:spcPct val="50000"/>
              </a:spcBef>
            </a:pP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57" name="Text Box 27"/>
          <p:cNvSpPr txBox="1">
            <a:spLocks noChangeArrowheads="1"/>
          </p:cNvSpPr>
          <p:nvPr/>
        </p:nvSpPr>
        <p:spPr bwMode="auto">
          <a:xfrm>
            <a:off x="2362200" y="3124200"/>
            <a:ext cx="12192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2655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58" name="Text Box 27"/>
          <p:cNvSpPr txBox="1">
            <a:spLocks noChangeArrowheads="1"/>
          </p:cNvSpPr>
          <p:nvPr/>
        </p:nvSpPr>
        <p:spPr bwMode="auto">
          <a:xfrm>
            <a:off x="4038600" y="3124200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959</a:t>
            </a:r>
          </a:p>
        </p:txBody>
      </p:sp>
      <p:sp>
        <p:nvSpPr>
          <p:cNvPr id="60" name="Text Box 27"/>
          <p:cNvSpPr txBox="1">
            <a:spLocks noChangeArrowheads="1"/>
          </p:cNvSpPr>
          <p:nvPr/>
        </p:nvSpPr>
        <p:spPr bwMode="auto">
          <a:xfrm>
            <a:off x="5562600" y="3101975"/>
            <a:ext cx="12192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2637</a:t>
            </a:r>
          </a:p>
          <a:p>
            <a:pPr>
              <a:spcBef>
                <a:spcPct val="50000"/>
              </a:spcBef>
            </a:pP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5144" name="Text Box 7"/>
          <p:cNvSpPr txBox="1">
            <a:spLocks noChangeArrowheads="1"/>
          </p:cNvSpPr>
          <p:nvPr/>
        </p:nvSpPr>
        <p:spPr bwMode="auto">
          <a:xfrm>
            <a:off x="1752600" y="923925"/>
            <a:ext cx="594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Phép trừ các số trong phạm vi 10 000</a:t>
            </a:r>
          </a:p>
        </p:txBody>
      </p:sp>
      <p:sp>
        <p:nvSpPr>
          <p:cNvPr id="5146" name="Text Box 7"/>
          <p:cNvSpPr txBox="1">
            <a:spLocks noChangeArrowheads="1"/>
          </p:cNvSpPr>
          <p:nvPr/>
        </p:nvSpPr>
        <p:spPr bwMode="auto">
          <a:xfrm>
            <a:off x="2840038" y="457200"/>
            <a:ext cx="3352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u="sng" dirty="0" err="1">
                <a:solidFill>
                  <a:srgbClr val="3333CC"/>
                </a:solidFill>
                <a:latin typeface="Times New Roman" pitchFamily="18" charset="0"/>
              </a:rPr>
              <a:t>Toán</a:t>
            </a:r>
            <a:r>
              <a:rPr lang="en-US" sz="2800" b="1" dirty="0">
                <a:latin typeface="Times New Roman" pitchFamily="18" charset="0"/>
              </a:rPr>
              <a:t> </a:t>
            </a:r>
          </a:p>
        </p:txBody>
      </p:sp>
      <p:pic>
        <p:nvPicPr>
          <p:cNvPr id="37" name="Picture 5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5562600"/>
            <a:ext cx="13716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5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4864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http://hstatic.net/418/1000070418/10/2016/4-23/animation_gif_insect_anh_dong__168_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47800" y="5029200"/>
            <a:ext cx="666750" cy="762000"/>
          </a:xfrm>
          <a:prstGeom prst="rect">
            <a:avLst/>
          </a:prstGeom>
          <a:noFill/>
        </p:spPr>
      </p:pic>
      <p:pic>
        <p:nvPicPr>
          <p:cNvPr id="29" name="Picture 6" descr="http://hstatic.net/418/1000070418/10/2016/4-23/animation_gif_insect_anh_dong__168_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050" y="4648200"/>
            <a:ext cx="666750" cy="762000"/>
          </a:xfrm>
          <a:prstGeom prst="rect">
            <a:avLst/>
          </a:prstGeom>
          <a:noFill/>
        </p:spPr>
      </p:pic>
      <p:pic>
        <p:nvPicPr>
          <p:cNvPr id="30" name="Picture 6" descr="http://hstatic.net/418/1000070418/10/2016/4-23/animation_gif_insect_anh_dong__168_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48650" y="5486400"/>
            <a:ext cx="66675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192563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58" grpId="0"/>
      <p:bldP spid="6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1524000" y="1066800"/>
            <a:ext cx="678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vi-VN" sz="2800">
              <a:latin typeface="+mj-lt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990600" y="1981200"/>
            <a:ext cx="495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1600200" y="2743200"/>
            <a:ext cx="7315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9996 – 6669                              2340 - 512</a:t>
            </a:r>
          </a:p>
        </p:txBody>
      </p:sp>
      <p:sp>
        <p:nvSpPr>
          <p:cNvPr id="34" name="Text Box 27"/>
          <p:cNvSpPr txBox="1">
            <a:spLocks noChangeArrowheads="1"/>
          </p:cNvSpPr>
          <p:nvPr/>
        </p:nvSpPr>
        <p:spPr bwMode="auto">
          <a:xfrm>
            <a:off x="2286000" y="3427413"/>
            <a:ext cx="11430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9996</a:t>
            </a:r>
          </a:p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2133600" y="3960812"/>
            <a:ext cx="152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2286000" y="43434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27"/>
          <p:cNvSpPr txBox="1">
            <a:spLocks noChangeArrowheads="1"/>
          </p:cNvSpPr>
          <p:nvPr/>
        </p:nvSpPr>
        <p:spPr bwMode="auto">
          <a:xfrm>
            <a:off x="2286000" y="3886200"/>
            <a:ext cx="13716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6669</a:t>
            </a:r>
          </a:p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38" name="Text Box 27"/>
          <p:cNvSpPr txBox="1">
            <a:spLocks noChangeArrowheads="1"/>
          </p:cNvSpPr>
          <p:nvPr/>
        </p:nvSpPr>
        <p:spPr bwMode="auto">
          <a:xfrm>
            <a:off x="6248400" y="3427413"/>
            <a:ext cx="12954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2340</a:t>
            </a:r>
          </a:p>
          <a:p>
            <a:pPr>
              <a:spcBef>
                <a:spcPct val="50000"/>
              </a:spcBef>
            </a:pPr>
            <a:endParaRPr lang="en-US" sz="2800" b="1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6172200" y="3908425"/>
            <a:ext cx="152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248400" y="4341813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Box 27"/>
          <p:cNvSpPr txBox="1">
            <a:spLocks noChangeArrowheads="1"/>
          </p:cNvSpPr>
          <p:nvPr/>
        </p:nvSpPr>
        <p:spPr bwMode="auto">
          <a:xfrm>
            <a:off x="6324600" y="3884613"/>
            <a:ext cx="13716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512</a:t>
            </a:r>
            <a:endParaRPr lang="en-US" sz="2800" b="1" dirty="0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55" name="Text Box 27"/>
          <p:cNvSpPr txBox="1">
            <a:spLocks noChangeArrowheads="1"/>
          </p:cNvSpPr>
          <p:nvPr/>
        </p:nvSpPr>
        <p:spPr bwMode="auto">
          <a:xfrm>
            <a:off x="6172200" y="4316413"/>
            <a:ext cx="12192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1828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  <a:p>
            <a:pPr>
              <a:spcBef>
                <a:spcPct val="50000"/>
              </a:spcBef>
            </a:pP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61" name="Text Box 27"/>
          <p:cNvSpPr txBox="1">
            <a:spLocks noChangeArrowheads="1"/>
          </p:cNvSpPr>
          <p:nvPr/>
        </p:nvSpPr>
        <p:spPr bwMode="auto">
          <a:xfrm>
            <a:off x="2286000" y="4343400"/>
            <a:ext cx="12192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3327</a:t>
            </a:r>
          </a:p>
          <a:p>
            <a:pPr>
              <a:spcBef>
                <a:spcPct val="50000"/>
              </a:spcBef>
            </a:pP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6159" name="Text Box 7"/>
          <p:cNvSpPr txBox="1">
            <a:spLocks noChangeArrowheads="1"/>
          </p:cNvSpPr>
          <p:nvPr/>
        </p:nvSpPr>
        <p:spPr bwMode="auto">
          <a:xfrm>
            <a:off x="1622425" y="1076325"/>
            <a:ext cx="594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trừ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phạm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vi 10 000</a:t>
            </a:r>
          </a:p>
        </p:txBody>
      </p:sp>
      <p:sp>
        <p:nvSpPr>
          <p:cNvPr id="6161" name="Text Box 7"/>
          <p:cNvSpPr txBox="1">
            <a:spLocks noChangeArrowheads="1"/>
          </p:cNvSpPr>
          <p:nvPr/>
        </p:nvSpPr>
        <p:spPr bwMode="auto">
          <a:xfrm>
            <a:off x="2709863" y="609600"/>
            <a:ext cx="3352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u="sng" dirty="0" err="1">
                <a:solidFill>
                  <a:srgbClr val="3333CC"/>
                </a:solidFill>
                <a:latin typeface="Times New Roman" pitchFamily="18" charset="0"/>
              </a:rPr>
              <a:t>Toán</a:t>
            </a:r>
            <a:r>
              <a:rPr lang="en-US" sz="2800" b="1" dirty="0">
                <a:latin typeface="Times New Roman" pitchFamily="18" charset="0"/>
              </a:rPr>
              <a:t> </a:t>
            </a:r>
          </a:p>
        </p:txBody>
      </p:sp>
      <p:pic>
        <p:nvPicPr>
          <p:cNvPr id="17" name="Picture 4" descr="http://s17.photobucket.com/albums/b93/tumylove91/blog/th_b9hsm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V="1">
            <a:off x="1143000" y="5562600"/>
            <a:ext cx="1295400" cy="1295400"/>
          </a:xfrm>
          <a:prstGeom prst="rect">
            <a:avLst/>
          </a:prstGeom>
          <a:noFill/>
        </p:spPr>
      </p:pic>
      <p:pic>
        <p:nvPicPr>
          <p:cNvPr id="18" name="Picture 4" descr="http://s17.photobucket.com/albums/b93/tumylove91/blog/th_b9hsm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V="1">
            <a:off x="-76200" y="5562600"/>
            <a:ext cx="12954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7" grpId="0"/>
      <p:bldP spid="38" grpId="0"/>
      <p:bldP spid="43" grpId="0"/>
      <p:bldP spid="55" grpId="0"/>
      <p:bldP spid="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1524000" y="1068388"/>
            <a:ext cx="678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vi-VN" sz="2800">
              <a:latin typeface="+mj-lt"/>
            </a:endParaRP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1066800" y="1373188"/>
            <a:ext cx="670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vi-VN" sz="2800">
              <a:latin typeface="+mj-lt"/>
            </a:endParaRPr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1219200" y="1068388"/>
            <a:ext cx="685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vi-VN" sz="2800">
              <a:latin typeface="+mj-lt"/>
            </a:endParaRP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304800" y="1865313"/>
            <a:ext cx="84582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3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: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4283m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1635m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9" name="Text Box 27"/>
          <p:cNvSpPr txBox="1">
            <a:spLocks noChangeArrowheads="1"/>
          </p:cNvSpPr>
          <p:nvPr/>
        </p:nvSpPr>
        <p:spPr bwMode="auto">
          <a:xfrm>
            <a:off x="1066800" y="3138488"/>
            <a:ext cx="205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u="sng" dirty="0" err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Tóm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tắt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:</a:t>
            </a:r>
          </a:p>
        </p:txBody>
      </p:sp>
      <p:sp>
        <p:nvSpPr>
          <p:cNvPr id="60" name="Text Box 27"/>
          <p:cNvSpPr txBox="1">
            <a:spLocks noChangeArrowheads="1"/>
          </p:cNvSpPr>
          <p:nvPr/>
        </p:nvSpPr>
        <p:spPr bwMode="auto">
          <a:xfrm>
            <a:off x="609600" y="3662363"/>
            <a:ext cx="2743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Có        :  4283m </a:t>
            </a:r>
          </a:p>
        </p:txBody>
      </p:sp>
      <p:sp>
        <p:nvSpPr>
          <p:cNvPr id="61" name="Text Box 27"/>
          <p:cNvSpPr txBox="1">
            <a:spLocks noChangeArrowheads="1"/>
          </p:cNvSpPr>
          <p:nvPr/>
        </p:nvSpPr>
        <p:spPr bwMode="auto">
          <a:xfrm>
            <a:off x="609600" y="4119563"/>
            <a:ext cx="3048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Đã bán :  1635m </a:t>
            </a:r>
          </a:p>
        </p:txBody>
      </p:sp>
      <p:sp>
        <p:nvSpPr>
          <p:cNvPr id="63" name="Text Box 27"/>
          <p:cNvSpPr txBox="1">
            <a:spLocks noChangeArrowheads="1"/>
          </p:cNvSpPr>
          <p:nvPr/>
        </p:nvSpPr>
        <p:spPr bwMode="auto">
          <a:xfrm>
            <a:off x="609600" y="4581525"/>
            <a:ext cx="3048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Còn lại :   …  m? </a:t>
            </a:r>
          </a:p>
        </p:txBody>
      </p:sp>
      <p:sp>
        <p:nvSpPr>
          <p:cNvPr id="65" name="Text Box 27"/>
          <p:cNvSpPr txBox="1">
            <a:spLocks noChangeArrowheads="1"/>
          </p:cNvSpPr>
          <p:nvPr/>
        </p:nvSpPr>
        <p:spPr bwMode="auto">
          <a:xfrm>
            <a:off x="4724400" y="3048000"/>
            <a:ext cx="198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u="sng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Bài giải</a:t>
            </a:r>
            <a:r>
              <a:rPr lang="en-US" sz="2800" b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:</a:t>
            </a:r>
          </a:p>
        </p:txBody>
      </p:sp>
      <p:sp>
        <p:nvSpPr>
          <p:cNvPr id="67" name="Rectangle 21"/>
          <p:cNvSpPr>
            <a:spLocks noChangeArrowheads="1"/>
          </p:cNvSpPr>
          <p:nvPr/>
        </p:nvSpPr>
        <p:spPr bwMode="auto">
          <a:xfrm>
            <a:off x="3048000" y="3683000"/>
            <a:ext cx="56388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rot="5400000">
            <a:off x="2514600" y="4591050"/>
            <a:ext cx="2132012" cy="1588"/>
          </a:xfrm>
          <a:prstGeom prst="line">
            <a:avLst/>
          </a:prstGeom>
          <a:ln w="381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1" name="Text Box 7"/>
          <p:cNvSpPr txBox="1">
            <a:spLocks noChangeArrowheads="1"/>
          </p:cNvSpPr>
          <p:nvPr/>
        </p:nvSpPr>
        <p:spPr bwMode="auto">
          <a:xfrm>
            <a:off x="1622425" y="1000125"/>
            <a:ext cx="594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Phép trừ các số trong phạm vi 10 000</a:t>
            </a:r>
          </a:p>
        </p:txBody>
      </p:sp>
      <p:sp>
        <p:nvSpPr>
          <p:cNvPr id="7183" name="Text Box 7"/>
          <p:cNvSpPr txBox="1">
            <a:spLocks noChangeArrowheads="1"/>
          </p:cNvSpPr>
          <p:nvPr/>
        </p:nvSpPr>
        <p:spPr bwMode="auto">
          <a:xfrm>
            <a:off x="2709863" y="533400"/>
            <a:ext cx="3352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u="sng" dirty="0" err="1">
                <a:solidFill>
                  <a:srgbClr val="3333CC"/>
                </a:solidFill>
                <a:latin typeface="Times New Roman" pitchFamily="18" charset="0"/>
              </a:rPr>
              <a:t>Toán</a:t>
            </a:r>
            <a:r>
              <a:rPr lang="en-US" sz="2800" b="1" dirty="0">
                <a:latin typeface="Times New Roman" pitchFamily="18" charset="0"/>
              </a:rPr>
              <a:t>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600" y="426720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4283 – 1635 = 2648 (m)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62600" y="4843846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2648 m.   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524000" y="2342356"/>
            <a:ext cx="3810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613779" y="2342356"/>
            <a:ext cx="269202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058839" y="2819400"/>
            <a:ext cx="564676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3" grpId="0"/>
      <p:bldP spid="65" grpId="0"/>
      <p:bldP spid="67" grpId="0"/>
      <p:bldP spid="15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524000" y="947738"/>
            <a:ext cx="6781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endParaRPr lang="vi-VN">
              <a:latin typeface="Arial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066800" y="2143125"/>
            <a:ext cx="6705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endParaRPr lang="vi-VN" sz="1400">
              <a:latin typeface="Arial" charset="0"/>
            </a:endParaRPr>
          </a:p>
        </p:txBody>
      </p:sp>
      <p:sp>
        <p:nvSpPr>
          <p:cNvPr id="8196" name="Text Box 8"/>
          <p:cNvSpPr txBox="1">
            <a:spLocks noChangeArrowheads="1"/>
          </p:cNvSpPr>
          <p:nvPr/>
        </p:nvSpPr>
        <p:spPr bwMode="auto">
          <a:xfrm>
            <a:off x="276225" y="4419600"/>
            <a:ext cx="2209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endParaRPr lang="vi-VN" sz="1400"/>
          </a:p>
        </p:txBody>
      </p:sp>
      <p:sp>
        <p:nvSpPr>
          <p:cNvPr id="8197" name="Text Box 11"/>
          <p:cNvSpPr txBox="1">
            <a:spLocks noChangeArrowheads="1"/>
          </p:cNvSpPr>
          <p:nvPr/>
        </p:nvSpPr>
        <p:spPr bwMode="auto">
          <a:xfrm>
            <a:off x="3657600" y="2224088"/>
            <a:ext cx="990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endParaRPr lang="vi-VN" sz="1400"/>
          </a:p>
        </p:txBody>
      </p:sp>
      <p:sp>
        <p:nvSpPr>
          <p:cNvPr id="8198" name="Text Box 13"/>
          <p:cNvSpPr txBox="1">
            <a:spLocks noChangeArrowheads="1"/>
          </p:cNvSpPr>
          <p:nvPr/>
        </p:nvSpPr>
        <p:spPr bwMode="auto">
          <a:xfrm>
            <a:off x="1266825" y="3133725"/>
            <a:ext cx="6172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endParaRPr lang="vi-VN" sz="1400"/>
          </a:p>
        </p:txBody>
      </p:sp>
      <p:pic>
        <p:nvPicPr>
          <p:cNvPr id="75805" name="Picture 29" descr="untitled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3" t="37500" r="15625" b="50000"/>
          <a:stretch>
            <a:fillRect/>
          </a:stretch>
        </p:blipFill>
        <p:spPr bwMode="auto">
          <a:xfrm>
            <a:off x="1066800" y="3514725"/>
            <a:ext cx="722471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806" name="Picture 30" descr="CA4PIJO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9" t="12698" r="4192" b="11111"/>
          <a:stretch>
            <a:fillRect/>
          </a:stretch>
        </p:blipFill>
        <p:spPr bwMode="auto">
          <a:xfrm>
            <a:off x="1300163" y="2524125"/>
            <a:ext cx="1600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807" name="Line 31"/>
          <p:cNvSpPr>
            <a:spLocks noChangeShapeType="1"/>
          </p:cNvSpPr>
          <p:nvPr/>
        </p:nvSpPr>
        <p:spPr bwMode="auto">
          <a:xfrm flipV="1">
            <a:off x="-3429000" y="3590925"/>
            <a:ext cx="47386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Rectangle 32"/>
          <p:cNvSpPr>
            <a:spLocks noChangeArrowheads="1"/>
          </p:cNvSpPr>
          <p:nvPr/>
        </p:nvSpPr>
        <p:spPr bwMode="auto">
          <a:xfrm>
            <a:off x="-409575" y="3071813"/>
            <a:ext cx="1752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203" name="Text Box 5"/>
          <p:cNvSpPr txBox="1">
            <a:spLocks noChangeArrowheads="1"/>
          </p:cNvSpPr>
          <p:nvPr/>
        </p:nvSpPr>
        <p:spPr bwMode="auto">
          <a:xfrm>
            <a:off x="152400" y="1709738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4</a:t>
            </a:r>
            <a:r>
              <a:rPr lang="en-US" sz="280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: Vẽ đoạn thẳng AB có độ dài 8cm rồi xác định trung       điểm O của đoạn thẳng đó.   </a:t>
            </a:r>
          </a:p>
        </p:txBody>
      </p:sp>
      <p:sp>
        <p:nvSpPr>
          <p:cNvPr id="8204" name="Text Box 11"/>
          <p:cNvSpPr txBox="1">
            <a:spLocks noChangeArrowheads="1"/>
          </p:cNvSpPr>
          <p:nvPr/>
        </p:nvSpPr>
        <p:spPr bwMode="auto">
          <a:xfrm>
            <a:off x="1266825" y="4233863"/>
            <a:ext cx="6172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endParaRPr lang="vi-VN" sz="1400"/>
          </a:p>
        </p:txBody>
      </p:sp>
      <p:sp>
        <p:nvSpPr>
          <p:cNvPr id="31" name="WordArt 23"/>
          <p:cNvSpPr>
            <a:spLocks noChangeArrowheads="1" noChangeShapeType="1" noTextEdit="1"/>
          </p:cNvSpPr>
          <p:nvPr/>
        </p:nvSpPr>
        <p:spPr bwMode="auto">
          <a:xfrm>
            <a:off x="1190625" y="3171825"/>
            <a:ext cx="228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A</a:t>
            </a:r>
          </a:p>
        </p:txBody>
      </p:sp>
      <p:sp>
        <p:nvSpPr>
          <p:cNvPr id="32" name="WordArt 24"/>
          <p:cNvSpPr>
            <a:spLocks noChangeArrowheads="1" noChangeShapeType="1" noTextEdit="1"/>
          </p:cNvSpPr>
          <p:nvPr/>
        </p:nvSpPr>
        <p:spPr bwMode="auto">
          <a:xfrm>
            <a:off x="5991225" y="3171825"/>
            <a:ext cx="228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B</a:t>
            </a:r>
          </a:p>
        </p:txBody>
      </p:sp>
      <p:sp>
        <p:nvSpPr>
          <p:cNvPr id="35" name="WordArt 28"/>
          <p:cNvSpPr>
            <a:spLocks noChangeArrowheads="1" noChangeShapeType="1" noTextEdit="1"/>
          </p:cNvSpPr>
          <p:nvPr/>
        </p:nvSpPr>
        <p:spPr bwMode="auto">
          <a:xfrm>
            <a:off x="3595688" y="3209925"/>
            <a:ext cx="228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  <a:ea typeface="+mj-lt"/>
                <a:cs typeface="+mj-lt"/>
              </a:rPr>
              <a:t>O</a:t>
            </a:r>
          </a:p>
        </p:txBody>
      </p:sp>
      <p:sp>
        <p:nvSpPr>
          <p:cNvPr id="38" name="Text Box 46"/>
          <p:cNvSpPr txBox="1">
            <a:spLocks noChangeArrowheads="1"/>
          </p:cNvSpPr>
          <p:nvPr/>
        </p:nvSpPr>
        <p:spPr bwMode="auto">
          <a:xfrm>
            <a:off x="1190625" y="333375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</a:t>
            </a:r>
          </a:p>
        </p:txBody>
      </p:sp>
      <p:sp>
        <p:nvSpPr>
          <p:cNvPr id="39" name="Text Box 46"/>
          <p:cNvSpPr txBox="1">
            <a:spLocks noChangeArrowheads="1"/>
          </p:cNvSpPr>
          <p:nvPr/>
        </p:nvSpPr>
        <p:spPr bwMode="auto">
          <a:xfrm>
            <a:off x="5915025" y="333375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</a:t>
            </a:r>
          </a:p>
        </p:txBody>
      </p:sp>
      <p:sp>
        <p:nvSpPr>
          <p:cNvPr id="43" name="Line 27"/>
          <p:cNvSpPr>
            <a:spLocks noChangeShapeType="1"/>
          </p:cNvSpPr>
          <p:nvPr/>
        </p:nvSpPr>
        <p:spPr bwMode="auto">
          <a:xfrm flipV="1">
            <a:off x="3705225" y="3552825"/>
            <a:ext cx="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Text Box 21"/>
          <p:cNvSpPr txBox="1">
            <a:spLocks noChangeArrowheads="1"/>
          </p:cNvSpPr>
          <p:nvPr/>
        </p:nvSpPr>
        <p:spPr bwMode="auto">
          <a:xfrm>
            <a:off x="76200" y="4724400"/>
            <a:ext cx="906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- Tìm vạch </a:t>
            </a:r>
            <a:r>
              <a:rPr lang="en-US" sz="28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8cm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trên thước, đánh dấu điểm </a:t>
            </a:r>
            <a:r>
              <a:rPr lang="en-US" sz="28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3" name="Text Box 22"/>
          <p:cNvSpPr txBox="1">
            <a:spLocks noChangeArrowheads="1"/>
          </p:cNvSpPr>
          <p:nvPr/>
        </p:nvSpPr>
        <p:spPr bwMode="auto">
          <a:xfrm>
            <a:off x="152400" y="5218113"/>
            <a:ext cx="861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Nối điểm </a:t>
            </a:r>
            <a:r>
              <a:rPr lang="en-US" sz="28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28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lại ta được đoạn thẳng </a:t>
            </a:r>
            <a:r>
              <a:rPr lang="en-US" sz="28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dài </a:t>
            </a:r>
            <a:r>
              <a:rPr lang="en-US" sz="28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8cm</a:t>
            </a:r>
          </a:p>
        </p:txBody>
      </p:sp>
      <p:sp>
        <p:nvSpPr>
          <p:cNvPr id="34" name="Text Box 69"/>
          <p:cNvSpPr txBox="1">
            <a:spLocks noChangeArrowheads="1"/>
          </p:cNvSpPr>
          <p:nvPr/>
        </p:nvSpPr>
        <p:spPr bwMode="auto">
          <a:xfrm>
            <a:off x="152400" y="5562600"/>
            <a:ext cx="8991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Chia nhẩm: </a:t>
            </a:r>
            <a:r>
              <a:rPr lang="en-US" sz="28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8cm : 2 = 4cm.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Tìm vạch 4cm trên thước rồi chấm điểm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" name="Text Box 77"/>
          <p:cNvSpPr txBox="1">
            <a:spLocks noChangeArrowheads="1"/>
          </p:cNvSpPr>
          <p:nvPr/>
        </p:nvSpPr>
        <p:spPr bwMode="auto">
          <a:xfrm>
            <a:off x="311150" y="4352925"/>
            <a:ext cx="5480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endParaRPr lang="en-US" sz="28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AutoShape 24"/>
          <p:cNvSpPr>
            <a:spLocks/>
          </p:cNvSpPr>
          <p:nvPr/>
        </p:nvSpPr>
        <p:spPr bwMode="auto">
          <a:xfrm rot="-5400000">
            <a:off x="3467100" y="919163"/>
            <a:ext cx="533400" cy="4724400"/>
          </a:xfrm>
          <a:prstGeom prst="rightBrace">
            <a:avLst>
              <a:gd name="adj1" fmla="val 95255"/>
              <a:gd name="adj2" fmla="val 48444"/>
            </a:avLst>
          </a:prstGeom>
          <a:noFill/>
          <a:ln w="28575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0" name="Text Box 27"/>
          <p:cNvSpPr txBox="1">
            <a:spLocks noChangeArrowheads="1"/>
          </p:cNvSpPr>
          <p:nvPr/>
        </p:nvSpPr>
        <p:spPr bwMode="auto">
          <a:xfrm>
            <a:off x="3352800" y="2557463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8cm</a:t>
            </a: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2133600" y="3943350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4cm</a:t>
            </a:r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4495800" y="3943350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4cm</a:t>
            </a:r>
          </a:p>
        </p:txBody>
      </p:sp>
      <p:sp>
        <p:nvSpPr>
          <p:cNvPr id="44" name="AutoShape 24"/>
          <p:cNvSpPr>
            <a:spLocks/>
          </p:cNvSpPr>
          <p:nvPr/>
        </p:nvSpPr>
        <p:spPr bwMode="auto">
          <a:xfrm rot="5400000">
            <a:off x="2286000" y="2709863"/>
            <a:ext cx="457200" cy="2286000"/>
          </a:xfrm>
          <a:prstGeom prst="rightBrace">
            <a:avLst>
              <a:gd name="adj1" fmla="val 95231"/>
              <a:gd name="adj2" fmla="val 48444"/>
            </a:avLst>
          </a:prstGeom>
          <a:noFill/>
          <a:ln w="28575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6" name="AutoShape 24"/>
          <p:cNvSpPr>
            <a:spLocks/>
          </p:cNvSpPr>
          <p:nvPr/>
        </p:nvSpPr>
        <p:spPr bwMode="auto">
          <a:xfrm rot="5400000">
            <a:off x="4686300" y="2671763"/>
            <a:ext cx="457200" cy="2362200"/>
          </a:xfrm>
          <a:prstGeom prst="rightBrace">
            <a:avLst>
              <a:gd name="adj1" fmla="val 95225"/>
              <a:gd name="adj2" fmla="val 48444"/>
            </a:avLst>
          </a:prstGeom>
          <a:noFill/>
          <a:ln w="28575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5" name="Text Box 21"/>
          <p:cNvSpPr txBox="1">
            <a:spLocks noChangeArrowheads="1"/>
          </p:cNvSpPr>
          <p:nvPr/>
        </p:nvSpPr>
        <p:spPr bwMode="auto">
          <a:xfrm>
            <a:off x="60325" y="4295775"/>
            <a:ext cx="906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- Lấy điểm </a:t>
            </a:r>
            <a:r>
              <a:rPr lang="en-US" sz="28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trùng với vạch 0cm của thước. </a:t>
            </a:r>
          </a:p>
        </p:txBody>
      </p:sp>
      <p:sp>
        <p:nvSpPr>
          <p:cNvPr id="8222" name="Text Box 7"/>
          <p:cNvSpPr txBox="1">
            <a:spLocks noChangeArrowheads="1"/>
          </p:cNvSpPr>
          <p:nvPr/>
        </p:nvSpPr>
        <p:spPr bwMode="auto">
          <a:xfrm>
            <a:off x="1622425" y="1000125"/>
            <a:ext cx="594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Phép trừ các số trong phạm vi 10 000</a:t>
            </a:r>
          </a:p>
        </p:txBody>
      </p:sp>
      <p:sp>
        <p:nvSpPr>
          <p:cNvPr id="8224" name="Text Box 7"/>
          <p:cNvSpPr txBox="1">
            <a:spLocks noChangeArrowheads="1"/>
          </p:cNvSpPr>
          <p:nvPr/>
        </p:nvSpPr>
        <p:spPr bwMode="auto">
          <a:xfrm>
            <a:off x="2709863" y="533400"/>
            <a:ext cx="3352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u="sng" dirty="0" err="1">
                <a:solidFill>
                  <a:srgbClr val="3333CC"/>
                </a:solidFill>
                <a:latin typeface="Times New Roman" pitchFamily="18" charset="0"/>
              </a:rPr>
              <a:t>Toán</a:t>
            </a:r>
            <a:r>
              <a:rPr lang="en-US" sz="2800" b="1" dirty="0">
                <a:latin typeface="Times New Roman" pitchFamily="18" charset="0"/>
              </a:rPr>
              <a:t> </a:t>
            </a:r>
          </a:p>
        </p:txBody>
      </p:sp>
      <p:pic>
        <p:nvPicPr>
          <p:cNvPr id="47" name="Picture 17" descr="http://sucai.heima.com/sucai/icon/Gif0405_124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82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17" descr="http://sucai.heima.com/sucai/icon/Gif0405_124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0" y="0"/>
            <a:ext cx="12382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5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5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1.56069E-6 L 0.5224 -1.56069E-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758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198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78035E-7 L 0.52101 5.78035E-7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758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75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3" dur="500"/>
                                        <p:tgtEl>
                                          <p:spTgt spid="75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07" grpId="0" animBg="1"/>
      <p:bldP spid="31" grpId="0" animBg="1"/>
      <p:bldP spid="32" grpId="0" animBg="1"/>
      <p:bldP spid="35" grpId="0" animBg="1"/>
      <p:bldP spid="38" grpId="0"/>
      <p:bldP spid="39" grpId="0"/>
      <p:bldP spid="43" grpId="0" animBg="1"/>
      <p:bldP spid="30" grpId="0"/>
      <p:bldP spid="30" grpId="1"/>
      <p:bldP spid="33" grpId="0"/>
      <p:bldP spid="33" grpId="1"/>
      <p:bldP spid="34" grpId="0"/>
      <p:bldP spid="34" grpId="1"/>
      <p:bldP spid="36" grpId="0"/>
      <p:bldP spid="37" grpId="0" animBg="1"/>
      <p:bldP spid="40" grpId="0"/>
      <p:bldP spid="41" grpId="0"/>
      <p:bldP spid="42" grpId="0"/>
      <p:bldP spid="44" grpId="0" animBg="1"/>
      <p:bldP spid="46" grpId="0" animBg="1"/>
      <p:bldP spid="45" grpId="0"/>
      <p:bldP spid="4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tical Scroll 4"/>
          <p:cNvSpPr/>
          <p:nvPr/>
        </p:nvSpPr>
        <p:spPr>
          <a:xfrm>
            <a:off x="2057400" y="2819400"/>
            <a:ext cx="1219200" cy="1524000"/>
          </a:xfrm>
          <a:prstGeom prst="verticalScroll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914400" y="1143000"/>
            <a:ext cx="7086600" cy="1219200"/>
          </a:xfrm>
          <a:prstGeom prst="flowChartTermina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vi 10000 ta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Vertical Scroll 6"/>
          <p:cNvSpPr/>
          <p:nvPr/>
        </p:nvSpPr>
        <p:spPr>
          <a:xfrm>
            <a:off x="4876800" y="2819400"/>
            <a:ext cx="1219200" cy="1524000"/>
          </a:xfrm>
          <a:prstGeom prst="verticalScrol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miley Face 8"/>
          <p:cNvSpPr/>
          <p:nvPr/>
        </p:nvSpPr>
        <p:spPr>
          <a:xfrm>
            <a:off x="6172200" y="2514600"/>
            <a:ext cx="1371600" cy="990600"/>
          </a:xfrm>
          <a:prstGeom prst="smileyFace">
            <a:avLst>
              <a:gd name="adj" fmla="val -465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miley Face 10"/>
          <p:cNvSpPr/>
          <p:nvPr/>
        </p:nvSpPr>
        <p:spPr>
          <a:xfrm>
            <a:off x="914400" y="3276600"/>
            <a:ext cx="1066800" cy="990600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Ribbon 11"/>
          <p:cNvSpPr/>
          <p:nvPr/>
        </p:nvSpPr>
        <p:spPr>
          <a:xfrm>
            <a:off x="7620000" y="6019800"/>
            <a:ext cx="1295400" cy="762000"/>
          </a:xfrm>
          <a:prstGeom prst="ribbo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FC393A0D6B0F44E2BDCF0A912FDC3DC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016" y="5264150"/>
            <a:ext cx="1214438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FC393A0D6B0F44E2BDCF0A912FDC3DC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214438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7" grpId="0" animBg="1"/>
      <p:bldP spid="9" grpId="0" animBg="1"/>
      <p:bldP spid="9" grpId="1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503</Words>
  <Application>Microsoft Office PowerPoint</Application>
  <PresentationFormat>On-screen Show (4:3)</PresentationFormat>
  <Paragraphs>113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Comic Sans MS</vt:lpstr>
      <vt:lpstr>Times New Roman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40</cp:revision>
  <dcterms:created xsi:type="dcterms:W3CDTF">2020-02-25T13:59:31Z</dcterms:created>
  <dcterms:modified xsi:type="dcterms:W3CDTF">2022-02-08T03:34:34Z</dcterms:modified>
</cp:coreProperties>
</file>