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80" r:id="rId3"/>
    <p:sldId id="264" r:id="rId4"/>
    <p:sldId id="266" r:id="rId5"/>
    <p:sldId id="267" r:id="rId6"/>
    <p:sldId id="269" r:id="rId7"/>
    <p:sldId id="272" r:id="rId8"/>
    <p:sldId id="274" r:id="rId9"/>
    <p:sldId id="275" r:id="rId10"/>
    <p:sldId id="276" r:id="rId11"/>
    <p:sldId id="261" r:id="rId12"/>
    <p:sldId id="279" r:id="rId13"/>
    <p:sldId id="277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594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7B4F7-27A5-4F49-B5CB-33C71FB2B9ED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1272D-5D5B-46D2-BCD6-5126986D7E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E1272D-5D5B-46D2-BCD6-5126986D7EF8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E1272D-5D5B-46D2-BCD6-5126986D7EF8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00050"/>
            <a:ext cx="8229600" cy="4198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1676400" cy="342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81800" y="4686300"/>
            <a:ext cx="1905000" cy="342900"/>
          </a:xfrm>
        </p:spPr>
        <p:txBody>
          <a:bodyPr/>
          <a:lstStyle>
            <a:lvl1pPr>
              <a:defRPr/>
            </a:lvl1pPr>
          </a:lstStyle>
          <a:p>
            <a:fld id="{D0E27AB7-5ABA-41BE-8E94-2B8625B067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5C41F-255A-41B9-A7D6-9F34A93F1738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audio" Target="../media/audio2.wav"/><Relationship Id="rId7" Type="http://schemas.openxmlformats.org/officeDocument/2006/relationships/image" Target="../media/image10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audio" Target="../media/audio1.wav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gif"/><Relationship Id="rId5" Type="http://schemas.openxmlformats.org/officeDocument/2006/relationships/image" Target="../media/image1.gif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8.gif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1366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gradFill rotWithShape="1">
              <a:gsLst>
                <a:gs pos="0">
                  <a:srgbClr val="69EB53"/>
                </a:gs>
                <a:gs pos="100000">
                  <a:srgbClr val="FFFF99"/>
                </a:gs>
              </a:gsLst>
              <a:lin ang="27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668" name="Rectangle 4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noFill/>
            <a:ln w="69850" cmpd="thinThick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13669" name="Picture 5" descr="F9849DCFA90C473196ECD16214E770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3943350"/>
            <a:ext cx="1352550" cy="1014413"/>
          </a:xfrm>
          <a:prstGeom prst="rect">
            <a:avLst/>
          </a:prstGeom>
          <a:noFill/>
        </p:spPr>
      </p:pic>
      <p:pic>
        <p:nvPicPr>
          <p:cNvPr id="113670" name="Picture 6" descr="F9849DCFA90C473196ECD16214E770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304800" y="-23813"/>
            <a:ext cx="1752600" cy="1071563"/>
          </a:xfrm>
          <a:prstGeom prst="rect">
            <a:avLst/>
          </a:prstGeom>
          <a:noFill/>
        </p:spPr>
      </p:pic>
      <p:pic>
        <p:nvPicPr>
          <p:cNvPr id="113671" name="Picture 7" descr="Rabbit-01-ju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04800" y="3936206"/>
            <a:ext cx="1371600" cy="921544"/>
          </a:xfrm>
          <a:prstGeom prst="rect">
            <a:avLst/>
          </a:prstGeom>
          <a:noFill/>
        </p:spPr>
      </p:pic>
      <p:sp>
        <p:nvSpPr>
          <p:cNvPr id="113672" name="Text Box 8"/>
          <p:cNvSpPr txBox="1">
            <a:spLocks noChangeArrowheads="1"/>
          </p:cNvSpPr>
          <p:nvPr/>
        </p:nvSpPr>
        <p:spPr bwMode="auto">
          <a:xfrm>
            <a:off x="2727325" y="38564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13673" name="WordArt 9"/>
          <p:cNvSpPr>
            <a:spLocks noChangeArrowheads="1" noChangeShapeType="1" noTextEdit="1"/>
          </p:cNvSpPr>
          <p:nvPr/>
        </p:nvSpPr>
        <p:spPr bwMode="auto">
          <a:xfrm>
            <a:off x="1447800" y="1657350"/>
            <a:ext cx="6096000" cy="914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MÔN TOÁN LỚP 3</a:t>
            </a:r>
          </a:p>
        </p:txBody>
      </p:sp>
      <p:sp>
        <p:nvSpPr>
          <p:cNvPr id="113674" name="WordArt 10"/>
          <p:cNvSpPr>
            <a:spLocks noChangeArrowheads="1" noChangeShapeType="1" noTextEdit="1"/>
          </p:cNvSpPr>
          <p:nvPr/>
        </p:nvSpPr>
        <p:spPr bwMode="auto">
          <a:xfrm>
            <a:off x="2362200" y="1007140"/>
            <a:ext cx="4343400" cy="228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endParaRPr lang="en-US" sz="4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4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4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ờng TH </a:t>
            </a:r>
            <a:r>
              <a:rPr lang="en-US" sz="4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THẠCH BÀN A</a:t>
            </a:r>
            <a:endParaRPr lang="en-US" sz="4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33600" y="3105150"/>
            <a:ext cx="5181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TIẾT 11O: LUYỆN TẬP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25584" y="4269558"/>
            <a:ext cx="4227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hiện:Cao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Thanh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Nhàn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Oval 4"/>
          <p:cNvSpPr>
            <a:spLocks noChangeArrowheads="1"/>
          </p:cNvSpPr>
          <p:nvPr/>
        </p:nvSpPr>
        <p:spPr bwMode="auto">
          <a:xfrm>
            <a:off x="3581400" y="1828800"/>
            <a:ext cx="2057400" cy="1600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89" name="Text Box 5"/>
          <p:cNvSpPr txBox="1">
            <a:spLocks noChangeArrowheads="1"/>
          </p:cNvSpPr>
          <p:nvPr/>
        </p:nvSpPr>
        <p:spPr bwMode="auto">
          <a:xfrm>
            <a:off x="3886200" y="2228850"/>
            <a:ext cx="1447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6600"/>
                </a:solidFill>
              </a:rPr>
              <a:t>Luyện tập</a:t>
            </a:r>
          </a:p>
        </p:txBody>
      </p:sp>
      <p:sp>
        <p:nvSpPr>
          <p:cNvPr id="144391" name="Freeform 7"/>
          <p:cNvSpPr>
            <a:spLocks/>
          </p:cNvSpPr>
          <p:nvPr/>
        </p:nvSpPr>
        <p:spPr bwMode="auto">
          <a:xfrm>
            <a:off x="2514600" y="0"/>
            <a:ext cx="3276600" cy="2105025"/>
          </a:xfrm>
          <a:custGeom>
            <a:avLst/>
            <a:gdLst/>
            <a:ahLst/>
            <a:cxnLst>
              <a:cxn ang="0">
                <a:pos x="776" y="1192"/>
              </a:cxn>
              <a:cxn ang="0">
                <a:pos x="56" y="520"/>
              </a:cxn>
              <a:cxn ang="0">
                <a:pos x="1112" y="232"/>
              </a:cxn>
              <a:cxn ang="0">
                <a:pos x="1688" y="40"/>
              </a:cxn>
              <a:cxn ang="0">
                <a:pos x="1928" y="472"/>
              </a:cxn>
              <a:cxn ang="0">
                <a:pos x="1592" y="1096"/>
              </a:cxn>
            </a:cxnLst>
            <a:rect l="0" t="0" r="r" b="b"/>
            <a:pathLst>
              <a:path w="1944" h="1192">
                <a:moveTo>
                  <a:pt x="776" y="1192"/>
                </a:moveTo>
                <a:cubicBezTo>
                  <a:pt x="388" y="936"/>
                  <a:pt x="0" y="680"/>
                  <a:pt x="56" y="520"/>
                </a:cubicBezTo>
                <a:cubicBezTo>
                  <a:pt x="112" y="360"/>
                  <a:pt x="840" y="312"/>
                  <a:pt x="1112" y="232"/>
                </a:cubicBezTo>
                <a:cubicBezTo>
                  <a:pt x="1384" y="152"/>
                  <a:pt x="1552" y="0"/>
                  <a:pt x="1688" y="40"/>
                </a:cubicBezTo>
                <a:cubicBezTo>
                  <a:pt x="1824" y="80"/>
                  <a:pt x="1944" y="296"/>
                  <a:pt x="1928" y="472"/>
                </a:cubicBezTo>
                <a:cubicBezTo>
                  <a:pt x="1912" y="648"/>
                  <a:pt x="1752" y="872"/>
                  <a:pt x="1592" y="1096"/>
                </a:cubicBezTo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01" name="Freeform 17"/>
          <p:cNvSpPr>
            <a:spLocks/>
          </p:cNvSpPr>
          <p:nvPr/>
        </p:nvSpPr>
        <p:spPr bwMode="auto">
          <a:xfrm>
            <a:off x="4876800" y="1085850"/>
            <a:ext cx="2743200" cy="1714500"/>
          </a:xfrm>
          <a:custGeom>
            <a:avLst/>
            <a:gdLst/>
            <a:ahLst/>
            <a:cxnLst>
              <a:cxn ang="0">
                <a:pos x="0" y="632"/>
              </a:cxn>
              <a:cxn ang="0">
                <a:pos x="336" y="200"/>
              </a:cxn>
              <a:cxn ang="0">
                <a:pos x="720" y="8"/>
              </a:cxn>
              <a:cxn ang="0">
                <a:pos x="1008" y="152"/>
              </a:cxn>
              <a:cxn ang="0">
                <a:pos x="1104" y="440"/>
              </a:cxn>
              <a:cxn ang="0">
                <a:pos x="1200" y="728"/>
              </a:cxn>
              <a:cxn ang="0">
                <a:pos x="1296" y="824"/>
              </a:cxn>
              <a:cxn ang="0">
                <a:pos x="1344" y="920"/>
              </a:cxn>
              <a:cxn ang="0">
                <a:pos x="1344" y="1064"/>
              </a:cxn>
              <a:cxn ang="0">
                <a:pos x="1200" y="1160"/>
              </a:cxn>
              <a:cxn ang="0">
                <a:pos x="912" y="1208"/>
              </a:cxn>
              <a:cxn ang="0">
                <a:pos x="288" y="1112"/>
              </a:cxn>
              <a:cxn ang="0">
                <a:pos x="384" y="1112"/>
              </a:cxn>
            </a:cxnLst>
            <a:rect l="0" t="0" r="r" b="b"/>
            <a:pathLst>
              <a:path w="1368" h="1216">
                <a:moveTo>
                  <a:pt x="0" y="632"/>
                </a:moveTo>
                <a:cubicBezTo>
                  <a:pt x="108" y="468"/>
                  <a:pt x="216" y="304"/>
                  <a:pt x="336" y="200"/>
                </a:cubicBezTo>
                <a:cubicBezTo>
                  <a:pt x="456" y="96"/>
                  <a:pt x="608" y="16"/>
                  <a:pt x="720" y="8"/>
                </a:cubicBezTo>
                <a:cubicBezTo>
                  <a:pt x="832" y="0"/>
                  <a:pt x="944" y="80"/>
                  <a:pt x="1008" y="152"/>
                </a:cubicBezTo>
                <a:cubicBezTo>
                  <a:pt x="1072" y="224"/>
                  <a:pt x="1072" y="344"/>
                  <a:pt x="1104" y="440"/>
                </a:cubicBezTo>
                <a:cubicBezTo>
                  <a:pt x="1136" y="536"/>
                  <a:pt x="1168" y="664"/>
                  <a:pt x="1200" y="728"/>
                </a:cubicBezTo>
                <a:cubicBezTo>
                  <a:pt x="1232" y="792"/>
                  <a:pt x="1272" y="792"/>
                  <a:pt x="1296" y="824"/>
                </a:cubicBezTo>
                <a:cubicBezTo>
                  <a:pt x="1320" y="856"/>
                  <a:pt x="1336" y="880"/>
                  <a:pt x="1344" y="920"/>
                </a:cubicBezTo>
                <a:cubicBezTo>
                  <a:pt x="1352" y="960"/>
                  <a:pt x="1368" y="1024"/>
                  <a:pt x="1344" y="1064"/>
                </a:cubicBezTo>
                <a:cubicBezTo>
                  <a:pt x="1320" y="1104"/>
                  <a:pt x="1272" y="1136"/>
                  <a:pt x="1200" y="1160"/>
                </a:cubicBezTo>
                <a:cubicBezTo>
                  <a:pt x="1128" y="1184"/>
                  <a:pt x="1064" y="1216"/>
                  <a:pt x="912" y="1208"/>
                </a:cubicBezTo>
                <a:cubicBezTo>
                  <a:pt x="760" y="1200"/>
                  <a:pt x="376" y="1128"/>
                  <a:pt x="288" y="1112"/>
                </a:cubicBezTo>
                <a:cubicBezTo>
                  <a:pt x="200" y="1096"/>
                  <a:pt x="376" y="1112"/>
                  <a:pt x="384" y="1112"/>
                </a:cubicBezTo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02" name="Freeform 18"/>
          <p:cNvSpPr>
            <a:spLocks/>
          </p:cNvSpPr>
          <p:nvPr/>
        </p:nvSpPr>
        <p:spPr bwMode="auto">
          <a:xfrm>
            <a:off x="1600200" y="1657350"/>
            <a:ext cx="2286000" cy="1828800"/>
          </a:xfrm>
          <a:custGeom>
            <a:avLst/>
            <a:gdLst/>
            <a:ahLst/>
            <a:cxnLst>
              <a:cxn ang="0">
                <a:pos x="1120" y="296"/>
              </a:cxn>
              <a:cxn ang="0">
                <a:pos x="784" y="56"/>
              </a:cxn>
              <a:cxn ang="0">
                <a:pos x="544" y="8"/>
              </a:cxn>
              <a:cxn ang="0">
                <a:pos x="352" y="8"/>
              </a:cxn>
              <a:cxn ang="0">
                <a:pos x="160" y="56"/>
              </a:cxn>
              <a:cxn ang="0">
                <a:pos x="64" y="200"/>
              </a:cxn>
              <a:cxn ang="0">
                <a:pos x="16" y="296"/>
              </a:cxn>
              <a:cxn ang="0">
                <a:pos x="64" y="440"/>
              </a:cxn>
              <a:cxn ang="0">
                <a:pos x="64" y="584"/>
              </a:cxn>
              <a:cxn ang="0">
                <a:pos x="16" y="776"/>
              </a:cxn>
              <a:cxn ang="0">
                <a:pos x="16" y="872"/>
              </a:cxn>
              <a:cxn ang="0">
                <a:pos x="112" y="968"/>
              </a:cxn>
              <a:cxn ang="0">
                <a:pos x="208" y="1016"/>
              </a:cxn>
              <a:cxn ang="0">
                <a:pos x="400" y="1064"/>
              </a:cxn>
              <a:cxn ang="0">
                <a:pos x="544" y="1016"/>
              </a:cxn>
              <a:cxn ang="0">
                <a:pos x="736" y="968"/>
              </a:cxn>
              <a:cxn ang="0">
                <a:pos x="976" y="824"/>
              </a:cxn>
            </a:cxnLst>
            <a:rect l="0" t="0" r="r" b="b"/>
            <a:pathLst>
              <a:path w="1120" h="1064">
                <a:moveTo>
                  <a:pt x="1120" y="296"/>
                </a:moveTo>
                <a:cubicBezTo>
                  <a:pt x="1000" y="200"/>
                  <a:pt x="880" y="104"/>
                  <a:pt x="784" y="56"/>
                </a:cubicBezTo>
                <a:cubicBezTo>
                  <a:pt x="688" y="8"/>
                  <a:pt x="616" y="16"/>
                  <a:pt x="544" y="8"/>
                </a:cubicBezTo>
                <a:cubicBezTo>
                  <a:pt x="472" y="0"/>
                  <a:pt x="416" y="0"/>
                  <a:pt x="352" y="8"/>
                </a:cubicBezTo>
                <a:cubicBezTo>
                  <a:pt x="288" y="16"/>
                  <a:pt x="208" y="24"/>
                  <a:pt x="160" y="56"/>
                </a:cubicBezTo>
                <a:cubicBezTo>
                  <a:pt x="112" y="88"/>
                  <a:pt x="88" y="160"/>
                  <a:pt x="64" y="200"/>
                </a:cubicBezTo>
                <a:cubicBezTo>
                  <a:pt x="40" y="240"/>
                  <a:pt x="16" y="256"/>
                  <a:pt x="16" y="296"/>
                </a:cubicBezTo>
                <a:cubicBezTo>
                  <a:pt x="16" y="336"/>
                  <a:pt x="56" y="392"/>
                  <a:pt x="64" y="440"/>
                </a:cubicBezTo>
                <a:cubicBezTo>
                  <a:pt x="72" y="488"/>
                  <a:pt x="72" y="528"/>
                  <a:pt x="64" y="584"/>
                </a:cubicBezTo>
                <a:cubicBezTo>
                  <a:pt x="56" y="640"/>
                  <a:pt x="24" y="728"/>
                  <a:pt x="16" y="776"/>
                </a:cubicBezTo>
                <a:cubicBezTo>
                  <a:pt x="8" y="824"/>
                  <a:pt x="0" y="840"/>
                  <a:pt x="16" y="872"/>
                </a:cubicBezTo>
                <a:cubicBezTo>
                  <a:pt x="32" y="904"/>
                  <a:pt x="80" y="944"/>
                  <a:pt x="112" y="968"/>
                </a:cubicBezTo>
                <a:cubicBezTo>
                  <a:pt x="144" y="992"/>
                  <a:pt x="160" y="1000"/>
                  <a:pt x="208" y="1016"/>
                </a:cubicBezTo>
                <a:cubicBezTo>
                  <a:pt x="256" y="1032"/>
                  <a:pt x="344" y="1064"/>
                  <a:pt x="400" y="1064"/>
                </a:cubicBezTo>
                <a:cubicBezTo>
                  <a:pt x="456" y="1064"/>
                  <a:pt x="488" y="1032"/>
                  <a:pt x="544" y="1016"/>
                </a:cubicBezTo>
                <a:cubicBezTo>
                  <a:pt x="600" y="1000"/>
                  <a:pt x="664" y="1000"/>
                  <a:pt x="736" y="968"/>
                </a:cubicBezTo>
                <a:cubicBezTo>
                  <a:pt x="808" y="936"/>
                  <a:pt x="892" y="880"/>
                  <a:pt x="976" y="824"/>
                </a:cubicBezTo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04" name="Freeform 20"/>
          <p:cNvSpPr>
            <a:spLocks/>
          </p:cNvSpPr>
          <p:nvPr/>
        </p:nvSpPr>
        <p:spPr bwMode="auto">
          <a:xfrm>
            <a:off x="4953000" y="2514600"/>
            <a:ext cx="2514600" cy="1828800"/>
          </a:xfrm>
          <a:custGeom>
            <a:avLst/>
            <a:gdLst/>
            <a:ahLst/>
            <a:cxnLst>
              <a:cxn ang="0">
                <a:pos x="432" y="0"/>
              </a:cxn>
              <a:cxn ang="0">
                <a:pos x="1104" y="144"/>
              </a:cxn>
              <a:cxn ang="0">
                <a:pos x="1392" y="288"/>
              </a:cxn>
              <a:cxn ang="0">
                <a:pos x="1488" y="480"/>
              </a:cxn>
              <a:cxn ang="0">
                <a:pos x="1344" y="672"/>
              </a:cxn>
              <a:cxn ang="0">
                <a:pos x="1248" y="768"/>
              </a:cxn>
              <a:cxn ang="0">
                <a:pos x="1152" y="1008"/>
              </a:cxn>
              <a:cxn ang="0">
                <a:pos x="1152" y="1152"/>
              </a:cxn>
              <a:cxn ang="0">
                <a:pos x="1104" y="1296"/>
              </a:cxn>
              <a:cxn ang="0">
                <a:pos x="960" y="1344"/>
              </a:cxn>
              <a:cxn ang="0">
                <a:pos x="816" y="1344"/>
              </a:cxn>
              <a:cxn ang="0">
                <a:pos x="576" y="1248"/>
              </a:cxn>
              <a:cxn ang="0">
                <a:pos x="384" y="1104"/>
              </a:cxn>
              <a:cxn ang="0">
                <a:pos x="192" y="864"/>
              </a:cxn>
              <a:cxn ang="0">
                <a:pos x="0" y="672"/>
              </a:cxn>
            </a:cxnLst>
            <a:rect l="0" t="0" r="r" b="b"/>
            <a:pathLst>
              <a:path w="1496" h="1360">
                <a:moveTo>
                  <a:pt x="432" y="0"/>
                </a:moveTo>
                <a:cubicBezTo>
                  <a:pt x="688" y="48"/>
                  <a:pt x="944" y="96"/>
                  <a:pt x="1104" y="144"/>
                </a:cubicBezTo>
                <a:cubicBezTo>
                  <a:pt x="1264" y="192"/>
                  <a:pt x="1328" y="232"/>
                  <a:pt x="1392" y="288"/>
                </a:cubicBezTo>
                <a:cubicBezTo>
                  <a:pt x="1456" y="344"/>
                  <a:pt x="1496" y="416"/>
                  <a:pt x="1488" y="480"/>
                </a:cubicBezTo>
                <a:cubicBezTo>
                  <a:pt x="1480" y="544"/>
                  <a:pt x="1384" y="624"/>
                  <a:pt x="1344" y="672"/>
                </a:cubicBezTo>
                <a:cubicBezTo>
                  <a:pt x="1304" y="720"/>
                  <a:pt x="1280" y="712"/>
                  <a:pt x="1248" y="768"/>
                </a:cubicBezTo>
                <a:cubicBezTo>
                  <a:pt x="1216" y="824"/>
                  <a:pt x="1168" y="944"/>
                  <a:pt x="1152" y="1008"/>
                </a:cubicBezTo>
                <a:cubicBezTo>
                  <a:pt x="1136" y="1072"/>
                  <a:pt x="1160" y="1104"/>
                  <a:pt x="1152" y="1152"/>
                </a:cubicBezTo>
                <a:cubicBezTo>
                  <a:pt x="1144" y="1200"/>
                  <a:pt x="1136" y="1264"/>
                  <a:pt x="1104" y="1296"/>
                </a:cubicBezTo>
                <a:cubicBezTo>
                  <a:pt x="1072" y="1328"/>
                  <a:pt x="1008" y="1336"/>
                  <a:pt x="960" y="1344"/>
                </a:cubicBezTo>
                <a:cubicBezTo>
                  <a:pt x="912" y="1352"/>
                  <a:pt x="880" y="1360"/>
                  <a:pt x="816" y="1344"/>
                </a:cubicBezTo>
                <a:cubicBezTo>
                  <a:pt x="752" y="1328"/>
                  <a:pt x="648" y="1288"/>
                  <a:pt x="576" y="1248"/>
                </a:cubicBezTo>
                <a:cubicBezTo>
                  <a:pt x="504" y="1208"/>
                  <a:pt x="448" y="1168"/>
                  <a:pt x="384" y="1104"/>
                </a:cubicBezTo>
                <a:cubicBezTo>
                  <a:pt x="320" y="1040"/>
                  <a:pt x="256" y="936"/>
                  <a:pt x="192" y="864"/>
                </a:cubicBezTo>
                <a:cubicBezTo>
                  <a:pt x="128" y="792"/>
                  <a:pt x="32" y="704"/>
                  <a:pt x="0" y="672"/>
                </a:cubicBezTo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05" name="Freeform 21"/>
          <p:cNvSpPr>
            <a:spLocks/>
          </p:cNvSpPr>
          <p:nvPr/>
        </p:nvSpPr>
        <p:spPr bwMode="auto">
          <a:xfrm>
            <a:off x="2590800" y="2971800"/>
            <a:ext cx="2971800" cy="1962150"/>
          </a:xfrm>
          <a:custGeom>
            <a:avLst/>
            <a:gdLst/>
            <a:ahLst/>
            <a:cxnLst>
              <a:cxn ang="0">
                <a:pos x="584" y="0"/>
              </a:cxn>
              <a:cxn ang="0">
                <a:pos x="248" y="288"/>
              </a:cxn>
              <a:cxn ang="0">
                <a:pos x="56" y="576"/>
              </a:cxn>
              <a:cxn ang="0">
                <a:pos x="8" y="816"/>
              </a:cxn>
              <a:cxn ang="0">
                <a:pos x="56" y="1056"/>
              </a:cxn>
              <a:cxn ang="0">
                <a:pos x="344" y="1200"/>
              </a:cxn>
              <a:cxn ang="0">
                <a:pos x="536" y="1200"/>
              </a:cxn>
              <a:cxn ang="0">
                <a:pos x="776" y="1296"/>
              </a:cxn>
              <a:cxn ang="0">
                <a:pos x="1064" y="1344"/>
              </a:cxn>
              <a:cxn ang="0">
                <a:pos x="1304" y="1344"/>
              </a:cxn>
              <a:cxn ang="0">
                <a:pos x="1448" y="1248"/>
              </a:cxn>
              <a:cxn ang="0">
                <a:pos x="1592" y="1008"/>
              </a:cxn>
              <a:cxn ang="0">
                <a:pos x="1592" y="864"/>
              </a:cxn>
              <a:cxn ang="0">
                <a:pos x="1592" y="672"/>
              </a:cxn>
              <a:cxn ang="0">
                <a:pos x="1496" y="432"/>
              </a:cxn>
              <a:cxn ang="0">
                <a:pos x="1400" y="336"/>
              </a:cxn>
            </a:cxnLst>
            <a:rect l="0" t="0" r="r" b="b"/>
            <a:pathLst>
              <a:path w="1616" h="1360">
                <a:moveTo>
                  <a:pt x="584" y="0"/>
                </a:moveTo>
                <a:cubicBezTo>
                  <a:pt x="460" y="96"/>
                  <a:pt x="336" y="192"/>
                  <a:pt x="248" y="288"/>
                </a:cubicBezTo>
                <a:cubicBezTo>
                  <a:pt x="160" y="384"/>
                  <a:pt x="96" y="488"/>
                  <a:pt x="56" y="576"/>
                </a:cubicBezTo>
                <a:cubicBezTo>
                  <a:pt x="16" y="664"/>
                  <a:pt x="8" y="736"/>
                  <a:pt x="8" y="816"/>
                </a:cubicBezTo>
                <a:cubicBezTo>
                  <a:pt x="8" y="896"/>
                  <a:pt x="0" y="992"/>
                  <a:pt x="56" y="1056"/>
                </a:cubicBezTo>
                <a:cubicBezTo>
                  <a:pt x="112" y="1120"/>
                  <a:pt x="264" y="1176"/>
                  <a:pt x="344" y="1200"/>
                </a:cubicBezTo>
                <a:cubicBezTo>
                  <a:pt x="424" y="1224"/>
                  <a:pt x="464" y="1184"/>
                  <a:pt x="536" y="1200"/>
                </a:cubicBezTo>
                <a:cubicBezTo>
                  <a:pt x="608" y="1216"/>
                  <a:pt x="688" y="1272"/>
                  <a:pt x="776" y="1296"/>
                </a:cubicBezTo>
                <a:cubicBezTo>
                  <a:pt x="864" y="1320"/>
                  <a:pt x="976" y="1336"/>
                  <a:pt x="1064" y="1344"/>
                </a:cubicBezTo>
                <a:cubicBezTo>
                  <a:pt x="1152" y="1352"/>
                  <a:pt x="1240" y="1360"/>
                  <a:pt x="1304" y="1344"/>
                </a:cubicBezTo>
                <a:cubicBezTo>
                  <a:pt x="1368" y="1328"/>
                  <a:pt x="1400" y="1304"/>
                  <a:pt x="1448" y="1248"/>
                </a:cubicBezTo>
                <a:cubicBezTo>
                  <a:pt x="1496" y="1192"/>
                  <a:pt x="1568" y="1072"/>
                  <a:pt x="1592" y="1008"/>
                </a:cubicBezTo>
                <a:cubicBezTo>
                  <a:pt x="1616" y="944"/>
                  <a:pt x="1592" y="920"/>
                  <a:pt x="1592" y="864"/>
                </a:cubicBezTo>
                <a:cubicBezTo>
                  <a:pt x="1592" y="808"/>
                  <a:pt x="1608" y="744"/>
                  <a:pt x="1592" y="672"/>
                </a:cubicBezTo>
                <a:cubicBezTo>
                  <a:pt x="1576" y="600"/>
                  <a:pt x="1528" y="488"/>
                  <a:pt x="1496" y="432"/>
                </a:cubicBezTo>
                <a:cubicBezTo>
                  <a:pt x="1464" y="376"/>
                  <a:pt x="1416" y="352"/>
                  <a:pt x="1400" y="336"/>
                </a:cubicBezTo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06" name="Text Box 22"/>
          <p:cNvSpPr txBox="1">
            <a:spLocks noChangeArrowheads="1"/>
          </p:cNvSpPr>
          <p:nvPr/>
        </p:nvSpPr>
        <p:spPr bwMode="auto">
          <a:xfrm>
            <a:off x="3124200" y="590550"/>
            <a:ext cx="2590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/>
              <a:t>Viết</a:t>
            </a:r>
            <a:r>
              <a:rPr lang="en-US" sz="2400" b="1" dirty="0"/>
              <a:t> </a:t>
            </a:r>
            <a:r>
              <a:rPr lang="en-US" sz="2400" b="1" dirty="0" err="1"/>
              <a:t>phép</a:t>
            </a:r>
            <a:r>
              <a:rPr lang="en-US" sz="2400" b="1" dirty="0"/>
              <a:t> </a:t>
            </a:r>
            <a:r>
              <a:rPr lang="en-US" sz="2400" b="1" dirty="0" err="1"/>
              <a:t>cộng</a:t>
            </a:r>
            <a:r>
              <a:rPr lang="en-US" sz="2400" b="1" dirty="0"/>
              <a:t> </a:t>
            </a:r>
            <a:r>
              <a:rPr lang="en-US" sz="2400" b="1" dirty="0" err="1"/>
              <a:t>các</a:t>
            </a:r>
            <a:r>
              <a:rPr lang="en-US" sz="2400" b="1" dirty="0"/>
              <a:t>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hạng</a:t>
            </a:r>
            <a:r>
              <a:rPr lang="en-US" sz="2400" b="1" dirty="0"/>
              <a:t> </a:t>
            </a:r>
            <a:r>
              <a:rPr lang="en-US" sz="2400" b="1" dirty="0" err="1"/>
              <a:t>bằng</a:t>
            </a:r>
            <a:r>
              <a:rPr lang="en-US" sz="2400" b="1" dirty="0"/>
              <a:t> </a:t>
            </a:r>
            <a:r>
              <a:rPr lang="en-US" sz="2400" b="1" dirty="0" err="1"/>
              <a:t>nhau</a:t>
            </a:r>
            <a:r>
              <a:rPr lang="en-US" sz="2400" b="1" dirty="0"/>
              <a:t> </a:t>
            </a:r>
            <a:r>
              <a:rPr lang="en-US" sz="2400" b="1" dirty="0" err="1"/>
              <a:t>thành</a:t>
            </a:r>
            <a:r>
              <a:rPr lang="en-US" sz="2400" b="1" dirty="0"/>
              <a:t> </a:t>
            </a:r>
            <a:r>
              <a:rPr lang="en-US" sz="2400" b="1" dirty="0" err="1"/>
              <a:t>phép</a:t>
            </a:r>
            <a:r>
              <a:rPr lang="en-US" sz="2400" b="1" dirty="0"/>
              <a:t> </a:t>
            </a:r>
            <a:r>
              <a:rPr lang="en-US" sz="2400" b="1" dirty="0" err="1"/>
              <a:t>nhân</a:t>
            </a:r>
            <a:endParaRPr lang="en-US" sz="2400" b="1" dirty="0"/>
          </a:p>
        </p:txBody>
      </p:sp>
      <p:sp>
        <p:nvSpPr>
          <p:cNvPr id="144407" name="Text Box 23"/>
          <p:cNvSpPr txBox="1">
            <a:spLocks noChangeArrowheads="1"/>
          </p:cNvSpPr>
          <p:nvPr/>
        </p:nvSpPr>
        <p:spPr bwMode="auto">
          <a:xfrm>
            <a:off x="5943600" y="1352550"/>
            <a:ext cx="1676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CC3300"/>
                </a:solidFill>
              </a:rPr>
              <a:t>Tìm</a:t>
            </a:r>
            <a:r>
              <a:rPr lang="en-US" sz="3200" b="1" dirty="0">
                <a:solidFill>
                  <a:srgbClr val="CC3300"/>
                </a:solidFill>
              </a:rPr>
              <a:t> </a:t>
            </a:r>
            <a:r>
              <a:rPr lang="en-US" sz="3200" b="1" dirty="0" err="1">
                <a:solidFill>
                  <a:srgbClr val="CC3300"/>
                </a:solidFill>
              </a:rPr>
              <a:t>thương</a:t>
            </a:r>
            <a:endParaRPr lang="en-US" sz="3200" b="1" dirty="0">
              <a:solidFill>
                <a:srgbClr val="CC3300"/>
              </a:solidFill>
            </a:endParaRPr>
          </a:p>
        </p:txBody>
      </p:sp>
      <p:sp>
        <p:nvSpPr>
          <p:cNvPr id="144408" name="Text Box 24"/>
          <p:cNvSpPr txBox="1">
            <a:spLocks noChangeArrowheads="1"/>
          </p:cNvSpPr>
          <p:nvPr/>
        </p:nvSpPr>
        <p:spPr bwMode="auto">
          <a:xfrm>
            <a:off x="5715000" y="2800350"/>
            <a:ext cx="1676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</a:rPr>
              <a:t>Tìm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số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bị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chia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144409" name="Text Box 25"/>
          <p:cNvSpPr txBox="1">
            <a:spLocks noChangeArrowheads="1"/>
          </p:cNvSpPr>
          <p:nvPr/>
        </p:nvSpPr>
        <p:spPr bwMode="auto">
          <a:xfrm>
            <a:off x="2819400" y="3751243"/>
            <a:ext cx="2819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7030A0"/>
                </a:solidFill>
              </a:rPr>
              <a:t>Giải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bài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toán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bằng</a:t>
            </a:r>
            <a:r>
              <a:rPr lang="en-US" sz="2800" b="1" dirty="0">
                <a:solidFill>
                  <a:srgbClr val="7030A0"/>
                </a:solidFill>
              </a:rPr>
              <a:t> 2 </a:t>
            </a:r>
            <a:r>
              <a:rPr lang="en-US" sz="2800" b="1" dirty="0" err="1">
                <a:solidFill>
                  <a:srgbClr val="7030A0"/>
                </a:solidFill>
              </a:rPr>
              <a:t>phép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tính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144410" name="Text Box 26"/>
          <p:cNvSpPr txBox="1">
            <a:spLocks noChangeArrowheads="1"/>
          </p:cNvSpPr>
          <p:nvPr/>
        </p:nvSpPr>
        <p:spPr bwMode="auto">
          <a:xfrm>
            <a:off x="1676400" y="1885950"/>
            <a:ext cx="1905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</a:rPr>
              <a:t>Phân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biệt</a:t>
            </a:r>
            <a:r>
              <a:rPr lang="en-US" sz="2800" b="1" dirty="0">
                <a:solidFill>
                  <a:srgbClr val="FF0000"/>
                </a:solidFill>
              </a:rPr>
              <a:t> “</a:t>
            </a:r>
            <a:r>
              <a:rPr lang="en-US" sz="2800" b="1" dirty="0" err="1">
                <a:solidFill>
                  <a:srgbClr val="FF0000"/>
                </a:solidFill>
              </a:rPr>
              <a:t>thêm</a:t>
            </a:r>
            <a:r>
              <a:rPr lang="en-US" sz="2800" b="1" dirty="0">
                <a:solidFill>
                  <a:srgbClr val="FF0000"/>
                </a:solidFill>
              </a:rPr>
              <a:t>” </a:t>
            </a:r>
            <a:r>
              <a:rPr lang="en-US" sz="2800" b="1" dirty="0" err="1">
                <a:solidFill>
                  <a:srgbClr val="FF0000"/>
                </a:solidFill>
              </a:rPr>
              <a:t>và</a:t>
            </a:r>
            <a:r>
              <a:rPr lang="en-US" sz="2800" b="1" dirty="0">
                <a:solidFill>
                  <a:srgbClr val="FF0000"/>
                </a:solidFill>
              </a:rPr>
              <a:t> “</a:t>
            </a:r>
            <a:r>
              <a:rPr lang="en-US" sz="2800" b="1" dirty="0" err="1">
                <a:solidFill>
                  <a:srgbClr val="FF0000"/>
                </a:solidFill>
              </a:rPr>
              <a:t>gấp</a:t>
            </a:r>
            <a:r>
              <a:rPr lang="en-US" sz="2800" b="1" dirty="0">
                <a:solidFill>
                  <a:srgbClr val="FF0000"/>
                </a:solidFill>
              </a:rPr>
              <a:t>”.</a:t>
            </a:r>
          </a:p>
        </p:txBody>
      </p:sp>
      <p:sp>
        <p:nvSpPr>
          <p:cNvPr id="144411" name="Oval 27"/>
          <p:cNvSpPr>
            <a:spLocks noChangeArrowheads="1"/>
          </p:cNvSpPr>
          <p:nvPr/>
        </p:nvSpPr>
        <p:spPr bwMode="auto">
          <a:xfrm>
            <a:off x="3505200" y="1733550"/>
            <a:ext cx="2209800" cy="2057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413" name="Text Box 29"/>
          <p:cNvSpPr txBox="1">
            <a:spLocks noChangeArrowheads="1"/>
          </p:cNvSpPr>
          <p:nvPr/>
        </p:nvSpPr>
        <p:spPr bwMode="auto">
          <a:xfrm>
            <a:off x="3581400" y="2000251"/>
            <a:ext cx="19812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 err="1">
                <a:solidFill>
                  <a:srgbClr val="FF0066"/>
                </a:solidFill>
              </a:rPr>
              <a:t>Nhân</a:t>
            </a:r>
            <a:r>
              <a:rPr lang="en-US" sz="2800" b="1" i="1" dirty="0">
                <a:solidFill>
                  <a:srgbClr val="FF0066"/>
                </a:solidFill>
              </a:rPr>
              <a:t> </a:t>
            </a:r>
            <a:r>
              <a:rPr lang="en-US" sz="2800" b="1" i="1" dirty="0" err="1">
                <a:solidFill>
                  <a:srgbClr val="FF0066"/>
                </a:solidFill>
              </a:rPr>
              <a:t>số</a:t>
            </a:r>
            <a:r>
              <a:rPr lang="en-US" sz="2800" b="1" i="1" dirty="0">
                <a:solidFill>
                  <a:srgbClr val="FF0066"/>
                </a:solidFill>
              </a:rPr>
              <a:t> </a:t>
            </a:r>
            <a:r>
              <a:rPr lang="en-US" sz="2800" b="1" i="1" dirty="0" err="1">
                <a:solidFill>
                  <a:srgbClr val="FF0066"/>
                </a:solidFill>
              </a:rPr>
              <a:t>có</a:t>
            </a:r>
            <a:r>
              <a:rPr lang="en-US" sz="2800" b="1" i="1" dirty="0">
                <a:solidFill>
                  <a:srgbClr val="FF0066"/>
                </a:solidFill>
              </a:rPr>
              <a:t> 4 </a:t>
            </a:r>
            <a:r>
              <a:rPr lang="en-US" sz="2800" b="1" i="1" dirty="0" err="1">
                <a:solidFill>
                  <a:srgbClr val="FF0066"/>
                </a:solidFill>
              </a:rPr>
              <a:t>chữ</a:t>
            </a:r>
            <a:r>
              <a:rPr lang="en-US" sz="2800" b="1" i="1" dirty="0">
                <a:solidFill>
                  <a:srgbClr val="FF0066"/>
                </a:solidFill>
              </a:rPr>
              <a:t> </a:t>
            </a:r>
            <a:r>
              <a:rPr lang="en-US" sz="2800" b="1" i="1" dirty="0" err="1">
                <a:solidFill>
                  <a:srgbClr val="FF0066"/>
                </a:solidFill>
              </a:rPr>
              <a:t>số</a:t>
            </a:r>
            <a:r>
              <a:rPr lang="en-US" sz="2800" b="1" i="1" dirty="0">
                <a:solidFill>
                  <a:srgbClr val="FF0066"/>
                </a:solidFill>
              </a:rPr>
              <a:t> </a:t>
            </a:r>
            <a:r>
              <a:rPr lang="en-US" sz="2800" b="1" i="1" dirty="0" err="1">
                <a:solidFill>
                  <a:srgbClr val="FF0066"/>
                </a:solidFill>
              </a:rPr>
              <a:t>với</a:t>
            </a:r>
            <a:r>
              <a:rPr lang="en-US" sz="2800" b="1" i="1" dirty="0">
                <a:solidFill>
                  <a:srgbClr val="FF0066"/>
                </a:solidFill>
              </a:rPr>
              <a:t> </a:t>
            </a:r>
            <a:r>
              <a:rPr lang="en-US" sz="2800" b="1" i="1" dirty="0" err="1">
                <a:solidFill>
                  <a:srgbClr val="FF0066"/>
                </a:solidFill>
              </a:rPr>
              <a:t>số</a:t>
            </a:r>
            <a:r>
              <a:rPr lang="en-US" sz="2800" b="1" i="1" dirty="0">
                <a:solidFill>
                  <a:srgbClr val="FF0066"/>
                </a:solidFill>
              </a:rPr>
              <a:t> </a:t>
            </a:r>
            <a:r>
              <a:rPr lang="en-US" sz="2800" b="1" i="1" dirty="0" err="1">
                <a:solidFill>
                  <a:srgbClr val="FF0066"/>
                </a:solidFill>
              </a:rPr>
              <a:t>có</a:t>
            </a:r>
            <a:r>
              <a:rPr lang="en-US" sz="2800" b="1" i="1" dirty="0">
                <a:solidFill>
                  <a:srgbClr val="FF0066"/>
                </a:solidFill>
              </a:rPr>
              <a:t> 1 </a:t>
            </a:r>
            <a:r>
              <a:rPr lang="en-US" sz="2800" b="1" i="1" dirty="0" err="1">
                <a:solidFill>
                  <a:srgbClr val="FF0066"/>
                </a:solidFill>
              </a:rPr>
              <a:t>chữ</a:t>
            </a:r>
            <a:r>
              <a:rPr lang="en-US" sz="2800" b="1" i="1" dirty="0">
                <a:solidFill>
                  <a:srgbClr val="FF0066"/>
                </a:solidFill>
              </a:rPr>
              <a:t>     </a:t>
            </a:r>
            <a:r>
              <a:rPr lang="en-US" sz="2800" b="1" i="1" dirty="0" err="1">
                <a:solidFill>
                  <a:srgbClr val="FF0066"/>
                </a:solidFill>
              </a:rPr>
              <a:t>số</a:t>
            </a:r>
            <a:r>
              <a:rPr lang="en-US" sz="2800" b="1" i="1" dirty="0">
                <a:solidFill>
                  <a:srgbClr val="FF0066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endParaRPr lang="en-US" sz="2800" i="1" dirty="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4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4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4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4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4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4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44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44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44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44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4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4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4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4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4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4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4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4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4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4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4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4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91" grpId="0" animBg="1"/>
      <p:bldP spid="144401" grpId="0" animBg="1"/>
      <p:bldP spid="144402" grpId="0" animBg="1"/>
      <p:bldP spid="144404" grpId="0" animBg="1"/>
      <p:bldP spid="144405" grpId="0" animBg="1"/>
      <p:bldP spid="144406" grpId="1"/>
      <p:bldP spid="144407" grpId="0"/>
      <p:bldP spid="144408" grpId="0"/>
      <p:bldP spid="144409" grpId="0"/>
      <p:bldP spid="144410" grpId="0"/>
      <p:bldP spid="144411" grpId="0" animBg="1"/>
      <p:bldP spid="1444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4" name="Picture 2" descr="misc11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-20241"/>
            <a:ext cx="9144000" cy="5163741"/>
          </a:xfrm>
          <a:prstGeom prst="rect">
            <a:avLst/>
          </a:prstGeom>
          <a:noFill/>
        </p:spPr>
      </p:pic>
      <p:sp>
        <p:nvSpPr>
          <p:cNvPr id="125957" name="AutoShape 5"/>
          <p:cNvSpPr>
            <a:spLocks noChangeArrowheads="1"/>
          </p:cNvSpPr>
          <p:nvPr/>
        </p:nvSpPr>
        <p:spPr bwMode="auto">
          <a:xfrm>
            <a:off x="1524000" y="1383507"/>
            <a:ext cx="6400800" cy="432197"/>
          </a:xfrm>
          <a:prstGeom prst="flowChartTerminator">
            <a:avLst/>
          </a:prstGeom>
          <a:gradFill rotWithShape="1">
            <a:gsLst>
              <a:gs pos="0">
                <a:srgbClr val="003399"/>
              </a:gs>
              <a:gs pos="50000">
                <a:srgbClr val="0099FF"/>
              </a:gs>
              <a:gs pos="100000">
                <a:srgbClr val="003399"/>
              </a:gs>
            </a:gsLst>
            <a:lin ang="5400000" scaled="1"/>
          </a:gradFill>
          <a:ln w="127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Chọn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A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hoặc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B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hoặc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C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hoặc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D</a:t>
            </a:r>
          </a:p>
        </p:txBody>
      </p:sp>
      <p:sp>
        <p:nvSpPr>
          <p:cNvPr id="125958" name="AutoShape 6"/>
          <p:cNvSpPr>
            <a:spLocks noChangeArrowheads="1"/>
          </p:cNvSpPr>
          <p:nvPr/>
        </p:nvSpPr>
        <p:spPr bwMode="auto">
          <a:xfrm>
            <a:off x="1187450" y="1922860"/>
            <a:ext cx="6661150" cy="864394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dirty="0" err="1">
                <a:solidFill>
                  <a:srgbClr val="FF0000"/>
                </a:solidFill>
                <a:latin typeface="Arial" charset="0"/>
              </a:rPr>
              <a:t>Tính</a:t>
            </a:r>
            <a:r>
              <a:rPr lang="en-US" sz="2800" dirty="0">
                <a:solidFill>
                  <a:srgbClr val="FF0000"/>
                </a:solidFill>
                <a:latin typeface="Arial" charset="0"/>
              </a:rPr>
              <a:t>: 1234 x 2 = ?</a:t>
            </a:r>
          </a:p>
        </p:txBody>
      </p:sp>
      <p:sp>
        <p:nvSpPr>
          <p:cNvPr id="125959" name="Oval 7"/>
          <p:cNvSpPr>
            <a:spLocks noChangeArrowheads="1"/>
          </p:cNvSpPr>
          <p:nvPr/>
        </p:nvSpPr>
        <p:spPr bwMode="auto">
          <a:xfrm>
            <a:off x="539751" y="1883569"/>
            <a:ext cx="1368425" cy="93345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>
                <a:latin typeface="Arial" charset="0"/>
              </a:rPr>
              <a:t>Câu 1 </a:t>
            </a:r>
          </a:p>
        </p:txBody>
      </p:sp>
      <p:sp>
        <p:nvSpPr>
          <p:cNvPr id="125960" name="AutoShape 8" descr="5%"/>
          <p:cNvSpPr>
            <a:spLocks noChangeArrowheads="1"/>
          </p:cNvSpPr>
          <p:nvPr/>
        </p:nvSpPr>
        <p:spPr bwMode="auto">
          <a:xfrm>
            <a:off x="3130550" y="2950369"/>
            <a:ext cx="2432050" cy="377429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dirty="0">
                <a:solidFill>
                  <a:schemeClr val="bg1"/>
                </a:solidFill>
                <a:latin typeface="Arial" charset="0"/>
              </a:rPr>
              <a:t>A. 2864</a:t>
            </a:r>
          </a:p>
        </p:txBody>
      </p:sp>
      <p:sp>
        <p:nvSpPr>
          <p:cNvPr id="125961" name="AutoShape 9" descr="5%"/>
          <p:cNvSpPr>
            <a:spLocks noChangeArrowheads="1"/>
          </p:cNvSpPr>
          <p:nvPr/>
        </p:nvSpPr>
        <p:spPr bwMode="auto">
          <a:xfrm>
            <a:off x="3130550" y="3381375"/>
            <a:ext cx="2432050" cy="378619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>
                <a:solidFill>
                  <a:schemeClr val="bg1"/>
                </a:solidFill>
                <a:latin typeface="Arial" charset="0"/>
              </a:rPr>
              <a:t>B. 4268</a:t>
            </a:r>
          </a:p>
        </p:txBody>
      </p:sp>
      <p:sp>
        <p:nvSpPr>
          <p:cNvPr id="125962" name="AutoShape 10" descr="5%"/>
          <p:cNvSpPr>
            <a:spLocks noChangeArrowheads="1"/>
          </p:cNvSpPr>
          <p:nvPr/>
        </p:nvSpPr>
        <p:spPr bwMode="auto">
          <a:xfrm>
            <a:off x="3130550" y="3813573"/>
            <a:ext cx="2432050" cy="378619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>
                <a:solidFill>
                  <a:schemeClr val="bg1"/>
                </a:solidFill>
                <a:latin typeface="Arial" charset="0"/>
              </a:rPr>
              <a:t>C. 2468</a:t>
            </a:r>
          </a:p>
        </p:txBody>
      </p:sp>
      <p:sp>
        <p:nvSpPr>
          <p:cNvPr id="125963" name="AutoShape 11" descr="5%"/>
          <p:cNvSpPr>
            <a:spLocks noChangeArrowheads="1"/>
          </p:cNvSpPr>
          <p:nvPr/>
        </p:nvSpPr>
        <p:spPr bwMode="auto">
          <a:xfrm>
            <a:off x="3130550" y="4245769"/>
            <a:ext cx="2432050" cy="377429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>
                <a:solidFill>
                  <a:schemeClr val="bg1"/>
                </a:solidFill>
                <a:latin typeface="Arial" charset="0"/>
              </a:rPr>
              <a:t>D. 8642</a:t>
            </a:r>
          </a:p>
        </p:txBody>
      </p:sp>
      <p:pic>
        <p:nvPicPr>
          <p:cNvPr id="125964" name="Picture 12" descr="Hinh dong Phao hoa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>
            <a:off x="-1240631" y="-1679178"/>
            <a:ext cx="1328738" cy="4537075"/>
          </a:xfrm>
          <a:prstGeom prst="rect">
            <a:avLst/>
          </a:prstGeom>
          <a:noFill/>
        </p:spPr>
      </p:pic>
      <p:pic>
        <p:nvPicPr>
          <p:cNvPr id="125965" name="Picture 13" descr="hinhnen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-36513" y="4785123"/>
            <a:ext cx="9180513" cy="378619"/>
          </a:xfrm>
          <a:prstGeom prst="rect">
            <a:avLst/>
          </a:prstGeom>
          <a:noFill/>
        </p:spPr>
      </p:pic>
      <p:sp>
        <p:nvSpPr>
          <p:cNvPr id="125967" name="Oval 15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9</a:t>
            </a:r>
          </a:p>
        </p:txBody>
      </p:sp>
      <p:sp>
        <p:nvSpPr>
          <p:cNvPr id="125968" name="Oval 16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8</a:t>
            </a:r>
          </a:p>
        </p:txBody>
      </p:sp>
      <p:sp>
        <p:nvSpPr>
          <p:cNvPr id="125969" name="Oval 17"/>
          <p:cNvSpPr>
            <a:spLocks noChangeArrowheads="1"/>
          </p:cNvSpPr>
          <p:nvPr/>
        </p:nvSpPr>
        <p:spPr bwMode="auto">
          <a:xfrm>
            <a:off x="736600" y="4248150"/>
            <a:ext cx="8636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7</a:t>
            </a:r>
          </a:p>
        </p:txBody>
      </p:sp>
      <p:sp>
        <p:nvSpPr>
          <p:cNvPr id="125970" name="Oval 18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6</a:t>
            </a:r>
          </a:p>
        </p:txBody>
      </p:sp>
      <p:sp>
        <p:nvSpPr>
          <p:cNvPr id="125971" name="Oval 19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5</a:t>
            </a:r>
          </a:p>
        </p:txBody>
      </p:sp>
      <p:sp>
        <p:nvSpPr>
          <p:cNvPr id="125972" name="Oval 20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4</a:t>
            </a:r>
          </a:p>
        </p:txBody>
      </p:sp>
      <p:sp>
        <p:nvSpPr>
          <p:cNvPr id="125973" name="Oval 21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3</a:t>
            </a:r>
          </a:p>
        </p:txBody>
      </p:sp>
      <p:sp>
        <p:nvSpPr>
          <p:cNvPr id="125974" name="Oval 22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2</a:t>
            </a:r>
          </a:p>
        </p:txBody>
      </p:sp>
      <p:sp>
        <p:nvSpPr>
          <p:cNvPr id="125975" name="Oval 23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1</a:t>
            </a:r>
          </a:p>
        </p:txBody>
      </p:sp>
      <p:sp>
        <p:nvSpPr>
          <p:cNvPr id="125976" name="Oval 24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latin typeface="Arial" charset="0"/>
              </a:rPr>
              <a:t>0</a:t>
            </a:r>
          </a:p>
        </p:txBody>
      </p:sp>
      <p:sp>
        <p:nvSpPr>
          <p:cNvPr id="125977" name="WordArt 25" descr="Narrow vertical"/>
          <p:cNvSpPr>
            <a:spLocks noChangeArrowheads="1" noChangeShapeType="1" noTextEdit="1"/>
          </p:cNvSpPr>
          <p:nvPr/>
        </p:nvSpPr>
        <p:spPr bwMode="auto">
          <a:xfrm rot="-128454">
            <a:off x="2432051" y="449788"/>
            <a:ext cx="4714875" cy="656034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Cùng</a:t>
            </a:r>
            <a:r>
              <a:rPr lang="en-US" sz="3600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 </a:t>
            </a:r>
            <a:r>
              <a:rPr lang="en-US" sz="3600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chơi</a:t>
            </a:r>
            <a:r>
              <a:rPr lang="en-US" sz="3600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: Rung </a:t>
            </a:r>
            <a:r>
              <a:rPr lang="en-US" sz="3600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Chuông</a:t>
            </a:r>
            <a:r>
              <a:rPr lang="en-US" sz="3600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 </a:t>
            </a:r>
            <a:r>
              <a:rPr lang="en-US" sz="3600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Vàng</a:t>
            </a:r>
            <a:endParaRPr lang="en-US" sz="3600" kern="10" dirty="0">
              <a:ln w="12700">
                <a:solidFill>
                  <a:srgbClr val="FF3300"/>
                </a:solidFill>
                <a:round/>
                <a:headEnd/>
                <a:tailEnd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1259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12597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2595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25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3000"/>
                            </p:stCondLst>
                            <p:childTnLst>
                              <p:par>
                                <p:cTn id="46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125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25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125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125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125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125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125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125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125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125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5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65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5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4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7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0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5" dur="500" fill="hold"/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7" grpId="0" build="allAtOnce" animBg="1"/>
      <p:bldP spid="125958" grpId="0" animBg="1"/>
      <p:bldP spid="125959" grpId="0" animBg="1"/>
      <p:bldP spid="125960" grpId="0" animBg="1"/>
      <p:bldP spid="125961" grpId="0" animBg="1"/>
      <p:bldP spid="125962" grpId="0" animBg="1"/>
      <p:bldP spid="125963" grpId="0" animBg="1"/>
      <p:bldP spid="125967" grpId="0" animBg="1"/>
      <p:bldP spid="125967" grpId="1" animBg="1"/>
      <p:bldP spid="125968" grpId="0" animBg="1"/>
      <p:bldP spid="125968" grpId="1" animBg="1"/>
      <p:bldP spid="125969" grpId="0" animBg="1"/>
      <p:bldP spid="125969" grpId="1" animBg="1"/>
      <p:bldP spid="125970" grpId="0" animBg="1"/>
      <p:bldP spid="125970" grpId="1" animBg="1"/>
      <p:bldP spid="125971" grpId="0" animBg="1"/>
      <p:bldP spid="125971" grpId="1" animBg="1"/>
      <p:bldP spid="125972" grpId="0" animBg="1"/>
      <p:bldP spid="125972" grpId="1" animBg="1"/>
      <p:bldP spid="125973" grpId="0" animBg="1"/>
      <p:bldP spid="125973" grpId="1" animBg="1"/>
      <p:bldP spid="125974" grpId="0" animBg="1"/>
      <p:bldP spid="125974" grpId="1" animBg="1"/>
      <p:bldP spid="125975" grpId="0" animBg="1"/>
      <p:bldP spid="125975" grpId="1" animBg="1"/>
      <p:bldP spid="125976" grpId="0" animBg="1"/>
      <p:bldP spid="125976" grpId="1" animBg="1"/>
      <p:bldP spid="12597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1366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gradFill rotWithShape="1">
              <a:gsLst>
                <a:gs pos="0">
                  <a:srgbClr val="69EB53"/>
                </a:gs>
                <a:gs pos="100000">
                  <a:srgbClr val="FFFF99"/>
                </a:gs>
              </a:gsLst>
              <a:lin ang="27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668" name="Rectangle 4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noFill/>
            <a:ln w="69850" cmpd="thinThick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13669" name="Picture 5" descr="F9849DCFA90C473196ECD16214E770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67600" y="3943350"/>
            <a:ext cx="1352550" cy="1014413"/>
          </a:xfrm>
          <a:prstGeom prst="rect">
            <a:avLst/>
          </a:prstGeom>
          <a:noFill/>
        </p:spPr>
      </p:pic>
      <p:pic>
        <p:nvPicPr>
          <p:cNvPr id="113670" name="Picture 6" descr="F9849DCFA90C473196ECD16214E770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304800" y="-23813"/>
            <a:ext cx="1752600" cy="1071563"/>
          </a:xfrm>
          <a:prstGeom prst="rect">
            <a:avLst/>
          </a:prstGeom>
          <a:noFill/>
        </p:spPr>
      </p:pic>
      <p:sp>
        <p:nvSpPr>
          <p:cNvPr id="113672" name="Text Box 8"/>
          <p:cNvSpPr txBox="1">
            <a:spLocks noChangeArrowheads="1"/>
          </p:cNvSpPr>
          <p:nvPr/>
        </p:nvSpPr>
        <p:spPr bwMode="auto">
          <a:xfrm>
            <a:off x="2727325" y="38564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1524000" y="1275160"/>
            <a:ext cx="6400800" cy="432197"/>
          </a:xfrm>
          <a:prstGeom prst="flowChartTerminator">
            <a:avLst/>
          </a:prstGeom>
          <a:gradFill rotWithShape="1">
            <a:gsLst>
              <a:gs pos="0">
                <a:srgbClr val="003399"/>
              </a:gs>
              <a:gs pos="50000">
                <a:srgbClr val="0099FF"/>
              </a:gs>
              <a:gs pos="100000">
                <a:srgbClr val="003399"/>
              </a:gs>
            </a:gsLst>
            <a:lin ang="5400000" scaled="1"/>
          </a:gradFill>
          <a:ln w="127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Chọn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A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hoặc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B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hoặc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C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hoặc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D</a:t>
            </a: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2286000" y="2114550"/>
            <a:ext cx="4175125" cy="7572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dirty="0" err="1">
                <a:latin typeface="Arial" charset="0"/>
              </a:rPr>
              <a:t>Tính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nhẩm</a:t>
            </a:r>
            <a:r>
              <a:rPr lang="en-US" sz="2800" dirty="0">
                <a:latin typeface="Arial" charset="0"/>
              </a:rPr>
              <a:t>: 4000 x 2 = ?</a:t>
            </a: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914400" y="2051446"/>
            <a:ext cx="1368425" cy="825104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latin typeface="Arial" charset="0"/>
              </a:rPr>
              <a:t>Câu 2</a:t>
            </a:r>
          </a:p>
        </p:txBody>
      </p:sp>
      <p:sp>
        <p:nvSpPr>
          <p:cNvPr id="16" name="AutoShape 14" descr="5%"/>
          <p:cNvSpPr>
            <a:spLocks noChangeArrowheads="1"/>
          </p:cNvSpPr>
          <p:nvPr/>
        </p:nvSpPr>
        <p:spPr bwMode="auto">
          <a:xfrm>
            <a:off x="2301875" y="3105150"/>
            <a:ext cx="4175125" cy="377428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sz="2800">
                <a:solidFill>
                  <a:schemeClr val="bg1"/>
                </a:solidFill>
                <a:latin typeface="Arial" charset="0"/>
              </a:rPr>
              <a:t>  A.     8000</a:t>
            </a:r>
          </a:p>
        </p:txBody>
      </p:sp>
      <p:sp>
        <p:nvSpPr>
          <p:cNvPr id="17" name="AutoShape 15" descr="5%"/>
          <p:cNvSpPr>
            <a:spLocks noChangeArrowheads="1"/>
          </p:cNvSpPr>
          <p:nvPr/>
        </p:nvSpPr>
        <p:spPr bwMode="auto">
          <a:xfrm>
            <a:off x="2301875" y="3525441"/>
            <a:ext cx="4175125" cy="378619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sz="2800">
                <a:solidFill>
                  <a:schemeClr val="bg1"/>
                </a:solidFill>
                <a:latin typeface="Arial" charset="0"/>
              </a:rPr>
              <a:t>  B.     8888</a:t>
            </a:r>
          </a:p>
        </p:txBody>
      </p:sp>
      <p:sp>
        <p:nvSpPr>
          <p:cNvPr id="18" name="AutoShape 16" descr="5%"/>
          <p:cNvSpPr>
            <a:spLocks noChangeArrowheads="1"/>
          </p:cNvSpPr>
          <p:nvPr/>
        </p:nvSpPr>
        <p:spPr bwMode="auto">
          <a:xfrm>
            <a:off x="2301875" y="3927872"/>
            <a:ext cx="4175125" cy="378619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sz="2800">
                <a:solidFill>
                  <a:schemeClr val="bg1"/>
                </a:solidFill>
                <a:latin typeface="Arial" charset="0"/>
              </a:rPr>
              <a:t>  C.     4200 </a:t>
            </a:r>
          </a:p>
        </p:txBody>
      </p:sp>
      <p:sp>
        <p:nvSpPr>
          <p:cNvPr id="19" name="AutoShape 17" descr="5%"/>
          <p:cNvSpPr>
            <a:spLocks noChangeArrowheads="1"/>
          </p:cNvSpPr>
          <p:nvPr/>
        </p:nvSpPr>
        <p:spPr bwMode="auto">
          <a:xfrm>
            <a:off x="2301875" y="4363640"/>
            <a:ext cx="4175125" cy="377429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sz="2800">
                <a:solidFill>
                  <a:schemeClr val="bg1"/>
                </a:solidFill>
                <a:latin typeface="Arial" charset="0"/>
              </a:rPr>
              <a:t>  D.     2400 </a:t>
            </a:r>
          </a:p>
        </p:txBody>
      </p:sp>
      <p:pic>
        <p:nvPicPr>
          <p:cNvPr id="21" name="Picture 19" descr="Hinh dong Phao hoa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454422" y="-16271"/>
            <a:ext cx="1012030" cy="1463675"/>
          </a:xfrm>
          <a:prstGeom prst="rect">
            <a:avLst/>
          </a:prstGeom>
          <a:noFill/>
        </p:spPr>
      </p:pic>
      <p:sp>
        <p:nvSpPr>
          <p:cNvPr id="22" name="WordArt 25" descr="Narrow vertical"/>
          <p:cNvSpPr>
            <a:spLocks noChangeArrowheads="1" noChangeShapeType="1" noTextEdit="1"/>
          </p:cNvSpPr>
          <p:nvPr/>
        </p:nvSpPr>
        <p:spPr bwMode="auto">
          <a:xfrm rot="-128454">
            <a:off x="2432051" y="449788"/>
            <a:ext cx="4714875" cy="656034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Cùng</a:t>
            </a:r>
            <a:r>
              <a:rPr lang="en-US" sz="3600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 </a:t>
            </a:r>
            <a:r>
              <a:rPr lang="en-US" sz="3600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chơi</a:t>
            </a:r>
            <a:r>
              <a:rPr lang="en-US" sz="3600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: Rung </a:t>
            </a:r>
            <a:r>
              <a:rPr lang="en-US" sz="3600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Chuông</a:t>
            </a:r>
            <a:r>
              <a:rPr lang="en-US" sz="3600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 </a:t>
            </a:r>
            <a:r>
              <a:rPr lang="en-US" sz="3600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Vàng</a:t>
            </a:r>
            <a:endParaRPr lang="en-US" sz="3600" kern="10" dirty="0">
              <a:ln w="12700">
                <a:solidFill>
                  <a:srgbClr val="FF3300"/>
                </a:solidFill>
                <a:round/>
                <a:headEnd/>
                <a:tailEnd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33" name="Oval 15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9</a:t>
            </a:r>
          </a:p>
        </p:txBody>
      </p:sp>
      <p:sp>
        <p:nvSpPr>
          <p:cNvPr id="34" name="Oval 16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8</a:t>
            </a:r>
          </a:p>
        </p:txBody>
      </p:sp>
      <p:sp>
        <p:nvSpPr>
          <p:cNvPr id="35" name="Oval 17"/>
          <p:cNvSpPr>
            <a:spLocks noChangeArrowheads="1"/>
          </p:cNvSpPr>
          <p:nvPr/>
        </p:nvSpPr>
        <p:spPr bwMode="auto">
          <a:xfrm>
            <a:off x="1041400" y="4171950"/>
            <a:ext cx="8636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7</a:t>
            </a:r>
          </a:p>
        </p:txBody>
      </p:sp>
      <p:sp>
        <p:nvSpPr>
          <p:cNvPr id="36" name="Oval 18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6</a:t>
            </a:r>
          </a:p>
        </p:txBody>
      </p:sp>
      <p:sp>
        <p:nvSpPr>
          <p:cNvPr id="37" name="Oval 19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5</a:t>
            </a:r>
          </a:p>
        </p:txBody>
      </p:sp>
      <p:sp>
        <p:nvSpPr>
          <p:cNvPr id="38" name="Oval 20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4</a:t>
            </a:r>
          </a:p>
        </p:txBody>
      </p:sp>
      <p:sp>
        <p:nvSpPr>
          <p:cNvPr id="39" name="Oval 21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3</a:t>
            </a:r>
          </a:p>
        </p:txBody>
      </p:sp>
      <p:sp>
        <p:nvSpPr>
          <p:cNvPr id="40" name="Oval 22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2</a:t>
            </a:r>
          </a:p>
        </p:txBody>
      </p:sp>
      <p:sp>
        <p:nvSpPr>
          <p:cNvPr id="41" name="Oval 23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1</a:t>
            </a:r>
          </a:p>
        </p:txBody>
      </p:sp>
      <p:sp>
        <p:nvSpPr>
          <p:cNvPr id="42" name="Oval 24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latin typeface="Arial" charset="0"/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5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5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5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5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9500"/>
                            </p:stCondLst>
                            <p:childTnLst>
                              <p:par>
                                <p:cTn id="104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7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2500"/>
                            </p:stCondLst>
                            <p:childTnLst>
                              <p:par>
                                <p:cTn id="110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3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allAtOnce" animBg="1"/>
      <p:bldP spid="14" grpId="0" build="allAtOnce" animBg="1"/>
      <p:bldP spid="15" grpId="0" animBg="1"/>
      <p:bldP spid="16" grpId="0" animBg="1"/>
      <p:bldP spid="17" grpId="0" animBg="1"/>
      <p:bldP spid="18" grpId="0" animBg="1"/>
      <p:bldP spid="19" grpId="0" animBg="1"/>
      <p:bldP spid="22" grpId="0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10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7895" name="Picture 7" descr="F9849DCFA90C473196ECD16214E770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3943350"/>
            <a:ext cx="1352550" cy="1014413"/>
          </a:xfrm>
          <a:prstGeom prst="rect">
            <a:avLst/>
          </a:prstGeom>
          <a:noFill/>
        </p:spPr>
      </p:pic>
      <p:pic>
        <p:nvPicPr>
          <p:cNvPr id="37896" name="Picture 8" descr="Rabbit-01-ju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14400" y="3486150"/>
            <a:ext cx="1371600" cy="921544"/>
          </a:xfrm>
          <a:prstGeom prst="rect">
            <a:avLst/>
          </a:prstGeom>
          <a:noFill/>
        </p:spPr>
      </p:pic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2727325" y="38564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pic>
        <p:nvPicPr>
          <p:cNvPr id="37913" name="Picture 25" descr="frame_celebrate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0" y="0"/>
            <a:ext cx="9144000" cy="5143500"/>
          </a:xfrm>
          <a:noFill/>
          <a:ln/>
        </p:spPr>
      </p:pic>
      <p:sp>
        <p:nvSpPr>
          <p:cNvPr id="8" name="Text Box 30"/>
          <p:cNvSpPr txBox="1">
            <a:spLocks noChangeArrowheads="1"/>
          </p:cNvSpPr>
          <p:nvPr/>
        </p:nvSpPr>
        <p:spPr bwMode="auto">
          <a:xfrm>
            <a:off x="1295400" y="2419350"/>
            <a:ext cx="655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CHÚC CÁC EM HỌC GIỎI. </a:t>
            </a:r>
          </a:p>
        </p:txBody>
      </p:sp>
      <p:sp>
        <p:nvSpPr>
          <p:cNvPr id="9" name="WordArt 9"/>
          <p:cNvSpPr>
            <a:spLocks noChangeArrowheads="1" noChangeShapeType="1" noTextEdit="1"/>
          </p:cNvSpPr>
          <p:nvPr/>
        </p:nvSpPr>
        <p:spPr bwMode="auto">
          <a:xfrm rot="380734">
            <a:off x="1447800" y="3075404"/>
            <a:ext cx="6096000" cy="762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XIN CHÀO VÀ HẸN GẶP LẠI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703E05B-A5CD-48A5-B259-04991FB0CDCB}"/>
              </a:ext>
            </a:extLst>
          </p:cNvPr>
          <p:cNvSpPr txBox="1"/>
          <p:nvPr/>
        </p:nvSpPr>
        <p:spPr>
          <a:xfrm>
            <a:off x="3352800" y="66675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5"/>
                </a:solidFill>
              </a:rPr>
              <a:t>KHỞI ĐỘNG</a:t>
            </a:r>
            <a:endParaRPr lang="en-US" sz="3600" dirty="0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C9C6AC-5CD9-440C-8059-DC86F70A3939}"/>
              </a:ext>
            </a:extLst>
          </p:cNvPr>
          <p:cNvSpPr txBox="1"/>
          <p:nvPr/>
        </p:nvSpPr>
        <p:spPr>
          <a:xfrm>
            <a:off x="1219200" y="1657350"/>
            <a:ext cx="1295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</a:t>
            </a:r>
            <a:r>
              <a:rPr lang="en-US" sz="2400" dirty="0"/>
              <a:t>2350</a:t>
            </a:r>
          </a:p>
          <a:p>
            <a:r>
              <a:rPr lang="en-US" sz="2400" dirty="0"/>
              <a:t>   x</a:t>
            </a:r>
          </a:p>
          <a:p>
            <a:r>
              <a:rPr lang="en-US" sz="2400" dirty="0"/>
              <a:t>            2</a:t>
            </a:r>
          </a:p>
          <a:p>
            <a:endParaRPr lang="en-US" sz="2400" dirty="0"/>
          </a:p>
          <a:p>
            <a:r>
              <a:rPr lang="en-US" sz="2400" dirty="0"/>
              <a:t>     4700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39E58A-AD19-450B-A31C-111598EA2990}"/>
              </a:ext>
            </a:extLst>
          </p:cNvPr>
          <p:cNvSpPr txBox="1"/>
          <p:nvPr/>
        </p:nvSpPr>
        <p:spPr>
          <a:xfrm>
            <a:off x="6477000" y="1657350"/>
            <a:ext cx="1447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</a:t>
            </a:r>
            <a:r>
              <a:rPr lang="en-US" sz="2400" dirty="0"/>
              <a:t>1412</a:t>
            </a:r>
          </a:p>
          <a:p>
            <a:r>
              <a:rPr lang="en-US" sz="2400" dirty="0"/>
              <a:t>  x</a:t>
            </a:r>
          </a:p>
          <a:p>
            <a:r>
              <a:rPr lang="en-US" sz="2400" dirty="0"/>
              <a:t>           3</a:t>
            </a:r>
          </a:p>
          <a:p>
            <a:endParaRPr lang="en-US" sz="2400" dirty="0"/>
          </a:p>
          <a:p>
            <a:r>
              <a:rPr lang="en-US" sz="2400" dirty="0"/>
              <a:t>    4236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94B2939-6524-422A-977B-BD255E905D62}"/>
              </a:ext>
            </a:extLst>
          </p:cNvPr>
          <p:cNvCxnSpPr/>
          <p:nvPr/>
        </p:nvCxnSpPr>
        <p:spPr>
          <a:xfrm>
            <a:off x="6705600" y="280035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616B66-A7E8-40BF-8E32-F1A99865673C}"/>
              </a:ext>
            </a:extLst>
          </p:cNvPr>
          <p:cNvCxnSpPr/>
          <p:nvPr/>
        </p:nvCxnSpPr>
        <p:spPr>
          <a:xfrm>
            <a:off x="1447800" y="280035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6024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228600" y="457200"/>
            <a:ext cx="8763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29029" name="Text Box 5"/>
          <p:cNvSpPr txBox="1">
            <a:spLocks noChangeArrowheads="1"/>
          </p:cNvSpPr>
          <p:nvPr/>
        </p:nvSpPr>
        <p:spPr bwMode="auto">
          <a:xfrm>
            <a:off x="228600" y="133350"/>
            <a:ext cx="87630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 dirty="0" err="1">
                <a:solidFill>
                  <a:srgbClr val="0000FF"/>
                </a:solidFill>
              </a:rPr>
              <a:t>Toán</a:t>
            </a:r>
            <a:r>
              <a:rPr lang="en-US" sz="3200" b="1" dirty="0">
                <a:solidFill>
                  <a:srgbClr val="0000FF"/>
                </a:solidFill>
              </a:rPr>
              <a:t>:   </a:t>
            </a:r>
            <a:r>
              <a:rPr lang="en-US" sz="3200" b="1" dirty="0" err="1">
                <a:solidFill>
                  <a:srgbClr val="FF0000"/>
                </a:solidFill>
              </a:rPr>
              <a:t>Luyện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tập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29030" name="Text Box 6"/>
          <p:cNvSpPr txBox="1">
            <a:spLocks noChangeArrowheads="1"/>
          </p:cNvSpPr>
          <p:nvPr/>
        </p:nvSpPr>
        <p:spPr bwMode="auto">
          <a:xfrm>
            <a:off x="206828" y="808256"/>
            <a:ext cx="8784772" cy="4278094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C00000"/>
                </a:solidFill>
              </a:rPr>
              <a:t>Bài</a:t>
            </a:r>
            <a:r>
              <a:rPr lang="en-US" sz="3200" b="1" u="sng" dirty="0">
                <a:solidFill>
                  <a:srgbClr val="C00000"/>
                </a:solidFill>
              </a:rPr>
              <a:t> 1</a:t>
            </a:r>
            <a:r>
              <a:rPr lang="en-US" sz="3200" b="1" dirty="0">
                <a:solidFill>
                  <a:srgbClr val="C00000"/>
                </a:solidFill>
              </a:rPr>
              <a:t>: </a:t>
            </a:r>
            <a:r>
              <a:rPr lang="en-US" sz="3200" b="1" i="1" dirty="0" err="1">
                <a:solidFill>
                  <a:srgbClr val="C00000"/>
                </a:solidFill>
              </a:rPr>
              <a:t>Viết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thành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phép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nhân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và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ghi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kết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quả</a:t>
            </a:r>
            <a:r>
              <a:rPr lang="en-US" sz="3200" b="1" i="1" dirty="0">
                <a:solidFill>
                  <a:srgbClr val="C00000"/>
                </a:solidFill>
              </a:rPr>
              <a:t>:</a:t>
            </a:r>
          </a:p>
          <a:p>
            <a:pPr>
              <a:spcBef>
                <a:spcPct val="50000"/>
              </a:spcBef>
            </a:pPr>
            <a:endParaRPr lang="en-US" sz="3200" b="1" dirty="0">
              <a:solidFill>
                <a:srgbClr val="C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C00000"/>
                </a:solidFill>
              </a:rPr>
              <a:t>	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C00000"/>
                </a:solidFill>
              </a:rPr>
              <a:t>	 </a:t>
            </a:r>
          </a:p>
          <a:p>
            <a:pPr>
              <a:spcBef>
                <a:spcPct val="50000"/>
              </a:spcBef>
            </a:pPr>
            <a:endParaRPr lang="en-US" sz="3200" b="1" dirty="0">
              <a:solidFill>
                <a:srgbClr val="C00000"/>
              </a:solidFill>
            </a:endParaRPr>
          </a:p>
          <a:p>
            <a:pPr>
              <a:spcBef>
                <a:spcPct val="50000"/>
              </a:spcBef>
            </a:pP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29031" name="Text Box 7"/>
          <p:cNvSpPr txBox="1">
            <a:spLocks noChangeArrowheads="1"/>
          </p:cNvSpPr>
          <p:nvPr/>
        </p:nvSpPr>
        <p:spPr bwMode="auto">
          <a:xfrm>
            <a:off x="1355726" y="3800475"/>
            <a:ext cx="32924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219202" y="1428750"/>
            <a:ext cx="3124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a) 4129 + 4129 =</a:t>
            </a:r>
            <a:endParaRPr lang="en-US" sz="3200" dirty="0"/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219202" y="2400300"/>
            <a:ext cx="434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b) 1052 + 1052 + 1052 = </a:t>
            </a:r>
            <a:endParaRPr lang="en-US" sz="3200" dirty="0"/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1219202" y="3543300"/>
            <a:ext cx="5715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c) 2007 + 2007 + 2007 + 2007 =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4071260" y="1450522"/>
            <a:ext cx="1828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2"/>
                </a:solidFill>
              </a:rPr>
              <a:t> </a:t>
            </a:r>
            <a:r>
              <a:rPr lang="en-US" sz="3200" b="1" dirty="0">
                <a:solidFill>
                  <a:srgbClr val="0000FF"/>
                </a:solidFill>
              </a:rPr>
              <a:t>4129 x 2</a:t>
            </a: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3766460" y="1828800"/>
            <a:ext cx="213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=  8258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5366656" y="2400300"/>
            <a:ext cx="1676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</a:rPr>
              <a:t>1052 x 3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909460" y="2914650"/>
            <a:ext cx="2209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 =  3156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6444344" y="3554186"/>
            <a:ext cx="1676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</a:rPr>
              <a:t>2007 x 4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204856" y="4101525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= 8028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685800" y="571500"/>
            <a:ext cx="701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latin typeface=".VnTime" pitchFamily="34" charset="0"/>
            </a:endParaRPr>
          </a:p>
        </p:txBody>
      </p:sp>
      <p:sp>
        <p:nvSpPr>
          <p:cNvPr id="90122" name="AutoShape 10"/>
          <p:cNvSpPr>
            <a:spLocks noChangeArrowheads="1"/>
          </p:cNvSpPr>
          <p:nvPr/>
        </p:nvSpPr>
        <p:spPr bwMode="auto">
          <a:xfrm>
            <a:off x="990600" y="285750"/>
            <a:ext cx="7924800" cy="1676400"/>
          </a:xfrm>
          <a:prstGeom prst="wedgeEllipseCallout">
            <a:avLst>
              <a:gd name="adj1" fmla="val -45310"/>
              <a:gd name="adj2" fmla="val 4956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endParaRPr lang="en-US" sz="3600">
              <a:solidFill>
                <a:srgbClr val="FF0000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rgbClr val="FF0000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Arial" charset="0"/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76200" y="4114800"/>
            <a:ext cx="8991600" cy="1047750"/>
            <a:chOff x="0" y="3079"/>
            <a:chExt cx="5760" cy="1241"/>
          </a:xfrm>
        </p:grpSpPr>
        <p:graphicFrame>
          <p:nvGraphicFramePr>
            <p:cNvPr id="90125" name="Object 13"/>
            <p:cNvGraphicFramePr>
              <a:graphicFrameLocks noChangeAspect="1"/>
            </p:cNvGraphicFramePr>
            <p:nvPr/>
          </p:nvGraphicFramePr>
          <p:xfrm>
            <a:off x="1008" y="3079"/>
            <a:ext cx="1248" cy="1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1" name="Clip" r:id="rId3" imgW="4446000" imgH="4417560" progId="MS_ClipArt_Gallery.2">
                    <p:embed/>
                  </p:oleObj>
                </mc:Choice>
                <mc:Fallback>
                  <p:oleObj name="Clip" r:id="rId3" imgW="4446000" imgH="4417560" progId="MS_ClipArt_Gallery.2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3079"/>
                          <a:ext cx="1248" cy="12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0126" name="Object 14"/>
            <p:cNvGraphicFramePr>
              <a:graphicFrameLocks noChangeAspect="1"/>
            </p:cNvGraphicFramePr>
            <p:nvPr/>
          </p:nvGraphicFramePr>
          <p:xfrm>
            <a:off x="4320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2" name="Clip" r:id="rId5" imgW="4286160" imgH="3676320" progId="MS_ClipArt_Gallery.2">
                    <p:embed/>
                  </p:oleObj>
                </mc:Choice>
                <mc:Fallback>
                  <p:oleObj name="Clip" r:id="rId5" imgW="4286160" imgH="3676320" progId="MS_ClipArt_Gallery.2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0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0127" name="Object 15"/>
            <p:cNvGraphicFramePr>
              <a:graphicFrameLocks noChangeAspect="1"/>
            </p:cNvGraphicFramePr>
            <p:nvPr/>
          </p:nvGraphicFramePr>
          <p:xfrm>
            <a:off x="3264" y="3079"/>
            <a:ext cx="1248" cy="1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3" name="Clip" r:id="rId7" imgW="4446000" imgH="4417560" progId="MS_ClipArt_Gallery.2">
                    <p:embed/>
                  </p:oleObj>
                </mc:Choice>
                <mc:Fallback>
                  <p:oleObj name="Clip" r:id="rId7" imgW="4446000" imgH="4417560" progId="MS_ClipArt_Gallery.2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3079"/>
                          <a:ext cx="1248" cy="12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0128" name="Object 16"/>
            <p:cNvGraphicFramePr>
              <a:graphicFrameLocks noChangeAspect="1"/>
            </p:cNvGraphicFramePr>
            <p:nvPr/>
          </p:nvGraphicFramePr>
          <p:xfrm>
            <a:off x="2208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4" name="Clip" r:id="rId8" imgW="4286160" imgH="3676320" progId="MS_ClipArt_Gallery.2">
                    <p:embed/>
                  </p:oleObj>
                </mc:Choice>
                <mc:Fallback>
                  <p:oleObj name="Clip" r:id="rId8" imgW="4286160" imgH="3676320" progId="MS_ClipArt_Gallery.2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8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0129" name="Object 17"/>
            <p:cNvGraphicFramePr>
              <a:graphicFrameLocks noChangeAspect="1"/>
            </p:cNvGraphicFramePr>
            <p:nvPr/>
          </p:nvGraphicFramePr>
          <p:xfrm>
            <a:off x="0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5" name="Clip" r:id="rId9" imgW="4286160" imgH="3676320" progId="MS_ClipArt_Gallery.2">
                    <p:embed/>
                  </p:oleObj>
                </mc:Choice>
                <mc:Fallback>
                  <p:oleObj name="Clip" r:id="rId9" imgW="4286160" imgH="3676320" progId="MS_ClipArt_Gallery.2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0130" name="Text Box 18"/>
          <p:cNvSpPr txBox="1">
            <a:spLocks noChangeArrowheads="1"/>
          </p:cNvSpPr>
          <p:nvPr/>
        </p:nvSpPr>
        <p:spPr bwMode="auto">
          <a:xfrm>
            <a:off x="1752600" y="1028640"/>
            <a:ext cx="6781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chemeClr val="bg1"/>
                </a:solidFill>
              </a:rPr>
              <a:t>Bài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tập</a:t>
            </a:r>
            <a:r>
              <a:rPr lang="en-US" sz="2800" b="1" i="1" dirty="0">
                <a:solidFill>
                  <a:schemeClr val="bg1"/>
                </a:solidFill>
              </a:rPr>
              <a:t> 1 </a:t>
            </a:r>
            <a:r>
              <a:rPr lang="en-US" sz="2800" b="1" i="1" dirty="0" err="1">
                <a:solidFill>
                  <a:schemeClr val="bg1"/>
                </a:solidFill>
              </a:rPr>
              <a:t>giúp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chúng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ta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củng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cố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kiến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thức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gì</a:t>
            </a:r>
            <a:r>
              <a:rPr lang="en-US" sz="2800" b="1" i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1447800" y="2177355"/>
            <a:ext cx="7162800" cy="138499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0000FF"/>
                </a:solidFill>
              </a:rPr>
              <a:t>Cách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viết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phép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cộng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các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số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hạng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giống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nhau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thành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phép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nhân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ta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lấy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một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số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hạng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nhân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với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số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số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hạng</a:t>
            </a:r>
            <a:r>
              <a:rPr lang="en-US" sz="2800" b="1" i="1" dirty="0">
                <a:solidFill>
                  <a:srgbClr val="0000FF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152400" y="819150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?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457200" y="2171700"/>
            <a:ext cx="822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31132" name="Group 60"/>
          <p:cNvGraphicFramePr>
            <a:graphicFrameLocks noGrp="1"/>
          </p:cNvGraphicFramePr>
          <p:nvPr>
            <p:ph/>
          </p:nvPr>
        </p:nvGraphicFramePr>
        <p:xfrm>
          <a:off x="228600" y="1524000"/>
          <a:ext cx="8763000" cy="1791891"/>
        </p:xfrm>
        <a:graphic>
          <a:graphicData uri="http://schemas.openxmlformats.org/drawingml/2006/table">
            <a:tbl>
              <a:tblPr/>
              <a:tblGrid>
                <a:gridCol w="2252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3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bị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chia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chia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17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Thương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2401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1071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1137" name="AutoShape 65"/>
          <p:cNvSpPr>
            <a:spLocks noChangeArrowheads="1"/>
          </p:cNvSpPr>
          <p:nvPr/>
        </p:nvSpPr>
        <p:spPr bwMode="auto">
          <a:xfrm>
            <a:off x="1905000" y="3771900"/>
            <a:ext cx="4953000" cy="1028700"/>
          </a:xfrm>
          <a:prstGeom prst="wedgeRoundRectCallout">
            <a:avLst>
              <a:gd name="adj1" fmla="val -47611"/>
              <a:gd name="adj2" fmla="val -11111"/>
              <a:gd name="adj3" fmla="val 16667"/>
            </a:avLst>
          </a:prstGeom>
          <a:solidFill>
            <a:srgbClr val="FFCCCC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31138" name="Text Box 66"/>
          <p:cNvSpPr txBox="1">
            <a:spLocks noChangeArrowheads="1"/>
          </p:cNvSpPr>
          <p:nvPr/>
        </p:nvSpPr>
        <p:spPr bwMode="auto">
          <a:xfrm>
            <a:off x="2133600" y="4015085"/>
            <a:ext cx="472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/>
              <a:t>Bài</a:t>
            </a:r>
            <a:r>
              <a:rPr lang="en-US" sz="2400" b="1" i="1" dirty="0"/>
              <a:t> 2 </a:t>
            </a:r>
            <a:r>
              <a:rPr lang="en-US" sz="2400" b="1" i="1" dirty="0" err="1"/>
              <a:t>yêu</a:t>
            </a:r>
            <a:r>
              <a:rPr lang="en-US" sz="2400" b="1" i="1" dirty="0"/>
              <a:t> </a:t>
            </a:r>
            <a:r>
              <a:rPr lang="en-US" sz="2400" b="1" i="1" dirty="0" err="1"/>
              <a:t>cầu</a:t>
            </a:r>
            <a:r>
              <a:rPr lang="en-US" sz="2400" b="1" i="1" dirty="0"/>
              <a:t> </a:t>
            </a:r>
            <a:r>
              <a:rPr lang="en-US" sz="2400" b="1" i="1" dirty="0" err="1"/>
              <a:t>chúng</a:t>
            </a:r>
            <a:r>
              <a:rPr lang="en-US" sz="2400" b="1" i="1" dirty="0"/>
              <a:t> </a:t>
            </a:r>
            <a:r>
              <a:rPr lang="en-US" sz="2400" b="1" i="1" dirty="0" err="1"/>
              <a:t>ta</a:t>
            </a:r>
            <a:r>
              <a:rPr lang="en-US" sz="2400" b="1" i="1" dirty="0"/>
              <a:t> </a:t>
            </a:r>
            <a:r>
              <a:rPr lang="en-US" sz="2400" b="1" i="1" dirty="0" err="1"/>
              <a:t>làm</a:t>
            </a:r>
            <a:r>
              <a:rPr lang="en-US" sz="2400" b="1" i="1" dirty="0"/>
              <a:t> </a:t>
            </a:r>
            <a:r>
              <a:rPr lang="en-US" sz="2400" b="1" i="1" dirty="0" err="1"/>
              <a:t>gì</a:t>
            </a:r>
            <a:r>
              <a:rPr lang="en-US" sz="2400" b="1" i="1" dirty="0"/>
              <a:t>?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228600" y="133350"/>
            <a:ext cx="87630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 dirty="0" err="1">
                <a:solidFill>
                  <a:srgbClr val="0000FF"/>
                </a:solidFill>
              </a:rPr>
              <a:t>Toán</a:t>
            </a:r>
            <a:r>
              <a:rPr lang="en-US" sz="3200" b="1" dirty="0">
                <a:solidFill>
                  <a:srgbClr val="0000FF"/>
                </a:solidFill>
              </a:rPr>
              <a:t>:   </a:t>
            </a:r>
            <a:r>
              <a:rPr lang="en-US" sz="3200" b="1" dirty="0" err="1">
                <a:solidFill>
                  <a:srgbClr val="FF0000"/>
                </a:solidFill>
              </a:rPr>
              <a:t>Luyện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tập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600200" y="3827443"/>
            <a:ext cx="3276600" cy="954107"/>
          </a:xfrm>
          <a:prstGeom prst="rect">
            <a:avLst/>
          </a:prstGeom>
          <a:solidFill>
            <a:srgbClr val="CCCCFF"/>
          </a:solidFill>
          <a:ln w="57150" cmpd="thinThick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3300"/>
                </a:solidFill>
              </a:rPr>
              <a:t>Muốn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tìm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thương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ta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phải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làm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thế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nào</a:t>
            </a:r>
            <a:r>
              <a:rPr lang="en-US" sz="28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334000" y="3814048"/>
            <a:ext cx="3276600" cy="954107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/>
              <a:t>Muốn</a:t>
            </a:r>
            <a:r>
              <a:rPr lang="en-US" sz="2800" b="1" dirty="0"/>
              <a:t> </a:t>
            </a:r>
            <a:r>
              <a:rPr lang="en-US" sz="2800" b="1" dirty="0" err="1"/>
              <a:t>tìm</a:t>
            </a:r>
            <a:r>
              <a:rPr lang="en-US" sz="2800" b="1" dirty="0"/>
              <a:t> </a:t>
            </a:r>
            <a:r>
              <a:rPr lang="en-US" sz="2800" b="1" dirty="0" err="1"/>
              <a:t>số</a:t>
            </a:r>
            <a:r>
              <a:rPr lang="en-US" sz="2800" b="1" dirty="0"/>
              <a:t> </a:t>
            </a:r>
            <a:r>
              <a:rPr lang="en-US" sz="2800" b="1" dirty="0" err="1"/>
              <a:t>bị</a:t>
            </a:r>
            <a:r>
              <a:rPr lang="en-US" sz="2800" b="1" dirty="0"/>
              <a:t> </a:t>
            </a:r>
            <a:r>
              <a:rPr lang="en-US" sz="2800" b="1" dirty="0" err="1"/>
              <a:t>chia</a:t>
            </a:r>
            <a:r>
              <a:rPr lang="en-US" sz="2800" b="1" dirty="0"/>
              <a:t> </a:t>
            </a:r>
            <a:r>
              <a:rPr lang="en-US" sz="2800" b="1" dirty="0" err="1"/>
              <a:t>ta</a:t>
            </a:r>
            <a:r>
              <a:rPr lang="en-US" sz="2800" b="1" dirty="0"/>
              <a:t> </a:t>
            </a:r>
            <a:r>
              <a:rPr lang="en-US" sz="2800" b="1" dirty="0" err="1"/>
              <a:t>phải</a:t>
            </a:r>
            <a:r>
              <a:rPr lang="en-US" sz="2800" b="1" dirty="0"/>
              <a:t> </a:t>
            </a:r>
            <a:r>
              <a:rPr lang="en-US" sz="2800" b="1" dirty="0" err="1"/>
              <a:t>làm</a:t>
            </a:r>
            <a:r>
              <a:rPr lang="en-US" sz="2800" b="1" dirty="0"/>
              <a:t> </a:t>
            </a:r>
            <a:r>
              <a:rPr lang="en-US" sz="2800" b="1" dirty="0" err="1"/>
              <a:t>thế</a:t>
            </a:r>
            <a:r>
              <a:rPr lang="en-US" sz="2800" b="1" dirty="0"/>
              <a:t> </a:t>
            </a:r>
            <a:r>
              <a:rPr lang="en-US" sz="2800" b="1" dirty="0" err="1"/>
              <a:t>nào</a:t>
            </a:r>
            <a:r>
              <a:rPr lang="en-US" sz="2800" b="1" dirty="0"/>
              <a:t>?</a:t>
            </a:r>
          </a:p>
        </p:txBody>
      </p:sp>
      <p:sp>
        <p:nvSpPr>
          <p:cNvPr id="16" name="Text Box 36"/>
          <p:cNvSpPr txBox="1">
            <a:spLocks noChangeArrowheads="1"/>
          </p:cNvSpPr>
          <p:nvPr/>
        </p:nvSpPr>
        <p:spPr bwMode="auto">
          <a:xfrm>
            <a:off x="2895600" y="2724150"/>
            <a:ext cx="91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</a:rPr>
              <a:t>141</a:t>
            </a:r>
          </a:p>
        </p:txBody>
      </p:sp>
      <p:sp>
        <p:nvSpPr>
          <p:cNvPr id="17" name="Text Box 37"/>
          <p:cNvSpPr txBox="1">
            <a:spLocks noChangeArrowheads="1"/>
          </p:cNvSpPr>
          <p:nvPr/>
        </p:nvSpPr>
        <p:spPr bwMode="auto">
          <a:xfrm>
            <a:off x="4495800" y="1504950"/>
            <a:ext cx="91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</a:rPr>
              <a:t>423</a:t>
            </a:r>
          </a:p>
        </p:txBody>
      </p:sp>
      <p:sp>
        <p:nvSpPr>
          <p:cNvPr id="18" name="Text Box 38"/>
          <p:cNvSpPr txBox="1">
            <a:spLocks noChangeArrowheads="1"/>
          </p:cNvSpPr>
          <p:nvPr/>
        </p:nvSpPr>
        <p:spPr bwMode="auto">
          <a:xfrm>
            <a:off x="6096000" y="1504950"/>
            <a:ext cx="121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</a:rPr>
              <a:t>9604</a:t>
            </a:r>
          </a:p>
        </p:txBody>
      </p:sp>
      <p:sp>
        <p:nvSpPr>
          <p:cNvPr id="19" name="Text Box 39"/>
          <p:cNvSpPr txBox="1">
            <a:spLocks noChangeArrowheads="1"/>
          </p:cNvSpPr>
          <p:nvPr/>
        </p:nvSpPr>
        <p:spPr bwMode="auto">
          <a:xfrm>
            <a:off x="7696200" y="1504950"/>
            <a:ext cx="1066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</a:rPr>
              <a:t>5355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113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113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13113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113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37" grpId="0"/>
      <p:bldP spid="131138" grpId="0"/>
      <p:bldP spid="14" grpId="0" animBg="1"/>
      <p:bldP spid="14" grpId="1" animBg="1"/>
      <p:bldP spid="15" grpId="0" animBg="1"/>
      <p:bldP spid="1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Text Box 2"/>
          <p:cNvSpPr txBox="1">
            <a:spLocks noChangeArrowheads="1"/>
          </p:cNvSpPr>
          <p:nvPr/>
        </p:nvSpPr>
        <p:spPr bwMode="auto">
          <a:xfrm>
            <a:off x="685800" y="571500"/>
            <a:ext cx="701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latin typeface=".VnTime" pitchFamily="34" charset="0"/>
            </a:endParaRPr>
          </a:p>
        </p:txBody>
      </p:sp>
      <p:sp>
        <p:nvSpPr>
          <p:cNvPr id="138243" name="Rectangle 3"/>
          <p:cNvSpPr>
            <a:spLocks noChangeArrowheads="1"/>
          </p:cNvSpPr>
          <p:nvPr/>
        </p:nvSpPr>
        <p:spPr bwMode="auto">
          <a:xfrm>
            <a:off x="0" y="19050"/>
            <a:ext cx="9144000" cy="5143500"/>
          </a:xfrm>
          <a:prstGeom prst="rect">
            <a:avLst/>
          </a:prstGeom>
          <a:gradFill rotWithShape="1">
            <a:gsLst>
              <a:gs pos="0">
                <a:srgbClr val="69EB53"/>
              </a:gs>
              <a:gs pos="100000">
                <a:srgbClr val="FFFF99"/>
              </a:gs>
            </a:gsLst>
            <a:lin ang="2700000" scaled="1"/>
          </a:gra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255" name="Text Box 15"/>
          <p:cNvSpPr txBox="1">
            <a:spLocks noChangeArrowheads="1"/>
          </p:cNvSpPr>
          <p:nvPr/>
        </p:nvSpPr>
        <p:spPr bwMode="auto">
          <a:xfrm>
            <a:off x="5638800" y="2400300"/>
            <a:ext cx="3276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228600" y="57150"/>
            <a:ext cx="8763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 dirty="0" err="1">
                <a:solidFill>
                  <a:srgbClr val="0000FF"/>
                </a:solidFill>
              </a:rPr>
              <a:t>Toán</a:t>
            </a:r>
            <a:r>
              <a:rPr lang="en-US" sz="3200" b="1" dirty="0">
                <a:solidFill>
                  <a:srgbClr val="0000FF"/>
                </a:solidFill>
              </a:rPr>
              <a:t>:   </a:t>
            </a:r>
            <a:r>
              <a:rPr lang="en-US" sz="3200" b="1" dirty="0" err="1">
                <a:solidFill>
                  <a:srgbClr val="FF0000"/>
                </a:solidFill>
              </a:rPr>
              <a:t>Luyện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tập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228600" y="666750"/>
            <a:ext cx="8686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1025</a:t>
            </a:r>
            <a:r>
              <a:rPr lang="en-US" sz="2800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1350</a:t>
            </a:r>
            <a:r>
              <a:rPr lang="en-US" sz="2800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52400" y="2256294"/>
            <a:ext cx="3200400" cy="267765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400" i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i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thùng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1025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dầu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1350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dầu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…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3581400" y="1809750"/>
            <a:ext cx="5410200" cy="329320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i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i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1025 x 2 = 2050 (l)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2050 – 1350 = 700 (l)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700l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447800" y="1123950"/>
            <a:ext cx="1066800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00400" y="1113064"/>
            <a:ext cx="762000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04800" y="1503362"/>
            <a:ext cx="762000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295400" y="1503362"/>
            <a:ext cx="1143000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421084" y="1091294"/>
            <a:ext cx="1143000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934200" y="1504950"/>
            <a:ext cx="1371600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791200" y="1504950"/>
            <a:ext cx="762000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ext Box 2"/>
          <p:cNvSpPr txBox="1">
            <a:spLocks noChangeArrowheads="1"/>
          </p:cNvSpPr>
          <p:nvPr/>
        </p:nvSpPr>
        <p:spPr bwMode="auto">
          <a:xfrm>
            <a:off x="685800" y="571500"/>
            <a:ext cx="701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latin typeface=".VnTime" pitchFamily="34" charset="0"/>
            </a:endParaRPr>
          </a:p>
        </p:txBody>
      </p:sp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gradFill rotWithShape="1">
            <a:gsLst>
              <a:gs pos="0">
                <a:srgbClr val="69EB53"/>
              </a:gs>
              <a:gs pos="100000">
                <a:srgbClr val="FFFF99"/>
              </a:gs>
            </a:gsLst>
            <a:lin ang="2700000" scaled="1"/>
          </a:gra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13" name="AutoShape 5"/>
          <p:cNvSpPr>
            <a:spLocks noChangeArrowheads="1"/>
          </p:cNvSpPr>
          <p:nvPr/>
        </p:nvSpPr>
        <p:spPr bwMode="auto">
          <a:xfrm>
            <a:off x="990600" y="800100"/>
            <a:ext cx="7924800" cy="2171700"/>
          </a:xfrm>
          <a:prstGeom prst="wedgeEllipseCallout">
            <a:avLst>
              <a:gd name="adj1" fmla="val -45310"/>
              <a:gd name="adj2" fmla="val 4956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endParaRPr lang="en-US" sz="3600">
              <a:solidFill>
                <a:srgbClr val="FF0000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rgbClr val="FF0000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Arial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3886200"/>
            <a:ext cx="9525000" cy="1257300"/>
            <a:chOff x="0" y="3079"/>
            <a:chExt cx="5760" cy="1241"/>
          </a:xfrm>
        </p:grpSpPr>
        <p:graphicFrame>
          <p:nvGraphicFramePr>
            <p:cNvPr id="145415" name="Object 7"/>
            <p:cNvGraphicFramePr>
              <a:graphicFrameLocks noChangeAspect="1"/>
            </p:cNvGraphicFramePr>
            <p:nvPr/>
          </p:nvGraphicFramePr>
          <p:xfrm>
            <a:off x="1008" y="3079"/>
            <a:ext cx="1248" cy="1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5" name="Clip" r:id="rId3" imgW="4446000" imgH="4417560" progId="MS_ClipArt_Gallery.2">
                    <p:embed/>
                  </p:oleObj>
                </mc:Choice>
                <mc:Fallback>
                  <p:oleObj name="Clip" r:id="rId3" imgW="4446000" imgH="4417560" progId="MS_ClipArt_Gallery.2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3079"/>
                          <a:ext cx="1248" cy="12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5416" name="Object 8"/>
            <p:cNvGraphicFramePr>
              <a:graphicFrameLocks noChangeAspect="1"/>
            </p:cNvGraphicFramePr>
            <p:nvPr/>
          </p:nvGraphicFramePr>
          <p:xfrm>
            <a:off x="4320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6" name="Clip" r:id="rId5" imgW="4286160" imgH="3676320" progId="MS_ClipArt_Gallery.2">
                    <p:embed/>
                  </p:oleObj>
                </mc:Choice>
                <mc:Fallback>
                  <p:oleObj name="Clip" r:id="rId5" imgW="4286160" imgH="3676320" progId="MS_ClipArt_Gallery.2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0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5417" name="Object 9"/>
            <p:cNvGraphicFramePr>
              <a:graphicFrameLocks noChangeAspect="1"/>
            </p:cNvGraphicFramePr>
            <p:nvPr/>
          </p:nvGraphicFramePr>
          <p:xfrm>
            <a:off x="3264" y="3079"/>
            <a:ext cx="1248" cy="1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7" name="Clip" r:id="rId7" imgW="4446000" imgH="4417560" progId="MS_ClipArt_Gallery.2">
                    <p:embed/>
                  </p:oleObj>
                </mc:Choice>
                <mc:Fallback>
                  <p:oleObj name="Clip" r:id="rId7" imgW="4446000" imgH="4417560" progId="MS_ClipArt_Gallery.2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3079"/>
                          <a:ext cx="1248" cy="12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5418" name="Object 10"/>
            <p:cNvGraphicFramePr>
              <a:graphicFrameLocks noChangeAspect="1"/>
            </p:cNvGraphicFramePr>
            <p:nvPr/>
          </p:nvGraphicFramePr>
          <p:xfrm>
            <a:off x="2208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8" name="Clip" r:id="rId8" imgW="4286160" imgH="3676320" progId="MS_ClipArt_Gallery.2">
                    <p:embed/>
                  </p:oleObj>
                </mc:Choice>
                <mc:Fallback>
                  <p:oleObj name="Clip" r:id="rId8" imgW="4286160" imgH="3676320" progId="MS_ClipArt_Gallery.2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8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5419" name="Object 11"/>
            <p:cNvGraphicFramePr>
              <a:graphicFrameLocks noChangeAspect="1"/>
            </p:cNvGraphicFramePr>
            <p:nvPr/>
          </p:nvGraphicFramePr>
          <p:xfrm>
            <a:off x="0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9" name="Clip" r:id="rId9" imgW="4286160" imgH="3676320" progId="MS_ClipArt_Gallery.2">
                    <p:embed/>
                  </p:oleObj>
                </mc:Choice>
                <mc:Fallback>
                  <p:oleObj name="Clip" r:id="rId9" imgW="4286160" imgH="3676320" progId="MS_ClipArt_Gallery.2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5420" name="Text Box 12"/>
          <p:cNvSpPr txBox="1">
            <a:spLocks noChangeArrowheads="1"/>
          </p:cNvSpPr>
          <p:nvPr/>
        </p:nvSpPr>
        <p:spPr bwMode="auto">
          <a:xfrm>
            <a:off x="2133600" y="1485900"/>
            <a:ext cx="5791200" cy="120032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solidFill>
                  <a:srgbClr val="0000FF"/>
                </a:solidFill>
              </a:rPr>
              <a:t>Bài tập 3 giúp chúng ta củng cố kiến thức gì?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animBg="1"/>
      <p:bldP spid="1454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5" name="Text Box 5" descr="Bouquet"/>
          <p:cNvSpPr txBox="1">
            <a:spLocks noChangeArrowheads="1"/>
          </p:cNvSpPr>
          <p:nvPr/>
        </p:nvSpPr>
        <p:spPr bwMode="auto">
          <a:xfrm>
            <a:off x="228600" y="1047750"/>
            <a:ext cx="8763000" cy="5847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/>
              <a:t>Bài</a:t>
            </a:r>
            <a:r>
              <a:rPr lang="en-US" sz="3200" b="1" u="sng" dirty="0"/>
              <a:t> 4</a:t>
            </a:r>
            <a:r>
              <a:rPr lang="en-US" sz="3200" b="1" dirty="0"/>
              <a:t>: </a:t>
            </a:r>
            <a:r>
              <a:rPr lang="en-US" sz="3200" b="1" i="1" dirty="0" err="1">
                <a:solidFill>
                  <a:srgbClr val="CC0066"/>
                </a:solidFill>
              </a:rPr>
              <a:t>Viết</a:t>
            </a:r>
            <a:r>
              <a:rPr lang="en-US" sz="3200" b="1" i="1" dirty="0">
                <a:solidFill>
                  <a:srgbClr val="CC0066"/>
                </a:solidFill>
              </a:rPr>
              <a:t> </a:t>
            </a:r>
            <a:r>
              <a:rPr lang="en-US" sz="3200" b="1" i="1" dirty="0" err="1">
                <a:solidFill>
                  <a:srgbClr val="CC0066"/>
                </a:solidFill>
              </a:rPr>
              <a:t>số</a:t>
            </a:r>
            <a:r>
              <a:rPr lang="en-US" sz="3200" b="1" i="1" dirty="0">
                <a:solidFill>
                  <a:srgbClr val="CC0066"/>
                </a:solidFill>
              </a:rPr>
              <a:t> </a:t>
            </a:r>
            <a:r>
              <a:rPr lang="en-US" sz="3200" b="1" i="1" dirty="0" err="1">
                <a:solidFill>
                  <a:srgbClr val="CC0066"/>
                </a:solidFill>
              </a:rPr>
              <a:t>thích</a:t>
            </a:r>
            <a:r>
              <a:rPr lang="en-US" sz="3200" b="1" i="1" dirty="0">
                <a:solidFill>
                  <a:srgbClr val="CC0066"/>
                </a:solidFill>
              </a:rPr>
              <a:t> </a:t>
            </a:r>
            <a:r>
              <a:rPr lang="en-US" sz="3200" b="1" i="1" dirty="0" err="1">
                <a:solidFill>
                  <a:srgbClr val="CC0066"/>
                </a:solidFill>
              </a:rPr>
              <a:t>hợp</a:t>
            </a:r>
            <a:r>
              <a:rPr lang="en-US" sz="3200" b="1" i="1" dirty="0">
                <a:solidFill>
                  <a:srgbClr val="CC0066"/>
                </a:solidFill>
              </a:rPr>
              <a:t> </a:t>
            </a:r>
            <a:r>
              <a:rPr lang="en-US" sz="3200" b="1" i="1" dirty="0" err="1">
                <a:solidFill>
                  <a:srgbClr val="CC0066"/>
                </a:solidFill>
              </a:rPr>
              <a:t>vào</a:t>
            </a:r>
            <a:r>
              <a:rPr lang="en-US" sz="3200" b="1" i="1" dirty="0">
                <a:solidFill>
                  <a:srgbClr val="CC0066"/>
                </a:solidFill>
              </a:rPr>
              <a:t> ô </a:t>
            </a:r>
            <a:r>
              <a:rPr lang="en-US" sz="3200" b="1" i="1" dirty="0" err="1">
                <a:solidFill>
                  <a:srgbClr val="CC0066"/>
                </a:solidFill>
              </a:rPr>
              <a:t>trống</a:t>
            </a:r>
            <a:r>
              <a:rPr lang="en-US" sz="3200" b="1" i="1" dirty="0">
                <a:solidFill>
                  <a:srgbClr val="CC0066"/>
                </a:solidFill>
              </a:rPr>
              <a:t> (</a:t>
            </a:r>
            <a:r>
              <a:rPr lang="en-US" sz="3200" b="1" i="1" dirty="0" err="1">
                <a:solidFill>
                  <a:srgbClr val="CC0066"/>
                </a:solidFill>
              </a:rPr>
              <a:t>theo</a:t>
            </a:r>
            <a:r>
              <a:rPr lang="en-US" sz="3200" b="1" i="1" dirty="0">
                <a:solidFill>
                  <a:srgbClr val="CC0066"/>
                </a:solidFill>
              </a:rPr>
              <a:t> </a:t>
            </a:r>
            <a:r>
              <a:rPr lang="en-US" sz="3200" b="1" i="1" dirty="0" err="1">
                <a:solidFill>
                  <a:srgbClr val="CC0066"/>
                </a:solidFill>
              </a:rPr>
              <a:t>mẫu</a:t>
            </a:r>
            <a:r>
              <a:rPr lang="en-US" sz="3200" b="1" i="1" dirty="0">
                <a:solidFill>
                  <a:srgbClr val="CC0066"/>
                </a:solidFill>
              </a:rPr>
              <a:t>):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4743450"/>
            <a:ext cx="9144000" cy="400050"/>
            <a:chOff x="0" y="3648"/>
            <a:chExt cx="5760" cy="672"/>
          </a:xfrm>
        </p:grpSpPr>
        <p:pic>
          <p:nvPicPr>
            <p:cNvPr id="133127" name="Picture 7" descr="GOODLU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3648"/>
              <a:ext cx="720" cy="672"/>
            </a:xfrm>
            <a:prstGeom prst="rect">
              <a:avLst/>
            </a:prstGeom>
            <a:noFill/>
          </p:spPr>
        </p:pic>
        <p:pic>
          <p:nvPicPr>
            <p:cNvPr id="133128" name="Picture 8" descr="GOODLU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08" y="3648"/>
              <a:ext cx="768" cy="672"/>
            </a:xfrm>
            <a:prstGeom prst="rect">
              <a:avLst/>
            </a:prstGeom>
            <a:noFill/>
          </p:spPr>
        </p:pic>
        <p:pic>
          <p:nvPicPr>
            <p:cNvPr id="133129" name="Picture 9" descr="GOODLU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976" y="3648"/>
              <a:ext cx="768" cy="672"/>
            </a:xfrm>
            <a:prstGeom prst="rect">
              <a:avLst/>
            </a:prstGeom>
            <a:noFill/>
          </p:spPr>
        </p:pic>
        <p:pic>
          <p:nvPicPr>
            <p:cNvPr id="133130" name="Picture 10" descr="GOODLU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744" y="3648"/>
              <a:ext cx="672" cy="672"/>
            </a:xfrm>
            <a:prstGeom prst="rect">
              <a:avLst/>
            </a:prstGeom>
            <a:noFill/>
          </p:spPr>
        </p:pic>
        <p:pic>
          <p:nvPicPr>
            <p:cNvPr id="133131" name="Picture 11" descr="GOODLU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416" y="3648"/>
              <a:ext cx="672" cy="672"/>
            </a:xfrm>
            <a:prstGeom prst="rect">
              <a:avLst/>
            </a:prstGeom>
            <a:noFill/>
          </p:spPr>
        </p:pic>
        <p:pic>
          <p:nvPicPr>
            <p:cNvPr id="133132" name="Picture 12" descr="GOODLU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088" y="3648"/>
              <a:ext cx="672" cy="672"/>
            </a:xfrm>
            <a:prstGeom prst="rect">
              <a:avLst/>
            </a:prstGeom>
            <a:noFill/>
          </p:spPr>
        </p:pic>
        <p:pic>
          <p:nvPicPr>
            <p:cNvPr id="133133" name="Picture 13" descr="GOODLU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20" y="3648"/>
              <a:ext cx="720" cy="672"/>
            </a:xfrm>
            <a:prstGeom prst="rect">
              <a:avLst/>
            </a:prstGeom>
            <a:noFill/>
          </p:spPr>
        </p:pic>
        <p:pic>
          <p:nvPicPr>
            <p:cNvPr id="133134" name="Picture 14" descr="GOODLU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440" y="3648"/>
              <a:ext cx="768" cy="672"/>
            </a:xfrm>
            <a:prstGeom prst="rect">
              <a:avLst/>
            </a:prstGeom>
            <a:noFill/>
          </p:spPr>
        </p:pic>
      </p:grpSp>
      <p:graphicFrame>
        <p:nvGraphicFramePr>
          <p:cNvPr id="133169" name="Group 49"/>
          <p:cNvGraphicFramePr>
            <a:graphicFrameLocks noGrp="1"/>
          </p:cNvGraphicFramePr>
          <p:nvPr>
            <p:ph/>
          </p:nvPr>
        </p:nvGraphicFramePr>
        <p:xfrm>
          <a:off x="228600" y="1828799"/>
          <a:ext cx="8686800" cy="2571751"/>
        </p:xfrm>
        <a:graphic>
          <a:graphicData uri="http://schemas.openxmlformats.org/drawingml/2006/table">
            <a:tbl>
              <a:tblPr/>
              <a:tblGrid>
                <a:gridCol w="2233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9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0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24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đã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cho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5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1015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Thêm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6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đơn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vị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5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8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Gấp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6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lần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5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3170" name="Text Box 50"/>
          <p:cNvSpPr txBox="1">
            <a:spLocks noChangeArrowheads="1"/>
          </p:cNvSpPr>
          <p:nvPr/>
        </p:nvSpPr>
        <p:spPr bwMode="auto">
          <a:xfrm>
            <a:off x="4495800" y="2876550"/>
            <a:ext cx="1066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1021</a:t>
            </a:r>
          </a:p>
        </p:txBody>
      </p:sp>
      <p:sp>
        <p:nvSpPr>
          <p:cNvPr id="133171" name="Text Box 51"/>
          <p:cNvSpPr txBox="1">
            <a:spLocks noChangeArrowheads="1"/>
          </p:cNvSpPr>
          <p:nvPr/>
        </p:nvSpPr>
        <p:spPr bwMode="auto">
          <a:xfrm>
            <a:off x="4572000" y="3752850"/>
            <a:ext cx="1066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VNI-Times" pitchFamily="2" charset="0"/>
              </a:rPr>
              <a:t>6090</a:t>
            </a:r>
          </a:p>
        </p:txBody>
      </p:sp>
      <p:sp>
        <p:nvSpPr>
          <p:cNvPr id="133172" name="Text Box 52"/>
          <p:cNvSpPr txBox="1">
            <a:spLocks noChangeArrowheads="1"/>
          </p:cNvSpPr>
          <p:nvPr/>
        </p:nvSpPr>
        <p:spPr bwMode="auto">
          <a:xfrm>
            <a:off x="6248400" y="2876550"/>
            <a:ext cx="1066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1113</a:t>
            </a:r>
          </a:p>
        </p:txBody>
      </p:sp>
      <p:sp>
        <p:nvSpPr>
          <p:cNvPr id="133173" name="Text Box 53"/>
          <p:cNvSpPr txBox="1">
            <a:spLocks noChangeArrowheads="1"/>
          </p:cNvSpPr>
          <p:nvPr/>
        </p:nvSpPr>
        <p:spPr bwMode="auto">
          <a:xfrm>
            <a:off x="6248400" y="3752850"/>
            <a:ext cx="1066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VNI-Times" pitchFamily="2" charset="0"/>
              </a:rPr>
              <a:t>6642</a:t>
            </a:r>
          </a:p>
        </p:txBody>
      </p:sp>
      <p:sp>
        <p:nvSpPr>
          <p:cNvPr id="133174" name="Text Box 54"/>
          <p:cNvSpPr txBox="1">
            <a:spLocks noChangeArrowheads="1"/>
          </p:cNvSpPr>
          <p:nvPr/>
        </p:nvSpPr>
        <p:spPr bwMode="auto">
          <a:xfrm>
            <a:off x="7848600" y="2876550"/>
            <a:ext cx="1066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1015</a:t>
            </a:r>
          </a:p>
        </p:txBody>
      </p:sp>
      <p:sp>
        <p:nvSpPr>
          <p:cNvPr id="133175" name="Text Box 55"/>
          <p:cNvSpPr txBox="1">
            <a:spLocks noChangeArrowheads="1"/>
          </p:cNvSpPr>
          <p:nvPr/>
        </p:nvSpPr>
        <p:spPr bwMode="auto">
          <a:xfrm>
            <a:off x="7848600" y="3739575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6054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228600" y="158175"/>
            <a:ext cx="8763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 dirty="0" err="1">
                <a:solidFill>
                  <a:srgbClr val="0000FF"/>
                </a:solidFill>
              </a:rPr>
              <a:t>Toán</a:t>
            </a:r>
            <a:r>
              <a:rPr lang="en-US" sz="3200" b="1" dirty="0">
                <a:solidFill>
                  <a:srgbClr val="0000FF"/>
                </a:solidFill>
              </a:rPr>
              <a:t>:   </a:t>
            </a:r>
            <a:r>
              <a:rPr lang="en-US" sz="3200" b="1" dirty="0" err="1">
                <a:solidFill>
                  <a:srgbClr val="FF0000"/>
                </a:solidFill>
              </a:rPr>
              <a:t>Luyện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tập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3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3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3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3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3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3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3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3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3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0" grpId="0"/>
      <p:bldP spid="133171" grpId="0"/>
      <p:bldP spid="133172" grpId="0"/>
      <p:bldP spid="133173" grpId="0"/>
      <p:bldP spid="133174" grpId="0"/>
      <p:bldP spid="1331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ext Box 2"/>
          <p:cNvSpPr txBox="1">
            <a:spLocks noChangeArrowheads="1"/>
          </p:cNvSpPr>
          <p:nvPr/>
        </p:nvSpPr>
        <p:spPr bwMode="auto">
          <a:xfrm>
            <a:off x="685800" y="571500"/>
            <a:ext cx="701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latin typeface=".VnTime" pitchFamily="34" charset="0"/>
            </a:endParaRPr>
          </a:p>
        </p:txBody>
      </p:sp>
      <p:sp>
        <p:nvSpPr>
          <p:cNvPr id="146435" name="Rectangle 3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gradFill rotWithShape="1">
            <a:gsLst>
              <a:gs pos="0">
                <a:srgbClr val="69EB53"/>
              </a:gs>
              <a:gs pos="100000">
                <a:srgbClr val="FFFF99"/>
              </a:gs>
            </a:gsLst>
            <a:lin ang="2700000" scaled="1"/>
          </a:gra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46436" name="Picture 4" descr="0F917B4CD3754ECA9C488848EFED51E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2400300"/>
            <a:ext cx="1524000" cy="2343150"/>
          </a:xfrm>
          <a:prstGeom prst="rect">
            <a:avLst/>
          </a:prstGeom>
          <a:noFill/>
        </p:spPr>
      </p:pic>
      <p:sp>
        <p:nvSpPr>
          <p:cNvPr id="146437" name="AutoShape 5"/>
          <p:cNvSpPr>
            <a:spLocks noChangeArrowheads="1"/>
          </p:cNvSpPr>
          <p:nvPr/>
        </p:nvSpPr>
        <p:spPr bwMode="auto">
          <a:xfrm>
            <a:off x="990600" y="800100"/>
            <a:ext cx="7924800" cy="2171700"/>
          </a:xfrm>
          <a:prstGeom prst="wedgeEllipseCallout">
            <a:avLst>
              <a:gd name="adj1" fmla="val -45310"/>
              <a:gd name="adj2" fmla="val 4956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endParaRPr lang="en-US" sz="3600">
              <a:solidFill>
                <a:srgbClr val="FF0000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rgbClr val="FF0000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Arial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3886200"/>
            <a:ext cx="9525000" cy="1257300"/>
            <a:chOff x="0" y="3079"/>
            <a:chExt cx="5760" cy="1241"/>
          </a:xfrm>
        </p:grpSpPr>
        <p:graphicFrame>
          <p:nvGraphicFramePr>
            <p:cNvPr id="146439" name="Object 7"/>
            <p:cNvGraphicFramePr>
              <a:graphicFrameLocks noChangeAspect="1"/>
            </p:cNvGraphicFramePr>
            <p:nvPr/>
          </p:nvGraphicFramePr>
          <p:xfrm>
            <a:off x="1008" y="3079"/>
            <a:ext cx="1248" cy="1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4" name="Clip" r:id="rId4" imgW="4446000" imgH="4417560" progId="MS_ClipArt_Gallery.2">
                    <p:embed/>
                  </p:oleObj>
                </mc:Choice>
                <mc:Fallback>
                  <p:oleObj name="Clip" r:id="rId4" imgW="4446000" imgH="4417560" progId="MS_ClipArt_Gallery.2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3079"/>
                          <a:ext cx="1248" cy="12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6440" name="Object 8"/>
            <p:cNvGraphicFramePr>
              <a:graphicFrameLocks noChangeAspect="1"/>
            </p:cNvGraphicFramePr>
            <p:nvPr/>
          </p:nvGraphicFramePr>
          <p:xfrm>
            <a:off x="4320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5" name="Clip" r:id="rId6" imgW="4286160" imgH="3676320" progId="MS_ClipArt_Gallery.2">
                    <p:embed/>
                  </p:oleObj>
                </mc:Choice>
                <mc:Fallback>
                  <p:oleObj name="Clip" r:id="rId6" imgW="4286160" imgH="3676320" progId="MS_ClipArt_Gallery.2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0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6441" name="Object 9"/>
            <p:cNvGraphicFramePr>
              <a:graphicFrameLocks noChangeAspect="1"/>
            </p:cNvGraphicFramePr>
            <p:nvPr/>
          </p:nvGraphicFramePr>
          <p:xfrm>
            <a:off x="3264" y="3079"/>
            <a:ext cx="1248" cy="1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6" name="Clip" r:id="rId8" imgW="4446000" imgH="4417560" progId="MS_ClipArt_Gallery.2">
                    <p:embed/>
                  </p:oleObj>
                </mc:Choice>
                <mc:Fallback>
                  <p:oleObj name="Clip" r:id="rId8" imgW="4446000" imgH="4417560" progId="MS_ClipArt_Gallery.2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3079"/>
                          <a:ext cx="1248" cy="12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6442" name="Object 10"/>
            <p:cNvGraphicFramePr>
              <a:graphicFrameLocks noChangeAspect="1"/>
            </p:cNvGraphicFramePr>
            <p:nvPr/>
          </p:nvGraphicFramePr>
          <p:xfrm>
            <a:off x="2208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7" name="Clip" r:id="rId9" imgW="4286160" imgH="3676320" progId="MS_ClipArt_Gallery.2">
                    <p:embed/>
                  </p:oleObj>
                </mc:Choice>
                <mc:Fallback>
                  <p:oleObj name="Clip" r:id="rId9" imgW="4286160" imgH="3676320" progId="MS_ClipArt_Gallery.2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8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6443" name="Object 11"/>
            <p:cNvGraphicFramePr>
              <a:graphicFrameLocks noChangeAspect="1"/>
            </p:cNvGraphicFramePr>
            <p:nvPr/>
          </p:nvGraphicFramePr>
          <p:xfrm>
            <a:off x="0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8" name="Clip" r:id="rId10" imgW="4286160" imgH="3676320" progId="MS_ClipArt_Gallery.2">
                    <p:embed/>
                  </p:oleObj>
                </mc:Choice>
                <mc:Fallback>
                  <p:oleObj name="Clip" r:id="rId10" imgW="4286160" imgH="3676320" progId="MS_ClipArt_Gallery.2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6444" name="Text Box 12"/>
          <p:cNvSpPr txBox="1">
            <a:spLocks noChangeArrowheads="1"/>
          </p:cNvSpPr>
          <p:nvPr/>
        </p:nvSpPr>
        <p:spPr bwMode="auto">
          <a:xfrm>
            <a:off x="1828800" y="1428750"/>
            <a:ext cx="6172200" cy="120032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solidFill>
                  <a:srgbClr val="0000FF"/>
                </a:solidFill>
              </a:rPr>
              <a:t>Thông qua bài tập 4, các em đã được củng cố kiến thức gì?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492</Words>
  <Application>Microsoft Office PowerPoint</Application>
  <PresentationFormat>On-screen Show (16:9)</PresentationFormat>
  <Paragraphs>157</Paragraphs>
  <Slides>13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.VnTime</vt:lpstr>
      <vt:lpstr>Arial</vt:lpstr>
      <vt:lpstr>Arial Black</vt:lpstr>
      <vt:lpstr>Calibri</vt:lpstr>
      <vt:lpstr>Times New Roman</vt:lpstr>
      <vt:lpstr>VNI-Times</vt:lpstr>
      <vt:lpstr>Wingdings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40</cp:revision>
  <dcterms:created xsi:type="dcterms:W3CDTF">2020-03-21T13:50:32Z</dcterms:created>
  <dcterms:modified xsi:type="dcterms:W3CDTF">2022-02-15T15:51:09Z</dcterms:modified>
</cp:coreProperties>
</file>