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56" r:id="rId4"/>
    <p:sldId id="261" r:id="rId5"/>
    <p:sldId id="262" r:id="rId6"/>
    <p:sldId id="263" r:id="rId7"/>
    <p:sldId id="265" r:id="rId8"/>
    <p:sldId id="267" r:id="rId9"/>
    <p:sldId id="273" r:id="rId10"/>
    <p:sldId id="269" r:id="rId11"/>
    <p:sldId id="270" r:id="rId12"/>
    <p:sldId id="264" r:id="rId13"/>
    <p:sldId id="272" r:id="rId14"/>
    <p:sldId id="281" r:id="rId15"/>
    <p:sldId id="268" r:id="rId16"/>
    <p:sldId id="274" r:id="rId17"/>
    <p:sldId id="275" r:id="rId18"/>
    <p:sldId id="280" r:id="rId19"/>
    <p:sldId id="271" r:id="rId20"/>
    <p:sldId id="279"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DAA"/>
    <a:srgbClr val="D5A3A7"/>
    <a:srgbClr val="CCFFCC"/>
    <a:srgbClr val="FF6699"/>
    <a:srgbClr val="CCFF99"/>
    <a:srgbClr val="7B84A7"/>
    <a:srgbClr val="82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03" autoAdjust="0"/>
  </p:normalViewPr>
  <p:slideViewPr>
    <p:cSldViewPr snapToGrid="0">
      <p:cViewPr varScale="1">
        <p:scale>
          <a:sx n="52" d="100"/>
          <a:sy n="52" d="100"/>
        </p:scale>
        <p:origin x="9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84702-A295-44E0-9188-DDCC60008E46}"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5EC52-4475-42CB-B151-C4D17332F483}" type="slidenum">
              <a:rPr lang="en-US" smtClean="0"/>
              <a:t>‹#›</a:t>
            </a:fld>
            <a:endParaRPr lang="en-US"/>
          </a:p>
        </p:txBody>
      </p:sp>
    </p:spTree>
    <p:extLst>
      <p:ext uri="{BB962C8B-B14F-4D97-AF65-F5344CB8AC3E}">
        <p14:creationId xmlns:p14="http://schemas.microsoft.com/office/powerpoint/2010/main" val="5173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6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2</a:t>
            </a:fld>
            <a:endParaRPr lang="en-US"/>
          </a:p>
        </p:txBody>
      </p:sp>
    </p:spTree>
    <p:extLst>
      <p:ext uri="{BB962C8B-B14F-4D97-AF65-F5344CB8AC3E}">
        <p14:creationId xmlns:p14="http://schemas.microsoft.com/office/powerpoint/2010/main" val="23526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3</a:t>
            </a:fld>
            <a:endParaRPr lang="en-US"/>
          </a:p>
        </p:txBody>
      </p:sp>
    </p:spTree>
    <p:extLst>
      <p:ext uri="{BB962C8B-B14F-4D97-AF65-F5344CB8AC3E}">
        <p14:creationId xmlns:p14="http://schemas.microsoft.com/office/powerpoint/2010/main" val="304053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4</a:t>
            </a:fld>
            <a:endParaRPr lang="en-US"/>
          </a:p>
        </p:txBody>
      </p:sp>
    </p:spTree>
    <p:extLst>
      <p:ext uri="{BB962C8B-B14F-4D97-AF65-F5344CB8AC3E}">
        <p14:creationId xmlns:p14="http://schemas.microsoft.com/office/powerpoint/2010/main" val="426948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5</a:t>
            </a:fld>
            <a:endParaRPr lang="en-US"/>
          </a:p>
        </p:txBody>
      </p:sp>
    </p:spTree>
    <p:extLst>
      <p:ext uri="{BB962C8B-B14F-4D97-AF65-F5344CB8AC3E}">
        <p14:creationId xmlns:p14="http://schemas.microsoft.com/office/powerpoint/2010/main" val="300716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6</a:t>
            </a:fld>
            <a:endParaRPr lang="en-US"/>
          </a:p>
        </p:txBody>
      </p:sp>
    </p:spTree>
    <p:extLst>
      <p:ext uri="{BB962C8B-B14F-4D97-AF65-F5344CB8AC3E}">
        <p14:creationId xmlns:p14="http://schemas.microsoft.com/office/powerpoint/2010/main" val="142018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8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7E7FE-2469-4953-91D0-4F521E4588AF}" type="slidenum">
              <a:rPr lang="en-US" smtClean="0"/>
              <a:t>18</a:t>
            </a:fld>
            <a:endParaRPr lang="en-US"/>
          </a:p>
        </p:txBody>
      </p:sp>
    </p:spTree>
    <p:extLst>
      <p:ext uri="{BB962C8B-B14F-4D97-AF65-F5344CB8AC3E}">
        <p14:creationId xmlns:p14="http://schemas.microsoft.com/office/powerpoint/2010/main" val="121925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2479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197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8588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9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06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22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53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273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886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16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96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250728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313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785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931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54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592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109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94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23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0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88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09487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119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22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530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8CC022-FC40-4A08-89B7-77126759931E}"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5ED74FCC-17E7-48E3-80FA-5B3933C1527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827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573336B-8CA2-4836-ACF4-E8910EA247F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2C818F6-58B9-437B-B592-AB28C7D211D9}"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750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E73C958-0197-4B0C-9085-85B38B64E90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DD2F8BF-5FD3-4128-92BC-EE2472B2760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4013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B24F2CB-F822-46EF-8982-15201FAEFF25}"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1FB345D3-2274-484E-8FA9-9A494B3A688F}"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1681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3" y="1535116"/>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2725160-20CE-47F4-AAFB-BF413F5940C0}"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2A152573-5AD1-4BD9-9DFF-79AFD43FC564}"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693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CAD58FE-ACCB-4153-9BE7-1B044CB732E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90495C63-3A25-4500-98A0-C9BB37FB1DD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84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BE2453-13BA-42A5-BD7B-35B9D9DADB6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C59BF4C-5E94-482C-9A09-5B23D07FDF5C}"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65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BD303F-5540-49C6-9E4E-43F2E047E97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8094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4D052F8-D643-45F7-B45A-A745289BB5B2}"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FCBB7BD7-412E-431B-B18D-0C2A6F2E7DE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92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98F272DB-3754-42B5-A203-E1EEC3F5AA7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58B939B-8374-4A1F-8329-799C9AA29016}"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093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4F02C391-0A38-4D9E-9C41-EB0651E3132A}"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693B927F-AF90-47A4-A1D0-CB8B3DF1D49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8859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20312E0-FC08-4C4F-BCFC-4B88AF94F671}"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EEF57273-5732-4B12-A3AF-87C78CAE453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635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BD303F-5540-49C6-9E4E-43F2E047E97A}"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99613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BD303F-5540-49C6-9E4E-43F2E047E97A}"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1059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D303F-5540-49C6-9E4E-43F2E047E97A}"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0823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9828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00132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D303F-5540-49C6-9E4E-43F2E047E97A}" type="datetimeFigureOut">
              <a:rPr lang="en-US" smtClean="0"/>
              <a:t>11/12/2021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9F2A-8AB1-4246-A7EE-B1BABB5CF77D}" type="slidenum">
              <a:rPr lang="en-US" smtClean="0"/>
              <a:t>‹#›</a:t>
            </a:fld>
            <a:endParaRPr lang="en-US"/>
          </a:p>
        </p:txBody>
      </p:sp>
    </p:spTree>
    <p:extLst>
      <p:ext uri="{BB962C8B-B14F-4D97-AF65-F5344CB8AC3E}">
        <p14:creationId xmlns:p14="http://schemas.microsoft.com/office/powerpoint/2010/main" val="217829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86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 id="2147483684"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378" eaLnBrk="1" fontAlgn="auto" hangingPunct="1">
              <a:spcBef>
                <a:spcPts val="0"/>
              </a:spcBef>
              <a:spcAft>
                <a:spcPts val="0"/>
              </a:spcAft>
              <a:defRPr sz="900">
                <a:solidFill>
                  <a:prstClr val="black">
                    <a:tint val="75000"/>
                  </a:prstClr>
                </a:solidFill>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42EF21E-48BA-4425-86C4-325B9FE559C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378" eaLnBrk="1" fontAlgn="auto" hangingPunct="1">
              <a:spcBef>
                <a:spcPts val="0"/>
              </a:spcBef>
              <a:spcAft>
                <a:spcPts val="0"/>
              </a:spcAft>
              <a:defRPr sz="900">
                <a:solidFill>
                  <a:prstClr val="black">
                    <a:tint val="75000"/>
                  </a:prstClr>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378" eaLnBrk="1" fontAlgn="auto" hangingPunct="1">
              <a:spcBef>
                <a:spcPts val="0"/>
              </a:spcBef>
              <a:spcAft>
                <a:spcPts val="0"/>
              </a:spcAft>
              <a:defRPr sz="900">
                <a:solidFill>
                  <a:prstClr val="black">
                    <a:tint val="75000"/>
                  </a:prstClr>
                </a:solidFill>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A56A71EE-254C-4F2F-8993-791CAB33232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45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4213" rtl="0" eaLnBrk="0" fontAlgn="base" hangingPunct="0">
        <a:spcBef>
          <a:spcPct val="0"/>
        </a:spcBef>
        <a:spcAft>
          <a:spcPct val="0"/>
        </a:spcAft>
        <a:defRPr sz="3300" kern="1200">
          <a:solidFill>
            <a:schemeClr val="tx1"/>
          </a:solidFill>
          <a:latin typeface="+mj-lt"/>
          <a:ea typeface="+mj-ea"/>
          <a:cs typeface="+mj-cs"/>
        </a:defRPr>
      </a:lvl1pPr>
      <a:lvl2pPr algn="ctr" defTabSz="684213" rtl="0" eaLnBrk="0" fontAlgn="base" hangingPunct="0">
        <a:spcBef>
          <a:spcPct val="0"/>
        </a:spcBef>
        <a:spcAft>
          <a:spcPct val="0"/>
        </a:spcAft>
        <a:defRPr sz="3300">
          <a:solidFill>
            <a:schemeClr val="tx1"/>
          </a:solidFill>
          <a:latin typeface="Calibri" panose="020F0502020204030204" pitchFamily="34" charset="0"/>
        </a:defRPr>
      </a:lvl2pPr>
      <a:lvl3pPr algn="ctr" defTabSz="684213" rtl="0" eaLnBrk="0" fontAlgn="base" hangingPunct="0">
        <a:spcBef>
          <a:spcPct val="0"/>
        </a:spcBef>
        <a:spcAft>
          <a:spcPct val="0"/>
        </a:spcAft>
        <a:defRPr sz="3300">
          <a:solidFill>
            <a:schemeClr val="tx1"/>
          </a:solidFill>
          <a:latin typeface="Calibri" panose="020F0502020204030204" pitchFamily="34" charset="0"/>
        </a:defRPr>
      </a:lvl3pPr>
      <a:lvl4pPr algn="ctr" defTabSz="684213" rtl="0" eaLnBrk="0" fontAlgn="base" hangingPunct="0">
        <a:spcBef>
          <a:spcPct val="0"/>
        </a:spcBef>
        <a:spcAft>
          <a:spcPct val="0"/>
        </a:spcAft>
        <a:defRPr sz="3300">
          <a:solidFill>
            <a:schemeClr val="tx1"/>
          </a:solidFill>
          <a:latin typeface="Calibri" panose="020F0502020204030204" pitchFamily="34" charset="0"/>
        </a:defRPr>
      </a:lvl4pPr>
      <a:lvl5pPr algn="ctr" defTabSz="684213"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684610" rtl="0" fontAlgn="base">
        <a:spcBef>
          <a:spcPct val="0"/>
        </a:spcBef>
        <a:spcAft>
          <a:spcPct val="0"/>
        </a:spcAft>
        <a:defRPr sz="3300">
          <a:solidFill>
            <a:schemeClr val="tx1"/>
          </a:solidFill>
          <a:latin typeface="Calibri" panose="020F0502020204030204" pitchFamily="34" charset="0"/>
        </a:defRPr>
      </a:lvl6pPr>
      <a:lvl7pPr marL="685800" algn="ctr" defTabSz="684610" rtl="0" fontAlgn="base">
        <a:spcBef>
          <a:spcPct val="0"/>
        </a:spcBef>
        <a:spcAft>
          <a:spcPct val="0"/>
        </a:spcAft>
        <a:defRPr sz="3300">
          <a:solidFill>
            <a:schemeClr val="tx1"/>
          </a:solidFill>
          <a:latin typeface="Calibri" panose="020F0502020204030204" pitchFamily="34" charset="0"/>
        </a:defRPr>
      </a:lvl7pPr>
      <a:lvl8pPr marL="1028700" algn="ctr" defTabSz="684610" rtl="0" fontAlgn="base">
        <a:spcBef>
          <a:spcPct val="0"/>
        </a:spcBef>
        <a:spcAft>
          <a:spcPct val="0"/>
        </a:spcAft>
        <a:defRPr sz="3300">
          <a:solidFill>
            <a:schemeClr val="tx1"/>
          </a:solidFill>
          <a:latin typeface="Calibri" panose="020F0502020204030204" pitchFamily="34" charset="0"/>
        </a:defRPr>
      </a:lvl8pPr>
      <a:lvl9pPr marL="1371600" algn="ctr" defTabSz="684610" rtl="0" fontAlgn="base">
        <a:spcBef>
          <a:spcPct val="0"/>
        </a:spcBef>
        <a:spcAft>
          <a:spcPct val="0"/>
        </a:spcAft>
        <a:defRPr sz="3300">
          <a:solidFill>
            <a:schemeClr val="tx1"/>
          </a:solidFill>
          <a:latin typeface="Calibri" panose="020F050202020403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gif"/><Relationship Id="rId5" Type="http://schemas.openxmlformats.org/officeDocument/2006/relationships/image" Target="../media/image3.png"/><Relationship Id="rId10" Type="http://schemas.openxmlformats.org/officeDocument/2006/relationships/image" Target="../media/image16.gif"/><Relationship Id="rId4" Type="http://schemas.openxmlformats.org/officeDocument/2006/relationships/audio" Target="../media/audio3.wav"/><Relationship Id="rId9"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gif"/><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668" y="1335314"/>
            <a:ext cx="11668836" cy="1190723"/>
          </a:xfrm>
        </p:spPr>
        <p:txBody>
          <a:bodyPr>
            <a:noAutofit/>
          </a:bodyPr>
          <a:lstStyle/>
          <a:p>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42607" y="5062144"/>
            <a:ext cx="1692321"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Lớp: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Tuần 10</a:t>
            </a:r>
          </a:p>
        </p:txBody>
      </p:sp>
      <p:sp>
        <p:nvSpPr>
          <p:cNvPr id="7" name="Subtitle 2"/>
          <p:cNvSpPr txBox="1">
            <a:spLocks/>
          </p:cNvSpPr>
          <p:nvPr/>
        </p:nvSpPr>
        <p:spPr>
          <a:xfrm>
            <a:off x="609601" y="2902857"/>
            <a:ext cx="11117942" cy="1723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Tập làm</a:t>
            </a:r>
            <a:r>
              <a:rPr kumimoji="0" lang="en-US" sz="4800" b="1" i="0" u="sng"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văn</a:t>
            </a:r>
            <a:r>
              <a:rPr kumimoji="0" lang="en-US" sz="48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66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viết thư và phong bì thư</a:t>
            </a:r>
            <a:endParaRPr kumimoji="0" lang="en-US" sz="6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2606" y="6129505"/>
            <a:ext cx="169232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SGK/83</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0452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p:cNvSpPr>
            <a:spLocks noChangeArrowheads="1"/>
          </p:cNvSpPr>
          <p:nvPr/>
        </p:nvSpPr>
        <p:spPr bwMode="auto">
          <a:xfrm>
            <a:off x="217715" y="105229"/>
            <a:ext cx="1177108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3200" b="1" u="sng">
                <a:solidFill>
                  <a:srgbClr val="000000"/>
                </a:solidFill>
                <a:latin typeface="Times New Roman" panose="02020603050405020304" pitchFamily="18" charset="0"/>
                <a:cs typeface="Times New Roman" panose="02020603050405020304" pitchFamily="18" charset="0"/>
              </a:rPr>
              <a:t>TIÊU CHÍ NHẬN XÉT:</a:t>
            </a:r>
          </a:p>
          <a:p>
            <a:pPr fontAlgn="base">
              <a:spcBef>
                <a:spcPct val="0"/>
              </a:spcBef>
              <a:spcAft>
                <a:spcPct val="0"/>
              </a:spcAft>
            </a:pPr>
            <a:endParaRPr lang="en-US" altLang="en-US" sz="3200" b="1" u="sng">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Char char="-"/>
            </a:pPr>
            <a:r>
              <a:rPr lang="en-US" altLang="en-US" sz="3200">
                <a:solidFill>
                  <a:srgbClr val="000000"/>
                </a:solidFill>
                <a:latin typeface="Times New Roman" panose="02020603050405020304" pitchFamily="18" charset="0"/>
                <a:cs typeface="Times New Roman" panose="02020603050405020304" pitchFamily="18" charset="0"/>
              </a:rPr>
              <a:t> Bức thư đầy đủ 4 phần:</a:t>
            </a:r>
          </a:p>
          <a:p>
            <a:pPr fontAlgn="base">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 Dòng đầu thư ghi đúng không ?</a:t>
            </a:r>
          </a:p>
          <a:p>
            <a:pPr fontAlgn="base">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 Lời xưng hô phù hợp với người nhận thư không ?</a:t>
            </a:r>
          </a:p>
          <a:p>
            <a:pPr fontAlgn="base">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 Nội dung thư đầy đủ không ?</a:t>
            </a:r>
          </a:p>
          <a:p>
            <a:pPr fontAlgn="base">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 Cuối thư ghi đúng không ?</a:t>
            </a:r>
          </a:p>
          <a:p>
            <a:pPr fontAlgn="base">
              <a:spcBef>
                <a:spcPct val="0"/>
              </a:spcBef>
              <a:spcAft>
                <a:spcPct val="0"/>
              </a:spcAft>
              <a:buFontTx/>
              <a:buChar char="-"/>
            </a:pPr>
            <a:r>
              <a:rPr lang="en-US" altLang="en-US" sz="3200">
                <a:solidFill>
                  <a:srgbClr val="000000"/>
                </a:solidFill>
                <a:latin typeface="Times New Roman" panose="02020603050405020304" pitchFamily="18" charset="0"/>
                <a:cs typeface="Times New Roman" panose="02020603050405020304" pitchFamily="18" charset="0"/>
              </a:rPr>
              <a:t> Trình bày đúng hình thức bức thư: vị trí ngày, tháng lùi vào 5 ô li; lời chào lùi vào 1 ô li; kí tên lùi vào 8 ô li.</a:t>
            </a:r>
          </a:p>
          <a:p>
            <a:pPr fontAlgn="base">
              <a:spcBef>
                <a:spcPct val="50000"/>
              </a:spcBef>
              <a:spcAft>
                <a:spcPct val="0"/>
              </a:spcAft>
            </a:pPr>
            <a:endParaRPr lang="en-US" altLang="en-US" sz="320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t="59815"/>
          <a:stretch/>
        </p:blipFill>
        <p:spPr>
          <a:xfrm>
            <a:off x="0" y="6004559"/>
            <a:ext cx="12192000" cy="84789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3" name="Rectangle 1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up)">
                                      <p:cBhvr>
                                        <p:cTn id="12" dur="500"/>
                                        <p:tgtEl>
                                          <p:spTgt spid="10">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up)">
                                      <p:cBhvr>
                                        <p:cTn id="15" dur="500"/>
                                        <p:tgtEl>
                                          <p:spTgt spid="10">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wipe(up)">
                                      <p:cBhvr>
                                        <p:cTn id="18" dur="500"/>
                                        <p:tgtEl>
                                          <p:spTgt spid="10">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wipe(up)">
                                      <p:cBhvr>
                                        <p:cTn id="21" dur="500"/>
                                        <p:tgtEl>
                                          <p:spTgt spid="10">
                                            <p:txEl>
                                              <p:pRg st="5" end="5"/>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wipe(up)">
                                      <p:cBhvr>
                                        <p:cTn id="24" dur="500"/>
                                        <p:tgtEl>
                                          <p:spTgt spid="1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wipe(up)">
                                      <p:cBhvr>
                                        <p:cTn id="29"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87084"/>
            <a:ext cx="11811000" cy="7109639"/>
          </a:xfrm>
          <a:prstGeom prst="rect">
            <a:avLst/>
          </a:prstGeom>
        </p:spPr>
        <p:txBody>
          <a:bodyPr wrap="square">
            <a:spAutoFit/>
          </a:bodyPr>
          <a:lstStyle/>
          <a:p>
            <a:pPr algn="r"/>
            <a:r>
              <a:rPr lang="en-US" sz="2850" b="0" i="0" dirty="0" err="1">
                <a:solidFill>
                  <a:srgbClr val="000000"/>
                </a:solidFill>
                <a:effectLst/>
                <a:latin typeface="Times New Roman" panose="02020603050405020304" pitchFamily="18" charset="0"/>
                <a:cs typeface="Times New Roman" panose="02020603050405020304" pitchFamily="18" charset="0"/>
              </a:rPr>
              <a:t>Hà</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Nội</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ngày</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12</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tháng</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11</a:t>
            </a:r>
            <a:r>
              <a:rPr lang="vi-VN" sz="2850" b="0" i="0" dirty="0">
                <a:solidFill>
                  <a:srgbClr val="000000"/>
                </a:solidFill>
                <a:effectLst/>
                <a:latin typeface="Times New Roman" panose="02020603050405020304" pitchFamily="18" charset="0"/>
                <a:cs typeface="Times New Roman" panose="02020603050405020304" pitchFamily="18" charset="0"/>
              </a:rPr>
              <a:t> năm </a:t>
            </a:r>
            <a:r>
              <a:rPr lang="en-US" sz="2850" b="0" i="0" dirty="0">
                <a:solidFill>
                  <a:srgbClr val="000000"/>
                </a:solidFill>
                <a:effectLst/>
                <a:latin typeface="Times New Roman" panose="02020603050405020304" pitchFamily="18" charset="0"/>
                <a:cs typeface="Times New Roman" panose="02020603050405020304" pitchFamily="18" charset="0"/>
              </a:rPr>
              <a:t>2021</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nội</a:t>
            </a:r>
            <a:r>
              <a:rPr lang="en-US" sz="2850" dirty="0">
                <a:solidFill>
                  <a:srgbClr val="000000"/>
                </a:solidFill>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kính</a:t>
            </a:r>
            <a:r>
              <a:rPr lang="vi-VN" sz="2850" b="0" i="0" dirty="0">
                <a:solidFill>
                  <a:srgbClr val="000000"/>
                </a:solidFill>
                <a:effectLst/>
                <a:latin typeface="Times New Roman" panose="02020603050405020304" pitchFamily="18" charset="0"/>
                <a:cs typeface="Times New Roman" panose="02020603050405020304" pitchFamily="18" charset="0"/>
              </a:rPr>
              <a:t> yêu!</a:t>
            </a: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Lâu </a:t>
            </a:r>
            <a:r>
              <a:rPr lang="vi-VN" sz="2850" b="0" i="0" dirty="0" err="1">
                <a:solidFill>
                  <a:srgbClr val="000000"/>
                </a:solidFill>
                <a:effectLst/>
                <a:latin typeface="Times New Roman" panose="02020603050405020304" pitchFamily="18" charset="0"/>
                <a:cs typeface="Times New Roman" panose="02020603050405020304" pitchFamily="18" charset="0"/>
              </a:rPr>
              <a:t>rồi</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cháu</a:t>
            </a:r>
            <a:r>
              <a:rPr lang="vi-VN" sz="2850" b="0" i="0" dirty="0">
                <a:solidFill>
                  <a:srgbClr val="000000"/>
                </a:solidFill>
                <a:effectLst/>
                <a:latin typeface="Times New Roman" panose="02020603050405020304" pitchFamily="18" charset="0"/>
                <a:cs typeface="Times New Roman" panose="02020603050405020304" pitchFamily="18" charset="0"/>
              </a:rPr>
              <a:t> chưa </a:t>
            </a:r>
            <a:r>
              <a:rPr lang="vi-VN" sz="2850" b="0" i="0" dirty="0" err="1">
                <a:solidFill>
                  <a:srgbClr val="000000"/>
                </a:solidFill>
                <a:effectLst/>
                <a:latin typeface="Times New Roman" panose="02020603050405020304" pitchFamily="18" charset="0"/>
                <a:cs typeface="Times New Roman" panose="02020603050405020304" pitchFamily="18" charset="0"/>
              </a:rPr>
              <a:t>được</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về</a:t>
            </a:r>
            <a:r>
              <a:rPr lang="vi-VN" sz="2850" b="0" i="0" dirty="0">
                <a:solidFill>
                  <a:srgbClr val="000000"/>
                </a:solidFill>
                <a:effectLst/>
                <a:latin typeface="Times New Roman" panose="02020603050405020304" pitchFamily="18" charset="0"/>
                <a:cs typeface="Times New Roman" panose="02020603050405020304" pitchFamily="18" charset="0"/>
              </a:rPr>
              <a:t> quê, </a:t>
            </a:r>
            <a:r>
              <a:rPr lang="vi-VN" sz="2850" b="0" i="0" dirty="0" err="1">
                <a:solidFill>
                  <a:srgbClr val="000000"/>
                </a:solidFill>
                <a:effectLst/>
                <a:latin typeface="Times New Roman" panose="02020603050405020304" pitchFamily="18" charset="0"/>
                <a:cs typeface="Times New Roman" panose="02020603050405020304" pitchFamily="18" charset="0"/>
              </a:rPr>
              <a:t>cháu</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nhớ</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lắm</a:t>
            </a:r>
            <a:r>
              <a:rPr lang="en-US" sz="2850" dirty="0">
                <a:solidFill>
                  <a:srgbClr val="000000"/>
                </a:solidFill>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Dạo</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này</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có</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khỏe</a:t>
            </a:r>
            <a:r>
              <a:rPr lang="vi-VN" sz="2850" b="0" i="0" dirty="0">
                <a:solidFill>
                  <a:srgbClr val="000000"/>
                </a:solidFill>
                <a:effectLst/>
                <a:latin typeface="Times New Roman" panose="02020603050405020304" pitchFamily="18" charset="0"/>
                <a:cs typeface="Times New Roman" panose="02020603050405020304" pitchFamily="18" charset="0"/>
              </a:rPr>
              <a:t> không ạ?</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Bệnh</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đau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lưng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của</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ông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đã</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đỡ</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nhiều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chưa</a:t>
            </a:r>
            <a:r>
              <a:rPr lang="en-US" sz="2850" b="0" i="0" dirty="0">
                <a:solidFill>
                  <a:srgbClr val="000000"/>
                </a:solidFill>
                <a:effectLst/>
                <a:latin typeface="Times New Roman" panose="02020603050405020304" pitchFamily="18" charset="0"/>
                <a:cs typeface="Times New Roman" panose="02020603050405020304" pitchFamily="18" charset="0"/>
              </a:rPr>
              <a:t> ạ?</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just"/>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a:solidFill>
                  <a:srgbClr val="000000"/>
                </a:solidFill>
                <a:effectLst/>
                <a:latin typeface="Times New Roman" panose="02020603050405020304" pitchFamily="18" charset="0"/>
                <a:cs typeface="Times New Roman" panose="02020603050405020304" pitchFamily="18" charset="0"/>
              </a:rPr>
              <a:t>Gia </a:t>
            </a:r>
            <a:r>
              <a:rPr lang="vi-VN" sz="2850" b="0" i="0" dirty="0" err="1">
                <a:solidFill>
                  <a:srgbClr val="000000"/>
                </a:solidFill>
                <a:effectLst/>
                <a:latin typeface="Times New Roman" panose="02020603050405020304" pitchFamily="18" charset="0"/>
                <a:cs typeface="Times New Roman" panose="02020603050405020304" pitchFamily="18" charset="0"/>
              </a:rPr>
              <a:t>đình</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cháu</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trong</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này</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vẫn</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ổn</a:t>
            </a:r>
            <a:r>
              <a:rPr lang="vi-VN" sz="2850" b="0" i="0" dirty="0">
                <a:solidFill>
                  <a:srgbClr val="000000"/>
                </a:solidFill>
                <a:effectLst/>
                <a:latin typeface="Times New Roman" panose="02020603050405020304" pitchFamily="18" charset="0"/>
                <a:cs typeface="Times New Roman" panose="02020603050405020304" pitchFamily="18" charset="0"/>
              </a:rPr>
              <a:t>. Năm nay, </a:t>
            </a:r>
            <a:r>
              <a:rPr lang="en-US" sz="2850" b="0" i="0" dirty="0">
                <a:solidFill>
                  <a:srgbClr val="000000"/>
                </a:solidFill>
                <a:effectLst/>
                <a:latin typeface="Times New Roman" panose="02020603050405020304" pitchFamily="18" charset="0"/>
                <a:cs typeface="Times New Roman" panose="02020603050405020304" pitchFamily="18" charset="0"/>
              </a:rPr>
              <a:t>do </a:t>
            </a:r>
            <a:r>
              <a:rPr lang="en-US" sz="2850" b="0" i="0" dirty="0" err="1">
                <a:solidFill>
                  <a:srgbClr val="000000"/>
                </a:solidFill>
                <a:effectLst/>
                <a:latin typeface="Times New Roman" panose="02020603050405020304" pitchFamily="18" charset="0"/>
                <a:cs typeface="Times New Roman" panose="02020603050405020304" pitchFamily="18" charset="0"/>
              </a:rPr>
              <a:t>dịch</a:t>
            </a:r>
            <a:r>
              <a:rPr lang="en-US" sz="2850" b="0" i="0" dirty="0">
                <a:solidFill>
                  <a:srgbClr val="000000"/>
                </a:solidFill>
                <a:effectLst/>
                <a:latin typeface="Times New Roman" panose="02020603050405020304" pitchFamily="18" charset="0"/>
                <a:cs typeface="Times New Roman" panose="02020603050405020304" pitchFamily="18" charset="0"/>
              </a:rPr>
              <a:t> Covid </a:t>
            </a:r>
            <a:r>
              <a:rPr lang="en-US" sz="2850" b="0" i="0" dirty="0" err="1">
                <a:solidFill>
                  <a:srgbClr val="000000"/>
                </a:solidFill>
                <a:effectLst/>
                <a:latin typeface="Times New Roman" panose="02020603050405020304" pitchFamily="18" charset="0"/>
                <a:cs typeface="Times New Roman" panose="02020603050405020304" pitchFamily="18" charset="0"/>
              </a:rPr>
              <a:t>nên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cháu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chưa</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thể</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tới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trường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dự</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khai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giảng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như</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mọi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năm</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Cháu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và</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các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bạn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đang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học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trực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tuyến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với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cô</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giáo</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Mọi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người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đều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đang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thực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hiện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tốt</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việc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phòng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chống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dịch</a:t>
            </a:r>
            <a:r>
              <a:rPr lang="en-US" sz="2850" dirty="0">
                <a:solidFill>
                  <a:srgbClr val="000000"/>
                </a:solidFill>
                <a:latin typeface="Times New Roman" panose="02020603050405020304" pitchFamily="18" charset="0"/>
                <a:cs typeface="Times New Roman" panose="02020603050405020304" pitchFamily="18" charset="0"/>
              </a:rPr>
              <a:t>.</a:t>
            </a: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Cháu</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vẫn</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nhớ</a:t>
            </a:r>
            <a:r>
              <a:rPr lang="vi-VN" sz="2850" b="0" i="0" dirty="0">
                <a:solidFill>
                  <a:srgbClr val="000000"/>
                </a:solidFill>
                <a:effectLst/>
                <a:latin typeface="Times New Roman" panose="02020603050405020304" pitchFamily="18" charset="0"/>
                <a:cs typeface="Times New Roman" panose="02020603050405020304" pitchFamily="18" charset="0"/>
              </a:rPr>
              <a:t> năm </a:t>
            </a:r>
            <a:r>
              <a:rPr lang="vi-VN" sz="2850" b="0" i="0" dirty="0" err="1">
                <a:solidFill>
                  <a:srgbClr val="000000"/>
                </a:solidFill>
                <a:effectLst/>
                <a:latin typeface="Times New Roman" panose="02020603050405020304" pitchFamily="18" charset="0"/>
                <a:cs typeface="Times New Roman" panose="02020603050405020304" pitchFamily="18" charset="0"/>
              </a:rPr>
              <a:t>ngoái</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được</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về</a:t>
            </a:r>
            <a:r>
              <a:rPr lang="vi-VN" sz="2850" b="0" i="0" dirty="0">
                <a:solidFill>
                  <a:srgbClr val="000000"/>
                </a:solidFill>
                <a:effectLst/>
                <a:latin typeface="Times New Roman" panose="02020603050405020304" pitchFamily="18" charset="0"/>
                <a:cs typeface="Times New Roman" panose="02020603050405020304" pitchFamily="18" charset="0"/>
              </a:rPr>
              <a:t> quê,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thả</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diều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cùng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anh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Hùng</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ngoài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đồng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và</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cùng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ông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câu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cá</a:t>
            </a:r>
            <a:r>
              <a:rPr lang="en-US" sz="2850" b="0" i="0" dirty="0">
                <a:solidFill>
                  <a:srgbClr val="000000"/>
                </a:solidFill>
                <a:effectLst/>
                <a:latin typeface="Times New Roman" panose="02020603050405020304" pitchFamily="18" charset="0"/>
                <a:cs typeface="Times New Roman" panose="02020603050405020304" pitchFamily="18" charset="0"/>
              </a:rPr>
              <a:t> ở </a:t>
            </a:r>
            <a:r>
              <a:rPr lang="en-US" sz="2850" b="0" i="0" dirty="0" err="1">
                <a:solidFill>
                  <a:srgbClr val="000000"/>
                </a:solidFill>
                <a:effectLst/>
                <a:latin typeface="Times New Roman" panose="02020603050405020304" pitchFamily="18" charset="0"/>
                <a:cs typeface="Times New Roman" panose="02020603050405020304" pitchFamily="18" charset="0"/>
              </a:rPr>
              <a:t>ao</a:t>
            </a:r>
            <a:r>
              <a:rPr lang="vi-VN" sz="2850" b="0" i="0" dirty="0">
                <a:solidFill>
                  <a:srgbClr val="000000"/>
                </a:solidFill>
                <a:effectLst/>
                <a:latin typeface="Times New Roman" panose="02020603050405020304" pitchFamily="18" charset="0"/>
                <a:cs typeface="Times New Roman" panose="02020603050405020304" pitchFamily="18" charset="0"/>
              </a:rPr>
              <a:t>.</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Cháu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nhớ</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lúc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đó</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hai</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ông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cháu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mình</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câu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được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rất</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nhiều</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cá</a:t>
            </a:r>
            <a:r>
              <a:rPr lang="en-US" sz="2850" b="0" i="0" dirty="0">
                <a:solidFill>
                  <a:srgbClr val="000000"/>
                </a:solidFill>
                <a:effectLst/>
                <a:latin typeface="Times New Roman" panose="02020603050405020304" pitchFamily="18" charset="0"/>
                <a:cs typeface="Times New Roman" panose="02020603050405020304" pitchFamily="18" charset="0"/>
              </a:rPr>
              <a:t> to.</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just"/>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Cháu</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hứa</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với</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sẽ</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cố</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gắng</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học</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tập</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tốt</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Cháu</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kính</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chúc</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b="0" i="0" dirty="0">
                <a:solidFill>
                  <a:srgbClr val="000000"/>
                </a:solidFill>
                <a:effectLst/>
                <a:latin typeface="Times New Roman" panose="02020603050405020304" pitchFamily="18" charset="0"/>
                <a:cs typeface="Times New Roman" panose="02020603050405020304" pitchFamily="18" charset="0"/>
              </a:rPr>
              <a:t> luôn </a:t>
            </a:r>
            <a:r>
              <a:rPr lang="vi-VN" sz="2850" b="0" i="0" dirty="0" err="1">
                <a:solidFill>
                  <a:srgbClr val="000000"/>
                </a:solidFill>
                <a:effectLst/>
                <a:latin typeface="Times New Roman" panose="02020603050405020304" pitchFamily="18" charset="0"/>
                <a:cs typeface="Times New Roman" panose="02020603050405020304" pitchFamily="18" charset="0"/>
              </a:rPr>
              <a:t>mạnh</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khỏe</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sống</a:t>
            </a:r>
            <a:r>
              <a:rPr lang="vi-VN" sz="2850" b="0" i="0" dirty="0">
                <a:solidFill>
                  <a:srgbClr val="000000"/>
                </a:solidFill>
                <a:effectLst/>
                <a:latin typeface="Times New Roman" panose="02020603050405020304" pitchFamily="18" charset="0"/>
                <a:cs typeface="Times New Roman" panose="02020603050405020304" pitchFamily="18" charset="0"/>
              </a:rPr>
              <a:t> lâu. </a:t>
            </a:r>
            <a:r>
              <a:rPr lang="vi-VN" sz="2850" b="0" i="0" dirty="0" err="1">
                <a:solidFill>
                  <a:srgbClr val="000000"/>
                </a:solidFill>
                <a:effectLst/>
                <a:latin typeface="Times New Roman" panose="02020603050405020304" pitchFamily="18" charset="0"/>
                <a:cs typeface="Times New Roman" panose="02020603050405020304" pitchFamily="18" charset="0"/>
              </a:rPr>
              <a:t>Cháu</a:t>
            </a:r>
            <a:r>
              <a:rPr lang="vi-VN" sz="2850" b="0" i="0" dirty="0">
                <a:solidFill>
                  <a:srgbClr val="000000"/>
                </a:solidFill>
                <a:effectLst/>
                <a:latin typeface="Times New Roman" panose="02020603050405020304" pitchFamily="18" charset="0"/>
                <a:cs typeface="Times New Roman" panose="02020603050405020304" pitchFamily="18" charset="0"/>
              </a:rPr>
              <a:t> mong </a:t>
            </a:r>
            <a:r>
              <a:rPr lang="vi-VN" sz="2850" b="0" i="0" dirty="0" err="1">
                <a:solidFill>
                  <a:srgbClr val="000000"/>
                </a:solidFill>
                <a:effectLst/>
                <a:latin typeface="Times New Roman" panose="02020603050405020304" pitchFamily="18" charset="0"/>
                <a:cs typeface="Times New Roman" panose="02020603050405020304" pitchFamily="18" charset="0"/>
              </a:rPr>
              <a:t>chóng</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hết</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dịch</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để</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được</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học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bình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thường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và</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về</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quê</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thăm</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b="0" i="0" dirty="0">
                <a:solidFill>
                  <a:srgbClr val="000000"/>
                </a:solidFill>
                <a:effectLst/>
                <a:latin typeface="Times New Roman" panose="02020603050405020304" pitchFamily="18" charset="0"/>
                <a:cs typeface="Times New Roman" panose="02020603050405020304" pitchFamily="18" charset="0"/>
              </a:rPr>
              <a:t>.</a:t>
            </a:r>
          </a:p>
          <a:p>
            <a:pPr algn="ctr"/>
            <a:r>
              <a:rPr lang="en-US"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Cháu</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vi-VN" sz="2850" b="0" i="0" dirty="0" err="1">
                <a:solidFill>
                  <a:srgbClr val="000000"/>
                </a:solidFill>
                <a:effectLst/>
                <a:latin typeface="Times New Roman" panose="02020603050405020304" pitchFamily="18" charset="0"/>
                <a:cs typeface="Times New Roman" panose="02020603050405020304" pitchFamily="18" charset="0"/>
              </a:rPr>
              <a:t>của</a:t>
            </a:r>
            <a:r>
              <a:rPr lang="vi-VN" sz="2850" b="0" i="0" dirty="0">
                <a:solidFill>
                  <a:srgbClr val="000000"/>
                </a:solidFill>
                <a:effectLst/>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ctr"/>
            <a:r>
              <a:rPr lang="en-US" sz="2850" b="0" i="0" dirty="0">
                <a:solidFill>
                  <a:srgbClr val="000000"/>
                </a:solidFill>
                <a:effectLst/>
                <a:latin typeface="Times New Roman" panose="02020603050405020304" pitchFamily="18" charset="0"/>
                <a:cs typeface="Times New Roman" panose="02020603050405020304" pitchFamily="18" charset="0"/>
              </a:rPr>
              <a:t>                                                                                 Long</a:t>
            </a:r>
            <a:endParaRPr lang="vi-VN" sz="2850" b="0" i="0" dirty="0">
              <a:solidFill>
                <a:srgbClr val="000000"/>
              </a:solidFill>
              <a:effectLst/>
              <a:latin typeface="Times New Roman" panose="02020603050405020304" pitchFamily="18" charset="0"/>
              <a:cs typeface="Times New Roman" panose="02020603050405020304" pitchFamily="18" charset="0"/>
            </a:endParaRPr>
          </a:p>
          <a:p>
            <a:pPr algn="ct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Nguyễn</a:t>
            </a:r>
            <a:r>
              <a:rPr lang="en-US" sz="2850" b="0" i="0" dirty="0">
                <a:solidFill>
                  <a:srgbClr val="000000"/>
                </a:solidFill>
                <a:effectLst/>
                <a:latin typeface="Times New Roman" panose="02020603050405020304" pitchFamily="18" charset="0"/>
                <a:cs typeface="Times New Roman" panose="02020603050405020304" pitchFamily="18" charset="0"/>
              </a:rPr>
              <a:t> </a:t>
            </a:r>
            <a:r>
              <a:rPr lang="en-US" sz="2850" b="0" i="0" dirty="0" err="1">
                <a:solidFill>
                  <a:srgbClr val="000000"/>
                </a:solidFill>
                <a:effectLst/>
                <a:latin typeface="Times New Roman" panose="02020603050405020304" pitchFamily="18" charset="0"/>
                <a:cs typeface="Times New Roman" panose="02020603050405020304" pitchFamily="18" charset="0"/>
              </a:rPr>
              <a:t>Văn</a:t>
            </a:r>
            <a:r>
              <a:rPr lang="en-US" sz="2850" b="0" i="0" dirty="0">
                <a:solidFill>
                  <a:srgbClr val="000000"/>
                </a:solidFill>
                <a:effectLst/>
                <a:latin typeface="Times New Roman" panose="02020603050405020304" pitchFamily="18" charset="0"/>
                <a:cs typeface="Times New Roman" panose="02020603050405020304" pitchFamily="18" charset="0"/>
              </a:rPr>
              <a:t> Long</a:t>
            </a:r>
            <a:endParaRPr lang="vi-VN" sz="285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79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C8B-E45E-41C1-ACD0-62C03F18045E}"/>
              </a:ext>
            </a:extLst>
          </p:cNvPr>
          <p:cNvSpPr>
            <a:spLocks noGrp="1"/>
          </p:cNvSpPr>
          <p:nvPr>
            <p:ph type="title"/>
          </p:nvPr>
        </p:nvSpPr>
        <p:spPr>
          <a:xfrm>
            <a:off x="297023" y="197173"/>
            <a:ext cx="11758127" cy="6296933"/>
          </a:xfrm>
        </p:spPr>
        <p:txBody>
          <a:bodyPr>
            <a:normAutofit fontScale="90000"/>
          </a:body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Nội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ngày</a:t>
            </a:r>
            <a:r>
              <a:rPr lang="en-US" b="1" i="1" dirty="0">
                <a:latin typeface="Times New Roman" panose="02020603050405020304" pitchFamily="18" charset="0"/>
                <a:cs typeface="Times New Roman" panose="02020603050405020304" pitchFamily="18" charset="0"/>
              </a:rPr>
              <a:t> 12/11/2021</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cháu</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hỏi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khỏe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kể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khỏe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kể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niệm</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4: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hẹn</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Cháu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tên</a:t>
            </a:r>
            <a:br>
              <a:rPr lang="en-US" b="1" dirty="0">
                <a:latin typeface="Times New Roman" panose="02020603050405020304" pitchFamily="18" charset="0"/>
                <a:cs typeface="Times New Roman" panose="02020603050405020304" pitchFamily="18" charset="0"/>
              </a:rPr>
            </a:br>
            <a:r>
              <a:rPr lang="en-US" dirty="0"/>
              <a:t>     </a:t>
            </a:r>
          </a:p>
        </p:txBody>
      </p:sp>
    </p:spTree>
    <p:extLst>
      <p:ext uri="{BB962C8B-B14F-4D97-AF65-F5344CB8AC3E}">
        <p14:creationId xmlns:p14="http://schemas.microsoft.com/office/powerpoint/2010/main" val="1293242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304800" y="265103"/>
            <a:ext cx="117365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Tập</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ghi trên phong bì thư:</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5520" b="5349"/>
          <a:stretch/>
        </p:blipFill>
        <p:spPr>
          <a:xfrm>
            <a:off x="3341981" y="1606731"/>
            <a:ext cx="5662158" cy="3475223"/>
          </a:xfrm>
          <a:prstGeom prst="rect">
            <a:avLst/>
          </a:prstGeom>
        </p:spPr>
      </p:pic>
      <p:cxnSp>
        <p:nvCxnSpPr>
          <p:cNvPr id="4" name="Straight Arrow Connector 3"/>
          <p:cNvCxnSpPr/>
          <p:nvPr/>
        </p:nvCxnSpPr>
        <p:spPr>
          <a:xfrm flipV="1">
            <a:off x="2627086" y="2307771"/>
            <a:ext cx="1001485" cy="275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419939" y="3606800"/>
            <a:ext cx="1299095" cy="183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665030" y="2120095"/>
            <a:ext cx="94342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2570" y="2515326"/>
            <a:ext cx="3246363" cy="1162798"/>
          </a:xfrm>
          <a:prstGeom prst="rect">
            <a:avLst/>
          </a:prstGeom>
        </p:spPr>
      </p:pic>
      <p:pic>
        <p:nvPicPr>
          <p:cNvPr id="23" name="Picture 22"/>
          <p:cNvPicPr>
            <a:picLocks noChangeAspect="1"/>
          </p:cNvPicPr>
          <p:nvPr/>
        </p:nvPicPr>
        <p:blipFill>
          <a:blip r:embed="rId5"/>
          <a:stretch>
            <a:fillRect/>
          </a:stretch>
        </p:blipFill>
        <p:spPr>
          <a:xfrm>
            <a:off x="8419939" y="5291948"/>
            <a:ext cx="3325690" cy="1093717"/>
          </a:xfrm>
          <a:prstGeom prst="rect">
            <a:avLst/>
          </a:prstGeom>
        </p:spPr>
      </p:pic>
      <p:pic>
        <p:nvPicPr>
          <p:cNvPr id="26" name="Picture 25"/>
          <p:cNvPicPr>
            <a:picLocks noChangeAspect="1"/>
          </p:cNvPicPr>
          <p:nvPr/>
        </p:nvPicPr>
        <p:blipFill>
          <a:blip r:embed="rId6"/>
          <a:stretch>
            <a:fillRect/>
          </a:stretch>
        </p:blipFill>
        <p:spPr>
          <a:xfrm>
            <a:off x="9393486" y="1390243"/>
            <a:ext cx="2647835" cy="1459704"/>
          </a:xfrm>
          <a:prstGeom prst="rect">
            <a:avLst/>
          </a:prstGeom>
        </p:spPr>
      </p:pic>
    </p:spTree>
    <p:extLst>
      <p:ext uri="{BB962C8B-B14F-4D97-AF65-F5344CB8AC3E}">
        <p14:creationId xmlns:p14="http://schemas.microsoft.com/office/powerpoint/2010/main" val="8796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59815"/>
          <a:stretch/>
        </p:blipFill>
        <p:spPr>
          <a:xfrm>
            <a:off x="0" y="6004559"/>
            <a:ext cx="12192000" cy="84789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3" name="Rectangle 1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535237" y="610776"/>
            <a:ext cx="6957105" cy="466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flipV="1">
            <a:off x="1619841" y="1349829"/>
            <a:ext cx="1550080" cy="56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737603" y="3675017"/>
            <a:ext cx="1682003" cy="544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106891" y="1632857"/>
            <a:ext cx="130084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15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059657" y="2694345"/>
            <a:ext cx="5750685" cy="70788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DẶN DÒ</a:t>
            </a:r>
          </a:p>
        </p:txBody>
      </p:sp>
    </p:spTree>
    <p:extLst>
      <p:ext uri="{BB962C8B-B14F-4D97-AF65-F5344CB8AC3E}">
        <p14:creationId xmlns:p14="http://schemas.microsoft.com/office/powerpoint/2010/main" val="217492424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a:srcRect t="59815"/>
          <a:stretch/>
        </p:blipFill>
        <p:spPr>
          <a:xfrm>
            <a:off x="0" y="5334001"/>
            <a:ext cx="12192000" cy="151845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513" y="2073367"/>
            <a:ext cx="7327265" cy="5328920"/>
          </a:xfrm>
          <a:prstGeom prst="rect">
            <a:avLst/>
          </a:prstGeom>
        </p:spPr>
      </p:pic>
      <p:sp>
        <p:nvSpPr>
          <p:cNvPr id="13" name="Rectangle 12"/>
          <p:cNvSpPr/>
          <p:nvPr/>
        </p:nvSpPr>
        <p:spPr>
          <a:xfrm>
            <a:off x="2377440" y="6309360"/>
            <a:ext cx="9814560" cy="588819"/>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7894" y="3141003"/>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4" name="Rectangle 3"/>
          <p:cNvSpPr/>
          <p:nvPr/>
        </p:nvSpPr>
        <p:spPr>
          <a:xfrm>
            <a:off x="12684791" y="4208262"/>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5" name="Rectangle 4"/>
          <p:cNvSpPr/>
          <p:nvPr/>
        </p:nvSpPr>
        <p:spPr>
          <a:xfrm>
            <a:off x="12684792" y="195027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 Lời chúc và hứa hẹn… </a:t>
            </a:r>
          </a:p>
        </p:txBody>
      </p:sp>
      <p:sp>
        <p:nvSpPr>
          <p:cNvPr id="6" name="Rectangle 5"/>
          <p:cNvSpPr/>
          <p:nvPr/>
        </p:nvSpPr>
        <p:spPr>
          <a:xfrm>
            <a:off x="-6438643" y="87584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8" name="Cloud Callout 17"/>
          <p:cNvSpPr/>
          <p:nvPr/>
        </p:nvSpPr>
        <p:spPr>
          <a:xfrm>
            <a:off x="137160" y="640080"/>
            <a:ext cx="1691640" cy="2057400"/>
          </a:xfrm>
          <a:prstGeom prst="cloudCallout">
            <a:avLst>
              <a:gd name="adj1" fmla="val 2763"/>
              <a:gd name="adj2" fmla="val 69571"/>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appy Tears Rain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383813">
            <a:off x="346942" y="2865488"/>
            <a:ext cx="1253025" cy="1566281"/>
          </a:xfrm>
          <a:prstGeom prst="rect">
            <a:avLst/>
          </a:prstGeom>
          <a:noFill/>
          <a:extLst>
            <a:ext uri="{909E8E84-426E-40DD-AFC4-6F175D3DCCD1}">
              <a14:hiddenFill xmlns:a14="http://schemas.microsoft.com/office/drawing/2010/main">
                <a:solidFill>
                  <a:srgbClr val="FFFFFF"/>
                </a:solidFill>
              </a14:hiddenFill>
            </a:ext>
          </a:extLst>
        </p:spPr>
      </p:pic>
      <p:sp>
        <p:nvSpPr>
          <p:cNvPr id="32"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a:t>
            </a:r>
          </a:p>
        </p:txBody>
      </p:sp>
      <p:sp>
        <p:nvSpPr>
          <p:cNvPr id="33"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p>
        </p:txBody>
      </p:sp>
      <p:sp>
        <p:nvSpPr>
          <p:cNvPr id="34"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a:t>
            </a:r>
          </a:p>
        </p:txBody>
      </p:sp>
      <p:sp>
        <p:nvSpPr>
          <p:cNvPr id="35" name="Oval 69"/>
          <p:cNvSpPr>
            <a:spLocks noChangeArrowheads="1"/>
          </p:cNvSpPr>
          <p:nvPr/>
        </p:nvSpPr>
        <p:spPr bwMode="auto">
          <a:xfrm>
            <a:off x="5076908" y="5285567"/>
            <a:ext cx="659998"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a:t>
            </a:r>
          </a:p>
        </p:txBody>
      </p:sp>
      <p:sp>
        <p:nvSpPr>
          <p:cNvPr id="36"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a:t>
            </a:r>
          </a:p>
        </p:txBody>
      </p:sp>
      <p:sp>
        <p:nvSpPr>
          <p:cNvPr id="37"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p>
        </p:txBody>
      </p:sp>
      <p:sp>
        <p:nvSpPr>
          <p:cNvPr id="38" name="Oval 69"/>
          <p:cNvSpPr>
            <a:spLocks noChangeArrowheads="1"/>
          </p:cNvSpPr>
          <p:nvPr/>
        </p:nvSpPr>
        <p:spPr bwMode="auto">
          <a:xfrm>
            <a:off x="5088019" y="5285567"/>
            <a:ext cx="659997"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p:txBody>
      </p:sp>
      <p:sp>
        <p:nvSpPr>
          <p:cNvPr id="39"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p:txBody>
      </p:sp>
      <p:sp>
        <p:nvSpPr>
          <p:cNvPr id="40" name="Oval 69"/>
          <p:cNvSpPr>
            <a:spLocks noChangeArrowheads="1"/>
          </p:cNvSpPr>
          <p:nvPr/>
        </p:nvSpPr>
        <p:spPr bwMode="auto">
          <a:xfrm>
            <a:off x="5070808" y="5278026"/>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p:txBody>
      </p:sp>
      <p:sp>
        <p:nvSpPr>
          <p:cNvPr id="41" name="Oval 69"/>
          <p:cNvSpPr>
            <a:spLocks noChangeArrowheads="1"/>
          </p:cNvSpPr>
          <p:nvPr/>
        </p:nvSpPr>
        <p:spPr bwMode="auto">
          <a:xfrm>
            <a:off x="5088019" y="5255801"/>
            <a:ext cx="659997"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42" name="Oval 69"/>
          <p:cNvSpPr>
            <a:spLocks noChangeArrowheads="1"/>
          </p:cNvSpPr>
          <p:nvPr/>
        </p:nvSpPr>
        <p:spPr bwMode="auto">
          <a:xfrm>
            <a:off x="4580610" y="5238373"/>
            <a:ext cx="1674813" cy="1070987"/>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Hết giờ</a:t>
            </a:r>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7160" y="836626"/>
            <a:ext cx="1998468" cy="1652256"/>
          </a:xfrm>
          <a:prstGeom prst="rect">
            <a:avLst/>
          </a:prstGeom>
        </p:spPr>
      </p:pic>
      <p:sp>
        <p:nvSpPr>
          <p:cNvPr id="23" name="Rectangle 22"/>
          <p:cNvSpPr/>
          <p:nvPr/>
        </p:nvSpPr>
        <p:spPr>
          <a:xfrm>
            <a:off x="2349455" y="328846"/>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24" name="Rectangle 23"/>
          <p:cNvSpPr/>
          <p:nvPr/>
        </p:nvSpPr>
        <p:spPr>
          <a:xfrm>
            <a:off x="2349455" y="1211589"/>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25" name="Rectangle 24"/>
          <p:cNvSpPr/>
          <p:nvPr/>
        </p:nvSpPr>
        <p:spPr>
          <a:xfrm>
            <a:off x="2349455" y="215243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 Lời chúc và hứa hẹn… </a:t>
            </a:r>
          </a:p>
        </p:txBody>
      </p:sp>
      <p:sp>
        <p:nvSpPr>
          <p:cNvPr id="26" name="Rectangle 25"/>
          <p:cNvSpPr/>
          <p:nvPr/>
        </p:nvSpPr>
        <p:spPr>
          <a:xfrm>
            <a:off x="2349455" y="354376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pic>
        <p:nvPicPr>
          <p:cNvPr id="27" name="Picture 8" descr="Animated gif about cute in doodles by Zyma23 on We Heart It in 2021 | Cute  gif, Motion wallpapers, Overlays picsar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79589" y="133705"/>
            <a:ext cx="1786618" cy="114269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222" y="3415458"/>
            <a:ext cx="4283099" cy="3541099"/>
          </a:xfrm>
          <a:prstGeom prst="rect">
            <a:avLst/>
          </a:prstGeom>
        </p:spPr>
      </p:pic>
      <p:pic>
        <p:nvPicPr>
          <p:cNvPr id="47" name="Picture 4" descr="Top Yeah Stickers for Android &amp;amp; iOS | Gfyca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965809" y="3648628"/>
            <a:ext cx="34480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4" presetClass="path" presetSubtype="0" accel="50000" decel="50000" fill="hold" grpId="0" nodeType="clickEffect">
                                  <p:stCondLst>
                                    <p:cond delay="0"/>
                                  </p:stCondLst>
                                  <p:childTnLst>
                                    <p:animMotion origin="layout" path="M -1.875E-6 -0.07824 L 0.19284 -0.06018 C 0.23281 -0.05602 0.29271 -0.05393 0.35586 -0.05393 C 0.42774 -0.05393 0.48529 -0.05602 0.52526 -0.06018 L 0.7181 -0.07824 " pathEditMode="relative" rAng="0" ptsTypes="AAAAA">
                                      <p:cBhvr>
                                        <p:cTn id="14" dur="2000" fill="hold"/>
                                        <p:tgtEl>
                                          <p:spTgt spid="6"/>
                                        </p:tgtEl>
                                        <p:attrNameLst>
                                          <p:attrName>ppt_x</p:attrName>
                                          <p:attrName>ppt_y</p:attrName>
                                        </p:attrNameLst>
                                      </p:cBhvr>
                                      <p:rCtr x="35898" y="1204"/>
                                    </p:animMotion>
                                  </p:childTnLst>
                                </p:cTn>
                              </p:par>
                              <p:par>
                                <p:cTn id="15" presetID="37" presetClass="path" presetSubtype="0" accel="50000" decel="50000" fill="hold" grpId="0" nodeType="withEffect">
                                  <p:stCondLst>
                                    <p:cond delay="0"/>
                                  </p:stCondLst>
                                  <p:childTnLst>
                                    <p:animMotion origin="layout" path="M 2.29167E-6 -0.10879 L -0.22904 0.00672 C -0.27656 0.0331 -0.34779 0.04445 -0.42279 0.04445 C -0.50821 0.04445 -0.57656 0.0331 -0.62396 0.00672 L -0.85235 -0.10879 " pathEditMode="relative" rAng="0" ptsTypes="AAAAA">
                                      <p:cBhvr>
                                        <p:cTn id="16" dur="2000" fill="hold"/>
                                        <p:tgtEl>
                                          <p:spTgt spid="5"/>
                                        </p:tgtEl>
                                        <p:attrNameLst>
                                          <p:attrName>ppt_x</p:attrName>
                                          <p:attrName>ppt_y</p:attrName>
                                        </p:attrNameLst>
                                      </p:cBhvr>
                                      <p:rCtr x="-42617" y="7662"/>
                                    </p:animMotion>
                                  </p:childTnLst>
                                </p:cTn>
                              </p:par>
                              <p:par>
                                <p:cTn id="17" presetID="42" presetClass="path" presetSubtype="0" accel="50000" decel="50000" fill="hold" grpId="0" nodeType="withEffect">
                                  <p:stCondLst>
                                    <p:cond delay="0"/>
                                  </p:stCondLst>
                                  <p:childTnLst>
                                    <p:animMotion origin="layout" path="M -3.95833E-6 -4.44444E-6 L 0.87631 -0.07129 " pathEditMode="relative" rAng="0" ptsTypes="AA">
                                      <p:cBhvr>
                                        <p:cTn id="18" dur="2000" fill="hold"/>
                                        <p:tgtEl>
                                          <p:spTgt spid="3"/>
                                        </p:tgtEl>
                                        <p:attrNameLst>
                                          <p:attrName>ppt_x</p:attrName>
                                          <p:attrName>ppt_y</p:attrName>
                                        </p:attrNameLst>
                                      </p:cBhvr>
                                      <p:rCtr x="43815" y="-3565"/>
                                    </p:animMotion>
                                  </p:childTnLst>
                                </p:cTn>
                              </p:par>
                              <p:par>
                                <p:cTn id="19" presetID="56" presetClass="path" presetSubtype="0" accel="50000" decel="50000" fill="hold" grpId="0" nodeType="withEffect">
                                  <p:stCondLst>
                                    <p:cond delay="0"/>
                                  </p:stCondLst>
                                  <p:childTnLst>
                                    <p:animMotion origin="layout" path="M 2.29167E-6 1.11022E-16 L -0.84857 -0.0875 " pathEditMode="relative" rAng="0" ptsTypes="AA">
                                      <p:cBhvr>
                                        <p:cTn id="20" dur="2000" fill="hold"/>
                                        <p:tgtEl>
                                          <p:spTgt spid="4"/>
                                        </p:tgtEl>
                                        <p:attrNameLst>
                                          <p:attrName>ppt_x</p:attrName>
                                          <p:attrName>ppt_y</p:attrName>
                                        </p:attrNameLst>
                                      </p:cBhvr>
                                      <p:rCtr x="-42435" y="-4375"/>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2" fill="hold">
                            <p:stCondLst>
                              <p:cond delay="2000"/>
                            </p:stCondLst>
                            <p:childTnLst>
                              <p:par>
                                <p:cTn id="33" presetID="17"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7" fill="hold">
                            <p:stCondLst>
                              <p:cond delay="3000"/>
                            </p:stCondLst>
                            <p:childTnLst>
                              <p:par>
                                <p:cTn id="38" presetID="17"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2" fill="hold">
                            <p:stCondLst>
                              <p:cond delay="4000"/>
                            </p:stCondLst>
                            <p:childTnLst>
                              <p:par>
                                <p:cTn id="43" presetID="17"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ppt_w</p:attrName>
                                        </p:attrNameLst>
                                      </p:cBhvr>
                                      <p:tavLst>
                                        <p:tav tm="0">
                                          <p:val>
                                            <p:fltVal val="0"/>
                                          </p:val>
                                        </p:tav>
                                        <p:tav tm="100000">
                                          <p:val>
                                            <p:strVal val="#ppt_w"/>
                                          </p:val>
                                        </p:tav>
                                      </p:tavLst>
                                    </p:anim>
                                    <p:anim calcmode="lin" valueType="num">
                                      <p:cBhvr>
                                        <p:cTn id="46" dur="1000" fill="hold"/>
                                        <p:tgtEl>
                                          <p:spTgt spid="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17" presetClass="entr" presetSubtype="1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fltVal val="0"/>
                                          </p:val>
                                        </p:tav>
                                        <p:tav tm="100000">
                                          <p:val>
                                            <p:strVal val="#ppt_w"/>
                                          </p:val>
                                        </p:tav>
                                      </p:tavLst>
                                    </p:anim>
                                    <p:anim calcmode="lin" valueType="num">
                                      <p:cBhvr>
                                        <p:cTn id="51" dur="10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2" fill="hold">
                            <p:stCondLst>
                              <p:cond delay="6000"/>
                            </p:stCondLst>
                            <p:childTnLst>
                              <p:par>
                                <p:cTn id="53" presetID="17" presetClass="entr" presetSubtype="1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7" fill="hold">
                            <p:stCondLst>
                              <p:cond delay="7000"/>
                            </p:stCondLst>
                            <p:childTnLst>
                              <p:par>
                                <p:cTn id="58" presetID="17" presetClass="entr" presetSubtype="1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2" fill="hold">
                            <p:stCondLst>
                              <p:cond delay="8000"/>
                            </p:stCondLst>
                            <p:childTnLst>
                              <p:par>
                                <p:cTn id="63" presetID="17"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1000" fill="hold"/>
                                        <p:tgtEl>
                                          <p:spTgt spid="40"/>
                                        </p:tgtEl>
                                        <p:attrNameLst>
                                          <p:attrName>ppt_w</p:attrName>
                                        </p:attrNameLst>
                                      </p:cBhvr>
                                      <p:tavLst>
                                        <p:tav tm="0">
                                          <p:val>
                                            <p:fltVal val="0"/>
                                          </p:val>
                                        </p:tav>
                                        <p:tav tm="100000">
                                          <p:val>
                                            <p:strVal val="#ppt_w"/>
                                          </p:val>
                                        </p:tav>
                                      </p:tavLst>
                                    </p:anim>
                                    <p:anim calcmode="lin" valueType="num">
                                      <p:cBhvr>
                                        <p:cTn id="66" dur="1000" fill="hold"/>
                                        <p:tgtEl>
                                          <p:spTgt spid="4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7" fill="hold">
                            <p:stCondLst>
                              <p:cond delay="9000"/>
                            </p:stCondLst>
                            <p:childTnLst>
                              <p:par>
                                <p:cTn id="68" presetID="17" presetClass="entr" presetSubtype="1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2" fill="hold">
                            <p:stCondLst>
                              <p:cond delay="10000"/>
                            </p:stCondLst>
                            <p:childTnLst>
                              <p:par>
                                <p:cTn id="73" presetID="17"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1000" fill="hold"/>
                                        <p:tgtEl>
                                          <p:spTgt spid="42"/>
                                        </p:tgtEl>
                                        <p:attrNameLst>
                                          <p:attrName>ppt_w</p:attrName>
                                        </p:attrNameLst>
                                      </p:cBhvr>
                                      <p:tavLst>
                                        <p:tav tm="0">
                                          <p:val>
                                            <p:fltVal val="0"/>
                                          </p:val>
                                        </p:tav>
                                        <p:tav tm="100000">
                                          <p:val>
                                            <p:strVal val="#ppt_w"/>
                                          </p:val>
                                        </p:tav>
                                      </p:tavLst>
                                    </p:anim>
                                    <p:anim calcmode="lin" valueType="num">
                                      <p:cBhvr>
                                        <p:cTn id="76" dur="1000" fill="hold"/>
                                        <p:tgtEl>
                                          <p:spTgt spid="42"/>
                                        </p:tgtEl>
                                        <p:attrNameLst>
                                          <p:attrName>ppt_h</p:attrName>
                                        </p:attrNameLst>
                                      </p:cBhvr>
                                      <p:tavLst>
                                        <p:tav tm="0">
                                          <p:val>
                                            <p:strVal val="#ppt_h"/>
                                          </p:val>
                                        </p:tav>
                                        <p:tav tm="100000">
                                          <p:val>
                                            <p:strVal val="#ppt_h"/>
                                          </p:val>
                                        </p:tav>
                                      </p:tavLst>
                                    </p:anim>
                                  </p:childTnLst>
                                  <p:subTnLst>
                                    <p:audio>
                                      <p:cMediaNode vol="70000">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par>
                          <p:cTn id="77" fill="hold">
                            <p:stCondLst>
                              <p:cond delay="11000"/>
                            </p:stCondLst>
                            <p:childTnLst>
                              <p:par>
                                <p:cTn id="78" presetID="1" presetClass="exit" presetSubtype="0" fill="hold" grpId="1" nodeType="afterEffect">
                                  <p:stCondLst>
                                    <p:cond delay="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7"/>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
                                        </p:tgtEl>
                                      </p:cBhvr>
                                    </p:animEffect>
                                    <p:set>
                                      <p:cBhvr>
                                        <p:cTn id="111" dur="1" fill="hold">
                                          <p:stCondLst>
                                            <p:cond delay="499"/>
                                          </p:stCondLst>
                                        </p:cTn>
                                        <p:tgtEl>
                                          <p:spTgt spid="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up)">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wipe(up)">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up)">
                                      <p:cBhvr>
                                        <p:cTn id="131" dur="500"/>
                                        <p:tgtEl>
                                          <p:spTgt spid="2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childTnLst>
                          </p:cTn>
                        </p:par>
                        <p:par>
                          <p:cTn id="150" fill="hold">
                            <p:stCondLst>
                              <p:cond delay="1000"/>
                            </p:stCondLst>
                            <p:childTnLst>
                              <p:par>
                                <p:cTn id="151" presetID="10" presetClass="exit" presetSubtype="0" fill="hold" nodeType="afterEffect">
                                  <p:stCondLst>
                                    <p:cond delay="0"/>
                                  </p:stCondLst>
                                  <p:childTnLst>
                                    <p:animEffect transition="out" filter="fade">
                                      <p:cBhvr>
                                        <p:cTn id="152" dur="500"/>
                                        <p:tgtEl>
                                          <p:spTgt spid="4098"/>
                                        </p:tgtEl>
                                      </p:cBhvr>
                                    </p:animEffect>
                                    <p:set>
                                      <p:cBhvr>
                                        <p:cTn id="153" dur="1" fill="hold">
                                          <p:stCondLst>
                                            <p:cond delay="499"/>
                                          </p:stCondLst>
                                        </p:cTn>
                                        <p:tgtEl>
                                          <p:spTgt spid="4098"/>
                                        </p:tgtEl>
                                        <p:attrNameLst>
                                          <p:attrName>style.visibility</p:attrName>
                                        </p:attrNameLst>
                                      </p:cBhvr>
                                      <p:to>
                                        <p:strVal val="hidden"/>
                                      </p:to>
                                    </p:set>
                                  </p:childTnLst>
                                </p:cTn>
                              </p:par>
                            </p:childTnLst>
                          </p:cTn>
                        </p:par>
                        <p:par>
                          <p:cTn id="154" fill="hold">
                            <p:stCondLst>
                              <p:cond delay="1500"/>
                            </p:stCondLst>
                            <p:childTnLst>
                              <p:par>
                                <p:cTn id="155" presetID="10" presetClass="exit" presetSubtype="0" fill="hold" grpId="1" nodeType="afterEffect">
                                  <p:stCondLst>
                                    <p:cond delay="0"/>
                                  </p:stCondLst>
                                  <p:childTnLst>
                                    <p:animEffect transition="out" filter="fade">
                                      <p:cBhvr>
                                        <p:cTn id="156" dur="500"/>
                                        <p:tgtEl>
                                          <p:spTgt spid="18"/>
                                        </p:tgtEl>
                                      </p:cBhvr>
                                    </p:animEffect>
                                    <p:set>
                                      <p:cBhvr>
                                        <p:cTn id="157" dur="1" fill="hold">
                                          <p:stCondLst>
                                            <p:cond delay="499"/>
                                          </p:stCondLst>
                                        </p:cTn>
                                        <p:tgtEl>
                                          <p:spTgt spid="1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3"/>
                                        </p:tgtEl>
                                      </p:cBhvr>
                                    </p:animEffect>
                                    <p:set>
                                      <p:cBhvr>
                                        <p:cTn id="160" dur="1" fill="hold">
                                          <p:stCondLst>
                                            <p:cond delay="499"/>
                                          </p:stCondLst>
                                        </p:cTn>
                                        <p:tgtEl>
                                          <p:spTgt spid="43"/>
                                        </p:tgtEl>
                                        <p:attrNameLst>
                                          <p:attrName>style.visibility</p:attrName>
                                        </p:attrNameLst>
                                      </p:cBhvr>
                                      <p:to>
                                        <p:strVal val="hidden"/>
                                      </p:to>
                                    </p:set>
                                  </p:childTnLst>
                                </p:cTn>
                              </p:par>
                            </p:childTnLst>
                          </p:cTn>
                        </p:par>
                        <p:par>
                          <p:cTn id="161" fill="hold">
                            <p:stCondLst>
                              <p:cond delay="2000"/>
                            </p:stCondLst>
                            <p:childTnLst>
                              <p:par>
                                <p:cTn id="162" presetID="2" presetClass="entr" presetSubtype="4" fill="hold" nodeType="afterEffect">
                                  <p:stCondLst>
                                    <p:cond delay="0"/>
                                  </p:stCondLst>
                                  <p:childTnLst>
                                    <p:set>
                                      <p:cBhvr>
                                        <p:cTn id="163" dur="1" fill="hold">
                                          <p:stCondLst>
                                            <p:cond delay="0"/>
                                          </p:stCondLst>
                                        </p:cTn>
                                        <p:tgtEl>
                                          <p:spTgt spid="46"/>
                                        </p:tgtEl>
                                        <p:attrNameLst>
                                          <p:attrName>style.visibility</p:attrName>
                                        </p:attrNameLst>
                                      </p:cBhvr>
                                      <p:to>
                                        <p:strVal val="visible"/>
                                      </p:to>
                                    </p:set>
                                    <p:anim calcmode="lin" valueType="num">
                                      <p:cBhvr additive="base">
                                        <p:cTn id="164" dur="500" fill="hold"/>
                                        <p:tgtEl>
                                          <p:spTgt spid="46"/>
                                        </p:tgtEl>
                                        <p:attrNameLst>
                                          <p:attrName>ppt_x</p:attrName>
                                        </p:attrNameLst>
                                      </p:cBhvr>
                                      <p:tavLst>
                                        <p:tav tm="0">
                                          <p:val>
                                            <p:strVal val="#ppt_x"/>
                                          </p:val>
                                        </p:tav>
                                        <p:tav tm="100000">
                                          <p:val>
                                            <p:strVal val="#ppt_x"/>
                                          </p:val>
                                        </p:tav>
                                      </p:tavLst>
                                    </p:anim>
                                    <p:anim calcmode="lin" valueType="num">
                                      <p:cBhvr additive="base">
                                        <p:cTn id="165" dur="5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Ttieng-yeah-tre-con-www_nhacchuongvui_com (online-audio-converter.com).wav"/>
                                        </p:tgtEl>
                                      </p:cMediaNode>
                                    </p:audio>
                                  </p:subTnLst>
                                </p:cTn>
                              </p:par>
                              <p:par>
                                <p:cTn id="166" presetID="22" presetClass="entr" presetSubtype="4" fill="hold"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wipe(down)">
                                      <p:cBhvr>
                                        <p:cTn id="1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074" name="Picture 2" descr="Những hình ảnh riêng của Tuổi Trẻ Online trong một khu điều trị bệnh nhân  COVID-19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0"/>
            <a:ext cx="12191996" cy="6858000"/>
          </a:xfrm>
          <a:prstGeom prst="rect">
            <a:avLst/>
          </a:prstGeom>
        </p:spPr>
      </p:pic>
      <p:pic>
        <p:nvPicPr>
          <p:cNvPr id="3076" name="Picture 4" descr="TP HCM: Bộ đội tỏa về các chốt kiểm soát, cùng công an đến từng khu vực hỗ  trợ người dân - Báo Người lao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ông an xuyên đêm trực tại các chốt cửa ngõ Thủ đô chống COVID-19 - Tổng  liên đoàn lao động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Xúc động bộ ảnh tri ân những “chiến sĩ&amp;quot; chống dịch COVID-19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9000"/>
                            </p:stCondLst>
                            <p:childTnLst>
                              <p:par>
                                <p:cTn id="13" presetID="6" presetClass="entr" presetSubtype="16" fill="hold" nodeType="afterEffect">
                                  <p:stCondLst>
                                    <p:cond delay="5000"/>
                                  </p:stCondLst>
                                  <p:childTnLst>
                                    <p:set>
                                      <p:cBhvr>
                                        <p:cTn id="14" dur="1" fill="hold">
                                          <p:stCondLst>
                                            <p:cond delay="0"/>
                                          </p:stCondLst>
                                        </p:cTn>
                                        <p:tgtEl>
                                          <p:spTgt spid="3076"/>
                                        </p:tgtEl>
                                        <p:attrNameLst>
                                          <p:attrName>style.visibility</p:attrName>
                                        </p:attrNameLst>
                                      </p:cBhvr>
                                      <p:to>
                                        <p:strVal val="visible"/>
                                      </p:to>
                                    </p:set>
                                    <p:animEffect transition="in" filter="circle(in)">
                                      <p:cBhvr>
                                        <p:cTn id="15" dur="2000"/>
                                        <p:tgtEl>
                                          <p:spTgt spid="3076"/>
                                        </p:tgtEl>
                                      </p:cBhvr>
                                    </p:animEffect>
                                  </p:childTnLst>
                                </p:cTn>
                              </p:par>
                            </p:childTnLst>
                          </p:cTn>
                        </p:par>
                        <p:par>
                          <p:cTn id="16" fill="hold">
                            <p:stCondLst>
                              <p:cond delay="16000"/>
                            </p:stCondLst>
                            <p:childTnLst>
                              <p:par>
                                <p:cTn id="17" presetID="6" presetClass="entr" presetSubtype="16" fill="hold" nodeType="afterEffect">
                                  <p:stCondLst>
                                    <p:cond delay="5000"/>
                                  </p:stCondLst>
                                  <p:childTnLst>
                                    <p:set>
                                      <p:cBhvr>
                                        <p:cTn id="18" dur="1" fill="hold">
                                          <p:stCondLst>
                                            <p:cond delay="0"/>
                                          </p:stCondLst>
                                        </p:cTn>
                                        <p:tgtEl>
                                          <p:spTgt spid="3080"/>
                                        </p:tgtEl>
                                        <p:attrNameLst>
                                          <p:attrName>style.visibility</p:attrName>
                                        </p:attrNameLst>
                                      </p:cBhvr>
                                      <p:to>
                                        <p:strVal val="visible"/>
                                      </p:to>
                                    </p:set>
                                    <p:animEffect transition="in" filter="circle(in)">
                                      <p:cBhvr>
                                        <p:cTn id="19" dur="2000"/>
                                        <p:tgtEl>
                                          <p:spTgt spid="3080"/>
                                        </p:tgtEl>
                                      </p:cBhvr>
                                    </p:animEffect>
                                  </p:childTnLst>
                                </p:cTn>
                              </p:par>
                            </p:childTnLst>
                          </p:cTn>
                        </p:par>
                        <p:par>
                          <p:cTn id="20" fill="hold">
                            <p:stCondLst>
                              <p:cond delay="23000"/>
                            </p:stCondLst>
                            <p:childTnLst>
                              <p:par>
                                <p:cTn id="21" presetID="6" presetClass="entr" presetSubtype="16" fill="hold" nodeType="after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circle(in)">
                                      <p:cBhvr>
                                        <p:cTn id="23"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05359" y="2788206"/>
            <a:ext cx="9791700" cy="914400"/>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defTabSz="685783" eaLnBrk="1" fontAlgn="auto" hangingPunct="1">
              <a:spcAft>
                <a:spcPts val="0"/>
              </a:spcAft>
              <a:buNone/>
              <a:defRPr/>
            </a:pP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tốt!</a:t>
            </a:r>
            <a:endPar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88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1304202" y="199389"/>
            <a:ext cx="914400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Tập làm</a:t>
            </a:r>
            <a:r>
              <a:rPr kumimoji="0" lang="en-US" sz="3200" b="1" i="0" u="sng"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văn</a:t>
            </a:r>
            <a:r>
              <a:rPr kumimoji="0" lang="en-US"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36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viết thư và phong bì thư</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rot="20028118">
            <a:off x="3684417" y="2499323"/>
            <a:ext cx="2322861" cy="2445117"/>
          </a:xfrm>
          <a:prstGeom prst="rect">
            <a:avLst/>
          </a:prstGeom>
        </p:spPr>
      </p:pic>
      <p:pic>
        <p:nvPicPr>
          <p:cNvPr id="14" name="Picture 13"/>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rcRect t="5520" b="5349"/>
          <a:stretch/>
        </p:blipFill>
        <p:spPr>
          <a:xfrm>
            <a:off x="6096000" y="2651760"/>
            <a:ext cx="3252787" cy="1996440"/>
          </a:xfrm>
          <a:prstGeom prst="rect">
            <a:avLst/>
          </a:prstGeom>
        </p:spPr>
      </p:pic>
    </p:spTree>
    <p:extLst>
      <p:ext uri="{BB962C8B-B14F-4D97-AF65-F5344CB8AC3E}">
        <p14:creationId xmlns:p14="http://schemas.microsoft.com/office/powerpoint/2010/main" val="192851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227739" y="119959"/>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8073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0"/>
            <a:ext cx="11811000" cy="6786473"/>
          </a:xfrm>
          <a:prstGeom prst="rect">
            <a:avLst/>
          </a:prstGeom>
        </p:spPr>
        <p:txBody>
          <a:bodyPr wrap="square">
            <a:spAutoFit/>
          </a:bodyPr>
          <a:lstStyle/>
          <a:p>
            <a:pPr algn="r"/>
            <a:r>
              <a:rPr lang="vi-VN" sz="2900" b="0" i="0">
                <a:solidFill>
                  <a:srgbClr val="000000"/>
                </a:solidFill>
                <a:effectLst/>
                <a:latin typeface="+mj-lt"/>
              </a:rPr>
              <a:t>Hải Phòng, ngày 6 tháng 11 năm 2003</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 Bà kính yêu!</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Lâu rồi, cháu chưa được về quê, cháu nhớ bà lắm.</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 Dạo này bà có khỏe không ạ?</a:t>
            </a:r>
          </a:p>
          <a:p>
            <a:pPr algn="just"/>
            <a:r>
              <a:rPr lang="en-US" sz="2900" b="0" i="0">
                <a:solidFill>
                  <a:srgbClr val="000000"/>
                </a:solidFill>
                <a:effectLst/>
                <a:latin typeface="+mj-lt"/>
              </a:rPr>
              <a:t>      </a:t>
            </a:r>
            <a:r>
              <a:rPr lang="vi-VN" sz="2900" b="0" i="0">
                <a:solidFill>
                  <a:srgbClr val="000000"/>
                </a:solidFill>
                <a:effectLst/>
                <a:latin typeface="+mj-lt"/>
              </a:rPr>
              <a:t>Gia đình cháu ngoài này vẫn bình thường. Năm nay, cháu học lớp 3. Từ đầu năm học đến giờ, cháu được tám điểm 10 rồi đấy, bà ạ! Ngày nghỉ, cháu thường được bố mẹ cháu cho đi chơi.</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Cháu vẫn nhớ năm ngoái được về quê, thả diều cùng anh Tuấn trên đê và đêm đêm ngồi nghe bà kể chuyện cổ tích dưới ánh trăng.</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Cháu hứa với bà sẽ học thật giỏi, luôn chăm ngoan để bà vui. Cháu kính chúc bà luôn mạnh khỏe, sống lâu. Cháu mong chóng đến hè để được về quê thăm bà.</a:t>
            </a:r>
          </a:p>
          <a:p>
            <a:pPr algn="ctr"/>
            <a:r>
              <a:rPr lang="en-US" sz="2900" b="0" i="0">
                <a:solidFill>
                  <a:srgbClr val="000000"/>
                </a:solidFill>
                <a:effectLst/>
                <a:latin typeface="+mj-lt"/>
              </a:rPr>
              <a:t>                                                                                </a:t>
            </a:r>
            <a:r>
              <a:rPr lang="vi-VN" sz="2900" b="0" i="0">
                <a:solidFill>
                  <a:srgbClr val="000000"/>
                </a:solidFill>
                <a:effectLst/>
                <a:latin typeface="+mj-lt"/>
              </a:rPr>
              <a:t>Cháu của bà</a:t>
            </a:r>
          </a:p>
          <a:p>
            <a:pPr algn="ctr"/>
            <a:r>
              <a:rPr lang="en-US" sz="2900" b="0" i="0">
                <a:solidFill>
                  <a:srgbClr val="000000"/>
                </a:solidFill>
                <a:effectLst/>
                <a:latin typeface="+mj-lt"/>
              </a:rPr>
              <a:t>                                                                                 </a:t>
            </a:r>
            <a:r>
              <a:rPr lang="vi-VN" sz="2900" b="0" i="0">
                <a:solidFill>
                  <a:srgbClr val="000000"/>
                </a:solidFill>
                <a:effectLst/>
                <a:latin typeface="+mj-lt"/>
              </a:rPr>
              <a:t>Đức</a:t>
            </a:r>
          </a:p>
          <a:p>
            <a:pPr algn="ctr"/>
            <a:r>
              <a:rPr lang="en-US" sz="2900" b="0" i="0">
                <a:solidFill>
                  <a:srgbClr val="000000"/>
                </a:solidFill>
                <a:effectLst/>
                <a:latin typeface="+mj-lt"/>
              </a:rPr>
              <a:t>                                                                                </a:t>
            </a:r>
            <a:r>
              <a:rPr lang="vi-VN" sz="2900" b="0" i="0">
                <a:solidFill>
                  <a:srgbClr val="000000"/>
                </a:solidFill>
                <a:effectLst/>
                <a:latin typeface="+mj-lt"/>
              </a:rPr>
              <a:t>Trần Hoài Đức</a:t>
            </a:r>
          </a:p>
        </p:txBody>
      </p:sp>
      <p:cxnSp>
        <p:nvCxnSpPr>
          <p:cNvPr id="15" name="Straight Connector 14"/>
          <p:cNvCxnSpPr/>
          <p:nvPr/>
        </p:nvCxnSpPr>
        <p:spPr>
          <a:xfrm>
            <a:off x="6294120" y="518160"/>
            <a:ext cx="5608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7720" y="91440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 y="1371600"/>
            <a:ext cx="7315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7720" y="1828800"/>
            <a:ext cx="4267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720" y="222504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8120" y="2712720"/>
            <a:ext cx="11704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8120" y="3093720"/>
            <a:ext cx="550164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7720" y="356616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 y="4023360"/>
            <a:ext cx="844296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7720" y="4419600"/>
            <a:ext cx="1108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 y="4922520"/>
            <a:ext cx="1159002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4800" y="5327549"/>
            <a:ext cx="1158240" cy="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534400" y="574548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6280" y="6649313"/>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098280" y="6182156"/>
            <a:ext cx="746760" cy="125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0"/>
                                        </p:tgtEl>
                                      </p:cBhvr>
                                    </p:animEffect>
                                    <p:set>
                                      <p:cBhvr>
                                        <p:cTn id="119" dur="1" fill="hold">
                                          <p:stCondLst>
                                            <p:cond delay="499"/>
                                          </p:stCondLst>
                                        </p:cTn>
                                        <p:tgtEl>
                                          <p:spTgt spid="5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362857" y="167225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2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a:latin typeface="Times New Roman" panose="02020603050405020304" pitchFamily="18" charset="0"/>
                <a:cs typeface="Times New Roman" panose="02020603050405020304" pitchFamily="18" charset="0"/>
              </a:rPr>
              <a:t>Gợi ý</a:t>
            </a:r>
            <a:r>
              <a:rPr lang="en-US" altLang="en-US" sz="2800">
                <a:latin typeface="Times New Roman" panose="02020603050405020304" pitchFamily="18" charset="0"/>
                <a:cs typeface="Times New Roman" panose="02020603050405020304" pitchFamily="18" charset="0"/>
              </a:rPr>
              <a:t>:</a:t>
            </a:r>
          </a:p>
          <a:p>
            <a:pPr algn="just">
              <a:spcAft>
                <a:spcPts val="600"/>
              </a:spcAft>
            </a:pPr>
            <a:r>
              <a:rPr lang="en-US" altLang="en-US" sz="2800">
                <a:latin typeface="Times New Roman" panose="02020603050405020304" pitchFamily="18" charset="0"/>
                <a:cs typeface="Times New Roman" panose="02020603050405020304" pitchFamily="18" charset="0"/>
              </a:rPr>
              <a:t>+ Em sẽ viết thư gửi ai? </a:t>
            </a:r>
          </a:p>
          <a:p>
            <a:pPr algn="just">
              <a:spcAft>
                <a:spcPts val="600"/>
              </a:spcAft>
            </a:pPr>
            <a:r>
              <a:rPr lang="en-US" altLang="en-US" sz="2800">
                <a:latin typeface="Times New Roman" panose="02020603050405020304" pitchFamily="18" charset="0"/>
                <a:cs typeface="Times New Roman" panose="02020603050405020304" pitchFamily="18" charset="0"/>
              </a:rPr>
              <a:t>+ Dòng đầu thư, em sẽ viết thế nào? </a:t>
            </a:r>
          </a:p>
          <a:p>
            <a:pPr algn="just">
              <a:spcAft>
                <a:spcPts val="600"/>
              </a:spcAft>
            </a:pPr>
            <a:r>
              <a:rPr lang="en-US" altLang="en-US" sz="2800">
                <a:latin typeface="Times New Roman" panose="02020603050405020304" pitchFamily="18" charset="0"/>
                <a:cs typeface="Times New Roman" panose="02020603050405020304" pitchFamily="18" charset="0"/>
              </a:rPr>
              <a:t>+ Em viết lời xưng hô với người nhận thư như thế nào? </a:t>
            </a:r>
          </a:p>
          <a:p>
            <a:pPr algn="just">
              <a:spcAft>
                <a:spcPts val="600"/>
              </a:spcAft>
            </a:pPr>
            <a:r>
              <a:rPr lang="en-US" altLang="en-US" sz="2800">
                <a:latin typeface="Times New Roman" panose="02020603050405020304" pitchFamily="18" charset="0"/>
                <a:cs typeface="Times New Roman" panose="02020603050405020304" pitchFamily="18" charset="0"/>
              </a:rPr>
              <a:t>+Trong phần nội dung, em sẽ hỏi thăm người nhận thư điều gì, báo tin gì? </a:t>
            </a:r>
          </a:p>
          <a:p>
            <a:pPr algn="just">
              <a:spcAft>
                <a:spcPts val="600"/>
              </a:spcAft>
            </a:pPr>
            <a:r>
              <a:rPr lang="en-US" altLang="en-US" sz="2800">
                <a:latin typeface="Times New Roman" panose="02020603050405020304" pitchFamily="18" charset="0"/>
                <a:cs typeface="Times New Roman" panose="02020603050405020304" pitchFamily="18" charset="0"/>
              </a:rPr>
              <a:t>+ Ở cuối bức thư, em chúc người nhận thư điều gì, hứa hẹn điều gì? </a:t>
            </a:r>
          </a:p>
          <a:p>
            <a:pPr algn="just">
              <a:spcAft>
                <a:spcPts val="600"/>
              </a:spcAft>
            </a:pPr>
            <a:r>
              <a:rPr lang="en-US" altLang="en-US" sz="2800">
                <a:latin typeface="Times New Roman" panose="02020603050405020304" pitchFamily="18" charset="0"/>
                <a:cs typeface="Times New Roman" panose="02020603050405020304" pitchFamily="18" charset="0"/>
              </a:rPr>
              <a:t>+ Kết thúc lá thư, em viết những gì? </a:t>
            </a:r>
          </a:p>
          <a:p>
            <a:pPr algn="just">
              <a:spcAft>
                <a:spcPts val="600"/>
              </a:spcAft>
            </a:pPr>
            <a:endParaRPr lang="en-US" altLang="en-US" sz="280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3"/>
          <a:srcRect t="59815"/>
          <a:stretch/>
        </p:blipFill>
        <p:spPr>
          <a:xfrm>
            <a:off x="0" y="6004559"/>
            <a:ext cx="12192000" cy="84789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23" name="Rectangle 2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a:latin typeface="Times New Roman" panose="02020603050405020304" pitchFamily="18" charset="0"/>
                <a:cs typeface="Times New Roman" panose="02020603050405020304" pitchFamily="18" charset="0"/>
              </a:rPr>
              <a:t>Gợi ý</a:t>
            </a:r>
            <a:r>
              <a:rPr lang="en-US" altLang="en-US" sz="2800">
                <a:latin typeface="Times New Roman" panose="02020603050405020304" pitchFamily="18" charset="0"/>
                <a:cs typeface="Times New Roman" panose="02020603050405020304" pitchFamily="18" charset="0"/>
              </a:rPr>
              <a:t>:</a:t>
            </a:r>
          </a:p>
          <a:p>
            <a:pPr algn="just">
              <a:spcAft>
                <a:spcPts val="600"/>
              </a:spcAft>
            </a:pPr>
            <a:r>
              <a:rPr lang="en-US" altLang="en-US" sz="2800">
                <a:latin typeface="Times New Roman" panose="02020603050405020304" pitchFamily="18" charset="0"/>
                <a:cs typeface="Times New Roman" panose="02020603050405020304" pitchFamily="18" charset="0"/>
              </a:rPr>
              <a:t>+ Em sẽ viết thư gửi ai? </a:t>
            </a:r>
            <a:r>
              <a:rPr lang="en-US" altLang="en-US" sz="2800">
                <a:solidFill>
                  <a:srgbClr val="0070C0"/>
                </a:solidFill>
                <a:latin typeface="Times New Roman" panose="02020603050405020304" pitchFamily="18" charset="0"/>
                <a:cs typeface="Times New Roman" panose="02020603050405020304" pitchFamily="18" charset="0"/>
              </a:rPr>
              <a:t>(Em sẽ viết thư gửi ông nội)</a:t>
            </a:r>
          </a:p>
          <a:p>
            <a:pPr algn="just">
              <a:spcAft>
                <a:spcPts val="600"/>
              </a:spcAft>
            </a:pPr>
            <a:r>
              <a:rPr lang="en-US" altLang="en-US" sz="2800">
                <a:latin typeface="Times New Roman" panose="02020603050405020304" pitchFamily="18" charset="0"/>
                <a:cs typeface="Times New Roman" panose="02020603050405020304" pitchFamily="18" charset="0"/>
              </a:rPr>
              <a:t>+ Dòng đầu thư, em sẽ viết thế nào? </a:t>
            </a:r>
            <a:r>
              <a:rPr lang="en-US" altLang="en-US" sz="2800">
                <a:solidFill>
                  <a:srgbClr val="0070C0"/>
                </a:solidFill>
                <a:latin typeface="Times New Roman" panose="02020603050405020304" pitchFamily="18" charset="0"/>
                <a:cs typeface="Times New Roman" panose="02020603050405020304" pitchFamily="18" charset="0"/>
              </a:rPr>
              <a:t>(TP HCM, ngày 9 tháng 9 năm 2021)</a:t>
            </a:r>
          </a:p>
          <a:p>
            <a:pPr algn="just">
              <a:spcAft>
                <a:spcPts val="600"/>
              </a:spcAft>
            </a:pPr>
            <a:r>
              <a:rPr lang="en-US" altLang="en-US" sz="2800">
                <a:latin typeface="Times New Roman" panose="02020603050405020304" pitchFamily="18" charset="0"/>
                <a:cs typeface="Times New Roman" panose="02020603050405020304" pitchFamily="18" charset="0"/>
              </a:rPr>
              <a:t>+ Em viết lời xưng hô với người nhận thư như thế nào? </a:t>
            </a:r>
            <a:r>
              <a:rPr lang="en-US" altLang="en-US" sz="2800">
                <a:solidFill>
                  <a:srgbClr val="0070C0"/>
                </a:solidFill>
                <a:latin typeface="Times New Roman" panose="02020603050405020304" pitchFamily="18" charset="0"/>
                <a:cs typeface="Times New Roman" panose="02020603050405020304" pitchFamily="18" charset="0"/>
              </a:rPr>
              <a:t>(Ông nội kính yêu!)</a:t>
            </a:r>
            <a:endParaRPr lang="en-US" altLang="en-US" sz="2800">
              <a:latin typeface="Times New Roman" panose="02020603050405020304" pitchFamily="18" charset="0"/>
              <a:cs typeface="Times New Roman" panose="02020603050405020304" pitchFamily="18" charset="0"/>
            </a:endParaRPr>
          </a:p>
          <a:p>
            <a:pPr algn="just">
              <a:spcAft>
                <a:spcPts val="600"/>
              </a:spcAft>
            </a:pPr>
            <a:r>
              <a:rPr lang="en-US" altLang="en-US" sz="2800">
                <a:latin typeface="Times New Roman" panose="02020603050405020304" pitchFamily="18" charset="0"/>
                <a:cs typeface="Times New Roman" panose="02020603050405020304" pitchFamily="18" charset="0"/>
              </a:rPr>
              <a:t>+Trong phần nội dung, em sẽ hỏi thăm người nhận thư điều gì, báo tin gì? </a:t>
            </a:r>
            <a:r>
              <a:rPr lang="en-US" altLang="en-US" sz="2800">
                <a:solidFill>
                  <a:srgbClr val="0070C0"/>
                </a:solidFill>
                <a:latin typeface="Times New Roman" panose="02020603050405020304" pitchFamily="18" charset="0"/>
                <a:cs typeface="Times New Roman" panose="02020603050405020304" pitchFamily="18" charset="0"/>
              </a:rPr>
              <a:t>(Em sẽ hỏi thăm sức khỏe của ông, báo cho ông biết tình hình của gia đình mình, kể cho ông những chuyện vui…)</a:t>
            </a:r>
          </a:p>
          <a:p>
            <a:pPr algn="just">
              <a:spcAft>
                <a:spcPts val="600"/>
              </a:spcAft>
            </a:pPr>
            <a:r>
              <a:rPr lang="en-US" altLang="en-US" sz="2800">
                <a:latin typeface="Times New Roman" panose="02020603050405020304" pitchFamily="18" charset="0"/>
                <a:cs typeface="Times New Roman" panose="02020603050405020304" pitchFamily="18" charset="0"/>
              </a:rPr>
              <a:t>+ Ở cuối bức thư, em chúc người nhận thư điều gì, hứa hẹn điều gì? </a:t>
            </a:r>
            <a:r>
              <a:rPr lang="en-US" altLang="en-US" sz="2800">
                <a:solidFill>
                  <a:srgbClr val="0070C0"/>
                </a:solidFill>
                <a:latin typeface="Times New Roman" panose="02020603050405020304" pitchFamily="18" charset="0"/>
                <a:cs typeface="Times New Roman" panose="02020603050405020304" pitchFamily="18" charset="0"/>
              </a:rPr>
              <a:t>( Em sẽ chúc ông luôn mạnh khỏe, vui vẻ; hứa với ông sẽ cố gắng học tập và sẽ sớm về quê thăm ông…)</a:t>
            </a:r>
          </a:p>
          <a:p>
            <a:pPr algn="just">
              <a:spcAft>
                <a:spcPts val="600"/>
              </a:spcAft>
            </a:pPr>
            <a:r>
              <a:rPr lang="en-US" altLang="en-US" sz="2800">
                <a:latin typeface="Times New Roman" panose="02020603050405020304" pitchFamily="18" charset="0"/>
                <a:cs typeface="Times New Roman" panose="02020603050405020304" pitchFamily="18" charset="0"/>
              </a:rPr>
              <a:t>+ Kết thúc lá thư, em viết những gì? </a:t>
            </a:r>
            <a:r>
              <a:rPr lang="en-US" altLang="en-US" sz="2800">
                <a:solidFill>
                  <a:srgbClr val="0070C0"/>
                </a:solidFill>
                <a:latin typeface="Times New Roman" panose="02020603050405020304" pitchFamily="18" charset="0"/>
                <a:cs typeface="Times New Roman" panose="02020603050405020304" pitchFamily="18" charset="0"/>
              </a:rPr>
              <a:t>(Lời chào ông, chữ kí và tên của em)</a:t>
            </a:r>
          </a:p>
          <a:p>
            <a:pPr algn="just">
              <a:spcAft>
                <a:spcPts val="600"/>
              </a:spcAft>
            </a:pPr>
            <a:endParaRPr lang="en-US" altLang="en-US" sz="2800">
              <a:latin typeface="Times New Roman" panose="02020603050405020304" pitchFamily="18" charset="0"/>
              <a:cs typeface="Times New Roman" panose="02020603050405020304" pitchFamily="18" charset="0"/>
            </a:endParaRPr>
          </a:p>
          <a:p>
            <a:pPr algn="just">
              <a:spcAft>
                <a:spcPts val="600"/>
              </a:spcAft>
            </a:pPr>
            <a:endParaRPr lang="en-US" altLang="en-US" sz="2800">
              <a:latin typeface="Times New Roman" panose="02020603050405020304" pitchFamily="18" charset="0"/>
              <a:cs typeface="Times New Roman" panose="02020603050405020304" pitchFamily="18" charset="0"/>
            </a:endParaRPr>
          </a:p>
        </p:txBody>
      </p:sp>
      <p:sp>
        <p:nvSpPr>
          <p:cNvPr id="9" name="Rectangle 8"/>
          <p:cNvSpPr/>
          <p:nvPr/>
        </p:nvSpPr>
        <p:spPr>
          <a:xfrm>
            <a:off x="3679371" y="1770241"/>
            <a:ext cx="4318000"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21085" y="2332453"/>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46145" y="2756006"/>
            <a:ext cx="3933371"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764498"/>
            <a:ext cx="11988799" cy="88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51416" y="4706488"/>
            <a:ext cx="3106056"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9606" y="5110734"/>
            <a:ext cx="12114078" cy="869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21085" y="6012200"/>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71321" y="3244896"/>
            <a:ext cx="193040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7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up)">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wipe(up)">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Effect transition="in" filter="wipe(up)">
                                      <p:cBhvr>
                                        <p:cTn id="55" dur="500"/>
                                        <p:tgtEl>
                                          <p:spTgt spid="1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2">
                                            <p:txEl>
                                              <p:pRg st="6" end="6"/>
                                            </p:txEl>
                                          </p:spTgt>
                                        </p:tgtEl>
                                        <p:attrNameLst>
                                          <p:attrName>style.visibility</p:attrName>
                                        </p:attrNameLst>
                                      </p:cBhvr>
                                      <p:to>
                                        <p:strVal val="visible"/>
                                      </p:to>
                                    </p:set>
                                    <p:animEffect transition="in" filter="wipe(up)">
                                      <p:cBhvr>
                                        <p:cTn id="68" dur="500"/>
                                        <p:tgtEl>
                                          <p:spTgt spid="12">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9" grpId="0" uiExpand="1" animBg="1"/>
      <p:bldP spid="14" grpId="0" uiExpand="1" animBg="1"/>
      <p:bldP spid="15" grpId="0" uiExpand="1" animBg="1"/>
      <p:bldP spid="16" grpId="0" uiExpand="1" animBg="1"/>
      <p:bldP spid="18" grpId="0" uiExpand="1" animBg="1"/>
      <p:bldP spid="19" grpId="0" uiExpand="1" animBg="1"/>
      <p:bldP spid="2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297543" y="174484"/>
            <a:ext cx="1159691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3200">
                <a:latin typeface="Times New Roman" panose="02020603050405020304" pitchFamily="18" charset="0"/>
                <a:cs typeface="Times New Roman" panose="02020603050405020304" pitchFamily="18" charset="0"/>
              </a:rPr>
              <a:t>Trình tự để viết một bức thư:</a:t>
            </a:r>
          </a:p>
          <a:p>
            <a:pPr algn="just"/>
            <a:r>
              <a:rPr lang="en-US" altLang="en-US" sz="3200">
                <a:latin typeface="Times New Roman" panose="02020603050405020304" pitchFamily="18" charset="0"/>
                <a:cs typeface="Times New Roman" panose="02020603050405020304" pitchFamily="18" charset="0"/>
              </a:rPr>
              <a:t>- Dòng đầu thư: nơi gửi, ngày…tháng…năm… </a:t>
            </a:r>
            <a:r>
              <a:rPr lang="en-US" altLang="en-US" sz="3200">
                <a:solidFill>
                  <a:srgbClr val="0070C0"/>
                </a:solidFill>
                <a:latin typeface="Times New Roman" panose="02020603050405020304" pitchFamily="18" charset="0"/>
                <a:cs typeface="Times New Roman" panose="02020603050405020304" pitchFamily="18" charset="0"/>
              </a:rPr>
              <a:t>(lùi vào 5 ô li)</a:t>
            </a:r>
          </a:p>
          <a:p>
            <a:pPr algn="just"/>
            <a:r>
              <a:rPr lang="en-US" altLang="en-US" sz="3200">
                <a:latin typeface="Times New Roman" panose="02020603050405020304" pitchFamily="18" charset="0"/>
                <a:cs typeface="Times New Roman" panose="02020603050405020304" pitchFamily="18" charset="0"/>
              </a:rPr>
              <a:t>- Lời xưng hô với người nhận thư (ông, bà, chú, bác…) (</a:t>
            </a:r>
            <a:r>
              <a:rPr lang="en-US" altLang="en-US" sz="3200">
                <a:solidFill>
                  <a:srgbClr val="0070C0"/>
                </a:solidFill>
                <a:latin typeface="Times New Roman" panose="02020603050405020304" pitchFamily="18" charset="0"/>
                <a:cs typeface="Times New Roman" panose="02020603050405020304" pitchFamily="18" charset="0"/>
              </a:rPr>
              <a:t>lùi vào 1 ô li)</a:t>
            </a:r>
          </a:p>
          <a:p>
            <a:pPr algn="just"/>
            <a:r>
              <a:rPr lang="en-US" altLang="en-US" sz="3200">
                <a:latin typeface="Times New Roman" panose="02020603050405020304" pitchFamily="18" charset="0"/>
                <a:cs typeface="Times New Roman" panose="02020603050405020304" pitchFamily="18" charset="0"/>
              </a:rPr>
              <a:t>- Nội dung thư:</a:t>
            </a:r>
          </a:p>
          <a:p>
            <a:pPr algn="just"/>
            <a:r>
              <a:rPr lang="en-US" altLang="en-US" sz="3200">
                <a:latin typeface="Times New Roman" panose="02020603050405020304" pitchFamily="18" charset="0"/>
                <a:cs typeface="Times New Roman" panose="02020603050405020304" pitchFamily="18" charset="0"/>
              </a:rPr>
              <a:t>+ Thăm hỏi sức khỏe người nhận thư</a:t>
            </a:r>
          </a:p>
          <a:p>
            <a:pPr algn="just"/>
            <a:r>
              <a:rPr lang="en-US" altLang="en-US" sz="3200">
                <a:latin typeface="Times New Roman" panose="02020603050405020304" pitchFamily="18" charset="0"/>
                <a:cs typeface="Times New Roman" panose="02020603050405020304" pitchFamily="18" charset="0"/>
              </a:rPr>
              <a:t>+ Báo tin cho người nhận thư biết về tình hình sức khỏe, việc học tập của mình và những người trong gia đình.</a:t>
            </a:r>
          </a:p>
          <a:p>
            <a:pPr algn="just"/>
            <a:r>
              <a:rPr lang="en-US" altLang="en-US" sz="3200">
                <a:latin typeface="Times New Roman" panose="02020603050405020304" pitchFamily="18" charset="0"/>
                <a:cs typeface="Times New Roman" panose="02020603050405020304" pitchFamily="18" charset="0"/>
              </a:rPr>
              <a:t>+ Lời chúc và hứa hẹn… </a:t>
            </a:r>
          </a:p>
          <a:p>
            <a:pPr algn="just"/>
            <a:r>
              <a:rPr lang="en-US" altLang="en-US" sz="3200">
                <a:latin typeface="Times New Roman" panose="02020603050405020304" pitchFamily="18" charset="0"/>
                <a:cs typeface="Times New Roman" panose="02020603050405020304" pitchFamily="18" charset="0"/>
              </a:rPr>
              <a:t>- Cuối thư: Lời chào, chữ kí và tên. </a:t>
            </a:r>
            <a:r>
              <a:rPr lang="en-US" altLang="en-US" sz="3200">
                <a:solidFill>
                  <a:srgbClr val="0070C0"/>
                </a:solidFill>
                <a:latin typeface="Times New Roman" panose="02020603050405020304" pitchFamily="18" charset="0"/>
                <a:cs typeface="Times New Roman" panose="02020603050405020304" pitchFamily="18" charset="0"/>
              </a:rPr>
              <a:t>(lùi vào 8 ô li)</a:t>
            </a: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0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297543" y="125523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3756431" y="4000815"/>
            <a:ext cx="4223657" cy="1896016"/>
          </a:xfrm>
          <a:prstGeom prst="horizontalScroll">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Thực hành viết thư</a:t>
            </a:r>
          </a:p>
        </p:txBody>
      </p:sp>
    </p:spTree>
    <p:extLst>
      <p:ext uri="{BB962C8B-B14F-4D97-AF65-F5344CB8AC3E}">
        <p14:creationId xmlns:p14="http://schemas.microsoft.com/office/powerpoint/2010/main" val="41044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09500515"/>
</p:tagLst>
</file>

<file path=ppt/tags/tag2.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1371</Words>
  <Application>Microsoft Office PowerPoint</Application>
  <PresentationFormat>Widescreen</PresentationFormat>
  <Paragraphs>103</Paragraphs>
  <Slides>18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Times New Roman</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Bài làm                                           Hà Nội, ngày 12/11/2021      Bà ngoại kính yêu của cháu!      (đoạn 1: hỏi thăm sức khỏe bà)      (đoạn 2: kể về bản thân và gia đình: sức khỏe, học tập)      (đoạn 3: kể về kỉ niệm)      (đoạn 4: lời chúc, lời hứa hẹn)                                                                Cháu của bà                                                                      Kí tên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12  PHÒNG GIÁO DỤC VÀ ĐÀO TẠO</dc:title>
  <dc:creator>PC</dc:creator>
  <cp:lastModifiedBy>ismail - [2010]</cp:lastModifiedBy>
  <cp:revision>58</cp:revision>
  <dcterms:created xsi:type="dcterms:W3CDTF">2021-09-09T07:24:41Z</dcterms:created>
  <dcterms:modified xsi:type="dcterms:W3CDTF">2021-11-12T03:28:22Z</dcterms:modified>
</cp:coreProperties>
</file>