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1" r:id="rId3"/>
    <p:sldId id="263" r:id="rId4"/>
    <p:sldId id="295" r:id="rId5"/>
    <p:sldId id="287" r:id="rId6"/>
    <p:sldId id="275" r:id="rId7"/>
    <p:sldId id="274" r:id="rId8"/>
    <p:sldId id="276" r:id="rId9"/>
    <p:sldId id="260" r:id="rId10"/>
    <p:sldId id="264" r:id="rId11"/>
    <p:sldId id="283" r:id="rId12"/>
    <p:sldId id="279" r:id="rId13"/>
    <p:sldId id="289" r:id="rId14"/>
    <p:sldId id="296" r:id="rId15"/>
    <p:sldId id="290" r:id="rId16"/>
    <p:sldId id="266" r:id="rId17"/>
    <p:sldId id="291" r:id="rId18"/>
    <p:sldId id="292" r:id="rId19"/>
    <p:sldId id="294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FEB4-12F2-4971-AAEA-B8C933F87399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D5E2-6333-4674-BB32-A2DF990783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003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b="1" dirty="0" smtClean="0"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24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KỂ: CHÀNG TRAI LÀNG PHÙ ỦNG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0858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3393" y="205223"/>
            <a:ext cx="11747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8605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0726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750585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2965668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1" y="1543051"/>
            <a:ext cx="3986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3" y="1143000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938" y="2495550"/>
            <a:ext cx="4204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81024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711297"/>
            <a:ext cx="740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096" y="389292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651" y="1389757"/>
            <a:ext cx="8423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4996" y="1057201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400" b="1" dirty="0">
                <a:latin typeface="Times New Roman" pitchFamily="18" charset="0"/>
              </a:rPr>
              <a:t>   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bên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vệ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6200" y="1739848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</a:t>
            </a:r>
            <a:r>
              <a:rPr lang="en-US" altLang="vi-VN" sz="2400" b="1" dirty="0" err="1" smtClean="0">
                <a:latin typeface="Times New Roman" pitchFamily="18" charset="0"/>
              </a:rPr>
              <a:t>Quân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lính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vì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mê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không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ý </a:t>
            </a:r>
            <a:r>
              <a:rPr lang="en-US" altLang="vi-VN" sz="2400" b="1" dirty="0" err="1">
                <a:latin typeface="Times New Roman" pitchFamily="18" charset="0"/>
              </a:rPr>
              <a:t>thấy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kiệu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Trần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đã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Quân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giận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dữ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tỉnh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ra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dời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khỏi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chỗ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5578" y="353322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 </a:t>
            </a:r>
            <a:r>
              <a:rPr lang="en-US" altLang="vi-VN" sz="2400" b="1" dirty="0" err="1" smtClean="0">
                <a:latin typeface="Times New Roman" pitchFamily="18" charset="0"/>
              </a:rPr>
              <a:t>Trần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đô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vì</a:t>
            </a:r>
            <a:r>
              <a:rPr lang="en-US" altLang="vi-VN" sz="2400" b="1" dirty="0" smtClean="0">
                <a:latin typeface="Times New Roman" pitchFamily="18" charset="0"/>
              </a:rPr>
              <a:t>: </a:t>
            </a:r>
            <a:r>
              <a:rPr lang="en-US" altLang="vi-VN" sz="2400" b="1" dirty="0" err="1" smtClean="0">
                <a:latin typeface="Times New Roman" pitchFamily="18" charset="0"/>
              </a:rPr>
              <a:t>Ông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trọng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giàu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lòng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yêu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tài</a:t>
            </a:r>
            <a:r>
              <a:rPr lang="en-US" altLang="vi-VN" sz="2400" b="1" dirty="0" smtClean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nghĩ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nỗi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máu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vẫn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chẳng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biết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đau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nói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rất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trôi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phép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dùng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binh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714500" y="3429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.VnTimeH" panose="020B7200000000000000" pitchFamily="34" charset="0"/>
              </a:rPr>
              <a:t>tiªu chÝ nhËn xÐt: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14450" y="971550"/>
            <a:ext cx="66865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700" i="1" dirty="0">
                <a:solidFill>
                  <a:srgbClr val="0000FF"/>
                </a:solidFill>
              </a:rPr>
              <a:t>-</a:t>
            </a:r>
            <a:r>
              <a:rPr lang="en-US" altLang="en-US" sz="2700" b="1" i="1" dirty="0" err="1"/>
              <a:t>Néi</a:t>
            </a:r>
            <a:r>
              <a:rPr lang="en-US" altLang="en-US" sz="2700" b="1" i="1" dirty="0"/>
              <a:t> dung:</a:t>
            </a:r>
            <a:r>
              <a:rPr lang="en-US" altLang="en-US" sz="2700" i="1" dirty="0">
                <a:solidFill>
                  <a:srgbClr val="0000FF"/>
                </a:solidFill>
              </a:rPr>
              <a:t> KÓ </a:t>
            </a:r>
            <a:r>
              <a:rPr lang="en-US" altLang="en-US" sz="2700" i="1" dirty="0" err="1">
                <a:solidFill>
                  <a:srgbClr val="0000FF"/>
                </a:solidFill>
              </a:rPr>
              <a:t>cã</a:t>
            </a:r>
            <a:r>
              <a:rPr lang="en-US" altLang="en-US" sz="2700" i="1" dirty="0">
                <a:solidFill>
                  <a:srgbClr val="0000FF"/>
                </a:solidFill>
              </a:rPr>
              <a:t> ®ñ ý, ®</a:t>
            </a:r>
            <a:r>
              <a:rPr lang="en-US" altLang="en-US" sz="2700" i="1" dirty="0" err="1">
                <a:solidFill>
                  <a:srgbClr val="0000FF"/>
                </a:solidFill>
              </a:rPr>
              <a:t>óng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tr×nh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tù</a:t>
            </a:r>
            <a:r>
              <a:rPr lang="en-US" altLang="en-US" sz="2700" i="1" dirty="0">
                <a:solidFill>
                  <a:srgbClr val="0000FF"/>
                </a:solidFill>
              </a:rPr>
              <a:t>  </a:t>
            </a:r>
            <a:r>
              <a:rPr lang="en-US" altLang="en-US" sz="2700" i="1" dirty="0" err="1">
                <a:solidFill>
                  <a:srgbClr val="0000FF"/>
                </a:solidFill>
              </a:rPr>
              <a:t>kh«ng</a:t>
            </a:r>
            <a:r>
              <a:rPr lang="en-US" altLang="en-US" sz="2700" i="1" dirty="0">
                <a:solidFill>
                  <a:srgbClr val="0000FF"/>
                </a:solidFill>
              </a:rPr>
              <a:t>?</a:t>
            </a:r>
            <a:br>
              <a:rPr lang="en-US" altLang="en-US" sz="2700" i="1" dirty="0">
                <a:solidFill>
                  <a:srgbClr val="0000FF"/>
                </a:solidFill>
              </a:rPr>
            </a:br>
            <a:r>
              <a:rPr lang="en-US" altLang="en-US" sz="2700" i="1" dirty="0">
                <a:solidFill>
                  <a:srgbClr val="0000FF"/>
                </a:solidFill>
              </a:rPr>
              <a:t/>
            </a:r>
            <a:br>
              <a:rPr lang="en-US" altLang="en-US" sz="2700" i="1" dirty="0">
                <a:solidFill>
                  <a:srgbClr val="0000FF"/>
                </a:solidFill>
              </a:rPr>
            </a:br>
            <a:r>
              <a:rPr lang="en-US" altLang="en-US" sz="2700" i="1" dirty="0">
                <a:solidFill>
                  <a:srgbClr val="0000FF"/>
                </a:solidFill>
              </a:rPr>
              <a:t>-</a:t>
            </a:r>
            <a:r>
              <a:rPr lang="en-US" altLang="en-US" sz="2700" b="1" i="1" dirty="0" err="1"/>
              <a:t>DiÔn</a:t>
            </a:r>
            <a:r>
              <a:rPr lang="en-US" altLang="en-US" sz="2700" b="1" i="1" dirty="0"/>
              <a:t> ®¹t: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Nãi</a:t>
            </a:r>
            <a:r>
              <a:rPr lang="en-US" altLang="en-US" sz="2700" i="1" dirty="0">
                <a:solidFill>
                  <a:srgbClr val="0000FF"/>
                </a:solidFill>
              </a:rPr>
              <a:t> ®· </a:t>
            </a:r>
            <a:r>
              <a:rPr lang="en-US" altLang="en-US" sz="2700" i="1" dirty="0" err="1">
                <a:solidFill>
                  <a:srgbClr val="0000FF"/>
                </a:solidFill>
              </a:rPr>
              <a:t>thµnh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c©u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</a:rPr>
              <a:t>ch­ưa</a:t>
            </a:r>
            <a:r>
              <a:rPr lang="en-US" altLang="en-US" sz="2700" i="1" dirty="0" smtClean="0">
                <a:solidFill>
                  <a:srgbClr val="0000FF"/>
                </a:solidFill>
              </a:rPr>
              <a:t>? </a:t>
            </a:r>
            <a:r>
              <a:rPr lang="en-US" altLang="en-US" sz="2700" i="1" dirty="0" err="1">
                <a:solidFill>
                  <a:srgbClr val="0000FF"/>
                </a:solidFill>
              </a:rPr>
              <a:t>Dïng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tõ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cã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phï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hîp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kh«ng</a:t>
            </a:r>
            <a:r>
              <a:rPr lang="en-US" altLang="en-US" sz="2700" i="1" dirty="0">
                <a:solidFill>
                  <a:srgbClr val="0000FF"/>
                </a:solidFill>
              </a:rPr>
              <a:t>?§· </a:t>
            </a:r>
            <a:r>
              <a:rPr lang="en-US" altLang="en-US" sz="2700" i="1" dirty="0" err="1">
                <a:solidFill>
                  <a:srgbClr val="0000FF"/>
                </a:solidFill>
              </a:rPr>
              <a:t>biÕt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kÓ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b»ng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lêi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cña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m×nh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</a:rPr>
              <a:t>ch­ưa</a:t>
            </a:r>
            <a:r>
              <a:rPr lang="en-US" altLang="en-US" sz="2700" i="1" dirty="0" smtClean="0">
                <a:solidFill>
                  <a:srgbClr val="0000FF"/>
                </a:solidFill>
              </a:rPr>
              <a:t>?</a:t>
            </a:r>
            <a:r>
              <a:rPr lang="en-US" altLang="en-US" sz="2700" i="1" dirty="0">
                <a:solidFill>
                  <a:srgbClr val="0000FF"/>
                </a:solidFill>
              </a:rPr>
              <a:t/>
            </a:r>
            <a:br>
              <a:rPr lang="en-US" altLang="en-US" sz="2700" i="1" dirty="0">
                <a:solidFill>
                  <a:srgbClr val="0000FF"/>
                </a:solidFill>
              </a:rPr>
            </a:br>
            <a:r>
              <a:rPr lang="en-US" altLang="en-US" sz="2700" i="1" dirty="0">
                <a:solidFill>
                  <a:srgbClr val="0000FF"/>
                </a:solidFill>
              </a:rPr>
              <a:t/>
            </a:r>
            <a:br>
              <a:rPr lang="en-US" altLang="en-US" sz="2700" i="1" dirty="0">
                <a:solidFill>
                  <a:srgbClr val="0000FF"/>
                </a:solidFill>
              </a:rPr>
            </a:br>
            <a:r>
              <a:rPr lang="en-US" altLang="en-US" sz="2700" b="1" i="1" dirty="0"/>
              <a:t>-</a:t>
            </a:r>
            <a:r>
              <a:rPr lang="en-US" altLang="en-US" sz="2700" b="1" i="1" dirty="0" err="1"/>
              <a:t>C¸ch</a:t>
            </a:r>
            <a:r>
              <a:rPr lang="en-US" altLang="en-US" sz="2700" b="1" i="1" dirty="0"/>
              <a:t> </a:t>
            </a:r>
            <a:r>
              <a:rPr lang="en-US" altLang="en-US" sz="2700" b="1" i="1" dirty="0" err="1"/>
              <a:t>thÓ</a:t>
            </a:r>
            <a:r>
              <a:rPr lang="en-US" altLang="en-US" sz="2700" b="1" i="1" dirty="0"/>
              <a:t> </a:t>
            </a:r>
            <a:r>
              <a:rPr lang="en-US" altLang="en-US" sz="2700" b="1" i="1" dirty="0" err="1"/>
              <a:t>hiÖn</a:t>
            </a:r>
            <a:r>
              <a:rPr lang="en-US" altLang="en-US" sz="2700" b="1" i="1" dirty="0"/>
              <a:t>:</a:t>
            </a:r>
            <a:r>
              <a:rPr lang="en-US" altLang="en-US" sz="2700" i="1" dirty="0">
                <a:solidFill>
                  <a:srgbClr val="0000FF"/>
                </a:solidFill>
              </a:rPr>
              <a:t> §· </a:t>
            </a:r>
            <a:r>
              <a:rPr lang="en-US" altLang="en-US" sz="2700" i="1" dirty="0" err="1">
                <a:solidFill>
                  <a:srgbClr val="0000FF"/>
                </a:solidFill>
              </a:rPr>
              <a:t>phï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hîp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víi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tõng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nh©n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vËt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</a:rPr>
              <a:t>ch­ưa</a:t>
            </a:r>
            <a:r>
              <a:rPr lang="en-US" altLang="en-US" sz="2700" i="1" dirty="0" smtClean="0">
                <a:solidFill>
                  <a:srgbClr val="0000FF"/>
                </a:solidFill>
              </a:rPr>
              <a:t>? </a:t>
            </a:r>
            <a:r>
              <a:rPr lang="en-US" altLang="en-US" sz="2700" i="1" dirty="0" err="1">
                <a:solidFill>
                  <a:srgbClr val="0000FF"/>
                </a:solidFill>
              </a:rPr>
              <a:t>Cã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tù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nhiªn</a:t>
            </a:r>
            <a:r>
              <a:rPr lang="en-US" altLang="en-US" sz="2700" i="1" dirty="0">
                <a:solidFill>
                  <a:srgbClr val="0000FF"/>
                </a:solidFill>
              </a:rPr>
              <a:t> </a:t>
            </a:r>
            <a:r>
              <a:rPr lang="en-US" altLang="en-US" sz="2700" i="1" dirty="0" err="1">
                <a:solidFill>
                  <a:srgbClr val="0000FF"/>
                </a:solidFill>
              </a:rPr>
              <a:t>kh«ng</a:t>
            </a:r>
            <a:r>
              <a:rPr lang="en-US" altLang="en-US" sz="2700" i="1" dirty="0">
                <a:solidFill>
                  <a:srgbClr val="0000FF"/>
                </a:solidFill>
              </a:rPr>
              <a:t>?  </a:t>
            </a:r>
            <a:endParaRPr lang="en-US" alt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1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6"/>
          <p:cNvSpPr>
            <a:spLocks noChangeArrowheads="1" noChangeShapeType="1" noTextEdit="1"/>
          </p:cNvSpPr>
          <p:nvPr/>
        </p:nvSpPr>
        <p:spPr bwMode="auto">
          <a:xfrm>
            <a:off x="1524000" y="2190750"/>
            <a:ext cx="5791200" cy="1643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6421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HS </a:t>
            </a:r>
            <a:r>
              <a:rPr lang="en-US" sz="27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kể</a:t>
            </a:r>
            <a:r>
              <a:rPr lang="en-US" sz="27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chuyện</a:t>
            </a:r>
            <a:r>
              <a:rPr lang="en-US" sz="27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trước</a:t>
            </a:r>
            <a:r>
              <a:rPr lang="en-US" sz="27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lớp</a:t>
            </a:r>
            <a:endParaRPr lang="en-US" sz="27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9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429000" y="3429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latin typeface=".VnTimeH" panose="020B7200000000000000" pitchFamily="34" charset="0"/>
              </a:rPr>
              <a:t>ý nghÜa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600200" y="1085850"/>
            <a:ext cx="61722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C©u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chuyÖn</a:t>
            </a:r>
            <a:r>
              <a:rPr lang="en-US" altLang="en-US" sz="3300" i="1" dirty="0">
                <a:solidFill>
                  <a:srgbClr val="0000FF"/>
                </a:solidFill>
              </a:rPr>
              <a:t> ca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ngîi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vÞ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 smtClean="0">
                <a:solidFill>
                  <a:srgbClr val="0000FF"/>
                </a:solidFill>
              </a:rPr>
              <a:t>t­ưíng</a:t>
            </a:r>
            <a:r>
              <a:rPr lang="en-US" altLang="en-US" sz="3300" i="1" dirty="0" smtClean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giái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thêi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TrÇn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giµu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lßng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yªu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 smtClean="0">
                <a:solidFill>
                  <a:srgbClr val="0000FF"/>
                </a:solidFill>
              </a:rPr>
              <a:t>n­ưíc</a:t>
            </a:r>
            <a:r>
              <a:rPr lang="en-US" altLang="en-US" sz="3300" i="1" dirty="0">
                <a:solidFill>
                  <a:srgbClr val="0000FF"/>
                </a:solidFill>
              </a:rPr>
              <a:t>. ¤ng lµ Ph¹m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Ngò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L·o</a:t>
            </a:r>
            <a:r>
              <a:rPr lang="en-US" altLang="en-US" sz="3300" i="1" dirty="0">
                <a:solidFill>
                  <a:srgbClr val="0000FF"/>
                </a:solidFill>
              </a:rPr>
              <a:t>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2521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272" y="2600325"/>
            <a:ext cx="3978728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653"/>
            <a:ext cx="3962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71750"/>
            <a:ext cx="3575957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3768144" cy="2385654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48600" y="209550"/>
            <a:ext cx="1447800" cy="20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thê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800000"/>
                </a:solidFill>
                <a:latin typeface=".VnTime" panose="020B7200000000000000" pitchFamily="34" charset="0"/>
              </a:rPr>
              <a:t>t­ưíng</a:t>
            </a:r>
            <a:r>
              <a:rPr lang="en-US" altLang="en-US" sz="2400" b="1" i="1" dirty="0" smtClean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Ph¹m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Ngò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L·o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t¹i x·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43" y="3552825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LÔ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héi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600200" y="34290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00200" y="1257300"/>
            <a:ext cx="548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  <a:t>b. V× sao qu©n lÝnh ®©m gi¸o vµo ®ïi chµng trai?</a:t>
            </a:r>
            <a:b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</a:br>
            <a: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  <a:t>c. V× sao TrÇn H­ng §¹o ®­a chµng trai vÒ kinh ®«?</a:t>
            </a:r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085850" y="4689873"/>
            <a:ext cx="6915150" cy="453628"/>
            <a:chOff x="-48" y="3888"/>
            <a:chExt cx="5808" cy="621"/>
          </a:xfrm>
        </p:grpSpPr>
        <p:pic>
          <p:nvPicPr>
            <p:cNvPr id="12294" name="Picture 8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9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0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1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2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3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9334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14500" y="28575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 </a:t>
            </a:r>
            <a:r>
              <a:rPr lang="en-US" altLang="en-US" sz="3300" b="1" i="1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n-US" altLang="en-US" sz="33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33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00200" y="857250"/>
            <a:ext cx="6000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rgbClr val="660066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b. V× sao qu©n lÝnh ®©m gi¸o vµo ®ïi chµng trai?</a:t>
            </a:r>
            <a:r>
              <a:rPr lang="en-US" altLang="en-US" sz="2100" b="1" i="1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21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0" y="10858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57350" y="177165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    Chµng trai m¶i mª ®an sät kh«ng nhËn thÊy kiÖu cña TrÇn H­ng §¹o ®· ®Õn. Qu©n më ®­êng giËn d÷ lÊy gi¸o ®©m vµo ®ïi ®Ó chµng trai tØnh ra mµ rêi khái chç ngåi.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3829050"/>
            <a:ext cx="600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TrÇn H­ng §¹o ®­a chµng trai vÒ kinh ®« v× mÕn träng chµng trai giµu lßng yªu n­íc vµ cã tµi.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00200" y="3028950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>
                <a:solidFill>
                  <a:schemeClr val="tx2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c. V× sao TrÇn H­ng §¹o ®­a chµng trai vÒ kinh ®«?</a:t>
            </a:r>
            <a:r>
              <a:rPr lang="en-US" altLang="en-US" sz="3300" b="1" i="1">
                <a:solidFill>
                  <a:srgbClr val="000066"/>
                </a:solidFill>
              </a:rPr>
              <a:t/>
            </a:r>
            <a:br>
              <a:rPr lang="en-US" altLang="en-US" sz="3300" b="1" i="1">
                <a:solidFill>
                  <a:srgbClr val="000066"/>
                </a:solidFill>
              </a:rPr>
            </a:br>
            <a:r>
              <a:rPr lang="en-US" altLang="en-US" sz="2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371600" y="32575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669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  <p:bldP spid="9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543300" y="34290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300" b="1">
                <a:solidFill>
                  <a:srgbClr val="FF0000"/>
                </a:solidFill>
                <a:latin typeface=".VnTimeH" panose="020B7200000000000000" pitchFamily="34" charset="0"/>
              </a:rPr>
              <a:t>DÆn dß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14500" y="1028701"/>
            <a:ext cx="5772150" cy="22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50">
                <a:solidFill>
                  <a:srgbClr val="000099"/>
                </a:solidFill>
              </a:rPr>
              <a:t>KÓ l¹i c©u chuyÖn.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4050">
                <a:solidFill>
                  <a:srgbClr val="000099"/>
                </a:solidFill>
              </a:rPr>
              <a:t>- ChuÈn bÞ bµi TËp lµm v¨n “ B¸o c¸o ho¹t ®éng”.</a:t>
            </a:r>
          </a:p>
        </p:txBody>
      </p:sp>
      <p:pic>
        <p:nvPicPr>
          <p:cNvPr id="15365" name="Picture 48" descr="gard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3350"/>
            <a:ext cx="290631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8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35" y="3895725"/>
            <a:ext cx="305038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4895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-5596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62100" y="315517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52400" y="74295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317915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cjw00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066800" y="514350"/>
            <a:ext cx="73152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Xin chân thành cảm ơn.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3" dist="53882" dir="13500000">
                  <a:srgbClr val="FFFF66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05000" y="177165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kumimoji="0" lang="en-US" sz="22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2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(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“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2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0573" y="2082186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0726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750585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066800" y="1481659"/>
            <a:ext cx="280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Giäng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kÓ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2217452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Ng­ưêi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dÉn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chuyÖn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76200" y="321071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Giäng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nh©n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vËt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0" y="3861644"/>
            <a:ext cx="5486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100" b="1" i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H­ưng</a:t>
            </a:r>
            <a:r>
              <a:rPr lang="en-US" altLang="en-US" sz="2100" b="1" i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§¹o </a:t>
            </a:r>
            <a:r>
              <a:rPr lang="en-US" altLang="en-US" sz="2100" b="1" i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V­ư¬ng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: Ng¹c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nhiªn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mµ </a:t>
            </a:r>
            <a:endParaRPr lang="en-US" altLang="en-US" sz="2100" b="1" i="1" dirty="0" smtClean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100" b="1" i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dâng</a:t>
            </a:r>
            <a:r>
              <a:rPr lang="en-US" altLang="en-US" sz="2100" b="1" i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d¹c.</a:t>
            </a: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0" y="4375994"/>
            <a:ext cx="371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tèn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lÔ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phÐp</a:t>
            </a:r>
            <a:r>
              <a:rPr lang="en-US" altLang="en-US" sz="2100" b="1" i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r>
              <a:rPr lang="en-US" altLang="en-US" sz="1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57150" y="2822296"/>
            <a:ext cx="2971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ChËm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r·i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, thong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¶.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72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257300" y="1257300"/>
            <a:ext cx="2228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800000"/>
                </a:solidFill>
                <a:latin typeface=".VnTime" panose="020B7200000000000000" pitchFamily="34" charset="0"/>
              </a:rPr>
              <a:t>- TrÇn </a:t>
            </a:r>
            <a:r>
              <a:rPr lang="en-US" altLang="en-US" sz="1800" b="1" i="1" smtClean="0">
                <a:solidFill>
                  <a:srgbClr val="800000"/>
                </a:solidFill>
                <a:latin typeface=".VnTime" panose="020B7200000000000000" pitchFamily="34" charset="0"/>
              </a:rPr>
              <a:t>H­ưng </a:t>
            </a:r>
            <a:r>
              <a:rPr lang="en-US" altLang="en-US" sz="1800" b="1" i="1">
                <a:solidFill>
                  <a:srgbClr val="800000"/>
                </a:solidFill>
                <a:latin typeface=".VnTime" panose="020B7200000000000000" pitchFamily="34" charset="0"/>
              </a:rPr>
              <a:t>§¹o.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43000" y="1771650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rgbClr val="80000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18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80000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1800" b="1" i="1" dirty="0" smtClean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lÝnh</a:t>
            </a:r>
            <a:r>
              <a:rPr lang="en-US" altLang="en-US" sz="1800" b="1" i="1" dirty="0">
                <a:solidFill>
                  <a:srgbClr val="8000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143000" y="211455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>
                <a:solidFill>
                  <a:srgbClr val="800000"/>
                </a:solidFill>
                <a:latin typeface=".VnTime" panose="020B7200000000000000" pitchFamily="34" charset="0"/>
              </a:rPr>
              <a:t>- Chµng trai.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314450" y="400050"/>
            <a:ext cx="6686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i="1">
                <a:solidFill>
                  <a:srgbClr val="800000"/>
                </a:solidFill>
                <a:latin typeface=".VnTime" panose="020B7200000000000000" pitchFamily="34" charset="0"/>
              </a:rPr>
              <a:t>Bµi tËp 1: Nghe vµ kÓ l¹i c©u chuyÖn “ Chµng trai lµng Phï </a:t>
            </a:r>
            <a:r>
              <a:rPr lang="en-US" altLang="en-US" sz="2700" b="1" i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700" b="1" i="1">
                <a:solidFill>
                  <a:srgbClr val="800000"/>
                </a:solidFill>
                <a:latin typeface=".VnTime" panose="020B7200000000000000" pitchFamily="34" charset="0"/>
              </a:rPr>
              <a:t>ng”.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714500" y="914400"/>
            <a:ext cx="514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rgbClr val="0000FF"/>
                </a:solidFill>
              </a:rPr>
              <a:t>+ Trong truyÖn  cã nh÷ng nh©n vËt nµo?</a:t>
            </a:r>
          </a:p>
        </p:txBody>
      </p:sp>
      <p:pic>
        <p:nvPicPr>
          <p:cNvPr id="11280" name="Picture 16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14450"/>
            <a:ext cx="48577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04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8153400" y="2800350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912</Words>
  <Application>Microsoft Office PowerPoint</Application>
  <PresentationFormat>On-screen Show (16:9)</PresentationFormat>
  <Paragraphs>77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.VnTimeH</vt:lpstr>
      <vt:lpstr>Arial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HH</cp:lastModifiedBy>
  <cp:revision>153</cp:revision>
  <dcterms:created xsi:type="dcterms:W3CDTF">2018-12-30T09:03:54Z</dcterms:created>
  <dcterms:modified xsi:type="dcterms:W3CDTF">2022-01-10T03:47:29Z</dcterms:modified>
</cp:coreProperties>
</file>