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 id="2147483819" r:id="rId3"/>
    <p:sldMasterId id="2147483844" r:id="rId4"/>
  </p:sldMasterIdLst>
  <p:notesMasterIdLst>
    <p:notesMasterId r:id="rId32"/>
  </p:notesMasterIdLst>
  <p:sldIdLst>
    <p:sldId id="381" r:id="rId5"/>
    <p:sldId id="385" r:id="rId6"/>
    <p:sldId id="374" r:id="rId7"/>
    <p:sldId id="375" r:id="rId8"/>
    <p:sldId id="261" r:id="rId9"/>
    <p:sldId id="394" r:id="rId10"/>
    <p:sldId id="403" r:id="rId11"/>
    <p:sldId id="387" r:id="rId12"/>
    <p:sldId id="391" r:id="rId13"/>
    <p:sldId id="402" r:id="rId14"/>
    <p:sldId id="346" r:id="rId15"/>
    <p:sldId id="389" r:id="rId16"/>
    <p:sldId id="395" r:id="rId17"/>
    <p:sldId id="396" r:id="rId18"/>
    <p:sldId id="398" r:id="rId19"/>
    <p:sldId id="382" r:id="rId20"/>
    <p:sldId id="404" r:id="rId21"/>
    <p:sldId id="307" r:id="rId22"/>
    <p:sldId id="361" r:id="rId23"/>
    <p:sldId id="362" r:id="rId24"/>
    <p:sldId id="363" r:id="rId25"/>
    <p:sldId id="349" r:id="rId26"/>
    <p:sldId id="373" r:id="rId27"/>
    <p:sldId id="383" r:id="rId28"/>
    <p:sldId id="377" r:id="rId29"/>
    <p:sldId id="378" r:id="rId30"/>
    <p:sldId id="37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FF0000"/>
    <a:srgbClr val="FFFFCC"/>
    <a:srgbClr val="006600"/>
    <a:srgbClr val="FFFF66"/>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4646" autoAdjust="0"/>
  </p:normalViewPr>
  <p:slideViewPr>
    <p:cSldViewPr>
      <p:cViewPr varScale="1">
        <p:scale>
          <a:sx n="70" d="100"/>
          <a:sy n="70" d="100"/>
        </p:scale>
        <p:origin x="84"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t>24/01/2022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EE8AD9-828A-44CA-B978-894357B140FF}" type="slidenum">
              <a:rPr lang="en-US" altLang="en-US" smtClean="0"/>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2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37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32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6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031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046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78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6356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131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01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98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785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395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77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92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56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1856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319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0622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99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27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162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79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8636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2521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249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3497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3344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49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7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927241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8974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066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788658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596810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8" name="Footer Placeholder 7"/>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782336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4" name="Footer Placeholder 3"/>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374102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54222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67509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843762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798370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6579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18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748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223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69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91163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10826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199182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792" r:id="rId13"/>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0755582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31.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6.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1.xml"/><Relationship Id="rId1" Type="http://schemas.openxmlformats.org/officeDocument/2006/relationships/slideLayout" Target="../slideLayouts/slideLayout26.xml"/><Relationship Id="rId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304800" y="304800"/>
            <a:ext cx="8946232" cy="2839239"/>
          </a:xfrm>
          <a:prstGeom prst="rect">
            <a:avLst/>
          </a:prstGeom>
          <a:noFill/>
        </p:spPr>
        <p:txBody>
          <a:bodyPr wrap="none" lIns="68580" tIns="34290" rIns="68580" bIns="34290">
            <a:spAutoFit/>
            <a:scene3d>
              <a:camera prst="orthographicFront"/>
              <a:lightRig rig="threePt" dir="t"/>
            </a:scene3d>
            <a:sp3d extrusionH="57150">
              <a:bevelT w="38100" h="38100"/>
            </a:sp3d>
          </a:bodyPr>
          <a:lstStyle/>
          <a:p>
            <a:pPr algn="ctr" defTabSz="685800" eaLnBrk="1" hangingPunct="1"/>
            <a:r>
              <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CHÀO MỪNG CÁC</a:t>
            </a:r>
            <a:r>
              <a:rPr lang="en-US"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EM</a:t>
            </a:r>
            <a:endPar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endParaRPr>
          </a:p>
          <a:p>
            <a:pPr algn="ctr" defTabSz="685800" eaLnBrk="1" hangingPunct="1"/>
            <a:r>
              <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ĐẾN VỚI TIẾT HỌC</a:t>
            </a:r>
          </a:p>
          <a:p>
            <a:pPr algn="ctr" defTabSz="685800" eaLnBrk="1" hangingPunct="1"/>
            <a:r>
              <a:rPr lang="vi-VN"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TẬP ĐỌC – KỂ CHUYỆN</a:t>
            </a:r>
            <a:endParaRPr lang="en-US" sz="60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078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304800"/>
            <a:ext cx="3962400" cy="1077218"/>
          </a:xfrm>
          <a:prstGeom prst="rect">
            <a:avLst/>
          </a:prstGeom>
          <a:noFill/>
        </p:spPr>
        <p:txBody>
          <a:bodyPr wrap="square" rtlCol="0">
            <a:spAutoFit/>
          </a:bodyPr>
          <a:lstStyle/>
          <a:p>
            <a:r>
              <a:rPr lang="en-US" dirty="0"/>
              <a:t>                     </a:t>
            </a:r>
            <a:r>
              <a:rPr lang="en-US" sz="3200" dirty="0" err="1"/>
              <a:t>Tập</a:t>
            </a:r>
            <a:r>
              <a:rPr lang="en-US" sz="3200" dirty="0"/>
              <a:t> </a:t>
            </a:r>
            <a:r>
              <a:rPr lang="en-US" sz="3200" dirty="0" err="1"/>
              <a:t>đọc</a:t>
            </a:r>
            <a:endParaRPr lang="en-US" sz="3200" dirty="0"/>
          </a:p>
          <a:p>
            <a:r>
              <a:rPr lang="en-US" sz="3200" dirty="0"/>
              <a:t>   Ở </a:t>
            </a:r>
            <a:r>
              <a:rPr lang="en-US" sz="3200" dirty="0" err="1"/>
              <a:t>lại</a:t>
            </a:r>
            <a:r>
              <a:rPr lang="en-US" sz="3200" dirty="0"/>
              <a:t> </a:t>
            </a:r>
            <a:r>
              <a:rPr lang="en-US" sz="3200" dirty="0" err="1"/>
              <a:t>vơi</a:t>
            </a:r>
            <a:r>
              <a:rPr lang="en-US" sz="3200" dirty="0"/>
              <a:t> </a:t>
            </a:r>
            <a:r>
              <a:rPr lang="en-US" sz="3200" dirty="0" err="1"/>
              <a:t>chiến</a:t>
            </a:r>
            <a:r>
              <a:rPr lang="en-US" sz="3200" dirty="0"/>
              <a:t> </a:t>
            </a:r>
            <a:r>
              <a:rPr lang="en-US" sz="3200" dirty="0" err="1"/>
              <a:t>khu</a:t>
            </a:r>
            <a:r>
              <a:rPr lang="en-US" sz="3200" dirty="0"/>
              <a:t> </a:t>
            </a:r>
          </a:p>
        </p:txBody>
      </p:sp>
      <p:sp>
        <p:nvSpPr>
          <p:cNvPr id="5" name="Line 15"/>
          <p:cNvSpPr>
            <a:spLocks noChangeShapeType="1"/>
          </p:cNvSpPr>
          <p:nvPr/>
        </p:nvSpPr>
        <p:spPr bwMode="auto">
          <a:xfrm>
            <a:off x="6210300" y="1613848"/>
            <a:ext cx="38100" cy="4132262"/>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37070" y="1664043"/>
            <a:ext cx="6058930" cy="4031873"/>
          </a:xfrm>
          <a:prstGeom prst="rect">
            <a:avLst/>
          </a:prstGeom>
          <a:noFill/>
        </p:spPr>
        <p:txBody>
          <a:bodyPr wrap="square" rtlCol="0">
            <a:spAutoFit/>
          </a:bodyPr>
          <a:lstStyle/>
          <a:p>
            <a:r>
              <a:rPr lang="en-US" sz="2400" dirty="0" err="1"/>
              <a:t>Luyện</a:t>
            </a:r>
            <a:r>
              <a:rPr lang="en-US" sz="2400" dirty="0"/>
              <a:t> </a:t>
            </a:r>
            <a:r>
              <a:rPr lang="en-US" sz="2400" dirty="0" err="1"/>
              <a:t>đọc</a:t>
            </a:r>
            <a:endParaRPr lang="en-US" sz="2400" dirty="0"/>
          </a:p>
          <a:p>
            <a:r>
              <a:rPr lang="en-US" sz="2400" dirty="0"/>
              <a:t>   </a:t>
            </a:r>
            <a:r>
              <a:rPr lang="en-US" sz="2400" dirty="0" err="1"/>
              <a:t>Từ</a:t>
            </a:r>
            <a:r>
              <a:rPr lang="en-US" sz="2400" dirty="0"/>
              <a:t> </a:t>
            </a:r>
            <a:r>
              <a:rPr lang="en-US" sz="2400" dirty="0" err="1"/>
              <a:t>khó</a:t>
            </a:r>
            <a:r>
              <a:rPr lang="en-US" sz="2400" dirty="0"/>
              <a:t> </a:t>
            </a:r>
          </a:p>
          <a:p>
            <a:r>
              <a:rPr lang="en-US" sz="2400" dirty="0" err="1"/>
              <a:t>Trìu</a:t>
            </a:r>
            <a:r>
              <a:rPr lang="en-US" sz="2400" dirty="0"/>
              <a:t> </a:t>
            </a:r>
            <a:r>
              <a:rPr lang="en-US" sz="2400" dirty="0" err="1"/>
              <a:t>mến</a:t>
            </a:r>
            <a:r>
              <a:rPr lang="en-US" sz="2400" dirty="0"/>
              <a:t>, </a:t>
            </a:r>
            <a:r>
              <a:rPr lang="en-US" sz="2400" dirty="0" err="1"/>
              <a:t>dịu</a:t>
            </a:r>
            <a:r>
              <a:rPr lang="en-US" sz="2400" dirty="0"/>
              <a:t> </a:t>
            </a:r>
            <a:r>
              <a:rPr lang="en-US" sz="2400" dirty="0" err="1"/>
              <a:t>dàng,trung</a:t>
            </a:r>
            <a:r>
              <a:rPr lang="en-US" sz="2400" dirty="0"/>
              <a:t> </a:t>
            </a:r>
            <a:r>
              <a:rPr lang="en-US" sz="2400" dirty="0" err="1"/>
              <a:t>đoàn,nghẹn</a:t>
            </a:r>
            <a:r>
              <a:rPr lang="en-US" sz="2400" dirty="0"/>
              <a:t> </a:t>
            </a:r>
            <a:r>
              <a:rPr lang="en-US" sz="2400" dirty="0" err="1"/>
              <a:t>lại,thống</a:t>
            </a:r>
            <a:r>
              <a:rPr lang="en-US" sz="2400" dirty="0"/>
              <a:t> </a:t>
            </a:r>
            <a:r>
              <a:rPr lang="en-US" sz="2400" dirty="0" err="1"/>
              <a:t>thiết</a:t>
            </a:r>
            <a:r>
              <a:rPr lang="en-US" sz="2400" dirty="0"/>
              <a:t> </a:t>
            </a:r>
          </a:p>
          <a:p>
            <a:r>
              <a:rPr lang="en-US" sz="2400" dirty="0" err="1"/>
              <a:t>Câu:Những</a:t>
            </a:r>
            <a:r>
              <a:rPr lang="en-US" sz="2400" dirty="0"/>
              <a:t> </a:t>
            </a:r>
            <a:r>
              <a:rPr lang="en-US" sz="2400" dirty="0" err="1"/>
              <a:t>lời</a:t>
            </a:r>
            <a:r>
              <a:rPr lang="en-US" sz="2400" dirty="0"/>
              <a:t> van </a:t>
            </a:r>
            <a:r>
              <a:rPr lang="en-US" sz="2400" dirty="0" err="1"/>
              <a:t>xin</a:t>
            </a:r>
            <a:r>
              <a:rPr lang="en-US" sz="2400" dirty="0"/>
              <a:t> </a:t>
            </a:r>
            <a:r>
              <a:rPr lang="en-US" sz="2400" dirty="0" err="1"/>
              <a:t>thơ</a:t>
            </a:r>
            <a:r>
              <a:rPr lang="en-US" sz="2400" dirty="0"/>
              <a:t> </a:t>
            </a:r>
            <a:r>
              <a:rPr lang="en-US" sz="2400" dirty="0" err="1"/>
              <a:t>ngây</a:t>
            </a:r>
            <a:r>
              <a:rPr lang="en-US" sz="2400" dirty="0"/>
              <a:t> </a:t>
            </a:r>
            <a:r>
              <a:rPr lang="en-US" sz="2400" dirty="0" err="1"/>
              <a:t>mà</a:t>
            </a:r>
            <a:r>
              <a:rPr lang="en-US" sz="2400" dirty="0"/>
              <a:t> </a:t>
            </a:r>
            <a:r>
              <a:rPr lang="en-US" sz="2400" dirty="0" err="1"/>
              <a:t>thống</a:t>
            </a:r>
            <a:r>
              <a:rPr lang="en-US" sz="2400" dirty="0"/>
              <a:t> </a:t>
            </a:r>
            <a:r>
              <a:rPr lang="en-US" sz="2400" dirty="0" err="1"/>
              <a:t>thiết</a:t>
            </a:r>
            <a:r>
              <a:rPr lang="en-US" sz="2400" dirty="0"/>
              <a:t>  van </a:t>
            </a:r>
            <a:r>
              <a:rPr lang="en-US" sz="2400" dirty="0" err="1"/>
              <a:t>xin</a:t>
            </a:r>
            <a:r>
              <a:rPr lang="en-US" sz="2400" dirty="0"/>
              <a:t> </a:t>
            </a:r>
            <a:r>
              <a:rPr lang="en-US" sz="2400" dirty="0" err="1"/>
              <a:t>được</a:t>
            </a:r>
            <a:r>
              <a:rPr lang="en-US" sz="2400" dirty="0"/>
              <a:t> </a:t>
            </a:r>
            <a:r>
              <a:rPr lang="en-US" sz="2400" dirty="0" err="1"/>
              <a:t>chiến</a:t>
            </a:r>
            <a:r>
              <a:rPr lang="en-US" sz="2400" dirty="0"/>
              <a:t> </a:t>
            </a:r>
            <a:r>
              <a:rPr lang="en-US" sz="2400" dirty="0" err="1"/>
              <a:t>đấu</a:t>
            </a:r>
            <a:r>
              <a:rPr lang="en-US" sz="2400" dirty="0"/>
              <a:t> hi </a:t>
            </a:r>
            <a:r>
              <a:rPr lang="en-US" sz="2400" dirty="0" err="1"/>
              <a:t>sinh</a:t>
            </a:r>
            <a:r>
              <a:rPr lang="en-US" sz="2400" dirty="0"/>
              <a:t> </a:t>
            </a:r>
            <a:r>
              <a:rPr lang="en-US" sz="2400" dirty="0" err="1"/>
              <a:t>vì</a:t>
            </a:r>
            <a:r>
              <a:rPr lang="en-US" sz="2400" dirty="0"/>
              <a:t> </a:t>
            </a:r>
            <a:r>
              <a:rPr lang="en-US" sz="2400" dirty="0" err="1"/>
              <a:t>Tổ</a:t>
            </a:r>
            <a:r>
              <a:rPr lang="en-US" sz="2400" dirty="0"/>
              <a:t>  </a:t>
            </a:r>
            <a:r>
              <a:rPr lang="en-US" sz="2400" dirty="0" err="1"/>
              <a:t>quốc</a:t>
            </a:r>
            <a:r>
              <a:rPr lang="en-US" sz="2400" dirty="0"/>
              <a:t> </a:t>
            </a:r>
            <a:r>
              <a:rPr lang="en-US" sz="2400" dirty="0" err="1"/>
              <a:t>của</a:t>
            </a:r>
            <a:r>
              <a:rPr lang="en-US" sz="2400" dirty="0"/>
              <a:t> </a:t>
            </a:r>
            <a:r>
              <a:rPr lang="en-US" sz="2400" dirty="0" err="1"/>
              <a:t>các</a:t>
            </a:r>
            <a:r>
              <a:rPr lang="en-US" sz="2400" dirty="0"/>
              <a:t> </a:t>
            </a:r>
            <a:r>
              <a:rPr lang="en-US" sz="2400" dirty="0" err="1"/>
              <a:t>chiến</a:t>
            </a:r>
            <a:r>
              <a:rPr lang="en-US" sz="2400" dirty="0"/>
              <a:t> </a:t>
            </a:r>
            <a:r>
              <a:rPr lang="en-US" sz="2400" dirty="0" err="1"/>
              <a:t>sĩ</a:t>
            </a:r>
            <a:r>
              <a:rPr lang="en-US" sz="2400" dirty="0"/>
              <a:t> </a:t>
            </a:r>
            <a:r>
              <a:rPr lang="en-US" sz="2400" dirty="0" err="1"/>
              <a:t>nhỏ</a:t>
            </a:r>
            <a:r>
              <a:rPr lang="en-US" sz="2400" dirty="0"/>
              <a:t> </a:t>
            </a:r>
            <a:r>
              <a:rPr lang="en-US" sz="2400" dirty="0" err="1"/>
              <a:t>tuổi</a:t>
            </a:r>
            <a:r>
              <a:rPr lang="en-US" sz="2400" dirty="0"/>
              <a:t> </a:t>
            </a:r>
            <a:r>
              <a:rPr lang="en-US" sz="2400" dirty="0" err="1"/>
              <a:t>làm</a:t>
            </a:r>
            <a:r>
              <a:rPr lang="en-US" sz="2400" dirty="0"/>
              <a:t>  </a:t>
            </a:r>
            <a:r>
              <a:rPr lang="en-US" sz="2400" dirty="0" err="1"/>
              <a:t>trung</a:t>
            </a:r>
            <a:r>
              <a:rPr lang="en-US" sz="2400" dirty="0"/>
              <a:t> </a:t>
            </a:r>
            <a:r>
              <a:rPr lang="en-US" sz="2400" dirty="0" err="1"/>
              <a:t>đoàn</a:t>
            </a:r>
            <a:r>
              <a:rPr lang="en-US" sz="2400" dirty="0"/>
              <a:t> </a:t>
            </a:r>
            <a:r>
              <a:rPr lang="en-US" sz="2400" dirty="0" err="1"/>
              <a:t>trưởng</a:t>
            </a:r>
            <a:r>
              <a:rPr lang="en-US" sz="2400" dirty="0"/>
              <a:t> </a:t>
            </a:r>
            <a:r>
              <a:rPr lang="en-US" sz="2400" dirty="0" err="1"/>
              <a:t>rơi</a:t>
            </a:r>
            <a:r>
              <a:rPr lang="en-US" sz="2400" dirty="0"/>
              <a:t> </a:t>
            </a:r>
            <a:r>
              <a:rPr lang="en-US" sz="2400" dirty="0" err="1"/>
              <a:t>nước</a:t>
            </a:r>
            <a:r>
              <a:rPr lang="en-US" sz="2400" dirty="0"/>
              <a:t> </a:t>
            </a:r>
            <a:r>
              <a:rPr lang="en-US" sz="2400" dirty="0" err="1"/>
              <a:t>mắt</a:t>
            </a:r>
            <a:r>
              <a:rPr lang="en-US" sz="2400" dirty="0"/>
              <a:t> </a:t>
            </a:r>
          </a:p>
          <a:p>
            <a:endParaRPr lang="en-US" sz="3200" dirty="0"/>
          </a:p>
          <a:p>
            <a:r>
              <a:rPr lang="en-US" sz="3200" dirty="0"/>
              <a:t> </a:t>
            </a:r>
          </a:p>
        </p:txBody>
      </p:sp>
      <p:sp>
        <p:nvSpPr>
          <p:cNvPr id="7" name="TextBox 6"/>
          <p:cNvSpPr txBox="1"/>
          <p:nvPr/>
        </p:nvSpPr>
        <p:spPr>
          <a:xfrm>
            <a:off x="6324600" y="1524000"/>
            <a:ext cx="2857500" cy="3046988"/>
          </a:xfrm>
          <a:prstGeom prst="rect">
            <a:avLst/>
          </a:prstGeom>
          <a:noFill/>
        </p:spPr>
        <p:txBody>
          <a:bodyPr wrap="square" rtlCol="0">
            <a:spAutoFit/>
          </a:bodyPr>
          <a:lstStyle/>
          <a:p>
            <a:r>
              <a:rPr lang="en-US" sz="2400" dirty="0" err="1"/>
              <a:t>Tìm</a:t>
            </a:r>
            <a:r>
              <a:rPr lang="en-US" sz="2400" dirty="0"/>
              <a:t> </a:t>
            </a:r>
            <a:r>
              <a:rPr lang="en-US" sz="2400" dirty="0" err="1"/>
              <a:t>hiểu</a:t>
            </a:r>
            <a:r>
              <a:rPr lang="en-US" sz="2400" dirty="0"/>
              <a:t> </a:t>
            </a:r>
            <a:r>
              <a:rPr lang="en-US" sz="2400" dirty="0" err="1"/>
              <a:t>bài</a:t>
            </a:r>
            <a:r>
              <a:rPr lang="en-US" sz="2400" dirty="0"/>
              <a:t> </a:t>
            </a:r>
          </a:p>
          <a:p>
            <a:r>
              <a:rPr lang="en-US" sz="2400" dirty="0" err="1"/>
              <a:t>Từ</a:t>
            </a:r>
            <a:r>
              <a:rPr lang="en-US" sz="2400" dirty="0"/>
              <a:t> </a:t>
            </a:r>
            <a:r>
              <a:rPr lang="en-US" sz="2400" dirty="0" err="1"/>
              <a:t>ngữ</a:t>
            </a:r>
            <a:r>
              <a:rPr lang="en-US" sz="2400" dirty="0"/>
              <a:t>:</a:t>
            </a:r>
          </a:p>
          <a:p>
            <a:r>
              <a:rPr lang="en-US" dirty="0"/>
              <a:t>-</a:t>
            </a:r>
            <a:r>
              <a:rPr lang="en-US" dirty="0" err="1"/>
              <a:t>Trung</a:t>
            </a:r>
            <a:r>
              <a:rPr lang="en-US" dirty="0"/>
              <a:t> </a:t>
            </a:r>
            <a:r>
              <a:rPr lang="en-US" dirty="0" err="1"/>
              <a:t>đoàn</a:t>
            </a:r>
            <a:r>
              <a:rPr lang="en-US" dirty="0"/>
              <a:t> </a:t>
            </a:r>
            <a:r>
              <a:rPr lang="en-US" dirty="0" err="1"/>
              <a:t>trưởng</a:t>
            </a:r>
            <a:endParaRPr lang="en-US" dirty="0"/>
          </a:p>
          <a:p>
            <a:r>
              <a:rPr lang="en-US" dirty="0"/>
              <a:t>-</a:t>
            </a:r>
            <a:r>
              <a:rPr lang="en-US" dirty="0" err="1"/>
              <a:t>Lán</a:t>
            </a:r>
            <a:endParaRPr lang="en-US" dirty="0"/>
          </a:p>
          <a:p>
            <a:r>
              <a:rPr lang="en-US" dirty="0"/>
              <a:t>-</a:t>
            </a:r>
            <a:r>
              <a:rPr lang="en-US" dirty="0" err="1"/>
              <a:t>Tây</a:t>
            </a:r>
            <a:endParaRPr lang="en-US" dirty="0"/>
          </a:p>
          <a:p>
            <a:r>
              <a:rPr lang="en-US" dirty="0"/>
              <a:t>-</a:t>
            </a:r>
            <a:r>
              <a:rPr lang="en-US" dirty="0" err="1"/>
              <a:t>Việt</a:t>
            </a:r>
            <a:r>
              <a:rPr lang="en-US" dirty="0"/>
              <a:t> </a:t>
            </a:r>
            <a:r>
              <a:rPr lang="en-US" dirty="0" err="1"/>
              <a:t>gian</a:t>
            </a:r>
            <a:endParaRPr lang="en-US" dirty="0"/>
          </a:p>
          <a:p>
            <a:r>
              <a:rPr lang="en-US" dirty="0"/>
              <a:t>-</a:t>
            </a:r>
            <a:r>
              <a:rPr lang="en-US" dirty="0" err="1"/>
              <a:t>Thống</a:t>
            </a:r>
            <a:r>
              <a:rPr lang="en-US" dirty="0"/>
              <a:t> </a:t>
            </a:r>
            <a:r>
              <a:rPr lang="en-US" dirty="0" err="1"/>
              <a:t>thiết</a:t>
            </a:r>
            <a:endParaRPr lang="en-US" dirty="0"/>
          </a:p>
          <a:p>
            <a:r>
              <a:rPr lang="en-US" dirty="0"/>
              <a:t>-</a:t>
            </a:r>
            <a:r>
              <a:rPr lang="en-US" dirty="0" err="1"/>
              <a:t>Vệ</a:t>
            </a:r>
            <a:r>
              <a:rPr lang="en-US" dirty="0"/>
              <a:t> </a:t>
            </a:r>
            <a:r>
              <a:rPr lang="en-US" dirty="0" err="1"/>
              <a:t>quốc</a:t>
            </a:r>
            <a:r>
              <a:rPr lang="en-US" dirty="0"/>
              <a:t> </a:t>
            </a:r>
            <a:r>
              <a:rPr lang="en-US" dirty="0" err="1"/>
              <a:t>quân</a:t>
            </a:r>
            <a:r>
              <a:rPr lang="en-US" dirty="0"/>
              <a:t>( </a:t>
            </a:r>
            <a:r>
              <a:rPr lang="en-US" dirty="0" err="1"/>
              <a:t>vệ</a:t>
            </a:r>
            <a:r>
              <a:rPr lang="en-US" dirty="0"/>
              <a:t> </a:t>
            </a:r>
            <a:r>
              <a:rPr lang="en-US" dirty="0" err="1"/>
              <a:t>quốc</a:t>
            </a:r>
            <a:r>
              <a:rPr lang="en-US" dirty="0"/>
              <a:t> </a:t>
            </a:r>
            <a:r>
              <a:rPr lang="en-US" dirty="0" err="1"/>
              <a:t>đoàn</a:t>
            </a:r>
            <a:r>
              <a:rPr lang="en-US" dirty="0"/>
              <a:t>)</a:t>
            </a:r>
          </a:p>
          <a:p>
            <a:r>
              <a:rPr lang="en-US" dirty="0"/>
              <a:t>-</a:t>
            </a:r>
            <a:r>
              <a:rPr lang="en-US" dirty="0" err="1"/>
              <a:t>Bảo</a:t>
            </a:r>
            <a:r>
              <a:rPr lang="en-US" dirty="0"/>
              <a:t> </a:t>
            </a:r>
            <a:r>
              <a:rPr lang="en-US" dirty="0" err="1"/>
              <a:t>tồn</a:t>
            </a:r>
            <a:endParaRPr lang="en-US" dirty="0"/>
          </a:p>
        </p:txBody>
      </p:sp>
    </p:spTree>
    <p:extLst>
      <p:ext uri="{BB962C8B-B14F-4D97-AF65-F5344CB8AC3E}">
        <p14:creationId xmlns:p14="http://schemas.microsoft.com/office/powerpoint/2010/main" val="31655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8" y="0"/>
            <a:ext cx="9152938" cy="6858000"/>
          </a:xfrm>
          <a:prstGeom prst="rect">
            <a:avLst/>
          </a:prstGeom>
        </p:spPr>
      </p:pic>
      <p:sp>
        <p:nvSpPr>
          <p:cNvPr id="8" name="Rectangle 7"/>
          <p:cNvSpPr/>
          <p:nvPr/>
        </p:nvSpPr>
        <p:spPr>
          <a:xfrm>
            <a:off x="3886200" y="228600"/>
            <a:ext cx="979755" cy="646331"/>
          </a:xfrm>
          <a:prstGeom prst="rect">
            <a:avLst/>
          </a:prstGeom>
          <a:solidFill>
            <a:schemeClr val="bg1"/>
          </a:solidFill>
          <a:ln>
            <a:solidFill>
              <a:srgbClr val="0000FF"/>
            </a:solidFill>
          </a:ln>
        </p:spPr>
        <p:txBody>
          <a:bodyPr wrap="none">
            <a:spAutoFit/>
          </a:bodyPr>
          <a:lstStyle/>
          <a:p>
            <a:r>
              <a:rPr lang="en-US" altLang="en-US" sz="3600" b="1">
                <a:latin typeface="Times New Roman" panose="02020603050405020304" pitchFamily="18" charset="0"/>
                <a:cs typeface="Times New Roman" panose="02020603050405020304" pitchFamily="18" charset="0"/>
              </a:rPr>
              <a:t>Lán</a:t>
            </a:r>
            <a:endParaRPr lang="en-US" sz="3600"/>
          </a:p>
        </p:txBody>
      </p:sp>
    </p:spTree>
    <p:extLst>
      <p:ext uri="{BB962C8B-B14F-4D97-AF65-F5344CB8AC3E}">
        <p14:creationId xmlns:p14="http://schemas.microsoft.com/office/powerpoint/2010/main" val="3638895811"/>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3"/>
          <p:cNvSpPr txBox="1">
            <a:spLocks noChangeArrowheads="1"/>
          </p:cNvSpPr>
          <p:nvPr/>
        </p:nvSpPr>
        <p:spPr bwMode="auto">
          <a:xfrm>
            <a:off x="27710" y="6179125"/>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dirty="0" err="1">
                <a:solidFill>
                  <a:srgbClr val="FF0000"/>
                </a:solidFill>
                <a:latin typeface="Times New Roman" panose="02020603050405020304" pitchFamily="18" charset="0"/>
              </a:rPr>
              <a:t>Lán</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Nà</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Lừa</a:t>
            </a:r>
            <a:r>
              <a:rPr lang="en-US" altLang="vi-VN" sz="2800" b="1" dirty="0">
                <a:solidFill>
                  <a:srgbClr val="FF0000"/>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Nơi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Bác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Hồ</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làm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việc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kháng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chiến</a:t>
            </a:r>
            <a:endParaRPr lang="en-US" altLang="vi-VN" sz="2800" b="1" dirty="0">
              <a:solidFill>
                <a:srgbClr val="0000FF"/>
              </a:solidFill>
              <a:latin typeface="Times New Roman" panose="02020603050405020304" pitchFamily="18" charset="0"/>
            </a:endParaRPr>
          </a:p>
        </p:txBody>
      </p:sp>
      <p:pic>
        <p:nvPicPr>
          <p:cNvPr id="10243" name="Picture 3" descr="Lán_Ná_Lừ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 calcmode="lin" valueType="num">
                                      <p:cBhvr additive="base">
                                        <p:cTn id="7" dur="500" fill="hold"/>
                                        <p:tgtEl>
                                          <p:spTgt spid="116739"/>
                                        </p:tgtEl>
                                        <p:attrNameLst>
                                          <p:attrName>ppt_x</p:attrName>
                                        </p:attrNameLst>
                                      </p:cBhvr>
                                      <p:tavLst>
                                        <p:tav tm="0">
                                          <p:val>
                                            <p:strVal val="#ppt_x"/>
                                          </p:val>
                                        </p:tav>
                                        <p:tav tm="100000">
                                          <p:val>
                                            <p:strVal val="#ppt_x"/>
                                          </p:val>
                                        </p:tav>
                                      </p:tavLst>
                                    </p:anim>
                                    <p:anim calcmode="lin" valueType="num">
                                      <p:cBhvr additive="base">
                                        <p:cTn id="8" dur="500" fill="hold"/>
                                        <p:tgtEl>
                                          <p:spTgt spid="1167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3 hoa xo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65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50101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5867400" y="1747838"/>
            <a:ext cx="19050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pPr>
            <a:r>
              <a:rPr lang="en-US" altLang="vi-VN" sz="2400" b="1" i="1">
                <a:solidFill>
                  <a:srgbClr val="0000FF"/>
                </a:solidFill>
                <a:latin typeface="Times New Roman" pitchFamily="18" charset="0"/>
              </a:rPr>
              <a:t>(Theo Phùng Quán)</a:t>
            </a:r>
          </a:p>
        </p:txBody>
      </p:sp>
      <p:pic>
        <p:nvPicPr>
          <p:cNvPr id="16389" name="Picture 6" descr="viet g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1085850"/>
            <a:ext cx="4049712" cy="36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p:cNvSpPr txBox="1">
            <a:spLocks noChangeArrowheads="1"/>
          </p:cNvSpPr>
          <p:nvPr/>
        </p:nvSpPr>
        <p:spPr bwMode="auto">
          <a:xfrm>
            <a:off x="5094288" y="4991100"/>
            <a:ext cx="40497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100" b="1">
                <a:solidFill>
                  <a:srgbClr val="0000FF"/>
                </a:solidFill>
                <a:latin typeface="Times New Roman" pitchFamily="18" charset="0"/>
              </a:rPr>
              <a:t>Việt gian</a:t>
            </a:r>
            <a:r>
              <a:rPr lang="en-US" altLang="vi-VN" sz="2100" b="1">
                <a:solidFill>
                  <a:srgbClr val="0000FF"/>
                </a:solidFill>
                <a:latin typeface=".VnTime" pitchFamily="34" charset="0"/>
              </a:rPr>
              <a:t> </a:t>
            </a:r>
            <a:r>
              <a:rPr lang="en-US" altLang="vi-VN" sz="2100" b="1">
                <a:solidFill>
                  <a:srgbClr val="0000FF"/>
                </a:solidFill>
                <a:latin typeface="Times New Roman" pitchFamily="18" charset="0"/>
                <a:cs typeface="Times New Roman" pitchFamily="18" charset="0"/>
              </a:rPr>
              <a:t>: người Việt Nam làm tay sai cho giặc</a:t>
            </a:r>
          </a:p>
        </p:txBody>
      </p:sp>
      <p:sp>
        <p:nvSpPr>
          <p:cNvPr id="77832" name="Text Box 8"/>
          <p:cNvSpPr txBox="1">
            <a:spLocks noChangeArrowheads="1"/>
          </p:cNvSpPr>
          <p:nvPr/>
        </p:nvSpPr>
        <p:spPr bwMode="auto">
          <a:xfrm>
            <a:off x="152400" y="5029200"/>
            <a:ext cx="304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100" b="1">
                <a:solidFill>
                  <a:srgbClr val="0000FF"/>
                </a:solidFill>
                <a:latin typeface="Times New Roman" pitchFamily="18" charset="0"/>
              </a:rPr>
              <a:t>Tây: Chỉ thực dân Pháp</a:t>
            </a:r>
            <a:endParaRPr lang="en-US" altLang="vi-VN" sz="210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3641200877"/>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diamond(in)">
                                      <p:cBhvr>
                                        <p:cTn id="7" dur="2000"/>
                                        <p:tgtEl>
                                          <p:spTgt spid="778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7831"/>
                                        </p:tgtEl>
                                        <p:attrNameLst>
                                          <p:attrName>style.visibility</p:attrName>
                                        </p:attrNameLst>
                                      </p:cBhvr>
                                      <p:to>
                                        <p:strVal val="visible"/>
                                      </p:to>
                                    </p:set>
                                    <p:animEffect transition="in" filter="diamond(in)">
                                      <p:cBhvr>
                                        <p:cTn id="12" dur="20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724400" y="3771901"/>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2400" b="1">
                <a:solidFill>
                  <a:srgbClr val="0000FF"/>
                </a:solidFill>
                <a:latin typeface=".VnTime" pitchFamily="34" charset="0"/>
              </a:rPr>
              <a:t> </a:t>
            </a:r>
            <a:r>
              <a:rPr lang="en-US" altLang="vi-VN" sz="2400" b="1">
                <a:solidFill>
                  <a:srgbClr val="0000FF"/>
                </a:solidFill>
                <a:latin typeface="Times New Roman" pitchFamily="18" charset="0"/>
              </a:rPr>
              <a:t>Vệ quốc quân: Tên của quân đội ta sau Cách mạng tháng Tám và trong thời kỳ đầu kháng chiến chống thực dân Pháp.  </a:t>
            </a:r>
          </a:p>
        </p:txBody>
      </p:sp>
      <p:pic>
        <p:nvPicPr>
          <p:cNvPr id="17411" name="Picture 3" descr="Kết quả hình ảnh cho Hình ảnh anh vệ quốc qu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33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Kết quả hình ảnh cho Hình ảnh anh vệ quốc qu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4648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Kết quả hình ảnh cho Hình ảnh anh vệ quốc qu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857250"/>
            <a:ext cx="4495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544424"/>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Effect transition="in" filter="dissolve">
                                      <p:cBhvr>
                                        <p:cTn id="7" dur="500"/>
                                        <p:tgtEl>
                                          <p:spTgt spid="134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Kết quả hình ảnh cho hình ảnh chiến khu việt bắ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5" y="3267075"/>
            <a:ext cx="4572000" cy="282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Kết quả hình ảnh cho hình ảnh chiến khu việt bắ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57250"/>
            <a:ext cx="4495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Kết quả hình ảnh cho hình ảnh chiến khu việt bắ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457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Kết quả hình ảnh cho hình ảnh chiến khu việt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648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 Box 6"/>
          <p:cNvSpPr txBox="1">
            <a:spLocks noChangeArrowheads="1"/>
          </p:cNvSpPr>
          <p:nvPr/>
        </p:nvSpPr>
        <p:spPr bwMode="auto">
          <a:xfrm>
            <a:off x="4648200" y="4629150"/>
            <a:ext cx="2209800" cy="46166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400" b="1">
                <a:solidFill>
                  <a:srgbClr val="0000FF"/>
                </a:solidFill>
                <a:latin typeface="Times New Roman" pitchFamily="18" charset="0"/>
              </a:rPr>
              <a:t>Chiến khu:</a:t>
            </a:r>
          </a:p>
        </p:txBody>
      </p:sp>
      <p:sp>
        <p:nvSpPr>
          <p:cNvPr id="115719" name="Text Box 7"/>
          <p:cNvSpPr txBox="1">
            <a:spLocks noChangeArrowheads="1"/>
          </p:cNvSpPr>
          <p:nvPr/>
        </p:nvSpPr>
        <p:spPr bwMode="auto">
          <a:xfrm>
            <a:off x="4800600" y="5192317"/>
            <a:ext cx="41148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1800" b="1">
                <a:solidFill>
                  <a:srgbClr val="0000FF"/>
                </a:solidFill>
                <a:latin typeface="Times New Roman" pitchFamily="18" charset="0"/>
              </a:rPr>
              <a:t>Nơi quân ta đóng căn cứ chống giặc.( bây giờ là khu di tích lịch sử cần được bảo tồn)</a:t>
            </a:r>
          </a:p>
        </p:txBody>
      </p:sp>
      <p:sp>
        <p:nvSpPr>
          <p:cNvPr id="96280" name="Oval 24"/>
          <p:cNvSpPr>
            <a:spLocks noChangeArrowheads="1"/>
          </p:cNvSpPr>
          <p:nvPr/>
        </p:nvSpPr>
        <p:spPr bwMode="auto">
          <a:xfrm>
            <a:off x="6400800" y="3600450"/>
            <a:ext cx="1600200" cy="120015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vi-VN">
              <a:latin typeface=".VnTime" pitchFamily="34" charset="0"/>
            </a:endParaRPr>
          </a:p>
        </p:txBody>
      </p:sp>
    </p:spTree>
    <p:extLst>
      <p:ext uri="{BB962C8B-B14F-4D97-AF65-F5344CB8AC3E}">
        <p14:creationId xmlns:p14="http://schemas.microsoft.com/office/powerpoint/2010/main" val="1631021868"/>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diamond(in)">
                                      <p:cBhvr>
                                        <p:cTn id="7" dur="2000"/>
                                        <p:tgtEl>
                                          <p:spTgt spid="115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5719"/>
                                        </p:tgtEl>
                                        <p:attrNameLst>
                                          <p:attrName>style.visibility</p:attrName>
                                        </p:attrNameLst>
                                      </p:cBhvr>
                                      <p:to>
                                        <p:strVal val="visible"/>
                                      </p:to>
                                    </p:set>
                                    <p:anim calcmode="lin" valueType="num">
                                      <p:cBhvr>
                                        <p:cTn id="12" dur="1000" fill="hold"/>
                                        <p:tgtEl>
                                          <p:spTgt spid="115719"/>
                                        </p:tgtEl>
                                        <p:attrNameLst>
                                          <p:attrName>ppt_w</p:attrName>
                                        </p:attrNameLst>
                                      </p:cBhvr>
                                      <p:tavLst>
                                        <p:tav tm="0">
                                          <p:val>
                                            <p:fltVal val="0"/>
                                          </p:val>
                                        </p:tav>
                                        <p:tav tm="100000">
                                          <p:val>
                                            <p:strVal val="#ppt_w"/>
                                          </p:val>
                                        </p:tav>
                                      </p:tavLst>
                                    </p:anim>
                                    <p:anim calcmode="lin" valueType="num">
                                      <p:cBhvr>
                                        <p:cTn id="13" dur="1000" fill="hold"/>
                                        <p:tgtEl>
                                          <p:spTgt spid="115719"/>
                                        </p:tgtEl>
                                        <p:attrNameLst>
                                          <p:attrName>ppt_h</p:attrName>
                                        </p:attrNameLst>
                                      </p:cBhvr>
                                      <p:tavLst>
                                        <p:tav tm="0">
                                          <p:val>
                                            <p:fltVal val="0"/>
                                          </p:val>
                                        </p:tav>
                                        <p:tav tm="100000">
                                          <p:val>
                                            <p:strVal val="#ppt_h"/>
                                          </p:val>
                                        </p:tav>
                                      </p:tavLst>
                                    </p:anim>
                                    <p:anim calcmode="lin" valueType="num">
                                      <p:cBhvr>
                                        <p:cTn id="14" dur="1000" fill="hold"/>
                                        <p:tgtEl>
                                          <p:spTgt spid="11571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57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96280"/>
                                        </p:tgtEl>
                                        <p:attrNameLst>
                                          <p:attrName>style.visibility</p:attrName>
                                        </p:attrNameLst>
                                      </p:cBhvr>
                                      <p:to>
                                        <p:strVal val="visible"/>
                                      </p:to>
                                    </p:set>
                                    <p:animEffect transition="in" filter="fade">
                                      <p:cBhvr>
                                        <p:cTn id="20" dur="2000"/>
                                        <p:tgtEl>
                                          <p:spTgt spid="96280"/>
                                        </p:tgtEl>
                                      </p:cBhvr>
                                    </p:animEffect>
                                    <p:anim calcmode="lin" valueType="num">
                                      <p:cBhvr>
                                        <p:cTn id="21" dur="2000" fill="hold"/>
                                        <p:tgtEl>
                                          <p:spTgt spid="96280"/>
                                        </p:tgtEl>
                                        <p:attrNameLst>
                                          <p:attrName>style.rotation</p:attrName>
                                        </p:attrNameLst>
                                      </p:cBhvr>
                                      <p:tavLst>
                                        <p:tav tm="0">
                                          <p:val>
                                            <p:fltVal val="720"/>
                                          </p:val>
                                        </p:tav>
                                        <p:tav tm="100000">
                                          <p:val>
                                            <p:fltVal val="0"/>
                                          </p:val>
                                        </p:tav>
                                      </p:tavLst>
                                    </p:anim>
                                    <p:anim calcmode="lin" valueType="num">
                                      <p:cBhvr>
                                        <p:cTn id="22" dur="2000" fill="hold"/>
                                        <p:tgtEl>
                                          <p:spTgt spid="96280"/>
                                        </p:tgtEl>
                                        <p:attrNameLst>
                                          <p:attrName>ppt_h</p:attrName>
                                        </p:attrNameLst>
                                      </p:cBhvr>
                                      <p:tavLst>
                                        <p:tav tm="0">
                                          <p:val>
                                            <p:fltVal val="0"/>
                                          </p:val>
                                        </p:tav>
                                        <p:tav tm="100000">
                                          <p:val>
                                            <p:strVal val="#ppt_h"/>
                                          </p:val>
                                        </p:tav>
                                      </p:tavLst>
                                    </p:anim>
                                    <p:anim calcmode="lin" valueType="num">
                                      <p:cBhvr>
                                        <p:cTn id="23" dur="2000" fill="hold"/>
                                        <p:tgtEl>
                                          <p:spTgt spid="962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P spid="115719" grpId="0" animBg="1"/>
      <p:bldP spid="962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819400"/>
            <a:ext cx="6172200" cy="1143000"/>
          </a:xfrm>
        </p:spPr>
        <p:txBody>
          <a:bodyPr/>
          <a:lstStyle/>
          <a:p>
            <a:r>
              <a:rPr lang="vi-VN" sz="8000" b="1" dirty="0">
                <a:solidFill>
                  <a:srgbClr val="FF0000"/>
                </a:solidFill>
                <a:effectLst>
                  <a:outerShdw blurRad="38100" dist="38100" dir="2700000" algn="tl">
                    <a:srgbClr val="000000">
                      <a:alpha val="43137"/>
                    </a:srgbClr>
                  </a:outerShdw>
                </a:effectLst>
              </a:rPr>
              <a:t>Tìm hiểu bài</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982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3D5FD91B-1379-411E-B830-1C3E3CB0EC4F}"/>
              </a:ext>
            </a:extLst>
          </p:cNvPr>
          <p:cNvSpPr>
            <a:spLocks noChangeArrowheads="1"/>
          </p:cNvSpPr>
          <p:nvPr/>
        </p:nvSpPr>
        <p:spPr bwMode="auto">
          <a:xfrm>
            <a:off x="104264" y="970638"/>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3" name="Rectangle 2">
            <a:extLst>
              <a:ext uri="{FF2B5EF4-FFF2-40B4-BE49-F238E27FC236}">
                <a16:creationId xmlns:a16="http://schemas.microsoft.com/office/drawing/2014/main" id="{28B34A63-F45C-4D60-88F1-379482F52178}"/>
              </a:ext>
            </a:extLst>
          </p:cNvPr>
          <p:cNvSpPr/>
          <p:nvPr/>
        </p:nvSpPr>
        <p:spPr>
          <a:xfrm>
            <a:off x="172637" y="2170967"/>
            <a:ext cx="8798725"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4" name="Rectangle 3">
            <a:extLst>
              <a:ext uri="{FF2B5EF4-FFF2-40B4-BE49-F238E27FC236}">
                <a16:creationId xmlns:a16="http://schemas.microsoft.com/office/drawing/2014/main" id="{D7EA8C5D-7786-4D58-A89E-BA2E1BCB0EEC}"/>
              </a:ext>
            </a:extLst>
          </p:cNvPr>
          <p:cNvSpPr/>
          <p:nvPr/>
        </p:nvSpPr>
        <p:spPr>
          <a:xfrm>
            <a:off x="457200" y="3284592"/>
            <a:ext cx="661649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E51706DB-8400-4B20-9CF3-7B47F0218235}"/>
              </a:ext>
            </a:extLst>
          </p:cNvPr>
          <p:cNvSpPr/>
          <p:nvPr/>
        </p:nvSpPr>
        <p:spPr>
          <a:xfrm>
            <a:off x="61165" y="3942181"/>
            <a:ext cx="8798725" cy="58477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285EF12-5AC0-4CD5-8811-99669A799E0E}"/>
              </a:ext>
            </a:extLst>
          </p:cNvPr>
          <p:cNvSpPr/>
          <p:nvPr/>
        </p:nvSpPr>
        <p:spPr>
          <a:xfrm>
            <a:off x="104264" y="4563849"/>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910A1EFC-BC5E-4E15-99B3-3090DBB4ABA4}"/>
              </a:ext>
            </a:extLst>
          </p:cNvPr>
          <p:cNvSpPr/>
          <p:nvPr/>
        </p:nvSpPr>
        <p:spPr>
          <a:xfrm>
            <a:off x="104264" y="5184545"/>
            <a:ext cx="7105407"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03E55C7E-64BD-49DA-B849-E5B15E4F161C}"/>
              </a:ext>
            </a:extLst>
          </p:cNvPr>
          <p:cNvSpPr/>
          <p:nvPr/>
        </p:nvSpPr>
        <p:spPr>
          <a:xfrm>
            <a:off x="3124200" y="315327"/>
            <a:ext cx="2520242"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264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8" y="1158001"/>
            <a:ext cx="8798725"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3" name="Rectangle 2"/>
          <p:cNvSpPr/>
          <p:nvPr/>
        </p:nvSpPr>
        <p:spPr>
          <a:xfrm>
            <a:off x="153966" y="2369148"/>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Vì</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xúc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ngờ</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nghĩ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mình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rời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chỉ</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huy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được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đấu</a:t>
            </a:r>
            <a:r>
              <a:rPr lang="en-US"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7208" y="4248940"/>
            <a:ext cx="661649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4883482"/>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Lượm, Mừng và tất cả các bạn đều tha thiết xin ở lại.</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410652" y="68674"/>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47491" y="548342"/>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19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43"/>
          <p:cNvSpPr/>
          <p:nvPr/>
        </p:nvSpPr>
        <p:spPr>
          <a:xfrm>
            <a:off x="0" y="0"/>
            <a:ext cx="9144000" cy="6096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vi-VN" sz="2800" b="1" dirty="0" err="1">
                <a:solidFill>
                  <a:srgbClr val="FFFFFF"/>
                </a:solidFill>
                <a:latin typeface="Times New Roman" panose="02020603050405020304" pitchFamily="18" charset="0"/>
                <a:cs typeface="Times New Roman" panose="02020603050405020304" pitchFamily="18" charset="0"/>
              </a:rPr>
              <a:t>Thứ</a:t>
            </a:r>
            <a:r>
              <a:rPr lang="en-US" altLang="vi-VN" sz="2800" b="1" dirty="0">
                <a:solidFill>
                  <a:srgbClr val="FFFFFF"/>
                </a:solidFill>
                <a:latin typeface="Times New Roman" panose="02020603050405020304" pitchFamily="18" charset="0"/>
                <a:cs typeface="Times New Roman" panose="02020603050405020304" pitchFamily="18" charset="0"/>
              </a:rPr>
              <a:t> </a:t>
            </a:r>
            <a:r>
              <a:rPr lang="en-US" altLang="vi-VN" sz="2800" b="1" dirty="0" err="1">
                <a:solidFill>
                  <a:srgbClr val="FFFFFF"/>
                </a:solidFill>
                <a:latin typeface="Times New Roman" panose="02020603050405020304" pitchFamily="18" charset="0"/>
                <a:cs typeface="Times New Roman" panose="02020603050405020304" pitchFamily="18" charset="0"/>
              </a:rPr>
              <a:t>hai</a:t>
            </a:r>
            <a:r>
              <a:rPr lang="en-US" altLang="vi-VN" sz="2800" b="1" dirty="0">
                <a:solidFill>
                  <a:srgbClr val="FFFFFF"/>
                </a:solidFill>
                <a:latin typeface="Times New Roman" panose="02020603050405020304" pitchFamily="18" charset="0"/>
                <a:cs typeface="Times New Roman" panose="02020603050405020304" pitchFamily="18" charset="0"/>
              </a:rPr>
              <a:t>  </a:t>
            </a:r>
            <a:r>
              <a:rPr lang="en-US" altLang="vi-VN" sz="2800" b="1" err="1">
                <a:solidFill>
                  <a:srgbClr val="FFFFFF"/>
                </a:solidFill>
                <a:latin typeface="Times New Roman" panose="02020603050405020304" pitchFamily="18" charset="0"/>
                <a:cs typeface="Times New Roman" panose="02020603050405020304" pitchFamily="18" charset="0"/>
              </a:rPr>
              <a:t>ngày</a:t>
            </a:r>
            <a:r>
              <a:rPr lang="en-US" altLang="vi-VN" sz="2800" b="1">
                <a:solidFill>
                  <a:srgbClr val="FFFFFF"/>
                </a:solidFill>
                <a:latin typeface="Times New Roman" panose="02020603050405020304" pitchFamily="18" charset="0"/>
                <a:cs typeface="Times New Roman" panose="02020603050405020304" pitchFamily="18" charset="0"/>
              </a:rPr>
              <a:t> </a:t>
            </a:r>
            <a:r>
              <a:rPr lang="en-US" altLang="vi-VN" sz="2800" b="1" smtClean="0">
                <a:solidFill>
                  <a:srgbClr val="FFFFFF"/>
                </a:solidFill>
                <a:latin typeface="Times New Roman" panose="02020603050405020304" pitchFamily="18" charset="0"/>
                <a:cs typeface="Times New Roman" panose="02020603050405020304" pitchFamily="18" charset="0"/>
              </a:rPr>
              <a:t>24</a:t>
            </a:r>
            <a:r>
              <a:rPr lang="en-US" altLang="vi-VN" sz="2800" b="1" smtClean="0">
                <a:solidFill>
                  <a:srgbClr val="FFFFFF"/>
                </a:solidFill>
                <a:latin typeface="Times New Roman" panose="02020603050405020304" pitchFamily="18" charset="0"/>
                <a:cs typeface="Times New Roman" panose="02020603050405020304" pitchFamily="18" charset="0"/>
              </a:rPr>
              <a:t> </a:t>
            </a:r>
            <a:r>
              <a:rPr lang="en-US" altLang="vi-VN" sz="2800" b="1" dirty="0" err="1">
                <a:solidFill>
                  <a:srgbClr val="FFFFFF"/>
                </a:solidFill>
                <a:latin typeface="Times New Roman" panose="02020603050405020304" pitchFamily="18" charset="0"/>
                <a:cs typeface="Times New Roman" panose="02020603050405020304" pitchFamily="18" charset="0"/>
              </a:rPr>
              <a:t>tháng</a:t>
            </a:r>
            <a:r>
              <a:rPr lang="en-US" altLang="vi-VN" sz="2800" b="1" dirty="0">
                <a:solidFill>
                  <a:srgbClr val="FFFFFF"/>
                </a:solidFill>
                <a:latin typeface="Times New Roman" panose="02020603050405020304" pitchFamily="18" charset="0"/>
                <a:cs typeface="Times New Roman" panose="02020603050405020304" pitchFamily="18" charset="0"/>
              </a:rPr>
              <a:t>  1 </a:t>
            </a:r>
            <a:r>
              <a:rPr lang="en-US" altLang="vi-VN" sz="2800" b="1" dirty="0" err="1">
                <a:solidFill>
                  <a:srgbClr val="FFFFFF"/>
                </a:solidFill>
                <a:latin typeface="Times New Roman" panose="02020603050405020304" pitchFamily="18" charset="0"/>
                <a:cs typeface="Times New Roman" panose="02020603050405020304" pitchFamily="18" charset="0"/>
              </a:rPr>
              <a:t>năm</a:t>
            </a:r>
            <a:r>
              <a:rPr lang="en-US" altLang="vi-VN" sz="2800" b="1" dirty="0">
                <a:solidFill>
                  <a:srgbClr val="FFFFFF"/>
                </a:solidFill>
                <a:latin typeface="Times New Roman" panose="02020603050405020304" pitchFamily="18" charset="0"/>
                <a:cs typeface="Times New Roman" panose="02020603050405020304" pitchFamily="18" charset="0"/>
              </a:rPr>
              <a:t> 2022</a:t>
            </a:r>
          </a:p>
        </p:txBody>
      </p:sp>
      <p:sp>
        <p:nvSpPr>
          <p:cNvPr id="10243" name="Text Box 3"/>
          <p:cNvSpPr txBox="1">
            <a:spLocks noChangeArrowheads="1"/>
          </p:cNvSpPr>
          <p:nvPr/>
        </p:nvSpPr>
        <p:spPr bwMode="auto">
          <a:xfrm>
            <a:off x="3657600" y="557213"/>
            <a:ext cx="167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i="1" u="sng">
                <a:solidFill>
                  <a:srgbClr val="006600"/>
                </a:solidFill>
                <a:latin typeface="Times New Roman" pitchFamily="18" charset="0"/>
              </a:rPr>
              <a:t>Tập đọc</a:t>
            </a:r>
            <a:endParaRPr lang="en-US" altLang="vi-VN" sz="3200" b="1" i="1">
              <a:solidFill>
                <a:srgbClr val="006600"/>
              </a:solidFill>
              <a:latin typeface="Times New Roman" pitchFamily="18" charset="0"/>
            </a:endParaRPr>
          </a:p>
        </p:txBody>
      </p:sp>
      <p:sp>
        <p:nvSpPr>
          <p:cNvPr id="10244" name="Round Same Side Corner Rectangle 43"/>
          <p:cNvSpPr>
            <a:spLocks noChangeArrowheads="1"/>
          </p:cNvSpPr>
          <p:nvPr/>
        </p:nvSpPr>
        <p:spPr bwMode="auto">
          <a:xfrm rot="10800000">
            <a:off x="0" y="6324600"/>
            <a:ext cx="9144000" cy="533400"/>
          </a:xfrm>
          <a:custGeom>
            <a:avLst/>
            <a:gdLst>
              <a:gd name="T0" fmla="*/ 9144000 w 9144000"/>
              <a:gd name="T1" fmla="*/ 4168 h 1066800"/>
              <a:gd name="T2" fmla="*/ 4572000 w 9144000"/>
              <a:gd name="T3" fmla="*/ 8335 h 1066800"/>
              <a:gd name="T4" fmla="*/ 0 w 9144000"/>
              <a:gd name="T5" fmla="*/ 4168 h 1066800"/>
              <a:gd name="T6" fmla="*/ 4572000 w 9144000"/>
              <a:gd name="T7" fmla="*/ 0 h 1066800"/>
              <a:gd name="T8" fmla="*/ 0 60000 65536"/>
              <a:gd name="T9" fmla="*/ 5898240 60000 65536"/>
              <a:gd name="T10" fmla="*/ 11796480 60000 65536"/>
              <a:gd name="T11" fmla="*/ 17694720 60000 65536"/>
              <a:gd name="T12" fmla="*/ 52077 w 9144000"/>
              <a:gd name="T13" fmla="*/ 52078 h 1066800"/>
              <a:gd name="T14" fmla="*/ 9091923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cubicBezTo>
                  <a:pt x="9064394" y="0"/>
                  <a:pt x="9144000" y="79605"/>
                  <a:pt x="9144000" y="177804"/>
                </a:cubicBezTo>
                <a:lnTo>
                  <a:pt x="9144000" y="1066800"/>
                </a:lnTo>
                <a:lnTo>
                  <a:pt x="0" y="1066800"/>
                </a:lnTo>
                <a:lnTo>
                  <a:pt x="0" y="177804"/>
                </a:lnTo>
                <a:lnTo>
                  <a:pt x="0" y="177803"/>
                </a:lnTo>
                <a:cubicBezTo>
                  <a:pt x="0" y="79605"/>
                  <a:pt x="79605" y="-1"/>
                  <a:pt x="177804" y="0"/>
                </a:cubicBezTo>
                <a:close/>
              </a:path>
            </a:pathLst>
          </a:custGeom>
          <a:solidFill>
            <a:srgbClr val="953735"/>
          </a:solidFill>
          <a:ln w="25400" algn="ctr">
            <a:solidFill>
              <a:srgbClr val="385D8A"/>
            </a:solidFill>
            <a:miter lim="800000"/>
            <a:headEnd/>
            <a:tailEnd/>
          </a:ln>
        </p:spPr>
        <p:txBody>
          <a:bodyPr rot="10800000" anchor="ctr"/>
          <a:lstStyle/>
          <a:p>
            <a:endParaRPr lang="en-US"/>
          </a:p>
        </p:txBody>
      </p:sp>
      <p:grpSp>
        <p:nvGrpSpPr>
          <p:cNvPr id="3080" name="Group 8"/>
          <p:cNvGrpSpPr>
            <a:grpSpLocks/>
          </p:cNvGrpSpPr>
          <p:nvPr/>
        </p:nvGrpSpPr>
        <p:grpSpPr bwMode="auto">
          <a:xfrm>
            <a:off x="609600" y="4038600"/>
            <a:ext cx="1606550" cy="1141413"/>
            <a:chOff x="384" y="2544"/>
            <a:chExt cx="1012" cy="719"/>
          </a:xfrm>
        </p:grpSpPr>
        <p:sp>
          <p:nvSpPr>
            <p:cNvPr id="10310" name="Oval 9"/>
            <p:cNvSpPr>
              <a:spLocks noChangeArrowheads="1"/>
            </p:cNvSpPr>
            <p:nvPr/>
          </p:nvSpPr>
          <p:spPr bwMode="gray">
            <a:xfrm rot="-1543677">
              <a:off x="699" y="2964"/>
              <a:ext cx="697" cy="200"/>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82" name="Oval 10"/>
            <p:cNvSpPr>
              <a:spLocks noChangeArrowheads="1"/>
            </p:cNvSpPr>
            <p:nvPr/>
          </p:nvSpPr>
          <p:spPr bwMode="gray">
            <a:xfrm>
              <a:off x="384" y="2544"/>
              <a:ext cx="745" cy="719"/>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312" name="Text Box 11"/>
            <p:cNvSpPr txBox="1">
              <a:spLocks noChangeArrowheads="1"/>
            </p:cNvSpPr>
            <p:nvPr/>
          </p:nvSpPr>
          <p:spPr bwMode="gray">
            <a:xfrm>
              <a:off x="414" y="2784"/>
              <a:ext cx="720"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rgbClr val="FF0000"/>
                  </a:solidFill>
                  <a:latin typeface="Times New Roman" pitchFamily="18" charset="0"/>
                </a:rPr>
                <a:t>Đoạn 1</a:t>
              </a:r>
            </a:p>
          </p:txBody>
        </p:sp>
      </p:grpSp>
      <p:grpSp>
        <p:nvGrpSpPr>
          <p:cNvPr id="3084" name="Group 12"/>
          <p:cNvGrpSpPr>
            <a:grpSpLocks/>
          </p:cNvGrpSpPr>
          <p:nvPr/>
        </p:nvGrpSpPr>
        <p:grpSpPr bwMode="auto">
          <a:xfrm>
            <a:off x="152400" y="3733800"/>
            <a:ext cx="2133600" cy="1905000"/>
            <a:chOff x="1920" y="1440"/>
            <a:chExt cx="1827" cy="1705"/>
          </a:xfrm>
        </p:grpSpPr>
        <p:grpSp>
          <p:nvGrpSpPr>
            <p:cNvPr id="10299" name="Group 13"/>
            <p:cNvGrpSpPr>
              <a:grpSpLocks/>
            </p:cNvGrpSpPr>
            <p:nvPr/>
          </p:nvGrpSpPr>
          <p:grpSpPr bwMode="auto">
            <a:xfrm>
              <a:off x="1920" y="1440"/>
              <a:ext cx="1827" cy="1705"/>
              <a:chOff x="1872" y="1824"/>
              <a:chExt cx="2014" cy="1821"/>
            </a:xfrm>
          </p:grpSpPr>
          <p:sp>
            <p:nvSpPr>
              <p:cNvPr id="3086" name="AutoShape 14"/>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7" name="AutoShape 15"/>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8" name="AutoShape 16"/>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304" name="Oval 17"/>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305" name="Oval 18"/>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091" name="Oval 1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307" name="Oval 20"/>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093" name="Oval 21"/>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309" name="Oval 22"/>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300" name="Text Box 23"/>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1</a:t>
              </a:r>
            </a:p>
          </p:txBody>
        </p:sp>
      </p:grpSp>
      <p:grpSp>
        <p:nvGrpSpPr>
          <p:cNvPr id="3096" name="Group 24"/>
          <p:cNvGrpSpPr>
            <a:grpSpLocks/>
          </p:cNvGrpSpPr>
          <p:nvPr/>
        </p:nvGrpSpPr>
        <p:grpSpPr bwMode="auto">
          <a:xfrm>
            <a:off x="2743200" y="3962400"/>
            <a:ext cx="1546225" cy="1143000"/>
            <a:chOff x="1824" y="720"/>
            <a:chExt cx="974" cy="720"/>
          </a:xfrm>
        </p:grpSpPr>
        <p:sp>
          <p:nvSpPr>
            <p:cNvPr id="10296" name="Oval 25"/>
            <p:cNvSpPr>
              <a:spLocks noChangeArrowheads="1"/>
            </p:cNvSpPr>
            <p:nvPr/>
          </p:nvSpPr>
          <p:spPr bwMode="gray">
            <a:xfrm rot="-1543677">
              <a:off x="2101" y="1166"/>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98" name="Oval 26"/>
            <p:cNvSpPr>
              <a:spLocks noChangeArrowheads="1"/>
            </p:cNvSpPr>
            <p:nvPr/>
          </p:nvSpPr>
          <p:spPr bwMode="gray">
            <a:xfrm>
              <a:off x="1824" y="720"/>
              <a:ext cx="747" cy="720"/>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298" name="Text Box 27"/>
            <p:cNvSpPr txBox="1">
              <a:spLocks noChangeArrowheads="1"/>
            </p:cNvSpPr>
            <p:nvPr/>
          </p:nvSpPr>
          <p:spPr bwMode="gray">
            <a:xfrm>
              <a:off x="1857" y="944"/>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2</a:t>
              </a:r>
            </a:p>
          </p:txBody>
        </p:sp>
      </p:grpSp>
      <p:grpSp>
        <p:nvGrpSpPr>
          <p:cNvPr id="3100" name="Group 28"/>
          <p:cNvGrpSpPr>
            <a:grpSpLocks/>
          </p:cNvGrpSpPr>
          <p:nvPr/>
        </p:nvGrpSpPr>
        <p:grpSpPr bwMode="auto">
          <a:xfrm>
            <a:off x="2362200" y="3686175"/>
            <a:ext cx="2133600" cy="1905000"/>
            <a:chOff x="1920" y="1440"/>
            <a:chExt cx="1827" cy="1705"/>
          </a:xfrm>
        </p:grpSpPr>
        <p:grpSp>
          <p:nvGrpSpPr>
            <p:cNvPr id="10285" name="Group 29"/>
            <p:cNvGrpSpPr>
              <a:grpSpLocks/>
            </p:cNvGrpSpPr>
            <p:nvPr/>
          </p:nvGrpSpPr>
          <p:grpSpPr bwMode="auto">
            <a:xfrm>
              <a:off x="1920" y="1440"/>
              <a:ext cx="1827" cy="1705"/>
              <a:chOff x="1872" y="1824"/>
              <a:chExt cx="2014" cy="1821"/>
            </a:xfrm>
          </p:grpSpPr>
          <p:sp>
            <p:nvSpPr>
              <p:cNvPr id="3102" name="AutoShape 30"/>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3" name="AutoShape 31"/>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4" name="AutoShape 32"/>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90"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91" name="Oval 3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07" name="Oval 35"/>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93" name="Oval 3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09" name="Oval 37"/>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95" name="Oval 3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86" name="Text Box 39"/>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2</a:t>
              </a:r>
            </a:p>
          </p:txBody>
        </p:sp>
      </p:grpSp>
      <p:grpSp>
        <p:nvGrpSpPr>
          <p:cNvPr id="3112" name="Group 40"/>
          <p:cNvGrpSpPr>
            <a:grpSpLocks/>
          </p:cNvGrpSpPr>
          <p:nvPr/>
        </p:nvGrpSpPr>
        <p:grpSpPr bwMode="auto">
          <a:xfrm>
            <a:off x="5033963" y="4090988"/>
            <a:ext cx="1674812" cy="1143000"/>
            <a:chOff x="2832" y="720"/>
            <a:chExt cx="1055" cy="720"/>
          </a:xfrm>
        </p:grpSpPr>
        <p:sp>
          <p:nvSpPr>
            <p:cNvPr id="10282" name="Oval 41"/>
            <p:cNvSpPr>
              <a:spLocks noChangeArrowheads="1"/>
            </p:cNvSpPr>
            <p:nvPr/>
          </p:nvSpPr>
          <p:spPr bwMode="gray">
            <a:xfrm rot="-1543677">
              <a:off x="3190" y="1141"/>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114" name="Oval 42"/>
            <p:cNvSpPr>
              <a:spLocks noChangeArrowheads="1"/>
            </p:cNvSpPr>
            <p:nvPr/>
          </p:nvSpPr>
          <p:spPr bwMode="gray">
            <a:xfrm>
              <a:off x="2832" y="720"/>
              <a:ext cx="705" cy="72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b="1"/>
            </a:p>
          </p:txBody>
        </p:sp>
        <p:sp>
          <p:nvSpPr>
            <p:cNvPr id="10284" name="Text Box 43"/>
            <p:cNvSpPr txBox="1">
              <a:spLocks noChangeArrowheads="1"/>
            </p:cNvSpPr>
            <p:nvPr/>
          </p:nvSpPr>
          <p:spPr bwMode="gray">
            <a:xfrm>
              <a:off x="2852" y="9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3</a:t>
              </a:r>
            </a:p>
          </p:txBody>
        </p:sp>
      </p:grpSp>
      <p:grpSp>
        <p:nvGrpSpPr>
          <p:cNvPr id="3116" name="Group 44"/>
          <p:cNvGrpSpPr>
            <a:grpSpLocks/>
          </p:cNvGrpSpPr>
          <p:nvPr/>
        </p:nvGrpSpPr>
        <p:grpSpPr bwMode="auto">
          <a:xfrm>
            <a:off x="4648200" y="3662363"/>
            <a:ext cx="2133600" cy="1905000"/>
            <a:chOff x="1920" y="1440"/>
            <a:chExt cx="1827" cy="1705"/>
          </a:xfrm>
        </p:grpSpPr>
        <p:grpSp>
          <p:nvGrpSpPr>
            <p:cNvPr id="10271" name="Group 45"/>
            <p:cNvGrpSpPr>
              <a:grpSpLocks/>
            </p:cNvGrpSpPr>
            <p:nvPr/>
          </p:nvGrpSpPr>
          <p:grpSpPr bwMode="auto">
            <a:xfrm>
              <a:off x="1920" y="1440"/>
              <a:ext cx="1827" cy="1705"/>
              <a:chOff x="1872" y="1824"/>
              <a:chExt cx="2014" cy="1821"/>
            </a:xfrm>
          </p:grpSpPr>
          <p:sp>
            <p:nvSpPr>
              <p:cNvPr id="3118" name="AutoShape 46"/>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19" name="AutoShape 47"/>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20" name="AutoShape 48"/>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76"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77"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23" name="Oval 51"/>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79" name="Oval 5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25" name="Oval 53"/>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81" name="Oval 5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72" name="Text Box 55"/>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3</a:t>
              </a:r>
            </a:p>
          </p:txBody>
        </p:sp>
      </p:grpSp>
      <p:grpSp>
        <p:nvGrpSpPr>
          <p:cNvPr id="3128" name="Group 56"/>
          <p:cNvGrpSpPr>
            <a:grpSpLocks/>
          </p:cNvGrpSpPr>
          <p:nvPr/>
        </p:nvGrpSpPr>
        <p:grpSpPr bwMode="auto">
          <a:xfrm>
            <a:off x="7277100" y="4038600"/>
            <a:ext cx="1573213" cy="1143000"/>
            <a:chOff x="4224" y="2832"/>
            <a:chExt cx="991" cy="720"/>
          </a:xfrm>
        </p:grpSpPr>
        <p:sp>
          <p:nvSpPr>
            <p:cNvPr id="10267" name="Oval 57"/>
            <p:cNvSpPr>
              <a:spLocks noChangeArrowheads="1"/>
            </p:cNvSpPr>
            <p:nvPr/>
          </p:nvSpPr>
          <p:spPr bwMode="gray">
            <a:xfrm rot="-1543677">
              <a:off x="4518" y="3226"/>
              <a:ext cx="697" cy="228"/>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10268" name="Group 58"/>
            <p:cNvGrpSpPr>
              <a:grpSpLocks/>
            </p:cNvGrpSpPr>
            <p:nvPr/>
          </p:nvGrpSpPr>
          <p:grpSpPr bwMode="auto">
            <a:xfrm>
              <a:off x="4224" y="2832"/>
              <a:ext cx="705" cy="720"/>
              <a:chOff x="4128" y="2544"/>
              <a:chExt cx="705" cy="720"/>
            </a:xfrm>
          </p:grpSpPr>
          <p:sp>
            <p:nvSpPr>
              <p:cNvPr id="10269" name="Oval 59"/>
              <p:cNvSpPr>
                <a:spLocks noChangeArrowheads="1"/>
              </p:cNvSpPr>
              <p:nvPr/>
            </p:nvSpPr>
            <p:spPr bwMode="gray">
              <a:xfrm>
                <a:off x="4128" y="2544"/>
                <a:ext cx="705" cy="720"/>
              </a:xfrm>
              <a:prstGeom prst="ellipse">
                <a:avLst/>
              </a:prstGeom>
              <a:gradFill rotWithShape="1">
                <a:gsLst>
                  <a:gs pos="0">
                    <a:srgbClr val="350000"/>
                  </a:gs>
                  <a:gs pos="50000">
                    <a:srgbClr val="990000"/>
                  </a:gs>
                  <a:gs pos="100000">
                    <a:srgbClr val="35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p>
                <a:pPr algn="ctr" defTabSz="957263" eaLnBrk="1" hangingPunct="1"/>
                <a:endParaRPr lang="vi-VN" altLang="vi-VN" sz="1900" b="1"/>
              </a:p>
            </p:txBody>
          </p:sp>
          <p:sp>
            <p:nvSpPr>
              <p:cNvPr id="10270" name="Text Box 60"/>
              <p:cNvSpPr txBox="1">
                <a:spLocks noChangeArrowheads="1"/>
              </p:cNvSpPr>
              <p:nvPr/>
            </p:nvSpPr>
            <p:spPr bwMode="gray">
              <a:xfrm>
                <a:off x="4128" y="27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4</a:t>
                </a:r>
              </a:p>
            </p:txBody>
          </p:sp>
        </p:grpSp>
      </p:grpSp>
      <p:grpSp>
        <p:nvGrpSpPr>
          <p:cNvPr id="3133" name="Group 61"/>
          <p:cNvGrpSpPr>
            <a:grpSpLocks/>
          </p:cNvGrpSpPr>
          <p:nvPr/>
        </p:nvGrpSpPr>
        <p:grpSpPr bwMode="auto">
          <a:xfrm>
            <a:off x="6934200" y="3581400"/>
            <a:ext cx="2133600" cy="1905000"/>
            <a:chOff x="1920" y="1440"/>
            <a:chExt cx="1827" cy="1705"/>
          </a:xfrm>
        </p:grpSpPr>
        <p:grpSp>
          <p:nvGrpSpPr>
            <p:cNvPr id="10256" name="Group 62"/>
            <p:cNvGrpSpPr>
              <a:grpSpLocks/>
            </p:cNvGrpSpPr>
            <p:nvPr/>
          </p:nvGrpSpPr>
          <p:grpSpPr bwMode="auto">
            <a:xfrm>
              <a:off x="1920" y="1440"/>
              <a:ext cx="1827" cy="1705"/>
              <a:chOff x="1872" y="1824"/>
              <a:chExt cx="2014" cy="1821"/>
            </a:xfrm>
          </p:grpSpPr>
          <p:sp>
            <p:nvSpPr>
              <p:cNvPr id="3135" name="AutoShape 63"/>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6" name="AutoShape 64"/>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7" name="AutoShape 65"/>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61" name="Oval 6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62" name="Oval 6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40" name="Oval 68"/>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64" name="Oval 6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42" name="Oval 70"/>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66" name="Oval 7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57" name="Text Box 72"/>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4</a:t>
              </a:r>
            </a:p>
          </p:txBody>
        </p:sp>
      </p:grpSp>
      <p:sp>
        <p:nvSpPr>
          <p:cNvPr id="3147" name="AutoShape 75"/>
          <p:cNvSpPr>
            <a:spLocks noChangeArrowheads="1"/>
          </p:cNvSpPr>
          <p:nvPr/>
        </p:nvSpPr>
        <p:spPr bwMode="gray">
          <a:xfrm>
            <a:off x="228600" y="1143000"/>
            <a:ext cx="27432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vi-VN" sz="2800" b="1" i="1">
                <a:latin typeface="Times New Roman" pitchFamily="18" charset="0"/>
              </a:rPr>
              <a:t>Khởi động</a:t>
            </a:r>
          </a:p>
        </p:txBody>
      </p:sp>
      <p:sp>
        <p:nvSpPr>
          <p:cNvPr id="3148" name="WordArt 76"/>
          <p:cNvSpPr>
            <a:spLocks noChangeArrowheads="1" noChangeShapeType="1" noTextEdit="1"/>
          </p:cNvSpPr>
          <p:nvPr/>
        </p:nvSpPr>
        <p:spPr bwMode="auto">
          <a:xfrm>
            <a:off x="3325813" y="2906713"/>
            <a:ext cx="3276600" cy="685800"/>
          </a:xfrm>
          <a:prstGeom prst="rect">
            <a:avLst/>
          </a:prstGeom>
        </p:spPr>
        <p:txBody>
          <a:bodyPr wrap="none" fromWordArt="1">
            <a:prstTxWarp prst="textPlain">
              <a:avLst>
                <a:gd name="adj" fmla="val 50000"/>
              </a:avLst>
            </a:prstTxWarp>
          </a:bodyPr>
          <a:lstStyle/>
          <a:p>
            <a:pPr algn="ctr"/>
            <a:r>
              <a:rPr lang="vi-VN"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rPr>
              <a:t> Hai Bà Trưng</a:t>
            </a:r>
            <a:endParaRPr lang="en-US"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endParaRPr>
          </a:p>
        </p:txBody>
      </p:sp>
      <p:sp>
        <p:nvSpPr>
          <p:cNvPr id="3149" name="Text Box 77"/>
          <p:cNvSpPr txBox="1">
            <a:spLocks noChangeArrowheads="1"/>
          </p:cNvSpPr>
          <p:nvPr/>
        </p:nvSpPr>
        <p:spPr bwMode="auto">
          <a:xfrm>
            <a:off x="762000" y="2209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solidFill>
                  <a:schemeClr val="accent2"/>
                </a:solidFill>
                <a:latin typeface="Times New Roman" pitchFamily="18" charset="0"/>
              </a:rPr>
              <a:t>Bốn em  mỗi em đọc  một đoạn của bài  </a:t>
            </a:r>
          </a:p>
        </p:txBody>
      </p:sp>
    </p:spTree>
    <p:extLst>
      <p:ext uri="{BB962C8B-B14F-4D97-AF65-F5344CB8AC3E}">
        <p14:creationId xmlns:p14="http://schemas.microsoft.com/office/powerpoint/2010/main" val="408728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47"/>
                                        </p:tgtEl>
                                        <p:attrNameLst>
                                          <p:attrName>style.visibility</p:attrName>
                                        </p:attrNameLst>
                                      </p:cBhvr>
                                      <p:to>
                                        <p:strVal val="visible"/>
                                      </p:to>
                                    </p:set>
                                    <p:animEffect transition="in" filter="wheel(4)">
                                      <p:cBhvr>
                                        <p:cTn id="7" dur="2000"/>
                                        <p:tgtEl>
                                          <p:spTgt spid="3147"/>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3148"/>
                                        </p:tgtEl>
                                        <p:attrNameLst>
                                          <p:attrName>style.visibility</p:attrName>
                                        </p:attrNameLst>
                                      </p:cBhvr>
                                      <p:to>
                                        <p:strVal val="visible"/>
                                      </p:to>
                                    </p:set>
                                    <p:anim calcmode="lin" valueType="num">
                                      <p:cBhvr>
                                        <p:cTn id="10" dur="1000" fill="hold"/>
                                        <p:tgtEl>
                                          <p:spTgt spid="3148"/>
                                        </p:tgtEl>
                                        <p:attrNameLst>
                                          <p:attrName>ppt_w</p:attrName>
                                        </p:attrNameLst>
                                      </p:cBhvr>
                                      <p:tavLst>
                                        <p:tav tm="0">
                                          <p:val>
                                            <p:fltVal val="0"/>
                                          </p:val>
                                        </p:tav>
                                        <p:tav tm="100000">
                                          <p:val>
                                            <p:strVal val="#ppt_w"/>
                                          </p:val>
                                        </p:tav>
                                      </p:tavLst>
                                    </p:anim>
                                    <p:anim calcmode="lin" valueType="num">
                                      <p:cBhvr>
                                        <p:cTn id="11" dur="1000" fill="hold"/>
                                        <p:tgtEl>
                                          <p:spTgt spid="3148"/>
                                        </p:tgtEl>
                                        <p:attrNameLst>
                                          <p:attrName>ppt_h</p:attrName>
                                        </p:attrNameLst>
                                      </p:cBhvr>
                                      <p:tavLst>
                                        <p:tav tm="0">
                                          <p:val>
                                            <p:fltVal val="0"/>
                                          </p:val>
                                        </p:tav>
                                        <p:tav tm="100000">
                                          <p:val>
                                            <p:strVal val="#ppt_h"/>
                                          </p:val>
                                        </p:tav>
                                      </p:tavLst>
                                    </p:anim>
                                    <p:anim calcmode="lin" valueType="num">
                                      <p:cBhvr>
                                        <p:cTn id="12" dur="1000" fill="hold"/>
                                        <p:tgtEl>
                                          <p:spTgt spid="3148"/>
                                        </p:tgtEl>
                                        <p:attrNameLst>
                                          <p:attrName>style.rotation</p:attrName>
                                        </p:attrNameLst>
                                      </p:cBhvr>
                                      <p:tavLst>
                                        <p:tav tm="0">
                                          <p:val>
                                            <p:fltVal val="90"/>
                                          </p:val>
                                        </p:tav>
                                        <p:tav tm="100000">
                                          <p:val>
                                            <p:fltVal val="0"/>
                                          </p:val>
                                        </p:tav>
                                      </p:tavLst>
                                    </p:anim>
                                    <p:animEffect transition="in" filter="fade">
                                      <p:cBhvr>
                                        <p:cTn id="13" dur="1000"/>
                                        <p:tgtEl>
                                          <p:spTgt spid="3148"/>
                                        </p:tgtEl>
                                      </p:cBhvr>
                                    </p:animEffect>
                                  </p:childTnLst>
                                </p:cTn>
                              </p:par>
                              <p:par>
                                <p:cTn id="14" presetID="22" presetClass="emph" presetSubtype="0" repeatCount="5000" fill="hold" grpId="1" nodeType="withEffect">
                                  <p:stCondLst>
                                    <p:cond delay="0"/>
                                  </p:stCondLst>
                                  <p:iterate type="lt">
                                    <p:tmPct val="0"/>
                                  </p:iterate>
                                  <p:childTnLst>
                                    <p:animClr clrSpc="hsl" dir="cw">
                                      <p:cBhvr override="childStyle">
                                        <p:cTn id="15" dur="500" fill="hold"/>
                                        <p:tgtEl>
                                          <p:spTgt spid="3148"/>
                                        </p:tgtEl>
                                        <p:attrNameLst>
                                          <p:attrName>style.color</p:attrName>
                                        </p:attrNameLst>
                                      </p:cBhvr>
                                      <p:by>
                                        <p:hsl h="-7200000" s="0" l="0"/>
                                      </p:by>
                                    </p:animClr>
                                    <p:animClr clrSpc="hsl" dir="cw">
                                      <p:cBhvr>
                                        <p:cTn id="16" dur="500" fill="hold"/>
                                        <p:tgtEl>
                                          <p:spTgt spid="3148"/>
                                        </p:tgtEl>
                                        <p:attrNameLst>
                                          <p:attrName>fillcolor</p:attrName>
                                        </p:attrNameLst>
                                      </p:cBhvr>
                                      <p:by>
                                        <p:hsl h="-7200000" s="0" l="0"/>
                                      </p:by>
                                    </p:animClr>
                                    <p:animClr clrSpc="hsl" dir="cw">
                                      <p:cBhvr>
                                        <p:cTn id="17" dur="500" fill="hold"/>
                                        <p:tgtEl>
                                          <p:spTgt spid="3148"/>
                                        </p:tgtEl>
                                        <p:attrNameLst>
                                          <p:attrName>stroke.color</p:attrName>
                                        </p:attrNameLst>
                                      </p:cBhvr>
                                      <p:by>
                                        <p:hsl h="-7200000" s="0" l="0"/>
                                      </p:by>
                                    </p:animClr>
                                    <p:set>
                                      <p:cBhvr>
                                        <p:cTn id="18" dur="500" fill="hold"/>
                                        <p:tgtEl>
                                          <p:spTgt spid="3148"/>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49"/>
                                        </p:tgtEl>
                                        <p:attrNameLst>
                                          <p:attrName>style.visibility</p:attrName>
                                        </p:attrNameLst>
                                      </p:cBhvr>
                                      <p:to>
                                        <p:strVal val="visible"/>
                                      </p:to>
                                    </p:set>
                                    <p:animEffect transition="in" filter="wipe(left)">
                                      <p:cBhvr>
                                        <p:cTn id="23" dur="2000"/>
                                        <p:tgtEl>
                                          <p:spTgt spid="3149"/>
                                        </p:tgtEl>
                                      </p:cBhvr>
                                    </p:animEffect>
                                  </p:childTnLst>
                                </p:cTn>
                              </p:par>
                            </p:childTnLst>
                          </p:cTn>
                        </p:par>
                        <p:par>
                          <p:cTn id="24" fill="hold" nodeType="afterGroup">
                            <p:stCondLst>
                              <p:cond delay="2000"/>
                            </p:stCondLst>
                            <p:childTnLst>
                              <p:par>
                                <p:cTn id="25" presetID="20" presetClass="entr" presetSubtype="0" fill="hold" nodeType="afterEffect">
                                  <p:stCondLst>
                                    <p:cond delay="0"/>
                                  </p:stCondLst>
                                  <p:childTnLst>
                                    <p:set>
                                      <p:cBhvr>
                                        <p:cTn id="26" dur="1" fill="hold">
                                          <p:stCondLst>
                                            <p:cond delay="0"/>
                                          </p:stCondLst>
                                        </p:cTn>
                                        <p:tgtEl>
                                          <p:spTgt spid="3084"/>
                                        </p:tgtEl>
                                        <p:attrNameLst>
                                          <p:attrName>style.visibility</p:attrName>
                                        </p:attrNameLst>
                                      </p:cBhvr>
                                      <p:to>
                                        <p:strVal val="visible"/>
                                      </p:to>
                                    </p:set>
                                    <p:animEffect transition="in" filter="wedge">
                                      <p:cBhvr>
                                        <p:cTn id="27" dur="2000"/>
                                        <p:tgtEl>
                                          <p:spTgt spid="3084"/>
                                        </p:tgtEl>
                                      </p:cBhvr>
                                    </p:animEffect>
                                  </p:childTnLst>
                                </p:cTn>
                              </p:par>
                              <p:par>
                                <p:cTn id="28" presetID="20" presetClass="entr" presetSubtype="0" fill="hold" nodeType="withEffect">
                                  <p:stCondLst>
                                    <p:cond delay="0"/>
                                  </p:stCondLst>
                                  <p:childTnLst>
                                    <p:set>
                                      <p:cBhvr>
                                        <p:cTn id="29" dur="1" fill="hold">
                                          <p:stCondLst>
                                            <p:cond delay="0"/>
                                          </p:stCondLst>
                                        </p:cTn>
                                        <p:tgtEl>
                                          <p:spTgt spid="3100"/>
                                        </p:tgtEl>
                                        <p:attrNameLst>
                                          <p:attrName>style.visibility</p:attrName>
                                        </p:attrNameLst>
                                      </p:cBhvr>
                                      <p:to>
                                        <p:strVal val="visible"/>
                                      </p:to>
                                    </p:set>
                                    <p:animEffect transition="in" filter="wedge">
                                      <p:cBhvr>
                                        <p:cTn id="30" dur="2000"/>
                                        <p:tgtEl>
                                          <p:spTgt spid="3100"/>
                                        </p:tgtEl>
                                      </p:cBhvr>
                                    </p:animEffect>
                                  </p:childTnLst>
                                </p:cTn>
                              </p:par>
                              <p:par>
                                <p:cTn id="31" presetID="20" presetClass="entr" presetSubtype="0" fill="hold" nodeType="withEffect">
                                  <p:stCondLst>
                                    <p:cond delay="0"/>
                                  </p:stCondLst>
                                  <p:childTnLst>
                                    <p:set>
                                      <p:cBhvr>
                                        <p:cTn id="32" dur="1" fill="hold">
                                          <p:stCondLst>
                                            <p:cond delay="0"/>
                                          </p:stCondLst>
                                        </p:cTn>
                                        <p:tgtEl>
                                          <p:spTgt spid="3116"/>
                                        </p:tgtEl>
                                        <p:attrNameLst>
                                          <p:attrName>style.visibility</p:attrName>
                                        </p:attrNameLst>
                                      </p:cBhvr>
                                      <p:to>
                                        <p:strVal val="visible"/>
                                      </p:to>
                                    </p:set>
                                    <p:animEffect transition="in" filter="wedge">
                                      <p:cBhvr>
                                        <p:cTn id="33" dur="2000"/>
                                        <p:tgtEl>
                                          <p:spTgt spid="3116"/>
                                        </p:tgtEl>
                                      </p:cBhvr>
                                    </p:animEffect>
                                  </p:childTnLst>
                                </p:cTn>
                              </p:par>
                              <p:par>
                                <p:cTn id="34" presetID="20" presetClass="entr" presetSubtype="0" fill="hold" nodeType="withEffect">
                                  <p:stCondLst>
                                    <p:cond delay="0"/>
                                  </p:stCondLst>
                                  <p:childTnLst>
                                    <p:set>
                                      <p:cBhvr>
                                        <p:cTn id="35" dur="1" fill="hold">
                                          <p:stCondLst>
                                            <p:cond delay="0"/>
                                          </p:stCondLst>
                                        </p:cTn>
                                        <p:tgtEl>
                                          <p:spTgt spid="3133"/>
                                        </p:tgtEl>
                                        <p:attrNameLst>
                                          <p:attrName>style.visibility</p:attrName>
                                        </p:attrNameLst>
                                      </p:cBhvr>
                                      <p:to>
                                        <p:strVal val="visible"/>
                                      </p:to>
                                    </p:set>
                                    <p:animEffect transition="in" filter="wedge">
                                      <p:cBhvr>
                                        <p:cTn id="36" dur="2000"/>
                                        <p:tgtEl>
                                          <p:spTgt spid="3133"/>
                                        </p:tgtEl>
                                      </p:cBhvr>
                                    </p:animEffect>
                                  </p:childTnLst>
                                </p:cTn>
                              </p:par>
                              <p:par>
                                <p:cTn id="37" presetID="20" presetClass="entr" presetSubtype="0" fill="hold" nodeType="withEffect">
                                  <p:stCondLst>
                                    <p:cond delay="0"/>
                                  </p:stCondLst>
                                  <p:childTnLst>
                                    <p:set>
                                      <p:cBhvr>
                                        <p:cTn id="38" dur="1" fill="hold">
                                          <p:stCondLst>
                                            <p:cond delay="0"/>
                                          </p:stCondLst>
                                        </p:cTn>
                                        <p:tgtEl>
                                          <p:spTgt spid="3128"/>
                                        </p:tgtEl>
                                        <p:attrNameLst>
                                          <p:attrName>style.visibility</p:attrName>
                                        </p:attrNameLst>
                                      </p:cBhvr>
                                      <p:to>
                                        <p:strVal val="visible"/>
                                      </p:to>
                                    </p:set>
                                    <p:animEffect transition="in" filter="wedge">
                                      <p:cBhvr>
                                        <p:cTn id="39" dur="2000"/>
                                        <p:tgtEl>
                                          <p:spTgt spid="3128"/>
                                        </p:tgtEl>
                                      </p:cBhvr>
                                    </p:animEffect>
                                  </p:childTnLst>
                                </p:cTn>
                              </p:par>
                              <p:par>
                                <p:cTn id="40" presetID="20" presetClass="entr" presetSubtype="0" fill="hold" nodeType="withEffect">
                                  <p:stCondLst>
                                    <p:cond delay="0"/>
                                  </p:stCondLst>
                                  <p:childTnLst>
                                    <p:set>
                                      <p:cBhvr>
                                        <p:cTn id="41" dur="1" fill="hold">
                                          <p:stCondLst>
                                            <p:cond delay="0"/>
                                          </p:stCondLst>
                                        </p:cTn>
                                        <p:tgtEl>
                                          <p:spTgt spid="3112"/>
                                        </p:tgtEl>
                                        <p:attrNameLst>
                                          <p:attrName>style.visibility</p:attrName>
                                        </p:attrNameLst>
                                      </p:cBhvr>
                                      <p:to>
                                        <p:strVal val="visible"/>
                                      </p:to>
                                    </p:set>
                                    <p:animEffect transition="in" filter="wedge">
                                      <p:cBhvr>
                                        <p:cTn id="42" dur="2000"/>
                                        <p:tgtEl>
                                          <p:spTgt spid="3112"/>
                                        </p:tgtEl>
                                      </p:cBhvr>
                                    </p:animEffect>
                                  </p:childTnLst>
                                </p:cTn>
                              </p:par>
                              <p:par>
                                <p:cTn id="43" presetID="20" presetClass="entr" presetSubtype="0" fill="hold" nodeType="withEffect">
                                  <p:stCondLst>
                                    <p:cond delay="0"/>
                                  </p:stCondLst>
                                  <p:childTnLst>
                                    <p:set>
                                      <p:cBhvr>
                                        <p:cTn id="44" dur="1" fill="hold">
                                          <p:stCondLst>
                                            <p:cond delay="0"/>
                                          </p:stCondLst>
                                        </p:cTn>
                                        <p:tgtEl>
                                          <p:spTgt spid="3096"/>
                                        </p:tgtEl>
                                        <p:attrNameLst>
                                          <p:attrName>style.visibility</p:attrName>
                                        </p:attrNameLst>
                                      </p:cBhvr>
                                      <p:to>
                                        <p:strVal val="visible"/>
                                      </p:to>
                                    </p:set>
                                    <p:animEffect transition="in" filter="wedge">
                                      <p:cBhvr>
                                        <p:cTn id="45" dur="2000"/>
                                        <p:tgtEl>
                                          <p:spTgt spid="3096"/>
                                        </p:tgtEl>
                                      </p:cBhvr>
                                    </p:animEffect>
                                  </p:childTnLst>
                                </p:cTn>
                              </p:par>
                              <p:par>
                                <p:cTn id="46" presetID="20" presetClass="entr" presetSubtype="0" fill="hold" nodeType="withEffect">
                                  <p:stCondLst>
                                    <p:cond delay="0"/>
                                  </p:stCondLst>
                                  <p:childTnLst>
                                    <p:set>
                                      <p:cBhvr>
                                        <p:cTn id="47" dur="1" fill="hold">
                                          <p:stCondLst>
                                            <p:cond delay="0"/>
                                          </p:stCondLst>
                                        </p:cTn>
                                        <p:tgtEl>
                                          <p:spTgt spid="3080"/>
                                        </p:tgtEl>
                                        <p:attrNameLst>
                                          <p:attrName>style.visibility</p:attrName>
                                        </p:attrNameLst>
                                      </p:cBhvr>
                                      <p:to>
                                        <p:strVal val="visible"/>
                                      </p:to>
                                    </p:set>
                                    <p:animEffect transition="in" filter="wedge">
                                      <p:cBhvr>
                                        <p:cTn id="48"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3084"/>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1" presetClass="exit" presetSubtype="4" fill="hold" nodeType="withEffect">
                                  <p:stCondLst>
                                    <p:cond delay="0"/>
                                  </p:stCondLst>
                                  <p:childTnLst>
                                    <p:animEffect transition="out" filter="wheel(4)">
                                      <p:cBhvr>
                                        <p:cTn id="53" dur="2000"/>
                                        <p:tgtEl>
                                          <p:spTgt spid="3084"/>
                                        </p:tgtEl>
                                      </p:cBhvr>
                                    </p:animEffect>
                                    <p:set>
                                      <p:cBhvr>
                                        <p:cTn id="54" dur="1" fill="hold">
                                          <p:stCondLst>
                                            <p:cond delay="1999"/>
                                          </p:stCondLst>
                                        </p:cTn>
                                        <p:tgtEl>
                                          <p:spTgt spid="3084"/>
                                        </p:tgtEl>
                                        <p:attrNameLst>
                                          <p:attrName>style.visibility</p:attrName>
                                        </p:attrNameLst>
                                      </p:cBhvr>
                                      <p:to>
                                        <p:strVal val="hidden"/>
                                      </p:to>
                                    </p:set>
                                  </p:childTnLst>
                                </p:cTn>
                              </p:par>
                            </p:childTnLst>
                          </p:cTn>
                        </p:par>
                      </p:childTnLst>
                    </p:cTn>
                  </p:par>
                </p:childTnLst>
              </p:cTn>
              <p:nextCondLst>
                <p:cond evt="onClick" delay="0">
                  <p:tgtEl>
                    <p:spTgt spid="3084"/>
                  </p:tgtEl>
                </p:cond>
              </p:nextCondLst>
            </p:seq>
            <p:seq concurrent="1" nextAc="seek">
              <p:cTn id="55" restart="whenNotActive" fill="hold" evtFilter="cancelBubble" nodeType="interactiveSeq">
                <p:stCondLst>
                  <p:cond evt="onClick" delay="0">
                    <p:tgtEl>
                      <p:spTgt spid="310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21" presetClass="exit" presetSubtype="4" fill="hold" nodeType="withEffect">
                                  <p:stCondLst>
                                    <p:cond delay="0"/>
                                  </p:stCondLst>
                                  <p:childTnLst>
                                    <p:animEffect transition="out" filter="wheel(4)">
                                      <p:cBhvr>
                                        <p:cTn id="59" dur="2000"/>
                                        <p:tgtEl>
                                          <p:spTgt spid="3100"/>
                                        </p:tgtEl>
                                      </p:cBhvr>
                                    </p:animEffect>
                                    <p:set>
                                      <p:cBhvr>
                                        <p:cTn id="60" dur="1" fill="hold">
                                          <p:stCondLst>
                                            <p:cond delay="1999"/>
                                          </p:stCondLst>
                                        </p:cTn>
                                        <p:tgtEl>
                                          <p:spTgt spid="3100"/>
                                        </p:tgtEl>
                                        <p:attrNameLst>
                                          <p:attrName>style.visibility</p:attrName>
                                        </p:attrNameLst>
                                      </p:cBhvr>
                                      <p:to>
                                        <p:strVal val="hidden"/>
                                      </p:to>
                                    </p:set>
                                  </p:childTnLst>
                                </p:cTn>
                              </p:par>
                            </p:childTnLst>
                          </p:cTn>
                        </p:par>
                      </p:childTnLst>
                    </p:cTn>
                  </p:par>
                </p:childTnLst>
              </p:cTn>
              <p:nextCondLst>
                <p:cond evt="onClick" delay="0">
                  <p:tgtEl>
                    <p:spTgt spid="3100"/>
                  </p:tgtEl>
                </p:cond>
              </p:nextCondLst>
            </p:seq>
            <p:seq concurrent="1" nextAc="seek">
              <p:cTn id="61" restart="whenNotActive" fill="hold" evtFilter="cancelBubble" nodeType="interactiveSeq">
                <p:stCondLst>
                  <p:cond evt="onClick" delay="0">
                    <p:tgtEl>
                      <p:spTgt spid="311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1" presetClass="exit" presetSubtype="4" fill="hold" nodeType="withEffect">
                                  <p:stCondLst>
                                    <p:cond delay="0"/>
                                  </p:stCondLst>
                                  <p:childTnLst>
                                    <p:animEffect transition="out" filter="wheel(4)">
                                      <p:cBhvr>
                                        <p:cTn id="65" dur="2000"/>
                                        <p:tgtEl>
                                          <p:spTgt spid="3116"/>
                                        </p:tgtEl>
                                      </p:cBhvr>
                                    </p:animEffect>
                                    <p:set>
                                      <p:cBhvr>
                                        <p:cTn id="66" dur="1" fill="hold">
                                          <p:stCondLst>
                                            <p:cond delay="1999"/>
                                          </p:stCondLst>
                                        </p:cTn>
                                        <p:tgtEl>
                                          <p:spTgt spid="3116"/>
                                        </p:tgtEl>
                                        <p:attrNameLst>
                                          <p:attrName>style.visibility</p:attrName>
                                        </p:attrNameLst>
                                      </p:cBhvr>
                                      <p:to>
                                        <p:strVal val="hidden"/>
                                      </p:to>
                                    </p:set>
                                  </p:childTnLst>
                                </p:cTn>
                              </p:par>
                            </p:childTnLst>
                          </p:cTn>
                        </p:par>
                      </p:childTnLst>
                    </p:cTn>
                  </p:par>
                </p:childTnLst>
              </p:cTn>
              <p:nextCondLst>
                <p:cond evt="onClick" delay="0">
                  <p:tgtEl>
                    <p:spTgt spid="3116"/>
                  </p:tgtEl>
                </p:cond>
              </p:nextCondLst>
            </p:seq>
            <p:seq concurrent="1" nextAc="seek">
              <p:cTn id="67" restart="whenNotActive" fill="hold" evtFilter="cancelBubble" nodeType="interactiveSeq">
                <p:stCondLst>
                  <p:cond evt="onClick" delay="0">
                    <p:tgtEl>
                      <p:spTgt spid="3133"/>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21" presetClass="exit" presetSubtype="4" fill="hold" nodeType="withEffect">
                                  <p:stCondLst>
                                    <p:cond delay="0"/>
                                  </p:stCondLst>
                                  <p:childTnLst>
                                    <p:animEffect transition="out" filter="wheel(4)">
                                      <p:cBhvr>
                                        <p:cTn id="71" dur="2000"/>
                                        <p:tgtEl>
                                          <p:spTgt spid="3133"/>
                                        </p:tgtEl>
                                      </p:cBhvr>
                                    </p:animEffect>
                                    <p:set>
                                      <p:cBhvr>
                                        <p:cTn id="72" dur="1" fill="hold">
                                          <p:stCondLst>
                                            <p:cond delay="1999"/>
                                          </p:stCondLst>
                                        </p:cTn>
                                        <p:tgtEl>
                                          <p:spTgt spid="3133"/>
                                        </p:tgtEl>
                                        <p:attrNameLst>
                                          <p:attrName>style.visibility</p:attrName>
                                        </p:attrNameLst>
                                      </p:cBhvr>
                                      <p:to>
                                        <p:strVal val="hidden"/>
                                      </p:to>
                                    </p:set>
                                  </p:childTnLst>
                                </p:cTn>
                              </p:par>
                            </p:childTnLst>
                          </p:cTn>
                        </p:par>
                      </p:childTnLst>
                    </p:cTn>
                  </p:par>
                </p:childTnLst>
              </p:cTn>
              <p:nextCondLst>
                <p:cond evt="onClick" delay="0">
                  <p:tgtEl>
                    <p:spTgt spid="3133"/>
                  </p:tgtEl>
                </p:cond>
              </p:nextCondLst>
            </p:seq>
          </p:childTnLst>
        </p:cTn>
      </p:par>
    </p:tnLst>
    <p:bldLst>
      <p:bldP spid="3147" grpId="0" animBg="1"/>
      <p:bldP spid="3148" grpId="0" animBg="1"/>
      <p:bldP spid="3148" grpId="1" animBg="1"/>
      <p:bldP spid="3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331741"/>
            <a:ext cx="8798725" cy="58477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7650" y="2364202"/>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khổ</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ăn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đói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muốn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ở </a:t>
            </a:r>
            <a:r>
              <a:rPr lang="en-US" sz="3200" dirty="0" err="1">
                <a:solidFill>
                  <a:srgbClr val="FF0000"/>
                </a:solidFill>
                <a:latin typeface="Times New Roman" panose="02020603050405020304" pitchFamily="18" charset="0"/>
                <a:ea typeface="Times New Roman" panose="02020603050405020304" pitchFamily="18" charset="0"/>
              </a:rPr>
              <a:t>chung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Tây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4748" y="4429645"/>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34000"/>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580071" y="4625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21175" y="559984"/>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65818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045094"/>
            <a:ext cx="8798725"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Thái độ của trung đoàn trưởng thế nào khi nghe lời van xin của các bạn?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53966" y="2156718"/>
            <a:ext cx="8798725" cy="2878480"/>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200" dirty="0">
                <a:solidFill>
                  <a:srgbClr val="FF0000"/>
                </a:solidFill>
                <a:latin typeface="Times New Roman" panose="02020603050405020304" pitchFamily="18" charset="0"/>
                <a:ea typeface="Times New Roman" panose="02020603050405020304" pitchFamily="18" charset="0"/>
              </a:rPr>
              <a:t>- 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8679" y="4837884"/>
            <a:ext cx="7105407"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5491472"/>
            <a:ext cx="8865210" cy="1179554"/>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a:t>
            </a:r>
            <a:r>
              <a:rPr lang="vi-VN" sz="3200">
                <a:solidFill>
                  <a:srgbClr val="FF0000"/>
                </a:solidFill>
                <a:latin typeface="Times New Roman" panose="02020603050405020304" pitchFamily="18" charset="0"/>
                <a:ea typeface="Times New Roman" panose="02020603050405020304" pitchFamily="18" charset="0"/>
              </a:rPr>
              <a:t>Tiếng hát bùng lên như ngọn lửa rực rỡ giữa đ</a:t>
            </a:r>
            <a:r>
              <a:rPr lang="en-US" sz="3200">
                <a:solidFill>
                  <a:srgbClr val="FF0000"/>
                </a:solidFill>
                <a:latin typeface="Times New Roman" panose="02020603050405020304" pitchFamily="18" charset="0"/>
                <a:ea typeface="Times New Roman" panose="02020603050405020304" pitchFamily="18" charset="0"/>
              </a:rPr>
              <a:t>ê</a:t>
            </a:r>
            <a:r>
              <a:rPr lang="vi-VN" sz="3200">
                <a:solidFill>
                  <a:srgbClr val="FF0000"/>
                </a:solidFill>
                <a:latin typeface="Times New Roman" panose="02020603050405020304" pitchFamily="18" charset="0"/>
                <a:ea typeface="Times New Roman" panose="02020603050405020304" pitchFamily="18" charset="0"/>
              </a:rPr>
              <a:t>m rừng lạnh tối.</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457749" y="-2310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33636" y="486126"/>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408709" y="3200400"/>
            <a:ext cx="8001000" cy="1754326"/>
          </a:xfrm>
          <a:prstGeom prst="rect">
            <a:avLst/>
          </a:prstGeom>
          <a:solidFill>
            <a:schemeClr val="bg1"/>
          </a:solidFill>
          <a:ln>
            <a:solidFill>
              <a:srgbClr val="C0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vi-VN" altLang="en-US" sz="3600" b="1">
                <a:solidFill>
                  <a:srgbClr val="FF0000"/>
                </a:solidFill>
                <a:latin typeface="Times New Roman" panose="02020603050405020304" pitchFamily="18" charset="0"/>
                <a:cs typeface="Times New Roman" panose="02020603050405020304" pitchFamily="18" charset="0"/>
              </a:rPr>
              <a:t>Các chiến sĩ Vệ quốc đoàn nhỏ tuổi rất yêu nước, không quản ngại khó khăn gian khổ, sẵn sàng hi sinh vì Tổ 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5919" y="1600200"/>
            <a:ext cx="8610600"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sĩ</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nhỏ</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tuổi</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1716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1371600"/>
            <a:ext cx="6600680" cy="2862322"/>
          </a:xfrm>
          <a:prstGeom prst="rect">
            <a:avLst/>
          </a:prstGeom>
        </p:spPr>
        <p:txBody>
          <a:bodyPr wrap="square">
            <a:spAutoFit/>
          </a:bodyPr>
          <a:lstStyle/>
          <a:p>
            <a:pPr algn="l"/>
            <a:r>
              <a:rPr lang="nl-NL" sz="3600" b="1" dirty="0">
                <a:solidFill>
                  <a:srgbClr val="0000FF"/>
                </a:solidFill>
                <a:latin typeface="Times New Roman" pitchFamily="18" charset="0"/>
                <a:cs typeface="Times New Roman" pitchFamily="18" charset="0"/>
              </a:rPr>
              <a:t>      </a:t>
            </a:r>
            <a:r>
              <a:rPr lang="nl-NL" sz="3600" b="1" u="sng" dirty="0">
                <a:solidFill>
                  <a:srgbClr val="FF0000"/>
                </a:solidFill>
                <a:latin typeface="Times New Roman" pitchFamily="18" charset="0"/>
                <a:cs typeface="Times New Roman" pitchFamily="18" charset="0"/>
              </a:rPr>
              <a:t>Nội dung</a:t>
            </a:r>
            <a:r>
              <a:rPr lang="nl-NL" sz="3600" b="1" dirty="0">
                <a:solidFill>
                  <a:srgbClr val="0000FF"/>
                </a:solidFill>
                <a:latin typeface="Times New Roman" pitchFamily="18" charset="0"/>
                <a:cs typeface="Times New Roman" pitchFamily="18" charset="0"/>
              </a:rPr>
              <a:t>: Ca ngợi tinh thần yêu nước không quản ngại khó khăn, gian khổ của các chiến sĩ nhỏ tuổi trong cuộc kháng chiến chống thực dân Pháp trước đây.</a:t>
            </a:r>
            <a:endParaRPr lang="en-US" sz="3600" b="1" dirty="0">
              <a:solidFill>
                <a:srgbClr val="0000FF"/>
              </a:solidFill>
              <a:latin typeface="Times New Roman" pitchFamily="18" charset="0"/>
              <a:cs typeface="Times New Roman" pitchFamily="18" charset="0"/>
            </a:endParaRPr>
          </a:p>
        </p:txBody>
      </p:sp>
      <p:sp>
        <p:nvSpPr>
          <p:cNvPr id="3" name="TextBox 3"/>
          <p:cNvSpPr txBox="1">
            <a:spLocks noChangeArrowheads="1"/>
          </p:cNvSpPr>
          <p:nvPr/>
        </p:nvSpPr>
        <p:spPr bwMode="auto">
          <a:xfrm>
            <a:off x="152400" y="1524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224426531"/>
      </p:ext>
    </p:extLst>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7000"/>
            <a:ext cx="5029200" cy="1143000"/>
          </a:xfrm>
        </p:spPr>
        <p:txBody>
          <a:bodyPr/>
          <a:lstStyle/>
          <a:p>
            <a:r>
              <a:rPr lang="vi-VN" sz="8000" b="1" dirty="0">
                <a:solidFill>
                  <a:srgbClr val="FF0000"/>
                </a:solidFill>
                <a:effectLst>
                  <a:outerShdw blurRad="38100" dist="38100" dir="2700000" algn="tl">
                    <a:srgbClr val="000000">
                      <a:alpha val="43137"/>
                    </a:srgbClr>
                  </a:outerShdw>
                </a:effectLst>
              </a:rPr>
              <a:t>Kể chuyện</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97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idx="1"/>
          </p:nvPr>
        </p:nvSpPr>
        <p:spPr>
          <a:xfrm>
            <a:off x="-20782" y="228600"/>
            <a:ext cx="9144000" cy="6858000"/>
          </a:xfrm>
        </p:spPr>
        <p:txBody>
          <a:bodyPr/>
          <a:lstStyle/>
          <a:p>
            <a:pPr eaLnBrk="1" hangingPunct="1">
              <a:lnSpc>
                <a:spcPct val="80000"/>
              </a:lnSpc>
              <a:buFontTx/>
              <a:buNone/>
            </a:pPr>
            <a:endParaRPr lang="en-US" altLang="vi-VN" sz="1800" dirty="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en-US" altLang="vi-VN" sz="2800" dirty="0">
                <a:solidFill>
                  <a:srgbClr val="00B0F0"/>
                </a:solidFill>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KỂ CHUYỆN</a:t>
            </a:r>
            <a:r>
              <a:rPr lang="en-US" altLang="vi-VN" dirty="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r>
              <a:rPr lang="en-US" altLang="vi-VN" b="1" dirty="0" err="1">
                <a:solidFill>
                  <a:srgbClr val="0000FF"/>
                </a:solidFill>
                <a:latin typeface="Times New Roman" panose="02020603050405020304" pitchFamily="18" charset="0"/>
                <a:cs typeface="Times New Roman" panose="02020603050405020304" pitchFamily="18" charset="0"/>
              </a:rPr>
              <a:t>Dựa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theo</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hỏi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gợi</a:t>
            </a:r>
            <a:r>
              <a:rPr lang="en-US" altLang="vi-VN" b="1" dirty="0">
                <a:solidFill>
                  <a:srgbClr val="0000FF"/>
                </a:solidFill>
                <a:latin typeface="Times New Roman" panose="02020603050405020304" pitchFamily="18" charset="0"/>
                <a:cs typeface="Times New Roman" panose="02020603050405020304" pitchFamily="18" charset="0"/>
              </a:rPr>
              <a:t> ý </a:t>
            </a:r>
            <a:r>
              <a:rPr lang="en-US" altLang="vi-VN" b="1" dirty="0" err="1">
                <a:solidFill>
                  <a:srgbClr val="0000FF"/>
                </a:solidFill>
                <a:latin typeface="Times New Roman" panose="02020603050405020304" pitchFamily="18" charset="0"/>
                <a:cs typeface="Times New Roman" panose="02020603050405020304" pitchFamily="18" charset="0"/>
              </a:rPr>
              <a:t>dưới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đây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kể</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chuyện</a:t>
            </a:r>
            <a:r>
              <a:rPr lang="en-US" altLang="vi-VN" b="1" dirty="0">
                <a:solidFill>
                  <a:srgbClr val="0000FF"/>
                </a:solidFill>
                <a:latin typeface="Times New Roman" panose="02020603050405020304" pitchFamily="18" charset="0"/>
                <a:cs typeface="Times New Roman" panose="02020603050405020304" pitchFamily="18" charset="0"/>
              </a:rPr>
              <a:t> Ở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chiến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khu</a:t>
            </a:r>
            <a:r>
              <a:rPr lang="en-US" altLang="vi-VN" b="1"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a/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1</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Đề</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nghị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trung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đoàn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trưởng</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tới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gặp</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ai</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b/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2</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Chúng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em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xin</a:t>
            </a:r>
            <a:r>
              <a:rPr lang="en-US" altLang="vi-VN" sz="2800" dirty="0">
                <a:solidFill>
                  <a:srgbClr val="FF0000"/>
                </a:solidFill>
                <a:latin typeface="Times New Roman" panose="02020603050405020304" pitchFamily="18" charset="0"/>
                <a:cs typeface="Times New Roman" panose="02020603050405020304" pitchFamily="18" charset="0"/>
              </a:rPr>
              <a:t> ở </a:t>
            </a:r>
            <a:r>
              <a:rPr lang="en-US" altLang="vi-VN" sz="2800" dirty="0" err="1">
                <a:solidFill>
                  <a:srgbClr val="FF0000"/>
                </a:solidFill>
                <a:latin typeface="Times New Roman" panose="02020603050405020304" pitchFamily="18" charset="0"/>
                <a:cs typeface="Times New Roman" panose="02020603050405020304" pitchFamily="18" charset="0"/>
              </a:rPr>
              <a:t>lại</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đội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ứng</a:t>
            </a:r>
            <a:r>
              <a:rPr lang="en-US" altLang="vi-VN" sz="2800" dirty="0">
                <a:solidFill>
                  <a:srgbClr val="0000FF"/>
                </a:solidFill>
                <a:latin typeface="Times New Roman" panose="02020603050405020304" pitchFamily="18" charset="0"/>
                <a:cs typeface="Times New Roman" panose="02020603050405020304" pitchFamily="18" charset="0"/>
              </a:rPr>
              <a:t> ý </a:t>
            </a:r>
            <a:r>
              <a:rPr lang="en-US" altLang="vi-VN" sz="2800" dirty="0" err="1">
                <a:solidFill>
                  <a:srgbClr val="0000FF"/>
                </a:solidFill>
                <a:latin typeface="Times New Roman" panose="02020603050405020304" pitchFamily="18" charset="0"/>
                <a:cs typeface="Times New Roman" panose="02020603050405020304" pitchFamily="18" charset="0"/>
              </a:rPr>
              <a:t>kiến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của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như</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thế</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nào</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Mừng</a:t>
            </a:r>
            <a:r>
              <a:rPr lang="en-US" altLang="vi-VN" sz="2800" dirty="0">
                <a:solidFill>
                  <a:srgbClr val="0000FF"/>
                </a:solidFill>
                <a:latin typeface="Times New Roman" panose="02020603050405020304" pitchFamily="18" charset="0"/>
                <a:cs typeface="Times New Roman" panose="02020603050405020304" pitchFamily="18" charset="0"/>
              </a:rPr>
              <a:t> van </a:t>
            </a:r>
            <a:r>
              <a:rPr lang="en-US" altLang="vi-VN" sz="2800" dirty="0" err="1">
                <a:solidFill>
                  <a:srgbClr val="0000FF"/>
                </a:solidFill>
                <a:latin typeface="Times New Roman" panose="02020603050405020304" pitchFamily="18" charset="0"/>
                <a:cs typeface="Times New Roman" panose="02020603050405020304" pitchFamily="18" charset="0"/>
              </a:rPr>
              <a:t>xin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điều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c/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3</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Lời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hứa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người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chỉ</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huy</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d/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4</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Tiếng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hát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giữa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rừng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đêm</a:t>
            </a:r>
            <a:r>
              <a:rPr lang="en-US" altLang="vi-VN" sz="1800"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02779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anim calcmode="lin" valueType="num">
                                      <p:cBhvr>
                                        <p:cTn id="8" dur="500" fill="hold"/>
                                        <p:tgtEl>
                                          <p:spTgt spid="48131">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48131">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anim calcmode="lin" valueType="num">
                                      <p:cBhvr>
                                        <p:cTn id="13" dur="500" fill="hold"/>
                                        <p:tgtEl>
                                          <p:spTgt spid="48131">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48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Effect transition="in" filter="wheel(4)">
                                      <p:cBhvr>
                                        <p:cTn id="19" dur="500"/>
                                        <p:tgtEl>
                                          <p:spTgt spid="48131">
                                            <p:txEl>
                                              <p:pRg st="3" end="3"/>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wheel(4)">
                                      <p:cBhvr>
                                        <p:cTn id="22" dur="500"/>
                                        <p:tgtEl>
                                          <p:spTgt spid="48131">
                                            <p:txEl>
                                              <p:pRg st="4" end="4"/>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animEffect transition="in" filter="wheel(4)">
                                      <p:cBhvr>
                                        <p:cTn id="25" dur="500"/>
                                        <p:tgtEl>
                                          <p:spTgt spid="48131">
                                            <p:txEl>
                                              <p:pRg st="5" end="5"/>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48131">
                                            <p:txEl>
                                              <p:pRg st="6" end="6"/>
                                            </p:txEl>
                                          </p:spTgt>
                                        </p:tgtEl>
                                        <p:attrNameLst>
                                          <p:attrName>style.visibility</p:attrName>
                                        </p:attrNameLst>
                                      </p:cBhvr>
                                      <p:to>
                                        <p:strVal val="visible"/>
                                      </p:to>
                                    </p:set>
                                    <p:animEffect transition="in" filter="wheel(4)">
                                      <p:cBhvr>
                                        <p:cTn id="28" dur="500"/>
                                        <p:tgtEl>
                                          <p:spTgt spid="48131">
                                            <p:txEl>
                                              <p:pRg st="6" end="6"/>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48131">
                                            <p:txEl>
                                              <p:pRg st="7" end="7"/>
                                            </p:txEl>
                                          </p:spTgt>
                                        </p:tgtEl>
                                        <p:attrNameLst>
                                          <p:attrName>style.visibility</p:attrName>
                                        </p:attrNameLst>
                                      </p:cBhvr>
                                      <p:to>
                                        <p:strVal val="visible"/>
                                      </p:to>
                                    </p:set>
                                    <p:animEffect transition="in" filter="wheel(4)">
                                      <p:cBhvr>
                                        <p:cTn id="31" dur="500"/>
                                        <p:tgtEl>
                                          <p:spTgt spid="48131">
                                            <p:txEl>
                                              <p:pRg st="7" end="7"/>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48131">
                                            <p:txEl>
                                              <p:pRg st="8" end="8"/>
                                            </p:txEl>
                                          </p:spTgt>
                                        </p:tgtEl>
                                        <p:attrNameLst>
                                          <p:attrName>style.visibility</p:attrName>
                                        </p:attrNameLst>
                                      </p:cBhvr>
                                      <p:to>
                                        <p:strVal val="visible"/>
                                      </p:to>
                                    </p:set>
                                    <p:animEffect transition="in" filter="wheel(4)">
                                      <p:cBhvr>
                                        <p:cTn id="34" dur="500"/>
                                        <p:tgtEl>
                                          <p:spTgt spid="48131">
                                            <p:txEl>
                                              <p:pRg st="8" end="8"/>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48131">
                                            <p:txEl>
                                              <p:pRg st="9" end="9"/>
                                            </p:txEl>
                                          </p:spTgt>
                                        </p:tgtEl>
                                        <p:attrNameLst>
                                          <p:attrName>style.visibility</p:attrName>
                                        </p:attrNameLst>
                                      </p:cBhvr>
                                      <p:to>
                                        <p:strVal val="visible"/>
                                      </p:to>
                                    </p:set>
                                    <p:animEffect transition="in" filter="wheel(4)">
                                      <p:cBhvr>
                                        <p:cTn id="37" dur="500"/>
                                        <p:tgtEl>
                                          <p:spTgt spid="48131">
                                            <p:txEl>
                                              <p:pRg st="9" end="9"/>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48131">
                                            <p:txEl>
                                              <p:pRg st="10" end="10"/>
                                            </p:txEl>
                                          </p:spTgt>
                                        </p:tgtEl>
                                        <p:attrNameLst>
                                          <p:attrName>style.visibility</p:attrName>
                                        </p:attrNameLst>
                                      </p:cBhvr>
                                      <p:to>
                                        <p:strVal val="visible"/>
                                      </p:to>
                                    </p:set>
                                    <p:animEffect transition="in" filter="wheel(4)">
                                      <p:cBhvr>
                                        <p:cTn id="40" dur="500"/>
                                        <p:tgtEl>
                                          <p:spTgt spid="48131">
                                            <p:txEl>
                                              <p:pRg st="10" end="10"/>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48131">
                                            <p:txEl>
                                              <p:pRg st="11" end="11"/>
                                            </p:txEl>
                                          </p:spTgt>
                                        </p:tgtEl>
                                        <p:attrNameLst>
                                          <p:attrName>style.visibility</p:attrName>
                                        </p:attrNameLst>
                                      </p:cBhvr>
                                      <p:to>
                                        <p:strVal val="visible"/>
                                      </p:to>
                                    </p:set>
                                    <p:animEffect transition="in" filter="wheel(4)">
                                      <p:cBhvr>
                                        <p:cTn id="43" dur="500"/>
                                        <p:tgtEl>
                                          <p:spTgt spid="481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idx="1"/>
          </p:nvPr>
        </p:nvSpPr>
        <p:spPr>
          <a:xfrm>
            <a:off x="457200" y="1752600"/>
            <a:ext cx="8686800" cy="6019800"/>
          </a:xfrm>
        </p:spPr>
        <p:txBody>
          <a:bodyPr/>
          <a:lstStyle/>
          <a:p>
            <a:pPr eaLnBrk="1" hangingPunct="1">
              <a:buFontTx/>
              <a:buNone/>
              <a:defRPr/>
            </a:pPr>
            <a:r>
              <a:rPr lang="en-US" altLang="vi-VN" dirty="0">
                <a:solidFill>
                  <a:srgbClr val="0000FF"/>
                </a:solidFill>
                <a:latin typeface="Times New Roman" panose="02020603050405020304" pitchFamily="18" charset="0"/>
                <a:cs typeface="Times New Roman" panose="02020603050405020304" pitchFamily="18" charset="0"/>
              </a:rPr>
              <a:t>-</a:t>
            </a:r>
            <a:r>
              <a:rPr lang="vi-VN" altLang="vi-VN" dirty="0">
                <a:solidFill>
                  <a:srgbClr val="0000FF"/>
                </a:solidFill>
                <a:latin typeface="Times New Roman" panose="02020603050405020304" pitchFamily="18" charset="0"/>
                <a:cs typeface="Times New Roman" panose="02020603050405020304" pitchFamily="18" charset="0"/>
              </a:rPr>
              <a:t> </a:t>
            </a:r>
            <a:r>
              <a:rPr lang="en-US" altLang="vi-VN" dirty="0">
                <a:solidFill>
                  <a:srgbClr val="0000FF"/>
                </a:solidFill>
                <a:latin typeface="Times New Roman" panose="02020603050405020304" pitchFamily="18" charset="0"/>
                <a:cs typeface="Times New Roman" panose="02020603050405020304" pitchFamily="18" charset="0"/>
              </a:rPr>
              <a:t>Qua </a:t>
            </a:r>
            <a:r>
              <a:rPr lang="en-US" altLang="vi-VN" dirty="0" err="1">
                <a:solidFill>
                  <a:srgbClr val="0000FF"/>
                </a:solidFill>
                <a:latin typeface="Times New Roman" panose="02020603050405020304" pitchFamily="18" charset="0"/>
                <a:cs typeface="Times New Roman" panose="02020603050405020304" pitchFamily="18" charset="0"/>
              </a:rPr>
              <a:t>câu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chuyện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này</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em</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hiểu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điều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gì</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về</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các</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chiến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sĩ</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nhỏ</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tuổi</a:t>
            </a:r>
            <a:r>
              <a:rPr lang="en-US" altLang="vi-VN" dirty="0">
                <a:solidFill>
                  <a:srgbClr val="0000FF"/>
                </a:solidFill>
                <a:latin typeface="Times New Roman" panose="02020603050405020304" pitchFamily="18" charset="0"/>
                <a:cs typeface="Times New Roman" panose="02020603050405020304" pitchFamily="18" charset="0"/>
              </a:rPr>
              <a:t> ? </a:t>
            </a:r>
          </a:p>
          <a:p>
            <a:pPr marL="0" indent="0" eaLnBrk="1" hangingPunct="1">
              <a:buNone/>
              <a:defRPr/>
            </a:pPr>
            <a:endParaRPr lang="vi-VN" altLang="vi-VN" b="1" dirty="0">
              <a:solidFill>
                <a:srgbClr val="FF0000"/>
              </a:solidFill>
              <a:latin typeface="Times New Roman" panose="02020603050405020304" pitchFamily="18" charset="0"/>
              <a:cs typeface="Times New Roman" panose="02020603050405020304" pitchFamily="18" charset="0"/>
            </a:endParaRPr>
          </a:p>
          <a:p>
            <a:pPr marL="0" indent="0" eaLnBrk="1" hangingPunct="1">
              <a:buNone/>
              <a:defRPr/>
            </a:pPr>
            <a:r>
              <a:rPr lang="en-US" altLang="vi-VN" b="1" dirty="0" err="1">
                <a:solidFill>
                  <a:srgbClr val="FF0000"/>
                </a:solidFill>
                <a:latin typeface="Times New Roman" panose="02020603050405020304" pitchFamily="18" charset="0"/>
                <a:cs typeface="Times New Roman" panose="02020603050405020304" pitchFamily="18" charset="0"/>
              </a:rPr>
              <a:t>Các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chiến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sĩ</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nhỏ</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tuổi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rất</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yêu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nước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không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ngần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ngại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khó</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khăn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gian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khổ,sẵn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sàng</a:t>
            </a:r>
            <a:r>
              <a:rPr lang="en-US" altLang="vi-VN" b="1" dirty="0">
                <a:solidFill>
                  <a:srgbClr val="FF0000"/>
                </a:solidFill>
                <a:latin typeface="Times New Roman" panose="02020603050405020304" pitchFamily="18" charset="0"/>
                <a:cs typeface="Times New Roman" panose="02020603050405020304" pitchFamily="18" charset="0"/>
              </a:rPr>
              <a:t> hi </a:t>
            </a:r>
            <a:r>
              <a:rPr lang="en-US" altLang="vi-VN" b="1" dirty="0" err="1">
                <a:solidFill>
                  <a:srgbClr val="FF0000"/>
                </a:solidFill>
                <a:latin typeface="Times New Roman" panose="02020603050405020304" pitchFamily="18" charset="0"/>
                <a:cs typeface="Times New Roman" panose="02020603050405020304" pitchFamily="18" charset="0"/>
              </a:rPr>
              <a:t>sinh</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vì</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Tổ</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quốc</a:t>
            </a:r>
            <a:endParaRPr lang="vi-VN" altLang="vi-VN" b="1" dirty="0">
              <a:solidFill>
                <a:srgbClr val="FF0000"/>
              </a:solidFill>
              <a:latin typeface="Times New Roman" panose="02020603050405020304" pitchFamily="18" charset="0"/>
              <a:cs typeface="Times New Roman" panose="02020603050405020304" pitchFamily="18" charset="0"/>
            </a:endParaRPr>
          </a:p>
        </p:txBody>
      </p:sp>
      <p:sp>
        <p:nvSpPr>
          <p:cNvPr id="3" name="TextBox 3"/>
          <p:cNvSpPr txBox="1">
            <a:spLocks noChangeArrowheads="1"/>
          </p:cNvSpPr>
          <p:nvPr/>
        </p:nvSpPr>
        <p:spPr bwMode="auto">
          <a:xfrm>
            <a:off x="624681" y="4572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vi-VN" altLang="vi-VN" sz="3600" b="1" i="0" u="sng"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chuyện</a:t>
            </a:r>
            <a:r>
              <a:rPr kumimoji="0" lang="vi-VN" altLang="vi-VN" sz="3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custDataLst>
      <p:tags r:id="rId1"/>
    </p:custDataLst>
    <p:extLst>
      <p:ext uri="{BB962C8B-B14F-4D97-AF65-F5344CB8AC3E}">
        <p14:creationId xmlns:p14="http://schemas.microsoft.com/office/powerpoint/2010/main" val="10184080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26"/>
          <p:cNvSpPr>
            <a:spLocks noChangeArrowheads="1"/>
          </p:cNvSpPr>
          <p:nvPr/>
        </p:nvSpPr>
        <p:spPr bwMode="auto">
          <a:xfrm>
            <a:off x="533400" y="2438400"/>
            <a:ext cx="7847013" cy="2062163"/>
          </a:xfrm>
          <a:prstGeom prst="rect">
            <a:avLst/>
          </a:prstGeom>
          <a:solidFill>
            <a:schemeClr val="accent1">
              <a:lumMod val="40000"/>
              <a:lumOff val="6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ngợi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sĩ</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tuổi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ngần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ngại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khăn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khổ</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sẵn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sàng</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Tổ</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quốc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07" name="TextBox 3"/>
          <p:cNvSpPr txBox="1">
            <a:spLocks noChangeArrowheads="1"/>
          </p:cNvSpPr>
          <p:nvPr/>
        </p:nvSpPr>
        <p:spPr bwMode="auto">
          <a:xfrm>
            <a:off x="617538" y="609600"/>
            <a:ext cx="77628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 </a:t>
            </a:r>
            <a:r>
              <a:rPr kumimoji="0" lang="en-US"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en-US"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chuyện</a:t>
            </a:r>
            <a:endParaRPr kumimoji="0" lang="vi-VN"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1435070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743120215"/>
      </p:ext>
    </p:extLst>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4"/>
          <p:cNvSpPr txBox="1">
            <a:spLocks noChangeArrowheads="1"/>
          </p:cNvSpPr>
          <p:nvPr/>
        </p:nvSpPr>
        <p:spPr bwMode="auto">
          <a:xfrm>
            <a:off x="0" y="9658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Kể</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chuyện</a:t>
            </a:r>
            <a:endParaRPr lang="en-US" altLang="en-US" b="1" u="sng" dirty="0">
              <a:latin typeface="Times New Roman" panose="02020603050405020304" pitchFamily="18" charset="0"/>
              <a:cs typeface="Times New Roman" panose="02020603050405020304" pitchFamily="18" charset="0"/>
            </a:endParaRPr>
          </a:p>
        </p:txBody>
      </p:sp>
      <p:sp>
        <p:nvSpPr>
          <p:cNvPr id="81936" name="Text Box 16"/>
          <p:cNvSpPr txBox="1">
            <a:spLocks noChangeArrowheads="1"/>
          </p:cNvSpPr>
          <p:nvPr/>
        </p:nvSpPr>
        <p:spPr bwMode="auto">
          <a:xfrm>
            <a:off x="1367481" y="517990"/>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Ở </a:t>
            </a:r>
            <a:r>
              <a:rPr lang="en-US" altLang="en-US" sz="4000" b="1" dirty="0" err="1">
                <a:solidFill>
                  <a:srgbClr val="FF0000"/>
                </a:solidFill>
                <a:latin typeface="Times New Roman" panose="02020603050405020304" pitchFamily="18" charset="0"/>
                <a:cs typeface="Times New Roman" panose="02020603050405020304" pitchFamily="18" charset="0"/>
              </a:rPr>
              <a:t>lại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chiến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1683308"/>
            <a:ext cx="9144000" cy="5174693"/>
          </a:xfrm>
          <a:prstGeom prst="rect">
            <a:avLst/>
          </a:prstGeom>
        </p:spPr>
      </p:pic>
      <p:sp>
        <p:nvSpPr>
          <p:cNvPr id="7" name="Text Box 16"/>
          <p:cNvSpPr txBox="1">
            <a:spLocks noChangeArrowheads="1"/>
          </p:cNvSpPr>
          <p:nvPr/>
        </p:nvSpPr>
        <p:spPr bwMode="auto">
          <a:xfrm>
            <a:off x="5562600" y="1221643"/>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1"/>
          <p:cNvSpPr/>
          <p:nvPr/>
        </p:nvSpPr>
        <p:spPr>
          <a:xfrm>
            <a:off x="0" y="676023"/>
            <a:ext cx="2403764" cy="995363"/>
          </a:xfrm>
          <a:prstGeom prst="cloudCallout">
            <a:avLst>
              <a:gd name="adj1" fmla="val 14990"/>
              <a:gd name="adj2" fmla="val 31901"/>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vi-VN" sz="3200" dirty="0">
                <a:latin typeface="+mj-lt"/>
              </a:rPr>
              <a:t>SGK/</a:t>
            </a:r>
            <a:r>
              <a:rPr lang="en-US" sz="3200" dirty="0">
                <a:latin typeface="+mj-lt"/>
              </a:rPr>
              <a:t>13</a:t>
            </a:r>
          </a:p>
        </p:txBody>
      </p:sp>
    </p:spTree>
    <p:extLst>
      <p:ext uri="{BB962C8B-B14F-4D97-AF65-F5344CB8AC3E}">
        <p14:creationId xmlns:p14="http://schemas.microsoft.com/office/powerpoint/2010/main" val="2786628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76200" y="0"/>
            <a:ext cx="8991600" cy="6894195"/>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lgn="ctr">
              <a:spcBef>
                <a:spcPct val="50000"/>
              </a:spcBef>
            </a:pPr>
            <a:r>
              <a:rPr lang="en-US" sz="1700" dirty="0">
                <a:latin typeface="Times New Roman" pitchFamily="18" charset="0"/>
                <a:cs typeface="Times New Roman" pitchFamily="18" charset="0"/>
              </a:rPr>
              <a:t>Ở LẠI VỚI CHIẾN KHU</a:t>
            </a:r>
          </a:p>
          <a:p>
            <a:pPr marL="514350" indent="-514350" algn="just">
              <a:buNone/>
            </a:pPr>
            <a:r>
              <a:rPr lang="en-US" sz="1700" dirty="0">
                <a:latin typeface="Times New Roman" pitchFamily="18" charset="0"/>
                <a:cs typeface="Times New Roman" pitchFamily="18" charset="0"/>
              </a:rPr>
              <a:t>1.Trung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trưởng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nhìn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lượt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Cặp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mắt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ánh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vẻ</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trìu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dịu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dàng</a:t>
            </a:r>
            <a:r>
              <a:rPr lang="en-US" sz="1700" dirty="0">
                <a:latin typeface="Times New Roman" pitchFamily="18" charset="0"/>
                <a:cs typeface="Times New Roman" pitchFamily="18" charset="0"/>
              </a:rPr>
              <a:t>. </a:t>
            </a:r>
          </a:p>
          <a:p>
            <a:pPr marL="514350" indent="-514350" algn="just">
              <a:buNone/>
            </a:pP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ngồi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yên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lặng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lúc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lâu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rồi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tiếng</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ạ, </a:t>
            </a:r>
            <a:r>
              <a:rPr lang="en-US" sz="1700" dirty="0" err="1">
                <a:latin typeface="Times New Roman" pitchFamily="18" charset="0"/>
                <a:cs typeface="Times New Roman" pitchFamily="18" charset="0"/>
              </a:rPr>
              <a:t>hoàn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lúc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rất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khổ</a:t>
            </a:r>
            <a:r>
              <a:rPr lang="en-US" sz="1700" dirty="0">
                <a:latin typeface="Times New Roman" pitchFamily="18" charset="0"/>
                <a:cs typeface="Times New Roman" pitchFamily="18" charset="0"/>
              </a:rPr>
              <a:t>. Mai </a:t>
            </a:r>
            <a:r>
              <a:rPr lang="en-US" sz="1700" dirty="0" err="1">
                <a:latin typeface="Times New Roman" pitchFamily="18" charset="0"/>
                <a:cs typeface="Times New Roman" pitchFamily="18" charset="0"/>
              </a:rPr>
              <a:t>đây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chắc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khổ</a:t>
            </a:r>
            <a:r>
              <a:rPr lang="en-US" sz="1700" dirty="0">
                <a:latin typeface="Times New Roman" pitchFamily="18" charset="0"/>
                <a:cs typeface="Times New Roman" pitchFamily="18" charset="0"/>
              </a:rPr>
              <a:t> , </a:t>
            </a:r>
            <a:r>
              <a:rPr lang="en-US" sz="1700" dirty="0" err="1">
                <a:latin typeface="Times New Roman" pitchFamily="18" charset="0"/>
                <a:cs typeface="Times New Roman" pitchFamily="18" charset="0"/>
              </a:rPr>
              <a:t>thiếu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thốn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nhiều</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sẽ</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khó</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chịu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nổi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muốn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trở</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đình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thấy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thế</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2. </a:t>
            </a:r>
            <a:r>
              <a:rPr lang="en-US" sz="1700" dirty="0" err="1">
                <a:latin typeface="Times New Roman" pitchFamily="18" charset="0"/>
                <a:cs typeface="Times New Roman" pitchFamily="18" charset="0"/>
              </a:rPr>
              <a:t>Trước</a:t>
            </a:r>
            <a:r>
              <a:rPr lang="en-US" sz="1700" dirty="0">
                <a:latin typeface="Times New Roman" pitchFamily="18" charset="0"/>
                <a:cs typeface="Times New Roman" pitchFamily="18" charset="0"/>
              </a:rPr>
              <a:t> ý </a:t>
            </a:r>
            <a:r>
              <a:rPr lang="en-US" sz="1700" dirty="0" err="1">
                <a:latin typeface="Times New Roman" pitchFamily="18" charset="0"/>
                <a:cs typeface="Times New Roman" pitchFamily="18" charset="0"/>
              </a:rPr>
              <a:t>kiến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của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bọn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trẻ</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lặng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Tự</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nhiên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cũng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thấy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cổ</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họng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mình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nghẹn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Lượm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gần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lửa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Giọng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rung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chết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chung</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lộn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tụi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tụi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Việt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nhao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nhao</a:t>
            </a:r>
            <a:r>
              <a:rPr lang="en-US" sz="1700" dirty="0">
                <a:latin typeface="Times New Roman" pitchFamily="18" charset="0"/>
                <a:cs typeface="Times New Roman" pitchFamily="18" charset="0"/>
              </a:rPr>
              <a:t> : </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Mừng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nói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như</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lơn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nhỏ</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chưa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làm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chi </a:t>
            </a:r>
            <a:r>
              <a:rPr lang="en-US" sz="1700" dirty="0" err="1">
                <a:latin typeface="Times New Roman" pitchFamily="18" charset="0"/>
                <a:cs typeface="Times New Roman" pitchFamily="18" charset="0"/>
              </a:rPr>
              <a:t>nhiều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ăn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ít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cũng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Đừng</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bắt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phải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lắm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nờ</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3. </a:t>
            </a:r>
            <a:r>
              <a:rPr lang="en-US" sz="1700" dirty="0" err="1">
                <a:latin typeface="Times New Roman" pitchFamily="18" charset="0"/>
                <a:cs typeface="Times New Roman" pitchFamily="18" charset="0"/>
              </a:rPr>
              <a:t>Những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lời</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thơ</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thiết</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đấu</a:t>
            </a:r>
            <a:r>
              <a:rPr lang="en-US" sz="1700" dirty="0">
                <a:latin typeface="Times New Roman" pitchFamily="18" charset="0"/>
                <a:cs typeface="Times New Roman" pitchFamily="18" charset="0"/>
              </a:rPr>
              <a:t> hi </a:t>
            </a:r>
            <a:r>
              <a:rPr lang="en-US" sz="1700" dirty="0" err="1">
                <a:latin typeface="Times New Roman" pitchFamily="18" charset="0"/>
                <a:cs typeface="Times New Roman" pitchFamily="18" charset="0"/>
              </a:rPr>
              <a:t>sinh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Tổ</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quốc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của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sĩ</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nhỏ</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tuổi</a:t>
            </a:r>
            <a:r>
              <a:rPr lang="en-US" sz="1700" dirty="0">
                <a:latin typeface="Times New Roman" pitchFamily="18" charset="0"/>
                <a:cs typeface="Times New Roman" pitchFamily="18" charset="0"/>
              </a:rPr>
              <a:t> lam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trưởng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mắt</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ôm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nói</a:t>
            </a:r>
            <a:r>
              <a:rPr lang="en-US" sz="1700" dirty="0">
                <a:latin typeface="Times New Roman" pitchFamily="18" charset="0"/>
                <a:cs typeface="Times New Roman" pitchFamily="18" charset="0"/>
              </a:rPr>
              <a:t> :</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Nếu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đều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sẽ</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báo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Ban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4. </a:t>
            </a:r>
            <a:r>
              <a:rPr lang="en-US" sz="1700" dirty="0" err="1">
                <a:latin typeface="Times New Roman" pitchFamily="18" charset="0"/>
                <a:cs typeface="Times New Roman" pitchFamily="18" charset="0"/>
              </a:rPr>
              <a:t>Bỗng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cất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tiếng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đồng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vang</a:t>
            </a:r>
            <a:r>
              <a:rPr lang="en-US" sz="1700" dirty="0">
                <a:latin typeface="Times New Roman" pitchFamily="18" charset="0"/>
                <a:cs typeface="Times New Roman" pitchFamily="18" charset="0"/>
              </a:rPr>
              <a:t>:</a:t>
            </a:r>
          </a:p>
          <a:p>
            <a:pPr marL="514350" indent="-514350" algn="ctr">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Vệ</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quốc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quân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lần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endParaRPr lang="en-US" sz="1700" dirty="0">
              <a:latin typeface="Times New Roman" pitchFamily="18" charset="0"/>
              <a:cs typeface="Times New Roman" pitchFamily="18" charset="0"/>
            </a:endParaRPr>
          </a:p>
          <a:p>
            <a:pPr marL="514350" indent="-514350" algn="ctr">
              <a:buNone/>
            </a:pP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có</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mong</a:t>
            </a:r>
            <a:r>
              <a:rPr lang="en-US" sz="1700" dirty="0">
                <a:latin typeface="Times New Roman" pitchFamily="18" charset="0"/>
                <a:cs typeface="Times New Roman" pitchFamily="18" charset="0"/>
              </a:rPr>
              <a:t> chi </a:t>
            </a:r>
            <a:r>
              <a:rPr lang="en-US" sz="1700" dirty="0" err="1">
                <a:latin typeface="Times New Roman" pitchFamily="18" charset="0"/>
                <a:cs typeface="Times New Roman" pitchFamily="18" charset="0"/>
              </a:rPr>
              <a:t>đâu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ngày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trở</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endParaRPr lang="en-US" sz="1700" dirty="0">
              <a:latin typeface="Times New Roman" pitchFamily="18" charset="0"/>
              <a:cs typeface="Times New Roman" pitchFamily="18" charset="0"/>
            </a:endParaRPr>
          </a:p>
          <a:p>
            <a:pPr marL="514350" indent="-514350" algn="ctr">
              <a:buNone/>
            </a:pPr>
            <a:r>
              <a:rPr lang="en-US" sz="1700" dirty="0">
                <a:latin typeface="Times New Roman" pitchFamily="18" charset="0"/>
                <a:cs typeface="Times New Roman" pitchFamily="18" charset="0"/>
              </a:rPr>
              <a:t>Ra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bảo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tồn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núi</a:t>
            </a:r>
            <a:endParaRPr lang="en-US" sz="1700" dirty="0">
              <a:latin typeface="Times New Roman" pitchFamily="18" charset="0"/>
              <a:cs typeface="Times New Roman" pitchFamily="18" charset="0"/>
            </a:endParaRPr>
          </a:p>
          <a:p>
            <a:pPr marL="514350" indent="-514350" algn="ctr">
              <a:buNone/>
            </a:pPr>
            <a:r>
              <a:rPr lang="en-US" sz="1700" dirty="0">
                <a:latin typeface="Times New Roman" pitchFamily="18" charset="0"/>
                <a:cs typeface="Times New Roman" pitchFamily="18" charset="0"/>
              </a:rPr>
              <a:t>Ra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chết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lui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Tiếng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bay </a:t>
            </a:r>
            <a:r>
              <a:rPr lang="en-US" sz="1700" dirty="0" err="1">
                <a:latin typeface="Times New Roman" pitchFamily="18" charset="0"/>
                <a:cs typeface="Times New Roman" pitchFamily="18" charset="0"/>
              </a:rPr>
              <a:t>lượn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mặt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suối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tràn</a:t>
            </a:r>
            <a:r>
              <a:rPr lang="en-US" sz="1700" dirty="0">
                <a:latin typeface="Times New Roman" pitchFamily="18" charset="0"/>
                <a:cs typeface="Times New Roman" pitchFamily="18" charset="0"/>
              </a:rPr>
              <a:t> qua </a:t>
            </a:r>
            <a:r>
              <a:rPr lang="en-US" sz="1700" dirty="0" err="1">
                <a:latin typeface="Times New Roman" pitchFamily="18" charset="0"/>
                <a:cs typeface="Times New Roman" pitchFamily="18" charset="0"/>
              </a:rPr>
              <a:t>lớp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lớp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bùng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như</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ngọn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lửa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rực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rỡ</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giữa</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đêm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lạnh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làm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người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ấm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hẳn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                                                                   Theo PHÙNG QUÁN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7" name="Text Box 9"/>
          <p:cNvSpPr txBox="1">
            <a:spLocks noChangeArrowheads="1"/>
          </p:cNvSpPr>
          <p:nvPr/>
        </p:nvSpPr>
        <p:spPr bwMode="auto">
          <a:xfrm>
            <a:off x="-762000" y="1925775"/>
            <a:ext cx="76962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solidFill>
                  <a:srgbClr val="C00000"/>
                </a:solidFill>
                <a:latin typeface="Times New Roman" pitchFamily="18" charset="0"/>
                <a:cs typeface="Times New Roman" pitchFamily="18" charset="0"/>
              </a:rPr>
              <a:t>Bài</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văn</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được</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chia</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thành</a:t>
            </a:r>
            <a:r>
              <a:rPr lang="en-US" altLang="en-US" sz="2800" b="1" dirty="0">
                <a:solidFill>
                  <a:srgbClr val="C00000"/>
                </a:solidFill>
                <a:latin typeface="Times New Roman" pitchFamily="18" charset="0"/>
                <a:cs typeface="Times New Roman" pitchFamily="18" charset="0"/>
              </a:rPr>
              <a:t> 4 </a:t>
            </a:r>
            <a:r>
              <a:rPr lang="en-US" altLang="en-US" sz="2800" b="1" dirty="0" err="1">
                <a:solidFill>
                  <a:srgbClr val="C00000"/>
                </a:solidFill>
                <a:latin typeface="Times New Roman" pitchFamily="18" charset="0"/>
                <a:cs typeface="Times New Roman" pitchFamily="18" charset="0"/>
              </a:rPr>
              <a:t>đoạn</a:t>
            </a:r>
            <a:endParaRPr lang="en-US" altLang="en-US" sz="2800" b="1" dirty="0">
              <a:solidFill>
                <a:srgbClr val="C00000"/>
              </a:solidFill>
              <a:latin typeface="Times New Roman" pitchFamily="18" charset="0"/>
              <a:cs typeface="Times New Roman" pitchFamily="18" charset="0"/>
            </a:endParaRPr>
          </a:p>
        </p:txBody>
      </p:sp>
      <p:sp>
        <p:nvSpPr>
          <p:cNvPr id="2" name="Text Box 9"/>
          <p:cNvSpPr txBox="1">
            <a:spLocks noChangeArrowheads="1"/>
          </p:cNvSpPr>
          <p:nvPr/>
        </p:nvSpPr>
        <p:spPr bwMode="auto">
          <a:xfrm>
            <a:off x="574975" y="2681595"/>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latin typeface="Times New Roman" pitchFamily="18" charset="0"/>
                <a:cs typeface="Times New Roman" pitchFamily="18" charset="0"/>
                <a:sym typeface="+mn-ea"/>
              </a:rPr>
              <a:t>- </a:t>
            </a:r>
            <a:r>
              <a:rPr lang="en-US" altLang="en-US" sz="2800" b="1" dirty="0" err="1">
                <a:latin typeface="Times New Roman" pitchFamily="18" charset="0"/>
                <a:cs typeface="Times New Roman" pitchFamily="18" charset="0"/>
                <a:sym typeface="+mn-ea"/>
              </a:rPr>
              <a:t>Đoạn</a:t>
            </a:r>
            <a:r>
              <a:rPr lang="en-US" altLang="en-US" sz="2800" b="1" dirty="0">
                <a:latin typeface="Times New Roman" pitchFamily="18" charset="0"/>
                <a:cs typeface="Times New Roman" pitchFamily="18" charset="0"/>
                <a:sym typeface="+mn-ea"/>
              </a:rPr>
              <a:t> 1: </a:t>
            </a:r>
            <a:r>
              <a:rPr lang="en-US" altLang="en-US" sz="2800" b="1" dirty="0" err="1">
                <a:solidFill>
                  <a:srgbClr val="0000FF"/>
                </a:solidFill>
                <a:latin typeface="Times New Roman" pitchFamily="18" charset="0"/>
                <a:cs typeface="Times New Roman" pitchFamily="18" charset="0"/>
                <a:sym typeface="+mn-ea"/>
              </a:rPr>
              <a:t>Trung</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đoàn</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trưởng</a:t>
            </a:r>
            <a:r>
              <a:rPr lang="en-US" altLang="en-US" sz="2800" b="1" dirty="0">
                <a:solidFill>
                  <a:srgbClr val="0000FF"/>
                </a:solidFill>
                <a:latin typeface="Times New Roman" pitchFamily="18" charset="0"/>
                <a:cs typeface="Times New Roman" pitchFamily="18" charset="0"/>
                <a:sym typeface="+mn-ea"/>
              </a:rPr>
              <a:t> ……. </a:t>
            </a:r>
            <a:r>
              <a:rPr lang="en-US" altLang="en-US" sz="2800" b="1" dirty="0" err="1">
                <a:solidFill>
                  <a:srgbClr val="0000FF"/>
                </a:solidFill>
                <a:latin typeface="Times New Roman" pitchFamily="18" charset="0"/>
                <a:cs typeface="Times New Roman" pitchFamily="18" charset="0"/>
                <a:sym typeface="+mn-ea"/>
              </a:rPr>
              <a:t>thấy</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thế</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nào</a:t>
            </a:r>
            <a:r>
              <a:rPr lang="en-US" altLang="en-US" sz="2800" b="1" dirty="0">
                <a:solidFill>
                  <a:srgbClr val="0000FF"/>
                </a:solidFill>
                <a:latin typeface="Times New Roman" pitchFamily="18" charset="0"/>
                <a:cs typeface="Times New Roman" pitchFamily="18" charset="0"/>
                <a:sym typeface="+mn-ea"/>
              </a:rPr>
              <a:t>?</a:t>
            </a:r>
          </a:p>
        </p:txBody>
      </p:sp>
      <p:sp>
        <p:nvSpPr>
          <p:cNvPr id="3" name="Text Box 9"/>
          <p:cNvSpPr txBox="1">
            <a:spLocks noChangeArrowheads="1"/>
          </p:cNvSpPr>
          <p:nvPr/>
        </p:nvSpPr>
        <p:spPr bwMode="auto">
          <a:xfrm>
            <a:off x="96350" y="3948540"/>
            <a:ext cx="76206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800" dirty="0">
                <a:latin typeface="Times New Roman" pitchFamily="18" charset="0"/>
                <a:cs typeface="Times New Roman" pitchFamily="18" charset="0"/>
              </a:rPr>
              <a:t>      </a:t>
            </a:r>
            <a:r>
              <a:rPr lang="en-US" altLang="en-US" sz="2800" b="1" dirty="0">
                <a:solidFill>
                  <a:schemeClr val="tx2"/>
                </a:solidFill>
                <a:latin typeface="Times New Roman" pitchFamily="18" charset="0"/>
                <a:cs typeface="Times New Roman" pitchFamily="18" charset="0"/>
                <a:sym typeface="+mn-ea"/>
              </a:rPr>
              <a:t>- </a:t>
            </a:r>
            <a:r>
              <a:rPr lang="en-US" altLang="en-US" sz="2800" b="1" dirty="0" err="1">
                <a:latin typeface="Times New Roman" pitchFamily="18" charset="0"/>
                <a:cs typeface="Times New Roman" pitchFamily="18" charset="0"/>
                <a:sym typeface="+mn-ea"/>
              </a:rPr>
              <a:t>Đoạn</a:t>
            </a:r>
            <a:r>
              <a:rPr lang="en-US" altLang="en-US" sz="2800" b="1" dirty="0">
                <a:latin typeface="Times New Roman" pitchFamily="18" charset="0"/>
                <a:cs typeface="Times New Roman" pitchFamily="18" charset="0"/>
                <a:sym typeface="+mn-ea"/>
              </a:rPr>
              <a:t> 3</a:t>
            </a:r>
            <a:r>
              <a:rPr lang="en-US" altLang="en-US" sz="2800" b="1" dirty="0">
                <a:latin typeface="Times New Roman" pitchFamily="18" charset="0"/>
                <a:cs typeface="Times New Roman" pitchFamily="18" charset="0"/>
                <a:sym typeface="Wingdings" panose="05000000000000000000" pitchFamily="2" charset="2"/>
              </a:rPr>
              <a:t>:</a:t>
            </a:r>
            <a:r>
              <a:rPr lang="en-US" altLang="en-US" sz="2800" b="1" dirty="0">
                <a:solidFill>
                  <a:srgbClr val="FF0000"/>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Những</a:t>
            </a:r>
            <a:r>
              <a:rPr lang="en-US" altLang="en-US" sz="2800" b="1" dirty="0">
                <a:solidFill>
                  <a:srgbClr val="0000FF"/>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lời</a:t>
            </a:r>
            <a:r>
              <a:rPr lang="en-US" altLang="en-US" sz="2800" b="1" dirty="0">
                <a:solidFill>
                  <a:srgbClr val="0000FF"/>
                </a:solidFill>
                <a:latin typeface="Times New Roman" pitchFamily="18" charset="0"/>
                <a:cs typeface="Times New Roman" pitchFamily="18" charset="0"/>
                <a:sym typeface="Wingdings" panose="05000000000000000000" pitchFamily="2" charset="2"/>
              </a:rPr>
              <a:t>…….Ban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chỉ</a:t>
            </a:r>
            <a:r>
              <a:rPr lang="en-US" altLang="en-US" sz="2800" b="1" dirty="0">
                <a:solidFill>
                  <a:srgbClr val="0000FF"/>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huy</a:t>
            </a:r>
            <a:r>
              <a:rPr lang="en-US" altLang="en-US" sz="2800" b="1" dirty="0">
                <a:solidFill>
                  <a:srgbClr val="0000FF"/>
                </a:solidFill>
                <a:latin typeface="Times New Roman" pitchFamily="18" charset="0"/>
                <a:cs typeface="Times New Roman" pitchFamily="18" charset="0"/>
                <a:sym typeface="Wingdings" panose="05000000000000000000" pitchFamily="2" charset="2"/>
              </a:rPr>
              <a:t>.</a:t>
            </a:r>
          </a:p>
        </p:txBody>
      </p:sp>
      <p:sp>
        <p:nvSpPr>
          <p:cNvPr id="5" name="Text Box 9"/>
          <p:cNvSpPr txBox="1">
            <a:spLocks noChangeArrowheads="1"/>
          </p:cNvSpPr>
          <p:nvPr/>
        </p:nvSpPr>
        <p:spPr bwMode="auto">
          <a:xfrm>
            <a:off x="619360" y="3266665"/>
            <a:ext cx="7353935"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800" b="1" dirty="0">
                <a:solidFill>
                  <a:schemeClr val="tx2"/>
                </a:solidFill>
                <a:latin typeface="Times New Roman" pitchFamily="18" charset="0"/>
                <a:cs typeface="Times New Roman" pitchFamily="18" charset="0"/>
                <a:sym typeface="+mn-ea"/>
              </a:rPr>
              <a:t>- </a:t>
            </a:r>
            <a:r>
              <a:rPr lang="en-US" altLang="en-US" sz="2800" b="1" dirty="0" err="1">
                <a:latin typeface="Times New Roman" pitchFamily="18" charset="0"/>
                <a:cs typeface="Times New Roman" pitchFamily="18" charset="0"/>
                <a:sym typeface="+mn-ea"/>
              </a:rPr>
              <a:t>Đoạn</a:t>
            </a:r>
            <a:r>
              <a:rPr lang="en-US" altLang="en-US" sz="2800" b="1" dirty="0">
                <a:latin typeface="Times New Roman" pitchFamily="18" charset="0"/>
                <a:cs typeface="Times New Roman" pitchFamily="18" charset="0"/>
                <a:sym typeface="+mn-ea"/>
              </a:rPr>
              <a:t> 2:</a:t>
            </a:r>
            <a:r>
              <a:rPr lang="en-US" altLang="en-US" sz="2800" b="1" dirty="0">
                <a:solidFill>
                  <a:srgbClr val="FF0000"/>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Trước</a:t>
            </a:r>
            <a:r>
              <a:rPr lang="en-US" altLang="en-US" sz="2800" b="1" dirty="0">
                <a:solidFill>
                  <a:srgbClr val="0000FF"/>
                </a:solidFill>
                <a:latin typeface="Times New Roman" pitchFamily="18" charset="0"/>
                <a:cs typeface="Times New Roman" pitchFamily="18" charset="0"/>
                <a:sym typeface="Wingdings" panose="05000000000000000000" pitchFamily="2" charset="2"/>
              </a:rPr>
              <a:t> ý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kiến</a:t>
            </a:r>
            <a:r>
              <a:rPr lang="en-US" altLang="en-US" sz="2800" b="1" dirty="0">
                <a:solidFill>
                  <a:srgbClr val="0000FF"/>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anh</a:t>
            </a:r>
            <a:r>
              <a:rPr lang="en-US" altLang="en-US" sz="2800" b="1" dirty="0">
                <a:solidFill>
                  <a:srgbClr val="0000FF"/>
                </a:solidFill>
                <a:latin typeface="Times New Roman" pitchFamily="18" charset="0"/>
                <a:cs typeface="Times New Roman" pitchFamily="18" charset="0"/>
                <a:sym typeface="Wingdings" panose="05000000000000000000" pitchFamily="2" charset="2"/>
              </a:rPr>
              <a:t> </a:t>
            </a:r>
            <a:r>
              <a:rPr lang="en-US" altLang="en-US" sz="2800" b="1" dirty="0" err="1">
                <a:solidFill>
                  <a:srgbClr val="0000FF"/>
                </a:solidFill>
                <a:latin typeface="Times New Roman" pitchFamily="18" charset="0"/>
                <a:cs typeface="Times New Roman" pitchFamily="18" charset="0"/>
                <a:sym typeface="Wingdings" panose="05000000000000000000" pitchFamily="2" charset="2"/>
              </a:rPr>
              <a:t>nờ</a:t>
            </a:r>
            <a:r>
              <a:rPr lang="en-US" altLang="en-US" sz="2800" b="1" dirty="0">
                <a:solidFill>
                  <a:srgbClr val="0000FF"/>
                </a:solidFill>
                <a:latin typeface="Times New Roman" pitchFamily="18" charset="0"/>
                <a:cs typeface="Times New Roman" pitchFamily="18" charset="0"/>
                <a:sym typeface="Wingdings" panose="05000000000000000000" pitchFamily="2" charset="2"/>
              </a:rPr>
              <a:t>.</a:t>
            </a:r>
          </a:p>
        </p:txBody>
      </p:sp>
      <p:sp>
        <p:nvSpPr>
          <p:cNvPr id="6" name="Text Box 9"/>
          <p:cNvSpPr txBox="1">
            <a:spLocks noChangeArrowheads="1"/>
          </p:cNvSpPr>
          <p:nvPr/>
        </p:nvSpPr>
        <p:spPr bwMode="auto">
          <a:xfrm>
            <a:off x="471060" y="4724400"/>
            <a:ext cx="76962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800" b="1" dirty="0">
                <a:solidFill>
                  <a:schemeClr val="tx2"/>
                </a:solidFill>
                <a:latin typeface="Times New Roman" pitchFamily="18" charset="0"/>
                <a:cs typeface="Times New Roman" pitchFamily="18" charset="0"/>
                <a:sym typeface="+mn-ea"/>
              </a:rPr>
              <a:t>  - </a:t>
            </a:r>
            <a:r>
              <a:rPr lang="en-US" altLang="en-US" sz="2800" b="1" dirty="0" err="1">
                <a:latin typeface="Times New Roman" pitchFamily="18" charset="0"/>
                <a:cs typeface="Times New Roman" pitchFamily="18" charset="0"/>
                <a:sym typeface="+mn-ea"/>
              </a:rPr>
              <a:t>Đoạn</a:t>
            </a:r>
            <a:r>
              <a:rPr lang="en-US" altLang="en-US" sz="2800" b="1" dirty="0">
                <a:latin typeface="Times New Roman" pitchFamily="18" charset="0"/>
                <a:cs typeface="Times New Roman" pitchFamily="18" charset="0"/>
                <a:sym typeface="+mn-ea"/>
              </a:rPr>
              <a:t> 4:</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Bỗng</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một</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em</a:t>
            </a:r>
            <a:r>
              <a:rPr lang="en-US" altLang="en-US" sz="2800" b="1" dirty="0">
                <a:solidFill>
                  <a:srgbClr val="0000FF"/>
                </a:solidFill>
                <a:latin typeface="Times New Roman" pitchFamily="18" charset="0"/>
                <a:cs typeface="Times New Roman" pitchFamily="18" charset="0"/>
                <a:sym typeface="+mn-ea"/>
              </a:rPr>
              <a:t>.........</a:t>
            </a:r>
            <a:r>
              <a:rPr lang="en-US" altLang="en-US" sz="2800" b="1" dirty="0" err="1">
                <a:solidFill>
                  <a:srgbClr val="0000FF"/>
                </a:solidFill>
                <a:latin typeface="Times New Roman" pitchFamily="18" charset="0"/>
                <a:cs typeface="Times New Roman" pitchFamily="18" charset="0"/>
                <a:sym typeface="+mn-ea"/>
              </a:rPr>
              <a:t>ấm</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hẳn</a:t>
            </a:r>
            <a:r>
              <a:rPr lang="en-US" altLang="en-US" sz="2800" b="1" dirty="0">
                <a:solidFill>
                  <a:srgbClr val="0000FF"/>
                </a:solidFill>
                <a:latin typeface="Times New Roman" pitchFamily="18" charset="0"/>
                <a:cs typeface="Times New Roman" pitchFamily="18" charset="0"/>
                <a:sym typeface="+mn-ea"/>
              </a:rPr>
              <a:t> </a:t>
            </a:r>
            <a:r>
              <a:rPr lang="en-US" altLang="en-US" sz="2800" b="1" dirty="0" err="1">
                <a:solidFill>
                  <a:srgbClr val="0000FF"/>
                </a:solidFill>
                <a:latin typeface="Times New Roman" pitchFamily="18" charset="0"/>
                <a:cs typeface="Times New Roman" pitchFamily="18" charset="0"/>
                <a:sym typeface="+mn-ea"/>
              </a:rPr>
              <a:t>lên</a:t>
            </a:r>
            <a:r>
              <a:rPr lang="en-US" altLang="en-US" sz="2800" b="1" dirty="0">
                <a:solidFill>
                  <a:srgbClr val="0000FF"/>
                </a:solidFill>
                <a:latin typeface="Times New Roman" pitchFamily="18" charset="0"/>
                <a:cs typeface="Times New Roman" pitchFamily="18" charset="0"/>
                <a:sym typeface="+mn-ea"/>
              </a:rPr>
              <a:t>.</a:t>
            </a:r>
          </a:p>
        </p:txBody>
      </p:sp>
      <p:sp>
        <p:nvSpPr>
          <p:cNvPr id="13" name="TextBox 12"/>
          <p:cNvSpPr txBox="1"/>
          <p:nvPr/>
        </p:nvSpPr>
        <p:spPr>
          <a:xfrm>
            <a:off x="-228600" y="0"/>
            <a:ext cx="9372600" cy="1384995"/>
          </a:xfrm>
          <a:prstGeom prst="rect">
            <a:avLst/>
          </a:prstGeom>
          <a:noFill/>
        </p:spPr>
        <p:txBody>
          <a:bodyPr>
            <a:spAutoFit/>
          </a:bodyPr>
          <a:lstStyle/>
          <a:p>
            <a:pPr algn="ctr">
              <a:defRPr/>
            </a:pPr>
            <a:r>
              <a:rPr lang="vi-VN" sz="2800" b="1" dirty="0">
                <a:latin typeface="Arial" charset="0"/>
                <a:cs typeface="Times New Roman" pitchFamily="18" charset="0"/>
              </a:rPr>
              <a:t> </a:t>
            </a:r>
            <a:r>
              <a:rPr lang="en-US" sz="2800" b="1" dirty="0">
                <a:latin typeface="Arial" charset="0"/>
                <a:cs typeface="Times New Roman" pitchFamily="18" charset="0"/>
              </a:rPr>
              <a:t>    </a:t>
            </a:r>
            <a:r>
              <a:rPr lang="vi-VN" sz="2800" b="1" dirty="0">
                <a:latin typeface="Arial"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 4 </a:t>
            </a:r>
            <a:r>
              <a:rPr lang="en-US" sz="2800" b="1" dirty="0" err="1">
                <a:latin typeface="Times New Roman" pitchFamily="18" charset="0"/>
                <a:cs typeface="Times New Roman" pitchFamily="18" charset="0"/>
              </a:rPr>
              <a:t>tháng</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2022</a:t>
            </a:r>
          </a:p>
          <a:p>
            <a:pPr algn="ctr">
              <a:defRPr/>
            </a:pPr>
            <a:r>
              <a:rPr lang="en-US" sz="2800" b="1" dirty="0" err="1">
                <a:latin typeface="Times New Roman" pitchFamily="18" charset="0"/>
                <a:cs typeface="Times New Roman" pitchFamily="18" charset="0"/>
              </a:rPr>
              <a:t>Tiếng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endParaRPr lang="en-US" sz="2800" b="1" dirty="0">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20A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lớn</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bldLvl="0" animBg="1"/>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76200" y="0"/>
            <a:ext cx="8991600" cy="6894195"/>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lgn="ctr">
              <a:spcBef>
                <a:spcPct val="50000"/>
              </a:spcBef>
            </a:pPr>
            <a:r>
              <a:rPr lang="en-US" sz="1700" dirty="0">
                <a:latin typeface="Times New Roman" pitchFamily="18" charset="0"/>
                <a:cs typeface="Times New Roman" pitchFamily="18" charset="0"/>
              </a:rPr>
              <a:t>Ở LẠI VỚI CHIẾN KHU</a:t>
            </a:r>
          </a:p>
          <a:p>
            <a:pPr marL="514350" indent="-514350" algn="just">
              <a:buNone/>
            </a:pPr>
            <a:r>
              <a:rPr lang="en-US" sz="1700" dirty="0">
                <a:latin typeface="Times New Roman" pitchFamily="18" charset="0"/>
                <a:cs typeface="Times New Roman" pitchFamily="18" charset="0"/>
              </a:rPr>
              <a:t>1.Trung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trưởng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nhìn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lượt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Cặp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mắt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ánh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vẻ</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trìu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dịu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dàng</a:t>
            </a:r>
            <a:r>
              <a:rPr lang="en-US" sz="1700" dirty="0">
                <a:latin typeface="Times New Roman" pitchFamily="18" charset="0"/>
                <a:cs typeface="Times New Roman" pitchFamily="18" charset="0"/>
              </a:rPr>
              <a:t>. </a:t>
            </a:r>
          </a:p>
          <a:p>
            <a:pPr marL="514350" indent="-514350" algn="just">
              <a:buNone/>
            </a:pP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ngồi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yên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lặng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lúc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lâu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rồi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tiếng</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ạ, </a:t>
            </a:r>
            <a:r>
              <a:rPr lang="en-US" sz="1700" dirty="0" err="1">
                <a:latin typeface="Times New Roman" pitchFamily="18" charset="0"/>
                <a:cs typeface="Times New Roman" pitchFamily="18" charset="0"/>
              </a:rPr>
              <a:t>hoàn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lúc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rất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khổ</a:t>
            </a:r>
            <a:r>
              <a:rPr lang="en-US" sz="1700" dirty="0">
                <a:latin typeface="Times New Roman" pitchFamily="18" charset="0"/>
                <a:cs typeface="Times New Roman" pitchFamily="18" charset="0"/>
              </a:rPr>
              <a:t>. Mai </a:t>
            </a:r>
            <a:r>
              <a:rPr lang="en-US" sz="1700" dirty="0" err="1">
                <a:latin typeface="Times New Roman" pitchFamily="18" charset="0"/>
                <a:cs typeface="Times New Roman" pitchFamily="18" charset="0"/>
              </a:rPr>
              <a:t>đây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chắc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khổ</a:t>
            </a:r>
            <a:r>
              <a:rPr lang="en-US" sz="1700" dirty="0">
                <a:latin typeface="Times New Roman" pitchFamily="18" charset="0"/>
                <a:cs typeface="Times New Roman" pitchFamily="18" charset="0"/>
              </a:rPr>
              <a:t> , </a:t>
            </a:r>
            <a:r>
              <a:rPr lang="en-US" sz="1700" dirty="0" err="1">
                <a:latin typeface="Times New Roman" pitchFamily="18" charset="0"/>
                <a:cs typeface="Times New Roman" pitchFamily="18" charset="0"/>
              </a:rPr>
              <a:t>thiếu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thốn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nhiều</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sẽ</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khó</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chịu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nổi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muốn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trở</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đình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thấy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thế</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2. </a:t>
            </a:r>
            <a:r>
              <a:rPr lang="en-US" sz="1700" dirty="0" err="1">
                <a:latin typeface="Times New Roman" pitchFamily="18" charset="0"/>
                <a:cs typeface="Times New Roman" pitchFamily="18" charset="0"/>
              </a:rPr>
              <a:t>Trước</a:t>
            </a:r>
            <a:r>
              <a:rPr lang="en-US" sz="1700" dirty="0">
                <a:latin typeface="Times New Roman" pitchFamily="18" charset="0"/>
                <a:cs typeface="Times New Roman" pitchFamily="18" charset="0"/>
              </a:rPr>
              <a:t> ý </a:t>
            </a:r>
            <a:r>
              <a:rPr lang="en-US" sz="1700" dirty="0" err="1">
                <a:latin typeface="Times New Roman" pitchFamily="18" charset="0"/>
                <a:cs typeface="Times New Roman" pitchFamily="18" charset="0"/>
              </a:rPr>
              <a:t>kiến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của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bọn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trẻ</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lặng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Tự</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nhiên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cũng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thấy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cổ</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họng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mình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nghẹn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Lượm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gần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lửa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Giọng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rung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chết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hơn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chung</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lộn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tụi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tụi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Việt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gian</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nhao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nhao</a:t>
            </a:r>
            <a:r>
              <a:rPr lang="en-US" sz="1700" dirty="0">
                <a:latin typeface="Times New Roman" pitchFamily="18" charset="0"/>
                <a:cs typeface="Times New Roman" pitchFamily="18" charset="0"/>
              </a:rPr>
              <a:t> : </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Mừng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nói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như</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lơn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còn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nhỏ</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chưa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làm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chi </a:t>
            </a:r>
            <a:r>
              <a:rPr lang="en-US" sz="1700" dirty="0" err="1">
                <a:latin typeface="Times New Roman" pitchFamily="18" charset="0"/>
                <a:cs typeface="Times New Roman" pitchFamily="18" charset="0"/>
              </a:rPr>
              <a:t>nhiều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ăn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ít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cũng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Đừng</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bắt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phải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chúng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lắm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nờ</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3. </a:t>
            </a:r>
            <a:r>
              <a:rPr lang="en-US" sz="1700" dirty="0" err="1">
                <a:latin typeface="Times New Roman" pitchFamily="18" charset="0"/>
                <a:cs typeface="Times New Roman" pitchFamily="18" charset="0"/>
              </a:rPr>
              <a:t>Những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lời</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thơ</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thống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thiết</a:t>
            </a:r>
            <a:r>
              <a:rPr lang="en-US" sz="1700" dirty="0">
                <a:latin typeface="Times New Roman" pitchFamily="18" charset="0"/>
                <a:cs typeface="Times New Roman" pitchFamily="18" charset="0"/>
              </a:rPr>
              <a:t>, van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được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đấu</a:t>
            </a:r>
            <a:r>
              <a:rPr lang="en-US" sz="1700" dirty="0">
                <a:latin typeface="Times New Roman" pitchFamily="18" charset="0"/>
                <a:cs typeface="Times New Roman" pitchFamily="18" charset="0"/>
              </a:rPr>
              <a:t> hi </a:t>
            </a:r>
            <a:r>
              <a:rPr lang="en-US" sz="1700" dirty="0" err="1">
                <a:latin typeface="Times New Roman" pitchFamily="18" charset="0"/>
                <a:cs typeface="Times New Roman" pitchFamily="18" charset="0"/>
              </a:rPr>
              <a:t>sinh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Tổ</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quốc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của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chiến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sĩ</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nhỏ</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tuổi</a:t>
            </a:r>
            <a:r>
              <a:rPr lang="en-US" sz="1700" dirty="0">
                <a:latin typeface="Times New Roman" pitchFamily="18" charset="0"/>
                <a:cs typeface="Times New Roman" pitchFamily="18" charset="0"/>
              </a:rPr>
              <a:t> lam </a:t>
            </a:r>
            <a:r>
              <a:rPr lang="en-US" sz="1700" dirty="0" err="1">
                <a:latin typeface="Times New Roman" pitchFamily="18" charset="0"/>
                <a:cs typeface="Times New Roman" pitchFamily="18" charset="0"/>
              </a:rPr>
              <a:t>trung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trưởng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mắt</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ôm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nói</a:t>
            </a:r>
            <a:r>
              <a:rPr lang="en-US" sz="1700" dirty="0">
                <a:latin typeface="Times New Roman" pitchFamily="18" charset="0"/>
                <a:cs typeface="Times New Roman" pitchFamily="18" charset="0"/>
              </a:rPr>
              <a:t> :</a:t>
            </a:r>
          </a:p>
          <a:p>
            <a:pPr marL="514350" indent="-514350" algn="just">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Nếu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đều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xin</a:t>
            </a:r>
            <a:r>
              <a:rPr lang="en-US" sz="1700" dirty="0">
                <a:latin typeface="Times New Roman" pitchFamily="18" charset="0"/>
                <a:cs typeface="Times New Roman" pitchFamily="18" charset="0"/>
              </a:rPr>
              <a:t> ở </a:t>
            </a:r>
            <a:r>
              <a:rPr lang="en-US" sz="1700" dirty="0" err="1">
                <a:latin typeface="Times New Roman" pitchFamily="18" charset="0"/>
                <a:cs typeface="Times New Roman" pitchFamily="18" charset="0"/>
              </a:rPr>
              <a:t>lại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sẽ</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báo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cáo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en-US" sz="1700" dirty="0">
                <a:latin typeface="Times New Roman" pitchFamily="18" charset="0"/>
                <a:cs typeface="Times New Roman" pitchFamily="18" charset="0"/>
              </a:rPr>
              <a:t> Ban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4. </a:t>
            </a:r>
            <a:r>
              <a:rPr lang="en-US" sz="1700" dirty="0" err="1">
                <a:latin typeface="Times New Roman" pitchFamily="18" charset="0"/>
                <a:cs typeface="Times New Roman" pitchFamily="18" charset="0"/>
              </a:rPr>
              <a:t>Bỗng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em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cất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tiếng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cả</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đội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đồng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thanh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vang</a:t>
            </a:r>
            <a:r>
              <a:rPr lang="en-US" sz="1700" dirty="0">
                <a:latin typeface="Times New Roman" pitchFamily="18" charset="0"/>
                <a:cs typeface="Times New Roman" pitchFamily="18" charset="0"/>
              </a:rPr>
              <a:t>:</a:t>
            </a:r>
          </a:p>
          <a:p>
            <a:pPr marL="514350" indent="-514350" algn="ctr">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Đoàn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Vệ</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quốc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quân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một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lần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endParaRPr lang="en-US" sz="1700" dirty="0">
              <a:latin typeface="Times New Roman" pitchFamily="18" charset="0"/>
              <a:cs typeface="Times New Roman" pitchFamily="18" charset="0"/>
            </a:endParaRPr>
          </a:p>
          <a:p>
            <a:pPr marL="514350" indent="-514350" algn="ctr">
              <a:buNone/>
            </a:pPr>
            <a:r>
              <a:rPr lang="en-US" sz="1700" dirty="0" err="1">
                <a:latin typeface="Times New Roman" pitchFamily="18" charset="0"/>
                <a:cs typeface="Times New Roman" pitchFamily="18" charset="0"/>
              </a:rPr>
              <a:t>Nào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có</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mong</a:t>
            </a:r>
            <a:r>
              <a:rPr lang="en-US" sz="1700" dirty="0">
                <a:latin typeface="Times New Roman" pitchFamily="18" charset="0"/>
                <a:cs typeface="Times New Roman" pitchFamily="18" charset="0"/>
              </a:rPr>
              <a:t> chi </a:t>
            </a:r>
            <a:r>
              <a:rPr lang="en-US" sz="1700" dirty="0" err="1">
                <a:latin typeface="Times New Roman" pitchFamily="18" charset="0"/>
                <a:cs typeface="Times New Roman" pitchFamily="18" charset="0"/>
              </a:rPr>
              <a:t>đâu</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ngày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trở</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về</a:t>
            </a:r>
            <a:endParaRPr lang="en-US" sz="1700" dirty="0">
              <a:latin typeface="Times New Roman" pitchFamily="18" charset="0"/>
              <a:cs typeface="Times New Roman" pitchFamily="18" charset="0"/>
            </a:endParaRPr>
          </a:p>
          <a:p>
            <a:pPr marL="514350" indent="-514350" algn="ctr">
              <a:buNone/>
            </a:pPr>
            <a:r>
              <a:rPr lang="en-US" sz="1700" dirty="0">
                <a:latin typeface="Times New Roman" pitchFamily="18" charset="0"/>
                <a:cs typeface="Times New Roman" pitchFamily="18" charset="0"/>
              </a:rPr>
              <a:t>Ra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bảo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tồn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núi</a:t>
            </a:r>
            <a:endParaRPr lang="en-US" sz="1700" dirty="0">
              <a:latin typeface="Times New Roman" pitchFamily="18" charset="0"/>
              <a:cs typeface="Times New Roman" pitchFamily="18" charset="0"/>
            </a:endParaRPr>
          </a:p>
          <a:p>
            <a:pPr marL="514350" indent="-514350" algn="ctr">
              <a:buNone/>
            </a:pPr>
            <a:r>
              <a:rPr lang="en-US" sz="1700" dirty="0">
                <a:latin typeface="Times New Roman" pitchFamily="18" charset="0"/>
                <a:cs typeface="Times New Roman" pitchFamily="18" charset="0"/>
              </a:rPr>
              <a:t>Ra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 </a:t>
            </a:r>
            <a:r>
              <a:rPr lang="en-US" sz="1700" dirty="0" err="1">
                <a:latin typeface="Times New Roman" pitchFamily="18" charset="0"/>
                <a:cs typeface="Times New Roman" pitchFamily="18" charset="0"/>
              </a:rPr>
              <a:t>ra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thà</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chết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không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lui</a:t>
            </a:r>
            <a:r>
              <a:rPr lang="en-US" sz="1700" dirty="0">
                <a:latin typeface="Times New Roman" pitchFamily="18" charset="0"/>
                <a:cs typeface="Times New Roman" pitchFamily="18" charset="0"/>
              </a:rPr>
              <a:t>...</a:t>
            </a:r>
          </a:p>
          <a:p>
            <a:pPr marL="514350" indent="-514350" algn="just">
              <a:buNone/>
            </a:pPr>
            <a:r>
              <a:rPr lang="en-US" sz="1700" dirty="0" err="1">
                <a:latin typeface="Times New Roman" pitchFamily="18" charset="0"/>
                <a:cs typeface="Times New Roman" pitchFamily="18" charset="0"/>
              </a:rPr>
              <a:t>Tiếng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hát</a:t>
            </a:r>
            <a:r>
              <a:rPr lang="en-US" sz="1700" dirty="0">
                <a:latin typeface="Times New Roman" pitchFamily="18" charset="0"/>
                <a:cs typeface="Times New Roman" pitchFamily="18" charset="0"/>
              </a:rPr>
              <a:t>  bay </a:t>
            </a:r>
            <a:r>
              <a:rPr lang="en-US" sz="1700" dirty="0" err="1">
                <a:latin typeface="Times New Roman" pitchFamily="18" charset="0"/>
                <a:cs typeface="Times New Roman" pitchFamily="18" charset="0"/>
              </a:rPr>
              <a:t>lượn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mặt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suối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tràn</a:t>
            </a:r>
            <a:r>
              <a:rPr lang="en-US" sz="1700" dirty="0">
                <a:latin typeface="Times New Roman" pitchFamily="18" charset="0"/>
                <a:cs typeface="Times New Roman" pitchFamily="18" charset="0"/>
              </a:rPr>
              <a:t> qua </a:t>
            </a:r>
            <a:r>
              <a:rPr lang="en-US" sz="1700" dirty="0" err="1">
                <a:latin typeface="Times New Roman" pitchFamily="18" charset="0"/>
                <a:cs typeface="Times New Roman" pitchFamily="18" charset="0"/>
              </a:rPr>
              <a:t>lớp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lớp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cây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bùng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như</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ngọn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lửa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rực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rỡ</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giữa</a:t>
            </a:r>
            <a:endParaRPr lang="en-US" sz="1700" dirty="0">
              <a:latin typeface="Times New Roman" pitchFamily="18" charset="0"/>
              <a:cs typeface="Times New Roman" pitchFamily="18" charset="0"/>
            </a:endParaRPr>
          </a:p>
          <a:p>
            <a:pPr marL="514350" indent="-514350" algn="just">
              <a:buNone/>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đêm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rừng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lạnh</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làm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cho</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lòng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người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chỉ</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huy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ấm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hẳn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lên</a:t>
            </a:r>
            <a:r>
              <a:rPr lang="en-US" sz="1700" dirty="0">
                <a:latin typeface="Times New Roman" pitchFamily="18" charset="0"/>
                <a:cs typeface="Times New Roman" pitchFamily="18" charset="0"/>
              </a:rPr>
              <a:t>.</a:t>
            </a:r>
          </a:p>
          <a:p>
            <a:pPr marL="514350" indent="-514350" algn="just">
              <a:buNone/>
            </a:pPr>
            <a:r>
              <a:rPr lang="en-US" sz="1700" dirty="0">
                <a:latin typeface="Times New Roman" pitchFamily="18" charset="0"/>
                <a:cs typeface="Times New Roman" pitchFamily="18" charset="0"/>
              </a:rPr>
              <a:t>                                                                   Theo PHÙNG QUÁN</a:t>
            </a:r>
          </a:p>
        </p:txBody>
      </p:sp>
    </p:spTree>
    <p:extLst>
      <p:ext uri="{BB962C8B-B14F-4D97-AF65-F5344CB8AC3E}">
        <p14:creationId xmlns:p14="http://schemas.microsoft.com/office/powerpoint/2010/main" val="946392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143000" y="1457326"/>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Luyện</a:t>
            </a:r>
            <a:r>
              <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đọc</a:t>
            </a:r>
            <a:endPar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endParaRPr>
          </a:p>
        </p:txBody>
      </p:sp>
      <p:sp>
        <p:nvSpPr>
          <p:cNvPr id="8" name="Text Box 14">
            <a:hlinkClick r:id="rId2" action="ppaction://hlinksldjump"/>
          </p:cNvPr>
          <p:cNvSpPr txBox="1">
            <a:spLocks noChangeArrowheads="1"/>
          </p:cNvSpPr>
          <p:nvPr/>
        </p:nvSpPr>
        <p:spPr bwMode="auto">
          <a:xfrm>
            <a:off x="5105400" y="1533526"/>
            <a:ext cx="3352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none" strike="noStrike" kern="1200" cap="none" spc="0" normalizeH="0" baseline="0" noProof="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a:ln>
                  <a:noFill/>
                </a:ln>
                <a:solidFill>
                  <a:srgbClr val="1A0597"/>
                </a:solidFill>
                <a:effectLst/>
                <a:uLnTx/>
                <a:uFillTx/>
                <a:latin typeface="Times New Roman" panose="02020603050405020304" pitchFamily="18" charset="0"/>
                <a:ea typeface="+mn-ea"/>
                <a:cs typeface="Times New Roman" panose="02020603050405020304" pitchFamily="18" charset="0"/>
              </a:rPr>
              <a:t>Tìm hiểu bài</a:t>
            </a:r>
          </a:p>
        </p:txBody>
      </p:sp>
      <p:sp>
        <p:nvSpPr>
          <p:cNvPr id="10" name="Line 15"/>
          <p:cNvSpPr>
            <a:spLocks noChangeShapeType="1"/>
          </p:cNvSpPr>
          <p:nvPr/>
        </p:nvSpPr>
        <p:spPr bwMode="auto">
          <a:xfrm>
            <a:off x="5504007" y="2036763"/>
            <a:ext cx="38100" cy="4132262"/>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Line 21"/>
          <p:cNvSpPr>
            <a:spLocks noChangeShapeType="1"/>
          </p:cNvSpPr>
          <p:nvPr/>
        </p:nvSpPr>
        <p:spPr bwMode="auto">
          <a:xfrm flipH="1">
            <a:off x="1978025" y="5568156"/>
            <a:ext cx="120650" cy="550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Line 7"/>
          <p:cNvSpPr>
            <a:spLocks noChangeShapeType="1"/>
          </p:cNvSpPr>
          <p:nvPr/>
        </p:nvSpPr>
        <p:spPr bwMode="auto">
          <a:xfrm flipH="1">
            <a:off x="4869623" y="432088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Line 7"/>
          <p:cNvSpPr>
            <a:spLocks noChangeShapeType="1"/>
          </p:cNvSpPr>
          <p:nvPr/>
        </p:nvSpPr>
        <p:spPr bwMode="auto">
          <a:xfrm flipH="1">
            <a:off x="2054225" y="5568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72" name="Text Box 14"/>
          <p:cNvSpPr txBox="1">
            <a:spLocks noChangeArrowheads="1"/>
          </p:cNvSpPr>
          <p:nvPr/>
        </p:nvSpPr>
        <p:spPr bwMode="auto">
          <a:xfrm>
            <a:off x="5105400" y="395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Line 7"/>
          <p:cNvSpPr>
            <a:spLocks noChangeShapeType="1"/>
          </p:cNvSpPr>
          <p:nvPr/>
        </p:nvSpPr>
        <p:spPr bwMode="auto">
          <a:xfrm flipH="1">
            <a:off x="2663825" y="4044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Hình Chữ nhật 22"/>
          <p:cNvSpPr>
            <a:spLocks noChangeArrowheads="1"/>
          </p:cNvSpPr>
          <p:nvPr/>
        </p:nvSpPr>
        <p:spPr bwMode="auto">
          <a:xfrm>
            <a:off x="76200" y="2225893"/>
            <a:ext cx="172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trìu mến</a:t>
            </a:r>
          </a:p>
        </p:txBody>
      </p:sp>
      <p:sp>
        <p:nvSpPr>
          <p:cNvPr id="24" name="Hình Chữ nhật 23"/>
          <p:cNvSpPr>
            <a:spLocks noChangeArrowheads="1"/>
          </p:cNvSpPr>
          <p:nvPr/>
        </p:nvSpPr>
        <p:spPr bwMode="auto">
          <a:xfrm>
            <a:off x="1600200" y="2225893"/>
            <a:ext cx="182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dịu dàng,</a:t>
            </a:r>
          </a:p>
        </p:txBody>
      </p:sp>
      <p:sp>
        <p:nvSpPr>
          <p:cNvPr id="25" name="Hình Chữ nhật 24"/>
          <p:cNvSpPr>
            <a:spLocks noChangeArrowheads="1"/>
          </p:cNvSpPr>
          <p:nvPr/>
        </p:nvSpPr>
        <p:spPr bwMode="auto">
          <a:xfrm>
            <a:off x="3184525" y="2225893"/>
            <a:ext cx="207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trung đoàn </a:t>
            </a:r>
          </a:p>
        </p:txBody>
      </p:sp>
      <p:sp>
        <p:nvSpPr>
          <p:cNvPr id="26" name="Hình Chữ nhật 25"/>
          <p:cNvSpPr>
            <a:spLocks noChangeArrowheads="1"/>
          </p:cNvSpPr>
          <p:nvPr/>
        </p:nvSpPr>
        <p:spPr bwMode="auto">
          <a:xfrm>
            <a:off x="352425" y="2911693"/>
            <a:ext cx="177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nghẹn lại ,</a:t>
            </a:r>
            <a:endPar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Hình Chữ nhật 28"/>
          <p:cNvSpPr>
            <a:spLocks noChangeArrowheads="1"/>
          </p:cNvSpPr>
          <p:nvPr/>
        </p:nvSpPr>
        <p:spPr bwMode="auto">
          <a:xfrm>
            <a:off x="2133600" y="2911693"/>
            <a:ext cx="203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Hình Chữ nhật 30"/>
          <p:cNvSpPr>
            <a:spLocks noChangeArrowheads="1"/>
          </p:cNvSpPr>
          <p:nvPr/>
        </p:nvSpPr>
        <p:spPr bwMode="auto">
          <a:xfrm>
            <a:off x="301914" y="3641436"/>
            <a:ext cx="4572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ngây</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1287"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27" name="Text Box 16"/>
          <p:cNvSpPr txBox="1">
            <a:spLocks noChangeArrowheads="1"/>
          </p:cNvSpPr>
          <p:nvPr/>
        </p:nvSpPr>
        <p:spPr bwMode="auto">
          <a:xfrm>
            <a:off x="5341938" y="778968"/>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6162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3" grpId="0"/>
      <p:bldP spid="24" grpId="0"/>
      <p:bldP spid="25" grpId="0"/>
      <p:bldP spid="26"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228600" y="886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990000"/>
                </a:solidFill>
                <a:latin typeface="Times New Roman" panose="02020603050405020304" pitchFamily="18" charset="0"/>
                <a:cs typeface="Times New Roman" panose="02020603050405020304" pitchFamily="18" charset="0"/>
              </a:rPr>
              <a:t>* Giải nghĩa từ:</a:t>
            </a:r>
          </a:p>
        </p:txBody>
      </p:sp>
      <p:sp>
        <p:nvSpPr>
          <p:cNvPr id="126990" name="Text Box 14">
            <a:hlinkClick r:id="rId2" action="ppaction://hlinksldjump"/>
          </p:cNvPr>
          <p:cNvSpPr txBox="1">
            <a:spLocks noChangeArrowheads="1"/>
          </p:cNvSpPr>
          <p:nvPr/>
        </p:nvSpPr>
        <p:spPr bwMode="auto">
          <a:xfrm>
            <a:off x="180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Trung đoàn trưởng: </a:t>
            </a:r>
            <a:r>
              <a:rPr lang="en-US" altLang="en-US">
                <a:latin typeface="Times New Roman" panose="02020603050405020304" pitchFamily="18" charset="0"/>
                <a:cs typeface="Times New Roman" panose="02020603050405020304" pitchFamily="18" charset="0"/>
              </a:rPr>
              <a:t>người chỉ huy trung đoàn (đơn vị bộ đội tương đối lớn)</a:t>
            </a:r>
          </a:p>
        </p:txBody>
      </p:sp>
      <p:sp>
        <p:nvSpPr>
          <p:cNvPr id="126991" name="Text Box 15">
            <a:hlinkClick r:id="rId2" action="ppaction://hlinksldjump"/>
          </p:cNvPr>
          <p:cNvSpPr txBox="1">
            <a:spLocks noChangeArrowheads="1"/>
          </p:cNvSpPr>
          <p:nvPr/>
        </p:nvSpPr>
        <p:spPr bwMode="auto">
          <a:xfrm>
            <a:off x="228600" y="1698328"/>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Lán: </a:t>
            </a:r>
            <a:r>
              <a:rPr lang="en-US" altLang="en-US">
                <a:latin typeface="Times New Roman" panose="02020603050405020304" pitchFamily="18" charset="0"/>
                <a:cs typeface="Times New Roman" panose="02020603050405020304" pitchFamily="18" charset="0"/>
              </a:rPr>
              <a:t>nhà dựng tạm, sơ sài, thường bằng tre nứa</a:t>
            </a:r>
          </a:p>
        </p:txBody>
      </p:sp>
      <p:sp>
        <p:nvSpPr>
          <p:cNvPr id="126992" name="Text Box 16">
            <a:hlinkClick r:id="rId3" action="ppaction://hlinksldjump"/>
          </p:cNvPr>
          <p:cNvSpPr txBox="1">
            <a:spLocks noChangeArrowheads="1"/>
          </p:cNvSpPr>
          <p:nvPr/>
        </p:nvSpPr>
        <p:spPr bwMode="auto">
          <a:xfrm>
            <a:off x="228600" y="2356992"/>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Tây: </a:t>
            </a:r>
            <a:r>
              <a:rPr lang="en-US" altLang="en-US">
                <a:latin typeface="Times New Roman" panose="02020603050405020304" pitchFamily="18" charset="0"/>
                <a:cs typeface="Times New Roman" panose="02020603050405020304" pitchFamily="18" charset="0"/>
              </a:rPr>
              <a:t>ở đây chỉ thực dân Pháp</a:t>
            </a:r>
            <a:endParaRPr lang="en-US" altLang="en-US" b="1">
              <a:latin typeface="Times New Roman" panose="02020603050405020304" pitchFamily="18" charset="0"/>
              <a:cs typeface="Times New Roman" panose="02020603050405020304" pitchFamily="18" charset="0"/>
            </a:endParaRPr>
          </a:p>
        </p:txBody>
      </p:sp>
      <p:sp>
        <p:nvSpPr>
          <p:cNvPr id="126993" name="Text Box 17">
            <a:hlinkClick r:id="rId4" action="ppaction://hlinksldjump"/>
          </p:cNvPr>
          <p:cNvSpPr txBox="1">
            <a:spLocks noChangeArrowheads="1"/>
          </p:cNvSpPr>
          <p:nvPr/>
        </p:nvSpPr>
        <p:spPr bwMode="auto">
          <a:xfrm>
            <a:off x="228600" y="301565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Việt gian</a:t>
            </a:r>
            <a:r>
              <a:rPr lang="en-US" altLang="en-US">
                <a:latin typeface="Times New Roman" panose="02020603050405020304" pitchFamily="18" charset="0"/>
                <a:cs typeface="Times New Roman" panose="02020603050405020304" pitchFamily="18" charset="0"/>
              </a:rPr>
              <a:t>: người Việt Nam làm tay sai cho giặc</a:t>
            </a:r>
          </a:p>
        </p:txBody>
      </p:sp>
      <p:sp>
        <p:nvSpPr>
          <p:cNvPr id="126994" name="Text Box 18">
            <a:hlinkClick r:id="rId3" action="ppaction://hlinksldjump"/>
          </p:cNvPr>
          <p:cNvSpPr txBox="1">
            <a:spLocks noChangeArrowheads="1"/>
          </p:cNvSpPr>
          <p:nvPr/>
        </p:nvSpPr>
        <p:spPr bwMode="auto">
          <a:xfrm>
            <a:off x="228600" y="369972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Thống thiết: </a:t>
            </a:r>
            <a:r>
              <a:rPr lang="en-US" altLang="en-US">
                <a:latin typeface="Times New Roman" panose="02020603050405020304" pitchFamily="18" charset="0"/>
                <a:cs typeface="Times New Roman" panose="02020603050405020304" pitchFamily="18" charset="0"/>
              </a:rPr>
              <a:t>tha thiết, cảm động</a:t>
            </a:r>
            <a:endParaRPr lang="en-US" altLang="en-US" b="1">
              <a:latin typeface="Times New Roman" panose="02020603050405020304" pitchFamily="18" charset="0"/>
              <a:cs typeface="Times New Roman" panose="02020603050405020304" pitchFamily="18" charset="0"/>
            </a:endParaRPr>
          </a:p>
        </p:txBody>
      </p:sp>
      <p:sp>
        <p:nvSpPr>
          <p:cNvPr id="126995" name="Text Box 19">
            <a:hlinkClick r:id="rId3" action="ppaction://hlinksldjump"/>
          </p:cNvPr>
          <p:cNvSpPr txBox="1">
            <a:spLocks noChangeArrowheads="1"/>
          </p:cNvSpPr>
          <p:nvPr/>
        </p:nvSpPr>
        <p:spPr bwMode="auto">
          <a:xfrm>
            <a:off x="228600" y="4284495"/>
            <a:ext cx="8700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Vệ quốc quân (Vệ quốc đoàn): </a:t>
            </a:r>
            <a:r>
              <a:rPr lang="en-US" altLang="en-US">
                <a:latin typeface="Times New Roman" panose="02020603050405020304" pitchFamily="18" charset="0"/>
                <a:cs typeface="Times New Roman" panose="02020603050405020304" pitchFamily="18" charset="0"/>
              </a:rPr>
              <a:t>tên của quân đội ta sau Cách mạng tháng Tám và trong thời kì đầu kháng chiến chống thực dân Pháp.</a:t>
            </a:r>
            <a:endParaRPr lang="en-US" altLang="en-US" b="1">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57200" y="63246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a:hlinkClick r:id="rId4" action="ppaction://hlinksldjump"/>
          </p:cNvPr>
          <p:cNvSpPr txBox="1">
            <a:spLocks noChangeArrowheads="1"/>
          </p:cNvSpPr>
          <p:nvPr/>
        </p:nvSpPr>
        <p:spPr bwMode="auto">
          <a:xfrm>
            <a:off x="248103" y="5854155"/>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Bảo tồn: </a:t>
            </a:r>
            <a:r>
              <a:rPr lang="en-US" altLang="en-US">
                <a:latin typeface="Times New Roman" panose="02020603050405020304" pitchFamily="18" charset="0"/>
                <a:cs typeface="Times New Roman" panose="02020603050405020304" pitchFamily="18" charset="0"/>
              </a:rPr>
              <a:t>bảo vệ và gìn giữ trong thời gian dài</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9894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0|0|0|0|0|0|0"/>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3004</TotalTime>
  <Words>2034</Words>
  <Application>Microsoft Office PowerPoint</Application>
  <PresentationFormat>On-screen Show (4:3)</PresentationFormat>
  <Paragraphs>181</Paragraphs>
  <Slides>27</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.VnTime</vt:lpstr>
      <vt:lpstr>Arial</vt:lpstr>
      <vt:lpstr>Calibri</vt:lpstr>
      <vt:lpstr>Calibri Light</vt:lpstr>
      <vt:lpstr>Times New Roman</vt:lpstr>
      <vt:lpstr>Wingdings</vt:lpstr>
      <vt:lpstr>1_Chủ đề của Office</vt:lpstr>
      <vt:lpstr>2_Chủ đề của Office</vt:lpstr>
      <vt:lpstr>3_Chủ đề của Office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      Nội dung: Ca ngợi tinh thần yêu nước không quản ngại khó khăn, gian khổ của các chiến sĩ nhỏ tuổi trong cuộc kháng chiến chống thực dân Pháp trước đây.</vt:lpstr>
      <vt:lpstr>Kể chuyện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Admin</cp:lastModifiedBy>
  <cp:revision>215</cp:revision>
  <dcterms:created xsi:type="dcterms:W3CDTF">2008-12-07T16:10:08Z</dcterms:created>
  <dcterms:modified xsi:type="dcterms:W3CDTF">2022-01-24T02:14:35Z</dcterms:modified>
</cp:coreProperties>
</file>