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7" r:id="rId5"/>
    <p:sldId id="258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C84C-5290-4A18-866D-11AEB61FE943}" type="datetimeFigureOut">
              <a:rPr lang="en-US" smtClean="0"/>
              <a:pPr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dmin\Downloads\BÀI GIẢNG POI\24993605_359434394467830_91755371947084685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3999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thanh-dong-718415-1368799969_50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8" name="Picture 12" descr="hoavantrongdongvl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2700000">
                  <a:srgbClr val="000066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457200" y="2063750"/>
            <a:ext cx="82296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FF00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FF00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**********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4343400" cy="9366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/>
              <a:t>Bài</a:t>
            </a:r>
            <a:r>
              <a:rPr lang="en-US" b="1" dirty="0"/>
              <a:t> 1: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nhẩm</a:t>
            </a:r>
            <a:endParaRPr lang="en-US" b="1" dirty="0"/>
          </a:p>
        </p:txBody>
      </p:sp>
      <p:pic>
        <p:nvPicPr>
          <p:cNvPr id="4" name="Picture 3" descr="images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19600"/>
            <a:ext cx="2395538" cy="22288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0"/>
            <a:ext cx="3352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10 x 2 = …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100 x 3 = ….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20 x 4 = 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2300" y="4619625"/>
            <a:ext cx="33528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400 : 4 = …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200 : 2 = ….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smtClean="0">
                <a:solidFill>
                  <a:srgbClr val="FF0000"/>
                </a:solidFill>
              </a:rPr>
              <a:t>500 : 5 = 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2514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 err="1"/>
              <a:t>Bài</a:t>
            </a:r>
            <a:r>
              <a:rPr lang="en-US" b="1" i="1" dirty="0"/>
              <a:t> 2: </a:t>
            </a:r>
            <a:r>
              <a:rPr lang="en-US" b="1" i="1" dirty="0" err="1"/>
              <a:t>Tính</a:t>
            </a:r>
            <a:endParaRPr lang="en-US" b="1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3352800" cy="3124200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ctr">
              <a:buAutoNum type="alphaLcParenR"/>
            </a:pPr>
            <a:r>
              <a:rPr lang="en-US" b="1" dirty="0">
                <a:solidFill>
                  <a:srgbClr val="FF0000"/>
                </a:solidFill>
              </a:rPr>
              <a:t>47 x 5 = 235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   281 x 3 = 843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108 x 8 = 864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75 x 6 = 450</a:t>
            </a: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</a:rPr>
              <a:t>419 x 2= 838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3200400"/>
            <a:ext cx="38862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872 : 2 = 436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261 : 3 = 87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945 : 5 = 189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842 : 7 = 120 (</a:t>
            </a:r>
            <a:r>
              <a:rPr lang="en-US" sz="3200" b="1" dirty="0" err="1">
                <a:solidFill>
                  <a:srgbClr val="FF0000"/>
                </a:solidFill>
              </a:rPr>
              <a:t>dư</a:t>
            </a:r>
            <a:r>
              <a:rPr lang="en-US" sz="3200" b="1" dirty="0">
                <a:solidFill>
                  <a:srgbClr val="FF0000"/>
                </a:solidFill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ages (7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10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6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u="sng" dirty="0" err="1">
                <a:solidFill>
                  <a:srgbClr val="FF0000"/>
                </a:solidFill>
              </a:rPr>
              <a:t>Bài</a:t>
            </a:r>
            <a:r>
              <a:rPr lang="en-US" sz="3600" b="1" i="1" u="sng" dirty="0">
                <a:solidFill>
                  <a:srgbClr val="FF0000"/>
                </a:solidFill>
              </a:rPr>
              <a:t> 3</a:t>
            </a:r>
            <a:r>
              <a:rPr lang="en-US" sz="3600" b="1" i="1" dirty="0">
                <a:solidFill>
                  <a:srgbClr val="0070C0"/>
                </a:solidFill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</a:rPr>
              <a:t>Tính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chu</a:t>
            </a:r>
            <a:r>
              <a:rPr lang="en-US" sz="3600" b="1" i="1" dirty="0">
                <a:solidFill>
                  <a:srgbClr val="0070C0"/>
                </a:solidFill>
              </a:rPr>
              <a:t> vi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một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vườn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cây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quả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hình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chữ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có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chiều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dài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là</a:t>
            </a:r>
            <a:r>
              <a:rPr lang="en-US" sz="3600" b="1" i="1" dirty="0">
                <a:solidFill>
                  <a:srgbClr val="0070C0"/>
                </a:solidFill>
              </a:rPr>
              <a:t> 100m, </a:t>
            </a:r>
            <a:r>
              <a:rPr lang="en-US" sz="3600" b="1" i="1" dirty="0" err="1">
                <a:solidFill>
                  <a:srgbClr val="0070C0"/>
                </a:solidFill>
              </a:rPr>
              <a:t>chiều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rộng</a:t>
            </a:r>
            <a:r>
              <a:rPr lang="en-US" sz="3600" b="1" i="1" dirty="0">
                <a:solidFill>
                  <a:srgbClr val="0070C0"/>
                </a:solidFill>
              </a:rPr>
              <a:t> 60m.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endParaRPr lang="en-US" b="1" u="sng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Chu vi </a:t>
            </a:r>
            <a:r>
              <a:rPr lang="en-US" b="1" dirty="0" err="1">
                <a:solidFill>
                  <a:srgbClr val="FF0000"/>
                </a:solidFill>
              </a:rPr>
              <a:t>vườn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( 100 + 60) x 2 = 320 (m)</a:t>
            </a:r>
          </a:p>
          <a:p>
            <a:pPr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Đáp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: 320 m</a:t>
            </a:r>
          </a:p>
        </p:txBody>
      </p:sp>
      <p:pic>
        <p:nvPicPr>
          <p:cNvPr id="4" name="Picture 3" descr="xmas_kids_group_big.jpg"/>
          <p:cNvPicPr>
            <a:picLocks noChangeAspect="1"/>
          </p:cNvPicPr>
          <p:nvPr/>
        </p:nvPicPr>
        <p:blipFill>
          <a:blip r:embed="rId2" cstate="print"/>
          <a:srcRect t="13855" b="18675"/>
          <a:stretch>
            <a:fillRect/>
          </a:stretch>
        </p:blipFill>
        <p:spPr>
          <a:xfrm>
            <a:off x="3524250" y="5257800"/>
            <a:ext cx="56197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 err="1">
                <a:solidFill>
                  <a:srgbClr val="FF0000"/>
                </a:solidFill>
              </a:rPr>
              <a:t>Bài</a:t>
            </a:r>
            <a:r>
              <a:rPr lang="en-US" b="1" i="1" u="sng" dirty="0">
                <a:solidFill>
                  <a:srgbClr val="FF0000"/>
                </a:solidFill>
              </a:rPr>
              <a:t> 4:</a:t>
            </a:r>
            <a:r>
              <a:rPr lang="en-US" b="1" i="1" dirty="0"/>
              <a:t> </a:t>
            </a:r>
            <a:r>
              <a:rPr lang="en-US" b="1" i="1" dirty="0" err="1"/>
              <a:t>Một</a:t>
            </a:r>
            <a:r>
              <a:rPr lang="en-US" b="1" i="1" dirty="0"/>
              <a:t>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 </a:t>
            </a:r>
            <a:r>
              <a:rPr lang="en-US" b="1" i="1" dirty="0" err="1"/>
              <a:t>dài</a:t>
            </a:r>
            <a:r>
              <a:rPr lang="en-US" b="1" i="1" dirty="0"/>
              <a:t> 81m,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bán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    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. </a:t>
            </a:r>
            <a:r>
              <a:rPr lang="en-US" b="1" i="1" dirty="0" err="1"/>
              <a:t>Hỏi</a:t>
            </a:r>
            <a:r>
              <a:rPr lang="en-US" b="1" i="1" dirty="0"/>
              <a:t> </a:t>
            </a:r>
            <a:r>
              <a:rPr lang="en-US" b="1" i="1" dirty="0" err="1"/>
              <a:t>cuộn</a:t>
            </a:r>
            <a:r>
              <a:rPr lang="en-US" b="1" i="1" dirty="0"/>
              <a:t> </a:t>
            </a:r>
            <a:r>
              <a:rPr lang="en-US" b="1" i="1" dirty="0" err="1"/>
              <a:t>vải</a:t>
            </a:r>
            <a:r>
              <a:rPr lang="en-US" b="1" i="1" dirty="0"/>
              <a:t> </a:t>
            </a:r>
            <a:r>
              <a:rPr lang="en-US" b="1" i="1" dirty="0" err="1"/>
              <a:t>còn</a:t>
            </a:r>
            <a:r>
              <a:rPr lang="en-US" b="1" i="1" dirty="0"/>
              <a:t> </a:t>
            </a:r>
            <a:r>
              <a:rPr lang="en-US" b="1" i="1" dirty="0" err="1"/>
              <a:t>lại</a:t>
            </a:r>
            <a:r>
              <a:rPr lang="en-US" b="1" i="1" dirty="0"/>
              <a:t> </a:t>
            </a:r>
            <a:r>
              <a:rPr lang="en-US" b="1" i="1" dirty="0" err="1"/>
              <a:t>bao</a:t>
            </a:r>
            <a:r>
              <a:rPr lang="en-US" b="1" i="1" dirty="0"/>
              <a:t> </a:t>
            </a:r>
            <a:r>
              <a:rPr lang="en-US" b="1" i="1" dirty="0" err="1"/>
              <a:t>nhiêu</a:t>
            </a:r>
            <a:r>
              <a:rPr lang="en-US" b="1" i="1" dirty="0"/>
              <a:t> </a:t>
            </a:r>
            <a:r>
              <a:rPr lang="en-US" b="1" i="1" dirty="0" err="1"/>
              <a:t>mét</a:t>
            </a:r>
            <a:r>
              <a:rPr lang="en-US" b="1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76400" y="609600"/>
          <a:ext cx="511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511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giải</a:t>
            </a:r>
            <a:endParaRPr kumimoji="0" lang="en-US" sz="3200" b="1" i="0" u="sng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81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 3 = 27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Cuộn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81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27 = 54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54 m</a:t>
            </a:r>
          </a:p>
        </p:txBody>
      </p:sp>
      <p:pic>
        <p:nvPicPr>
          <p:cNvPr id="6" name="Picture 5" descr="images (75).jpg"/>
          <p:cNvPicPr>
            <a:picLocks noChangeAspect="1"/>
          </p:cNvPicPr>
          <p:nvPr/>
        </p:nvPicPr>
        <p:blipFill>
          <a:blip r:embed="rId5" cstate="print"/>
          <a:srcRect b="4585"/>
          <a:stretch>
            <a:fillRect/>
          </a:stretch>
        </p:blipFill>
        <p:spPr>
          <a:xfrm>
            <a:off x="304800" y="4572000"/>
            <a:ext cx="2095500" cy="208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i="1" dirty="0" err="1"/>
              <a:t>Bài</a:t>
            </a:r>
            <a:r>
              <a:rPr lang="en-US" b="1" i="1" dirty="0"/>
              <a:t> 5: </a:t>
            </a:r>
            <a:r>
              <a:rPr lang="en-US" b="1" i="1" dirty="0" err="1"/>
              <a:t>Tính</a:t>
            </a:r>
            <a:r>
              <a:rPr lang="en-US" b="1" i="1" dirty="0"/>
              <a:t> </a:t>
            </a:r>
            <a:r>
              <a:rPr lang="en-US" b="1" i="1" dirty="0" err="1"/>
              <a:t>giá</a:t>
            </a:r>
            <a:r>
              <a:rPr lang="en-US" b="1" i="1" dirty="0"/>
              <a:t> </a:t>
            </a:r>
            <a:r>
              <a:rPr lang="en-US" b="1" i="1" dirty="0" err="1"/>
              <a:t>trị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biểu</a:t>
            </a:r>
            <a:r>
              <a:rPr lang="en-US" b="1" i="1" dirty="0"/>
              <a:t> </a:t>
            </a:r>
            <a:r>
              <a:rPr lang="en-US" b="1" i="1" dirty="0" err="1"/>
              <a:t>thức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1676399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/>
              <a:t>25 x 2 + 30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905000"/>
            <a:ext cx="28194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b) 75 + 15 x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600" y="4267200"/>
            <a:ext cx="2819400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c) 70 + 30 : 3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>
                <a:solidFill>
                  <a:srgbClr val="FF0000"/>
                </a:solidFill>
              </a:rPr>
              <a:t>=    50 + 30</a:t>
            </a:r>
          </a:p>
          <a:p>
            <a:pPr marL="514350" indent="-514350">
              <a:buNone/>
            </a:pPr>
            <a:r>
              <a:rPr lang="en-US" sz="2800" b="1" dirty="0">
                <a:solidFill>
                  <a:srgbClr val="FF0000"/>
                </a:solidFill>
              </a:rPr>
              <a:t>=        80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2514600"/>
            <a:ext cx="2209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 75 + 30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 105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4876800"/>
            <a:ext cx="2590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70 + 10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=    80</a:t>
            </a:r>
          </a:p>
        </p:txBody>
      </p:sp>
      <p:pic>
        <p:nvPicPr>
          <p:cNvPr id="9" name="Picture 8" descr="images (5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419600"/>
            <a:ext cx="2209800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1981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200" y="2438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8768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275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Bài 1: Tính nhẩm</vt:lpstr>
      <vt:lpstr>Bài 2: Tính</vt:lpstr>
      <vt:lpstr>Bài 3: Tính chu vi của một vườn cây ăn quả hình chữ nhật có chiều dài là 100m, chiều rộng 60m.</vt:lpstr>
      <vt:lpstr>Bài 4: Một cuộn vải dài 81m, đã bán được      cuộn vải. Hỏi cuộn vải còn lại bao nhiêu mét?</vt:lpstr>
      <vt:lpstr>Bài 5: Tính giá trị của biểu thức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user</dc:creator>
  <cp:lastModifiedBy>Admin</cp:lastModifiedBy>
  <cp:revision>11</cp:revision>
  <dcterms:created xsi:type="dcterms:W3CDTF">2015-12-17T06:00:52Z</dcterms:created>
  <dcterms:modified xsi:type="dcterms:W3CDTF">2022-01-13T06:25:22Z</dcterms:modified>
</cp:coreProperties>
</file>