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30" r:id="rId2"/>
    <p:sldId id="443" r:id="rId3"/>
    <p:sldId id="442" r:id="rId4"/>
    <p:sldId id="460" r:id="rId5"/>
    <p:sldId id="461" r:id="rId6"/>
    <p:sldId id="453" r:id="rId7"/>
    <p:sldId id="454" r:id="rId8"/>
    <p:sldId id="455" r:id="rId9"/>
    <p:sldId id="446"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3333FF"/>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88" d="100"/>
          <a:sy n="88" d="100"/>
        </p:scale>
        <p:origin x="240" y="9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smtClean="0">
                <a:solidFill>
                  <a:srgbClr val="FF0066"/>
                </a:solidFill>
                <a:latin typeface="Times New Roman" pitchFamily="18" charset="0"/>
              </a:rPr>
              <a:t>THẠCH BÀN A</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3943015" y="4691376"/>
            <a:ext cx="8915400"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HĐCD: </a:t>
            </a:r>
            <a:r>
              <a:rPr lang="nl-NL" sz="4000" b="1" dirty="0" smtClean="0">
                <a:solidFill>
                  <a:srgbClr val="FF0000"/>
                </a:solidFill>
                <a:latin typeface="Times New Roman" panose="02020603050405020304" pitchFamily="18" charset="0"/>
                <a:ea typeface="Times New Roman" panose="02020603050405020304" pitchFamily="18" charset="0"/>
              </a:rPr>
              <a:t>NÉT RIÊNG CỦA EM</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1960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UÔN MẶT CƯỜI - Bài hát thiếu nhi (Hình minh họa theo lời bài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685800"/>
            <a:ext cx="14706600" cy="7391400"/>
          </a:xfrm>
          <a:prstGeom prst="rect">
            <a:avLst/>
          </a:prstGeom>
        </p:spPr>
      </p:pic>
    </p:spTree>
    <p:extLst>
      <p:ext uri="{BB962C8B-B14F-4D97-AF65-F5344CB8AC3E}">
        <p14:creationId xmlns:p14="http://schemas.microsoft.com/office/powerpoint/2010/main" val="3027230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746917" y="1782783"/>
            <a:ext cx="5943602" cy="707886"/>
            <a:chOff x="1508915" y="1888664"/>
            <a:chExt cx="9718072" cy="707886"/>
          </a:xfrm>
        </p:grpSpPr>
        <p:sp>
          <p:nvSpPr>
            <p:cNvPr id="10" name="Rectangle 9"/>
            <p:cNvSpPr/>
            <p:nvPr/>
          </p:nvSpPr>
          <p:spPr>
            <a:xfrm>
              <a:off x="1508915" y="1888664"/>
              <a:ext cx="9718072" cy="707886"/>
            </a:xfrm>
            <a:prstGeom prst="rect">
              <a:avLst/>
            </a:prstGeom>
          </p:spPr>
          <p:txBody>
            <a:bodyPr wrap="square">
              <a:spAutoFit/>
            </a:bodyPr>
            <a:lstStyle/>
            <a:p>
              <a:pPr lvl="0">
                <a:defRPr/>
              </a:pP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1. </a:t>
              </a:r>
              <a:r>
                <a:rPr lang="nl-NL" sz="4000" b="1" i="1" dirty="0">
                  <a:solidFill>
                    <a:srgbClr val="FF0000"/>
                  </a:solidFill>
                  <a:latin typeface="Times New Roman" panose="02020603050405020304" pitchFamily="18" charset="0"/>
                  <a:ea typeface="Times New Roman" panose="02020603050405020304" pitchFamily="18" charset="0"/>
                </a:rPr>
                <a:t>Cùng chơi Chuyền bóng</a:t>
              </a:r>
              <a:endParaRPr kumimoji="0" lang="en-US"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cxnSp>
          <p:nvCxnSpPr>
            <p:cNvPr id="11" name="Straight Connector 10"/>
            <p:cNvCxnSpPr/>
            <p:nvPr/>
          </p:nvCxnSpPr>
          <p:spPr>
            <a:xfrm>
              <a:off x="2052016" y="2565772"/>
              <a:ext cx="867167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6" name="TextBox 15"/>
          <p:cNvSpPr txBox="1"/>
          <p:nvPr/>
        </p:nvSpPr>
        <p:spPr>
          <a:xfrm>
            <a:off x="518319" y="2743200"/>
            <a:ext cx="8060195" cy="4524315"/>
          </a:xfrm>
          <a:prstGeom prst="rect">
            <a:avLst/>
          </a:prstGeom>
          <a:noFill/>
        </p:spPr>
        <p:txBody>
          <a:bodyPr wrap="square" rtlCol="0">
            <a:spAutoFit/>
          </a:bodyPr>
          <a:lstStyle/>
          <a:p>
            <a:pPr algn="just">
              <a:lnSpc>
                <a:spcPct val="120000"/>
              </a:lnSpc>
              <a:spcAft>
                <a:spcPts val="0"/>
              </a:spcAft>
            </a:pPr>
            <a:r>
              <a:rPr lang="en-US" sz="4000" b="1" i="1" dirty="0" smtClean="0">
                <a:solidFill>
                  <a:srgbClr val="FF0066"/>
                </a:solidFill>
                <a:latin typeface="Times New Roman" panose="02020603050405020304" pitchFamily="18" charset="0"/>
                <a:ea typeface="Times New Roman" panose="02020603050405020304" pitchFamily="18" charset="0"/>
              </a:rPr>
              <a:t> </a:t>
            </a:r>
            <a:r>
              <a:rPr lang="nl-NL" sz="4000" b="1" i="1" u="sng" dirty="0" smtClean="0">
                <a:solidFill>
                  <a:srgbClr val="FF0000"/>
                </a:solidFill>
                <a:latin typeface="Times New Roman" panose="02020603050405020304" pitchFamily="18" charset="0"/>
                <a:ea typeface="Times New Roman" panose="02020603050405020304" pitchFamily="18" charset="0"/>
              </a:rPr>
              <a:t>Luật </a:t>
            </a:r>
            <a:r>
              <a:rPr lang="nl-NL" sz="4000" b="1" i="1" u="sng" dirty="0">
                <a:solidFill>
                  <a:srgbClr val="FF0000"/>
                </a:solidFill>
                <a:latin typeface="Times New Roman" panose="02020603050405020304" pitchFamily="18" charset="0"/>
                <a:ea typeface="Times New Roman" panose="02020603050405020304" pitchFamily="18" charset="0"/>
              </a:rPr>
              <a:t>chơi:</a:t>
            </a:r>
            <a:r>
              <a:rPr lang="nl-NL" sz="4000" b="1" dirty="0">
                <a:solidFill>
                  <a:srgbClr val="FF0000"/>
                </a:solidFill>
                <a:latin typeface="Times New Roman" panose="02020603050405020304" pitchFamily="18" charset="0"/>
                <a:ea typeface="Times New Roman" panose="02020603050405020304" pitchFamily="18" charset="0"/>
              </a:rPr>
              <a:t> </a:t>
            </a:r>
            <a:r>
              <a:rPr lang="nl-NL" sz="4000" b="1" dirty="0">
                <a:solidFill>
                  <a:srgbClr val="0000CC"/>
                </a:solidFill>
                <a:latin typeface="Times New Roman" panose="02020603050405020304" pitchFamily="18" charset="0"/>
                <a:ea typeface="Times New Roman" panose="02020603050405020304" pitchFamily="18" charset="0"/>
              </a:rPr>
              <a:t>HS sẽ nhận một quả bóng và chuyền bóng cho một bạn bất kì trong lớp. Khi quả bóng đến tay bạn nào thì ngay lập tức bạn đó sẽ nói nhanh một nét riêng của bạn ngồi cạnh mình.</a:t>
            </a:r>
            <a:endParaRPr lang="en-US" sz="3600" b="1" dirty="0">
              <a:solidFill>
                <a:srgbClr val="0000CC"/>
              </a:solidFill>
              <a:effectLst/>
              <a:latin typeface="Times New Roman" panose="02020603050405020304" pitchFamily="18" charset="0"/>
              <a:ea typeface="Times New Roman" panose="02020603050405020304" pitchFamily="18" charset="0"/>
            </a:endParaRPr>
          </a:p>
        </p:txBody>
      </p:sp>
      <p:sp>
        <p:nvSpPr>
          <p:cNvPr id="17" name="Text Box 14"/>
          <p:cNvSpPr txBox="1">
            <a:spLocks noChangeArrowheads="1"/>
          </p:cNvSpPr>
          <p:nvPr/>
        </p:nvSpPr>
        <p:spPr bwMode="auto">
          <a:xfrm>
            <a:off x="3756391" y="1128103"/>
            <a:ext cx="9067799" cy="6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ctr">
              <a:lnSpc>
                <a:spcPct val="120000"/>
              </a:lnSpc>
              <a:spcAft>
                <a:spcPts val="0"/>
              </a:spcAft>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 5 : </a:t>
            </a:r>
            <a:r>
              <a:rPr lang="nl-NL"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 HOẠT CHỦ ĐỀ: NÉT RIÊNG CỦA EM</a:t>
            </a:r>
            <a:endPar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824118" y="2895600"/>
            <a:ext cx="6667501" cy="5562600"/>
          </a:xfrm>
          <a:prstGeom prst="rect">
            <a:avLst/>
          </a:prstGeom>
        </p:spPr>
      </p:pic>
      <p:sp>
        <p:nvSpPr>
          <p:cNvPr id="15" name="TextBox 14"/>
          <p:cNvSpPr txBox="1"/>
          <p:nvPr/>
        </p:nvSpPr>
        <p:spPr>
          <a:xfrm>
            <a:off x="5787104" y="573001"/>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42861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746917" y="1782783"/>
            <a:ext cx="5943602" cy="707886"/>
            <a:chOff x="1508915" y="1888664"/>
            <a:chExt cx="9718072" cy="707886"/>
          </a:xfrm>
        </p:grpSpPr>
        <p:sp>
          <p:nvSpPr>
            <p:cNvPr id="10" name="Rectangle 9"/>
            <p:cNvSpPr/>
            <p:nvPr/>
          </p:nvSpPr>
          <p:spPr>
            <a:xfrm>
              <a:off x="1508915" y="1888664"/>
              <a:ext cx="9718072"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1. </a:t>
              </a:r>
              <a:r>
                <a:rPr kumimoji="0" lang="nl-NL" sz="40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Cùng chơi Chuyền bóng</a:t>
              </a:r>
              <a:endParaRPr kumimoji="0" lang="en-US" sz="3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11" name="Straight Connector 10"/>
            <p:cNvCxnSpPr/>
            <p:nvPr/>
          </p:nvCxnSpPr>
          <p:spPr>
            <a:xfrm>
              <a:off x="2052016" y="2565772"/>
              <a:ext cx="867167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2" name="Picture 1"/>
          <p:cNvPicPr>
            <a:picLocks noChangeAspect="1"/>
          </p:cNvPicPr>
          <p:nvPr/>
        </p:nvPicPr>
        <p:blipFill>
          <a:blip r:embed="rId2"/>
          <a:stretch>
            <a:fillRect/>
          </a:stretch>
        </p:blipFill>
        <p:spPr>
          <a:xfrm>
            <a:off x="10805319" y="2286000"/>
            <a:ext cx="4991100" cy="5562600"/>
          </a:xfrm>
          <a:prstGeom prst="rect">
            <a:avLst/>
          </a:prstGeom>
        </p:spPr>
      </p:pic>
      <p:sp>
        <p:nvSpPr>
          <p:cNvPr id="3" name="Rectangle 2"/>
          <p:cNvSpPr/>
          <p:nvPr/>
        </p:nvSpPr>
        <p:spPr>
          <a:xfrm>
            <a:off x="289719" y="2819400"/>
            <a:ext cx="10198709" cy="5262979"/>
          </a:xfrm>
          <a:prstGeom prst="rect">
            <a:avLst/>
          </a:prstGeom>
        </p:spPr>
        <p:txBody>
          <a:bodyPr wrap="square">
            <a:spAutoFit/>
          </a:bodyPr>
          <a:lstStyle/>
          <a:p>
            <a:pPr algn="just">
              <a:lnSpc>
                <a:spcPct val="120000"/>
              </a:lnSpc>
              <a:spcAft>
                <a:spcPts val="0"/>
              </a:spcAft>
            </a:pPr>
            <a:r>
              <a:rPr lang="nl-NL" sz="4000" b="1" dirty="0">
                <a:solidFill>
                  <a:srgbClr val="0000CC"/>
                </a:solidFill>
                <a:latin typeface="Times New Roman" panose="02020603050405020304" pitchFamily="18" charset="0"/>
                <a:ea typeface="Times New Roman" panose="02020603050405020304" pitchFamily="18" charset="0"/>
              </a:rPr>
              <a:t>Gợi ý </a:t>
            </a:r>
            <a:r>
              <a:rPr lang="nl-NL" sz="4000" b="1" dirty="0" smtClean="0">
                <a:solidFill>
                  <a:srgbClr val="0000CC"/>
                </a:solidFill>
                <a:latin typeface="Times New Roman" panose="02020603050405020304" pitchFamily="18" charset="0"/>
                <a:ea typeface="Times New Roman" panose="02020603050405020304" pitchFamily="18" charset="0"/>
              </a:rPr>
              <a:t>:</a:t>
            </a:r>
            <a:endParaRPr lang="en-US" sz="4000" b="1" dirty="0">
              <a:solidFill>
                <a:srgbClr val="0000CC"/>
              </a:solidFill>
              <a:latin typeface="Times New Roman" panose="02020603050405020304" pitchFamily="18" charset="0"/>
              <a:ea typeface="Times New Roman" panose="02020603050405020304" pitchFamily="18" charset="0"/>
            </a:endParaRPr>
          </a:p>
          <a:p>
            <a:pPr>
              <a:lnSpc>
                <a:spcPct val="120000"/>
              </a:lnSpc>
              <a:spcAft>
                <a:spcPts val="0"/>
              </a:spcAft>
            </a:pPr>
            <a:r>
              <a:rPr lang="nl-NL" sz="4000" b="1" dirty="0">
                <a:solidFill>
                  <a:srgbClr val="0000CC"/>
                </a:solidFill>
                <a:latin typeface="Times New Roman" panose="02020603050405020304" pitchFamily="18" charset="0"/>
                <a:ea typeface="Times New Roman" panose="02020603050405020304" pitchFamily="18" charset="0"/>
              </a:rPr>
              <a:t>+ Đặc điểm hình dáng bên ngoài (cao, mảnh mai,...)</a:t>
            </a:r>
            <a:endParaRPr lang="en-US" sz="4000" b="1" dirty="0">
              <a:solidFill>
                <a:srgbClr val="0000CC"/>
              </a:solidFill>
              <a:latin typeface="Times New Roman" panose="02020603050405020304" pitchFamily="18" charset="0"/>
              <a:ea typeface="Times New Roman" panose="02020603050405020304" pitchFamily="18" charset="0"/>
            </a:endParaRPr>
          </a:p>
          <a:p>
            <a:pPr>
              <a:lnSpc>
                <a:spcPct val="120000"/>
              </a:lnSpc>
              <a:spcAft>
                <a:spcPts val="0"/>
              </a:spcAft>
            </a:pPr>
            <a:r>
              <a:rPr lang="nl-NL" sz="4000" b="1" dirty="0">
                <a:solidFill>
                  <a:srgbClr val="0000CC"/>
                </a:solidFill>
                <a:latin typeface="Times New Roman" panose="02020603050405020304" pitchFamily="18" charset="0"/>
                <a:ea typeface="Times New Roman" panose="02020603050405020304" pitchFamily="18" charset="0"/>
              </a:rPr>
              <a:t>+ Đặc điểm những đường nét trên khuôn mặt (mũi cao, mắt to, mặt trái xoan, ...)</a:t>
            </a:r>
            <a:endParaRPr lang="en-US" sz="4000" b="1" dirty="0">
              <a:solidFill>
                <a:srgbClr val="0000CC"/>
              </a:solidFill>
              <a:latin typeface="Times New Roman" panose="02020603050405020304" pitchFamily="18" charset="0"/>
              <a:ea typeface="Times New Roman" panose="02020603050405020304" pitchFamily="18" charset="0"/>
            </a:endParaRPr>
          </a:p>
          <a:p>
            <a:pPr>
              <a:lnSpc>
                <a:spcPct val="120000"/>
              </a:lnSpc>
              <a:spcAft>
                <a:spcPts val="0"/>
              </a:spcAft>
            </a:pPr>
            <a:r>
              <a:rPr lang="nl-NL" sz="4000" b="1" dirty="0">
                <a:solidFill>
                  <a:srgbClr val="0000CC"/>
                </a:solidFill>
                <a:latin typeface="Times New Roman" panose="02020603050405020304" pitchFamily="18" charset="0"/>
                <a:ea typeface="Times New Roman" panose="02020603050405020304" pitchFamily="18" charset="0"/>
              </a:rPr>
              <a:t>+ Đặc điểm tính cách (tốt bụng, thân thiện, ...)</a:t>
            </a:r>
            <a:endParaRPr lang="en-US" sz="4000" b="1" dirty="0">
              <a:solidFill>
                <a:srgbClr val="0000CC"/>
              </a:solidFill>
              <a:latin typeface="Times New Roman" panose="02020603050405020304" pitchFamily="18" charset="0"/>
              <a:ea typeface="Times New Roman" panose="02020603050405020304" pitchFamily="18" charset="0"/>
            </a:endParaRPr>
          </a:p>
          <a:p>
            <a:pPr>
              <a:lnSpc>
                <a:spcPct val="120000"/>
              </a:lnSpc>
              <a:spcAft>
                <a:spcPts val="0"/>
              </a:spcAft>
            </a:pPr>
            <a:r>
              <a:rPr lang="nl-NL" sz="4000" b="1" dirty="0">
                <a:solidFill>
                  <a:srgbClr val="0000CC"/>
                </a:solidFill>
                <a:latin typeface="Times New Roman" panose="02020603050405020304" pitchFamily="18" charset="0"/>
                <a:ea typeface="Times New Roman" panose="02020603050405020304" pitchFamily="18" charset="0"/>
              </a:rPr>
              <a:t>+ Đặc điểm riêng (ít nói, má lúm, tóc xoăn, ...)</a:t>
            </a:r>
            <a:endParaRPr lang="en-US" sz="4000" b="1" dirty="0">
              <a:solidFill>
                <a:srgbClr val="0000CC"/>
              </a:solidFill>
              <a:effectLst/>
              <a:latin typeface="Times New Roman" panose="02020603050405020304" pitchFamily="18" charset="0"/>
              <a:ea typeface="Times New Roman" panose="02020603050405020304" pitchFamily="18" charset="0"/>
            </a:endParaRPr>
          </a:p>
        </p:txBody>
      </p:sp>
      <p:sp>
        <p:nvSpPr>
          <p:cNvPr id="14" name="Text Box 14"/>
          <p:cNvSpPr txBox="1">
            <a:spLocks noChangeArrowheads="1"/>
          </p:cNvSpPr>
          <p:nvPr/>
        </p:nvSpPr>
        <p:spPr bwMode="auto">
          <a:xfrm>
            <a:off x="3756391" y="1128103"/>
            <a:ext cx="9067799" cy="6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ctr">
              <a:lnSpc>
                <a:spcPct val="120000"/>
              </a:lnSpc>
              <a:spcAft>
                <a:spcPts val="0"/>
              </a:spcAft>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 5 : </a:t>
            </a:r>
            <a:r>
              <a:rPr lang="nl-NL"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 HOẠT CHỦ ĐỀ: NÉT RIÊNG CỦA EM</a:t>
            </a:r>
            <a:endPar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5" name="TextBox 14"/>
          <p:cNvSpPr txBox="1"/>
          <p:nvPr/>
        </p:nvSpPr>
        <p:spPr>
          <a:xfrm>
            <a:off x="5787104" y="573001"/>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5656033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746917" y="1782783"/>
            <a:ext cx="5943602" cy="707886"/>
            <a:chOff x="1508915" y="1888664"/>
            <a:chExt cx="9718072" cy="707886"/>
          </a:xfrm>
        </p:grpSpPr>
        <p:sp>
          <p:nvSpPr>
            <p:cNvPr id="10" name="Rectangle 9"/>
            <p:cNvSpPr/>
            <p:nvPr/>
          </p:nvSpPr>
          <p:spPr>
            <a:xfrm>
              <a:off x="1508915" y="1888664"/>
              <a:ext cx="9718072"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1. </a:t>
              </a:r>
              <a:r>
                <a:rPr kumimoji="0" lang="nl-NL" sz="40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Cùng chơi Chuyền bóng</a:t>
              </a:r>
              <a:endParaRPr kumimoji="0" lang="en-US" sz="3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11" name="Straight Connector 10"/>
            <p:cNvCxnSpPr/>
            <p:nvPr/>
          </p:nvCxnSpPr>
          <p:spPr>
            <a:xfrm>
              <a:off x="2052016" y="2565772"/>
              <a:ext cx="867167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4" name="AutoShape 2" descr="Từ vựng tiếng Anh về ngoại hình con người thú vị nhất - Step Up Engli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4617" y="2819400"/>
            <a:ext cx="4785702" cy="5029200"/>
          </a:xfrm>
          <a:prstGeom prst="rect">
            <a:avLst/>
          </a:prstGeom>
        </p:spPr>
      </p:pic>
      <p:sp>
        <p:nvSpPr>
          <p:cNvPr id="6" name="AutoShape 4" descr="Miêu tả ngoại hình bằng tiếng Anh: Từ vựng, tính từ, đoạn vă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5211493" y="2819400"/>
            <a:ext cx="4755625" cy="5029200"/>
          </a:xfrm>
          <a:prstGeom prst="rect">
            <a:avLst/>
          </a:prstGeom>
        </p:spPr>
      </p:pic>
      <p:pic>
        <p:nvPicPr>
          <p:cNvPr id="18" name="Picture 17"/>
          <p:cNvPicPr>
            <a:picLocks noChangeAspect="1"/>
          </p:cNvPicPr>
          <p:nvPr/>
        </p:nvPicPr>
        <p:blipFill>
          <a:blip r:embed="rId4"/>
          <a:stretch>
            <a:fillRect/>
          </a:stretch>
        </p:blipFill>
        <p:spPr>
          <a:xfrm>
            <a:off x="10805319" y="2819400"/>
            <a:ext cx="4991100" cy="5029200"/>
          </a:xfrm>
          <a:prstGeom prst="rect">
            <a:avLst/>
          </a:prstGeom>
        </p:spPr>
      </p:pic>
      <p:sp>
        <p:nvSpPr>
          <p:cNvPr id="19" name="Text Box 14"/>
          <p:cNvSpPr txBox="1">
            <a:spLocks noChangeArrowheads="1"/>
          </p:cNvSpPr>
          <p:nvPr/>
        </p:nvSpPr>
        <p:spPr bwMode="auto">
          <a:xfrm>
            <a:off x="3756391" y="1128103"/>
            <a:ext cx="9067799" cy="6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ctr">
              <a:lnSpc>
                <a:spcPct val="120000"/>
              </a:lnSpc>
              <a:spcAft>
                <a:spcPts val="0"/>
              </a:spcAft>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 5 : </a:t>
            </a:r>
            <a:r>
              <a:rPr lang="nl-NL"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 HOẠT CHỦ ĐỀ: NÉT RIÊNG CỦA EM</a:t>
            </a:r>
            <a:endPar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0" name="TextBox 19"/>
          <p:cNvSpPr txBox="1"/>
          <p:nvPr/>
        </p:nvSpPr>
        <p:spPr>
          <a:xfrm>
            <a:off x="5787104" y="573001"/>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633944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2368"/>
            <a:chOff x="5063633" y="164812"/>
            <a:chExt cx="5779343" cy="992368"/>
          </a:xfrm>
        </p:grpSpPr>
        <p:grpSp>
          <p:nvGrpSpPr>
            <p:cNvPr id="27" name="Group 26"/>
            <p:cNvGrpSpPr/>
            <p:nvPr/>
          </p:nvGrpSpPr>
          <p:grpSpPr>
            <a:xfrm>
              <a:off x="5063633" y="164812"/>
              <a:ext cx="5779343" cy="992368"/>
              <a:chOff x="5063633" y="164812"/>
              <a:chExt cx="5779343" cy="992368"/>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629531" y="633960"/>
                <a:ext cx="4921898"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3756391" y="1128103"/>
            <a:ext cx="9067799" cy="6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ctr">
              <a:lnSpc>
                <a:spcPct val="120000"/>
              </a:lnSpc>
              <a:spcAft>
                <a:spcPts val="0"/>
              </a:spcAft>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 5 : </a:t>
            </a:r>
            <a:r>
              <a:rPr lang="nl-NL"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 HOẠT CHỦ ĐỀ: NÉT RIÊNG CỦA EM</a:t>
            </a:r>
            <a:endPar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3032062" y="2667000"/>
            <a:ext cx="9792128" cy="50292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Alternate Process 6"/>
          <p:cNvSpPr/>
          <p:nvPr/>
        </p:nvSpPr>
        <p:spPr>
          <a:xfrm>
            <a:off x="3261519" y="2819400"/>
            <a:ext cx="9372600" cy="46482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3600" b="1" i="1" dirty="0">
                <a:solidFill>
                  <a:srgbClr val="FF0000"/>
                </a:solidFill>
                <a:latin typeface="HP001 4 hàng" panose="020B0603050302020204" pitchFamily="34" charset="0"/>
                <a:ea typeface="Times New Roman" panose="02020603050405020304" pitchFamily="18" charset="0"/>
              </a:rPr>
              <a:t>Mỗi người trong chúng ta đều có những nét riêng về đặc điểm hình dáng bên ngoài. Bên cạnh đó, mỗi người còn có những nét riêng về tính cách, sở thích, năng khiêu, cá tính, thói quen, ... Như vật, nét riêng là những đặc điểm riêng biệt mang tính đặc trưng nổi bật của mỗi người. Các em nên có thái độ tôn trọng nét riêng của các bạn.</a:t>
            </a:r>
            <a:endParaRPr lang="en-US" sz="3600" b="1" dirty="0">
              <a:ln w="22225">
                <a:solidFill>
                  <a:schemeClr val="accent2"/>
                </a:solidFill>
                <a:prstDash val="solid"/>
              </a:ln>
              <a:solidFill>
                <a:srgbClr val="FF0000"/>
              </a:solidFill>
              <a:latin typeface="HP001 4 hàng" panose="020B0603050302020204" pitchFamily="34" charset="0"/>
            </a:endParaRPr>
          </a:p>
        </p:txBody>
      </p:sp>
    </p:spTree>
    <p:extLst>
      <p:ext uri="{BB962C8B-B14F-4D97-AF65-F5344CB8AC3E}">
        <p14:creationId xmlns:p14="http://schemas.microsoft.com/office/powerpoint/2010/main" val="30433977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746917" y="1782783"/>
            <a:ext cx="9829802" cy="707886"/>
            <a:chOff x="1508915" y="1888664"/>
            <a:chExt cx="9576134" cy="707886"/>
          </a:xfrm>
        </p:grpSpPr>
        <p:sp>
          <p:nvSpPr>
            <p:cNvPr id="10" name="Rectangle 9"/>
            <p:cNvSpPr/>
            <p:nvPr/>
          </p:nvSpPr>
          <p:spPr>
            <a:xfrm>
              <a:off x="1508915" y="1888664"/>
              <a:ext cx="9576134" cy="707886"/>
            </a:xfrm>
            <a:prstGeom prst="rect">
              <a:avLst/>
            </a:prstGeom>
          </p:spPr>
          <p:txBody>
            <a:bodyPr wrap="square">
              <a:spAutoFit/>
            </a:bodyPr>
            <a:lstStyle/>
            <a:p>
              <a:pPr lvl="0">
                <a:defRPr/>
              </a:pPr>
              <a:r>
                <a:rPr lang="en-US" sz="3800" b="1" dirty="0">
                  <a:solidFill>
                    <a:srgbClr val="FF0066"/>
                  </a:solidFill>
                  <a:latin typeface="Times New Roman" pitchFamily="18" charset="0"/>
                  <a:cs typeface="Times New Roman" pitchFamily="18" charset="0"/>
                </a:rPr>
                <a:t>2</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lang="nl-NL" sz="4000" b="1" i="1" dirty="0">
                  <a:solidFill>
                    <a:srgbClr val="FF0000"/>
                  </a:solidFill>
                  <a:latin typeface="Times New Roman" panose="02020603050405020304" pitchFamily="18" charset="0"/>
                  <a:ea typeface="Times New Roman" panose="02020603050405020304" pitchFamily="18" charset="0"/>
                </a:rPr>
                <a:t>Trình diễn tiểu phẩm Ai cũng có nét riêng </a:t>
              </a:r>
              <a:endParaRPr kumimoji="0" lang="en-US"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cxnSp>
          <p:nvCxnSpPr>
            <p:cNvPr id="11" name="Straight Connector 10"/>
            <p:cNvCxnSpPr/>
            <p:nvPr/>
          </p:nvCxnSpPr>
          <p:spPr>
            <a:xfrm>
              <a:off x="2052016" y="2565772"/>
              <a:ext cx="867167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99319" y="6835676"/>
            <a:ext cx="6452914" cy="2308324"/>
          </a:xfrm>
          <a:prstGeom prst="rect">
            <a:avLst/>
          </a:prstGeom>
        </p:spPr>
        <p:txBody>
          <a:bodyPr wrap="square">
            <a:spAutoFit/>
          </a:bodyPr>
          <a:lstStyle/>
          <a:p>
            <a:pPr algn="ctr">
              <a:lnSpc>
                <a:spcPct val="120000"/>
              </a:lnSpc>
              <a:spcAft>
                <a:spcPts val="0"/>
              </a:spcAft>
            </a:pPr>
            <a:r>
              <a:rPr lang="en-US" sz="4000" b="1" dirty="0">
                <a:solidFill>
                  <a:srgbClr val="0000CC"/>
                </a:solidFill>
                <a:latin typeface="Times New Roman" panose="02020603050405020304" pitchFamily="18" charset="0"/>
                <a:ea typeface="Times New Roman" panose="02020603050405020304" pitchFamily="18" charset="0"/>
              </a:rPr>
              <a:t> </a:t>
            </a:r>
            <a:r>
              <a:rPr lang="en-US" sz="4000" b="1" dirty="0" smtClean="0">
                <a:solidFill>
                  <a:srgbClr val="0000CC"/>
                </a:solidFill>
                <a:latin typeface="Times New Roman" panose="02020603050405020304" pitchFamily="18" charset="0"/>
                <a:ea typeface="Times New Roman" panose="02020603050405020304" pitchFamily="18" charset="0"/>
              </a:rPr>
              <a:t>    Trong </a:t>
            </a:r>
            <a:r>
              <a:rPr lang="en-US" sz="4000" b="1" dirty="0" err="1" smtClean="0">
                <a:solidFill>
                  <a:srgbClr val="0000CC"/>
                </a:solidFill>
                <a:latin typeface="Times New Roman" panose="02020603050405020304" pitchFamily="18" charset="0"/>
                <a:ea typeface="Times New Roman" panose="02020603050405020304" pitchFamily="18" charset="0"/>
              </a:rPr>
              <a:t>một</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lần</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đi</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chơi</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với</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bố</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một</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bạn</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đã</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khen</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mái</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tóc</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của</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Hoa</a:t>
            </a:r>
            <a:endParaRPr lang="en-US" sz="4000" b="1" dirty="0">
              <a:solidFill>
                <a:srgbClr val="0000CC"/>
              </a:solidFill>
              <a:latin typeface="Times New Roman" panose="02020603050405020304" pitchFamily="18" charset="0"/>
              <a:ea typeface="Times New Roman" panose="02020603050405020304" pitchFamily="18" charset="0"/>
            </a:endParaRPr>
          </a:p>
        </p:txBody>
      </p:sp>
      <p:sp>
        <p:nvSpPr>
          <p:cNvPr id="15" name="Rectangle 14"/>
          <p:cNvSpPr/>
          <p:nvPr/>
        </p:nvSpPr>
        <p:spPr>
          <a:xfrm>
            <a:off x="9662319" y="6981092"/>
            <a:ext cx="4561935" cy="1828193"/>
          </a:xfrm>
          <a:prstGeom prst="rect">
            <a:avLst/>
          </a:prstGeom>
        </p:spPr>
        <p:txBody>
          <a:bodyPr wrap="square">
            <a:spAutoFit/>
          </a:bodyPr>
          <a:lstStyle/>
          <a:p>
            <a:pPr algn="ctr">
              <a:lnSpc>
                <a:spcPct val="120000"/>
              </a:lnSpc>
              <a:spcAft>
                <a:spcPts val="0"/>
              </a:spcAft>
            </a:pPr>
            <a:r>
              <a:rPr lang="en-US" sz="4000" b="1" dirty="0">
                <a:solidFill>
                  <a:srgbClr val="0000CC"/>
                </a:solidFill>
                <a:latin typeface="Times New Roman" panose="02020603050405020304" pitchFamily="18" charset="0"/>
                <a:ea typeface="Times New Roman" panose="02020603050405020304" pitchFamily="18" charset="0"/>
              </a:rPr>
              <a:t> </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Về</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nhà</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Hoa</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đã</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kể</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điều</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đó</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với</a:t>
            </a:r>
            <a:r>
              <a:rPr lang="en-US" sz="4000" b="1" dirty="0" smtClean="0">
                <a:solidFill>
                  <a:srgbClr val="0000CC"/>
                </a:solidFill>
                <a:latin typeface="Times New Roman" panose="02020603050405020304" pitchFamily="18" charset="0"/>
                <a:ea typeface="Times New Roman" panose="02020603050405020304" pitchFamily="18" charset="0"/>
              </a:rPr>
              <a:t> </a:t>
            </a:r>
            <a:r>
              <a:rPr lang="en-US" sz="4000" b="1" dirty="0" err="1" smtClean="0">
                <a:solidFill>
                  <a:srgbClr val="0000CC"/>
                </a:solidFill>
                <a:latin typeface="Times New Roman" panose="02020603050405020304" pitchFamily="18" charset="0"/>
                <a:ea typeface="Times New Roman" panose="02020603050405020304" pitchFamily="18" charset="0"/>
              </a:rPr>
              <a:t>mẹ</a:t>
            </a:r>
            <a:endParaRPr lang="en-US" sz="4000" b="1" dirty="0">
              <a:solidFill>
                <a:srgbClr val="0000CC"/>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en-US" sz="1400" dirty="0" smtClean="0">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16" name="Text Box 14"/>
          <p:cNvSpPr txBox="1">
            <a:spLocks noChangeArrowheads="1"/>
          </p:cNvSpPr>
          <p:nvPr/>
        </p:nvSpPr>
        <p:spPr bwMode="auto">
          <a:xfrm>
            <a:off x="3756391" y="1128103"/>
            <a:ext cx="9067799" cy="6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ctr">
              <a:lnSpc>
                <a:spcPct val="120000"/>
              </a:lnSpc>
              <a:spcAft>
                <a:spcPts val="0"/>
              </a:spcAft>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 5 : </a:t>
            </a:r>
            <a:r>
              <a:rPr lang="nl-NL"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 HOẠT CHỦ ĐỀ: NÉT RIÊNG CỦA EM</a:t>
            </a:r>
            <a:endPar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8" name="TextBox 17"/>
          <p:cNvSpPr txBox="1"/>
          <p:nvPr/>
        </p:nvSpPr>
        <p:spPr>
          <a:xfrm>
            <a:off x="5787104" y="573001"/>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pic>
        <p:nvPicPr>
          <p:cNvPr id="19" name="Picture 18"/>
          <p:cNvPicPr/>
          <p:nvPr/>
        </p:nvPicPr>
        <p:blipFill rotWithShape="1">
          <a:blip r:embed="rId2"/>
          <a:srcRect l="4592" t="12487" r="48876" b="20656"/>
          <a:stretch/>
        </p:blipFill>
        <p:spPr>
          <a:xfrm>
            <a:off x="582639" y="2490670"/>
            <a:ext cx="7327080" cy="4519730"/>
          </a:xfrm>
          <a:prstGeom prst="rect">
            <a:avLst/>
          </a:prstGeom>
        </p:spPr>
      </p:pic>
      <p:pic>
        <p:nvPicPr>
          <p:cNvPr id="2" name="Picture 1"/>
          <p:cNvPicPr>
            <a:picLocks noChangeAspect="1"/>
          </p:cNvPicPr>
          <p:nvPr/>
        </p:nvPicPr>
        <p:blipFill rotWithShape="1">
          <a:blip r:embed="rId3"/>
          <a:srcRect l="48478"/>
          <a:stretch/>
        </p:blipFill>
        <p:spPr>
          <a:xfrm>
            <a:off x="8073997" y="2490669"/>
            <a:ext cx="7739523" cy="4517528"/>
          </a:xfrm>
          <a:prstGeom prst="rect">
            <a:avLst/>
          </a:prstGeom>
        </p:spPr>
      </p:pic>
    </p:spTree>
    <p:extLst>
      <p:ext uri="{BB962C8B-B14F-4D97-AF65-F5344CB8AC3E}">
        <p14:creationId xmlns:p14="http://schemas.microsoft.com/office/powerpoint/2010/main" val="36040992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56652" y="2748075"/>
            <a:ext cx="10134600" cy="4081117"/>
          </a:xfrm>
          <a:prstGeom prst="rect">
            <a:avLst/>
          </a:prstGeom>
        </p:spPr>
        <p:txBody>
          <a:bodyPr wrap="square">
            <a:spAutoFit/>
          </a:bodyPr>
          <a:lstStyle/>
          <a:p>
            <a:pPr algn="just">
              <a:lnSpc>
                <a:spcPct val="120000"/>
              </a:lnSpc>
              <a:spcAft>
                <a:spcPts val="0"/>
              </a:spcAft>
            </a:pPr>
            <a:r>
              <a:rPr lang="nl-NL" sz="3600" b="1" dirty="0">
                <a:solidFill>
                  <a:srgbClr val="FF0000"/>
                </a:solidFill>
                <a:latin typeface="Times New Roman" panose="02020603050405020304" pitchFamily="18" charset="0"/>
                <a:ea typeface="Times New Roman" panose="02020603050405020304" pitchFamily="18" charset="0"/>
              </a:rPr>
              <a:t> </a:t>
            </a:r>
            <a:r>
              <a:rPr lang="nl-NL" sz="3600" b="1" dirty="0" smtClean="0">
                <a:solidFill>
                  <a:srgbClr val="FF0000"/>
                </a:solidFill>
                <a:latin typeface="Times New Roman" panose="02020603050405020304" pitchFamily="18" charset="0"/>
                <a:ea typeface="Times New Roman" panose="02020603050405020304" pitchFamily="18" charset="0"/>
              </a:rPr>
              <a:t> ?Bạn </a:t>
            </a:r>
            <a:r>
              <a:rPr lang="nl-NL" sz="3600" b="1" dirty="0">
                <a:solidFill>
                  <a:srgbClr val="FF0000"/>
                </a:solidFill>
                <a:latin typeface="Times New Roman" panose="02020603050405020304" pitchFamily="18" charset="0"/>
                <a:ea typeface="Times New Roman" panose="02020603050405020304" pitchFamily="18" charset="0"/>
              </a:rPr>
              <a:t>Hoa có những nét riêng nào? Hoa cảm thấy như thế nào về những nét riêng đó</a:t>
            </a:r>
            <a:r>
              <a:rPr lang="nl-NL" sz="3600" b="1" dirty="0" smtClean="0">
                <a:solidFill>
                  <a:srgbClr val="FF0000"/>
                </a:solidFill>
                <a:latin typeface="Times New Roman" panose="02020603050405020304" pitchFamily="18" charset="0"/>
                <a:ea typeface="Times New Roman" panose="02020603050405020304" pitchFamily="18" charset="0"/>
              </a:rPr>
              <a:t>?</a:t>
            </a:r>
          </a:p>
          <a:p>
            <a:pPr algn="just">
              <a:lnSpc>
                <a:spcPct val="120000"/>
              </a:lnSpc>
              <a:spcAft>
                <a:spcPts val="0"/>
              </a:spcAft>
            </a:pPr>
            <a:r>
              <a:rPr lang="nl-NL" sz="3600" b="1" dirty="0" smtClean="0">
                <a:solidFill>
                  <a:srgbClr val="0000CC"/>
                </a:solidFill>
                <a:latin typeface="Times New Roman" panose="02020603050405020304" pitchFamily="18" charset="0"/>
                <a:ea typeface="Times New Roman" panose="02020603050405020304" pitchFamily="18" charset="0"/>
              </a:rPr>
              <a:t>    + Hoa có mái tóc xoăn rất đẹp. Hoa cảm thấy rất tự hào về mái tóc ấy.</a:t>
            </a:r>
            <a:endParaRPr lang="en-US" sz="3600" b="1" dirty="0">
              <a:solidFill>
                <a:srgbClr val="0000CC"/>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sz="3600" b="1" dirty="0">
                <a:solidFill>
                  <a:srgbClr val="FF0000"/>
                </a:solidFill>
                <a:latin typeface="Times New Roman" panose="02020603050405020304" pitchFamily="18" charset="0"/>
                <a:ea typeface="Times New Roman" panose="02020603050405020304" pitchFamily="18" charset="0"/>
              </a:rPr>
              <a:t> </a:t>
            </a:r>
            <a:r>
              <a:rPr lang="nl-NL" sz="3600" b="1" dirty="0" smtClean="0">
                <a:solidFill>
                  <a:srgbClr val="FF0000"/>
                </a:solidFill>
                <a:latin typeface="Times New Roman" panose="02020603050405020304" pitchFamily="18" charset="0"/>
                <a:ea typeface="Times New Roman" panose="02020603050405020304" pitchFamily="18" charset="0"/>
              </a:rPr>
              <a:t>?Điều </a:t>
            </a:r>
            <a:r>
              <a:rPr lang="nl-NL" sz="3600" b="1" dirty="0">
                <a:solidFill>
                  <a:srgbClr val="FF0000"/>
                </a:solidFill>
                <a:latin typeface="Times New Roman" panose="02020603050405020304" pitchFamily="18" charset="0"/>
                <a:ea typeface="Times New Roman" panose="02020603050405020304" pitchFamily="18" charset="0"/>
              </a:rPr>
              <a:t>gì </a:t>
            </a:r>
            <a:r>
              <a:rPr lang="nl-NL" sz="3600" b="1" dirty="0" smtClean="0">
                <a:solidFill>
                  <a:srgbClr val="FF0000"/>
                </a:solidFill>
                <a:latin typeface="Times New Roman" panose="02020603050405020304" pitchFamily="18" charset="0"/>
                <a:ea typeface="Times New Roman" panose="02020603050405020304" pitchFamily="18" charset="0"/>
              </a:rPr>
              <a:t>xảy </a:t>
            </a:r>
            <a:r>
              <a:rPr lang="nl-NL" sz="3600" b="1" dirty="0">
                <a:solidFill>
                  <a:srgbClr val="FF0000"/>
                </a:solidFill>
                <a:latin typeface="Times New Roman" panose="02020603050405020304" pitchFamily="18" charset="0"/>
                <a:ea typeface="Times New Roman" panose="02020603050405020304" pitchFamily="18" charset="0"/>
              </a:rPr>
              <a:t>ra với Hoa khi đi chơi cùng bố</a:t>
            </a:r>
            <a:r>
              <a:rPr lang="nl-NL" sz="3600" b="1" dirty="0" smtClean="0">
                <a:solidFill>
                  <a:srgbClr val="FF0000"/>
                </a:solidFill>
                <a:latin typeface="Times New Roman" panose="02020603050405020304" pitchFamily="18" charset="0"/>
                <a:ea typeface="Times New Roman" panose="02020603050405020304" pitchFamily="18" charset="0"/>
              </a:rPr>
              <a:t>?</a:t>
            </a:r>
          </a:p>
          <a:p>
            <a:pPr algn="just">
              <a:lnSpc>
                <a:spcPct val="120000"/>
              </a:lnSpc>
              <a:spcAft>
                <a:spcPts val="0"/>
              </a:spcAft>
            </a:pPr>
            <a:r>
              <a:rPr lang="nl-NL" sz="3600" b="1" dirty="0" smtClean="0">
                <a:solidFill>
                  <a:srgbClr val="0000CC"/>
                </a:solidFill>
                <a:latin typeface="Times New Roman" panose="02020603050405020304" pitchFamily="18" charset="0"/>
                <a:ea typeface="Times New Roman" panose="02020603050405020304" pitchFamily="18" charset="0"/>
              </a:rPr>
              <a:t>    + Hoa được một em bé khen về mái tóc.</a:t>
            </a:r>
            <a:endParaRPr lang="en-US" sz="3600" b="1" dirty="0">
              <a:solidFill>
                <a:srgbClr val="0000CC"/>
              </a:solidFill>
              <a:latin typeface="Times New Roman" panose="02020603050405020304" pitchFamily="18" charset="0"/>
              <a:ea typeface="Times New Roman" panose="02020603050405020304" pitchFamily="18" charset="0"/>
            </a:endParaRPr>
          </a:p>
        </p:txBody>
      </p:sp>
      <p:sp>
        <p:nvSpPr>
          <p:cNvPr id="13" name="Text Box 14"/>
          <p:cNvSpPr txBox="1">
            <a:spLocks noChangeArrowheads="1"/>
          </p:cNvSpPr>
          <p:nvPr/>
        </p:nvSpPr>
        <p:spPr bwMode="auto">
          <a:xfrm>
            <a:off x="3756391" y="1128103"/>
            <a:ext cx="9067799" cy="6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ctr">
              <a:lnSpc>
                <a:spcPct val="120000"/>
              </a:lnSpc>
              <a:spcAft>
                <a:spcPts val="0"/>
              </a:spcAft>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 5 : </a:t>
            </a:r>
            <a:r>
              <a:rPr lang="nl-NL"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 HOẠT CHỦ ĐỀ: NÉT RIÊNG CỦA EM</a:t>
            </a:r>
            <a:endPar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4" name="TextBox 13"/>
          <p:cNvSpPr txBox="1"/>
          <p:nvPr/>
        </p:nvSpPr>
        <p:spPr>
          <a:xfrm>
            <a:off x="5787104" y="573001"/>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pic>
        <p:nvPicPr>
          <p:cNvPr id="4" name="Picture 3"/>
          <p:cNvPicPr>
            <a:picLocks noChangeAspect="1"/>
          </p:cNvPicPr>
          <p:nvPr/>
        </p:nvPicPr>
        <p:blipFill rotWithShape="1">
          <a:blip r:embed="rId2"/>
          <a:srcRect r="51522"/>
          <a:stretch/>
        </p:blipFill>
        <p:spPr>
          <a:xfrm>
            <a:off x="10576719" y="2748075"/>
            <a:ext cx="5105400" cy="4881491"/>
          </a:xfrm>
          <a:prstGeom prst="rect">
            <a:avLst/>
          </a:prstGeom>
        </p:spPr>
      </p:pic>
      <p:grpSp>
        <p:nvGrpSpPr>
          <p:cNvPr id="16" name="Group 15"/>
          <p:cNvGrpSpPr/>
          <p:nvPr/>
        </p:nvGrpSpPr>
        <p:grpSpPr>
          <a:xfrm>
            <a:off x="746917" y="1782783"/>
            <a:ext cx="9829802" cy="707886"/>
            <a:chOff x="1508915" y="1888664"/>
            <a:chExt cx="9576134" cy="707886"/>
          </a:xfrm>
        </p:grpSpPr>
        <p:sp>
          <p:nvSpPr>
            <p:cNvPr id="18" name="Rectangle 17"/>
            <p:cNvSpPr/>
            <p:nvPr/>
          </p:nvSpPr>
          <p:spPr>
            <a:xfrm>
              <a:off x="1508915" y="1888664"/>
              <a:ext cx="9576134" cy="707886"/>
            </a:xfrm>
            <a:prstGeom prst="rect">
              <a:avLst/>
            </a:prstGeom>
          </p:spPr>
          <p:txBody>
            <a:bodyPr wrap="square">
              <a:spAutoFit/>
            </a:bodyPr>
            <a:lstStyle/>
            <a:p>
              <a:pPr lvl="0">
                <a:defRPr/>
              </a:pPr>
              <a:r>
                <a:rPr lang="en-US" sz="3800" b="1" dirty="0">
                  <a:solidFill>
                    <a:srgbClr val="FF0066"/>
                  </a:solidFill>
                  <a:latin typeface="Times New Roman" pitchFamily="18" charset="0"/>
                  <a:cs typeface="Times New Roman" pitchFamily="18" charset="0"/>
                </a:rPr>
                <a:t>2</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lang="nl-NL" sz="4000" b="1" i="1" dirty="0">
                  <a:solidFill>
                    <a:srgbClr val="FF0000"/>
                  </a:solidFill>
                  <a:latin typeface="Times New Roman" panose="02020603050405020304" pitchFamily="18" charset="0"/>
                  <a:ea typeface="Times New Roman" panose="02020603050405020304" pitchFamily="18" charset="0"/>
                </a:rPr>
                <a:t>Trình diễn tiểu phẩm Ai cũng có nét riêng </a:t>
              </a:r>
              <a:endParaRPr kumimoji="0" lang="en-US"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cxnSp>
          <p:nvCxnSpPr>
            <p:cNvPr id="19" name="Straight Connector 18"/>
            <p:cNvCxnSpPr/>
            <p:nvPr/>
          </p:nvCxnSpPr>
          <p:spPr>
            <a:xfrm>
              <a:off x="2052016" y="2565772"/>
              <a:ext cx="867167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1172488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p:cTn id="2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6" name="Group 15"/>
          <p:cNvGrpSpPr/>
          <p:nvPr/>
        </p:nvGrpSpPr>
        <p:grpSpPr>
          <a:xfrm>
            <a:off x="746917" y="1782783"/>
            <a:ext cx="14859002" cy="707886"/>
            <a:chOff x="1508915" y="1888664"/>
            <a:chExt cx="9576134" cy="707886"/>
          </a:xfrm>
        </p:grpSpPr>
        <p:sp>
          <p:nvSpPr>
            <p:cNvPr id="21" name="Rectangle 20"/>
            <p:cNvSpPr/>
            <p:nvPr/>
          </p:nvSpPr>
          <p:spPr>
            <a:xfrm>
              <a:off x="1508915" y="1888664"/>
              <a:ext cx="9576134" cy="707886"/>
            </a:xfrm>
            <a:prstGeom prst="rect">
              <a:avLst/>
            </a:prstGeom>
          </p:spPr>
          <p:txBody>
            <a:bodyPr wrap="square">
              <a:spAutoFit/>
            </a:bodyPr>
            <a:lstStyle/>
            <a:p>
              <a:pPr lvl="0">
                <a:defRPr/>
              </a:pPr>
              <a:r>
                <a:rPr lang="en-US" sz="4000" b="1" dirty="0" smtClean="0">
                  <a:solidFill>
                    <a:srgbClr val="FF0066"/>
                  </a:solidFill>
                  <a:latin typeface="Times New Roman" panose="02020603050405020304" pitchFamily="18" charset="0"/>
                  <a:ea typeface="Times New Roman" panose="02020603050405020304" pitchFamily="18" charset="0"/>
                </a:rPr>
                <a:t>2. Thực hành </a:t>
              </a:r>
              <a:r>
                <a:rPr lang="en-US" sz="4000" b="1" dirty="0" err="1" smtClean="0">
                  <a:solidFill>
                    <a:srgbClr val="FF0066"/>
                  </a:solidFill>
                  <a:latin typeface="Times New Roman" panose="02020603050405020304" pitchFamily="18" charset="0"/>
                  <a:ea typeface="Times New Roman" panose="02020603050405020304" pitchFamily="18" charset="0"/>
                </a:rPr>
                <a:t>thể</a:t>
              </a:r>
              <a:r>
                <a:rPr lang="en-US" sz="4000" b="1" dirty="0" smtClean="0">
                  <a:solidFill>
                    <a:srgbClr val="FF0066"/>
                  </a:solidFill>
                  <a:latin typeface="Times New Roman" panose="02020603050405020304" pitchFamily="18" charset="0"/>
                  <a:ea typeface="Times New Roman" panose="02020603050405020304" pitchFamily="18" charset="0"/>
                </a:rPr>
                <a:t> </a:t>
              </a:r>
              <a:r>
                <a:rPr lang="en-US" sz="4000" b="1" dirty="0" err="1" smtClean="0">
                  <a:solidFill>
                    <a:srgbClr val="FF0066"/>
                  </a:solidFill>
                  <a:latin typeface="Times New Roman" panose="02020603050405020304" pitchFamily="18" charset="0"/>
                  <a:ea typeface="Times New Roman" panose="02020603050405020304" pitchFamily="18" charset="0"/>
                </a:rPr>
                <a:t>hiện</a:t>
              </a:r>
              <a:r>
                <a:rPr lang="en-US" sz="4000" b="1" dirty="0" smtClean="0">
                  <a:solidFill>
                    <a:srgbClr val="FF0066"/>
                  </a:solidFill>
                  <a:latin typeface="Times New Roman" panose="02020603050405020304" pitchFamily="18" charset="0"/>
                  <a:ea typeface="Times New Roman" panose="02020603050405020304" pitchFamily="18" charset="0"/>
                </a:rPr>
                <a:t> </a:t>
              </a:r>
              <a:r>
                <a:rPr lang="en-US" sz="4000" b="1" dirty="0" err="1" smtClean="0">
                  <a:solidFill>
                    <a:srgbClr val="FF0066"/>
                  </a:solidFill>
                  <a:latin typeface="Times New Roman" panose="02020603050405020304" pitchFamily="18" charset="0"/>
                  <a:ea typeface="Times New Roman" panose="02020603050405020304" pitchFamily="18" charset="0"/>
                </a:rPr>
                <a:t>sự</a:t>
              </a:r>
              <a:r>
                <a:rPr lang="en-US" sz="4000" b="1" dirty="0" smtClean="0">
                  <a:solidFill>
                    <a:srgbClr val="FF0066"/>
                  </a:solidFill>
                  <a:latin typeface="Times New Roman" panose="02020603050405020304" pitchFamily="18" charset="0"/>
                  <a:ea typeface="Times New Roman" panose="02020603050405020304" pitchFamily="18" charset="0"/>
                </a:rPr>
                <a:t> </a:t>
              </a:r>
              <a:r>
                <a:rPr lang="en-US" sz="4000" b="1" dirty="0" err="1" smtClean="0">
                  <a:solidFill>
                    <a:srgbClr val="FF0066"/>
                  </a:solidFill>
                  <a:latin typeface="Times New Roman" panose="02020603050405020304" pitchFamily="18" charset="0"/>
                  <a:ea typeface="Times New Roman" panose="02020603050405020304" pitchFamily="18" charset="0"/>
                </a:rPr>
                <a:t>quan</a:t>
              </a:r>
              <a:r>
                <a:rPr lang="en-US" sz="4000" b="1" dirty="0" smtClean="0">
                  <a:solidFill>
                    <a:srgbClr val="FF0066"/>
                  </a:solidFill>
                  <a:latin typeface="Times New Roman" panose="02020603050405020304" pitchFamily="18" charset="0"/>
                  <a:ea typeface="Times New Roman" panose="02020603050405020304" pitchFamily="18" charset="0"/>
                </a:rPr>
                <a:t> </a:t>
              </a:r>
              <a:r>
                <a:rPr lang="en-US" sz="4000" b="1" dirty="0" err="1" smtClean="0">
                  <a:solidFill>
                    <a:srgbClr val="FF0066"/>
                  </a:solidFill>
                  <a:latin typeface="Times New Roman" panose="02020603050405020304" pitchFamily="18" charset="0"/>
                  <a:ea typeface="Times New Roman" panose="02020603050405020304" pitchFamily="18" charset="0"/>
                </a:rPr>
                <a:t>tâm</a:t>
              </a:r>
              <a:r>
                <a:rPr lang="en-US" sz="4000" b="1" dirty="0" smtClean="0">
                  <a:solidFill>
                    <a:srgbClr val="FF0066"/>
                  </a:solidFill>
                  <a:latin typeface="Times New Roman" panose="02020603050405020304" pitchFamily="18" charset="0"/>
                  <a:ea typeface="Times New Roman" panose="02020603050405020304" pitchFamily="18" charset="0"/>
                </a:rPr>
                <a:t> </a:t>
              </a:r>
              <a:r>
                <a:rPr lang="en-US" sz="4000" b="1" dirty="0" err="1" smtClean="0">
                  <a:solidFill>
                    <a:srgbClr val="FF0066"/>
                  </a:solidFill>
                  <a:latin typeface="Times New Roman" panose="02020603050405020304" pitchFamily="18" charset="0"/>
                  <a:ea typeface="Times New Roman" panose="02020603050405020304" pitchFamily="18" charset="0"/>
                </a:rPr>
                <a:t>đến</a:t>
              </a:r>
              <a:r>
                <a:rPr lang="en-US" sz="4000" b="1" dirty="0" smtClean="0">
                  <a:solidFill>
                    <a:srgbClr val="FF0066"/>
                  </a:solidFill>
                  <a:latin typeface="Times New Roman" panose="02020603050405020304" pitchFamily="18" charset="0"/>
                  <a:ea typeface="Times New Roman" panose="02020603050405020304" pitchFamily="18" charset="0"/>
                </a:rPr>
                <a:t> những </a:t>
              </a:r>
              <a:r>
                <a:rPr lang="en-US" sz="4000" b="1" dirty="0" err="1" smtClean="0">
                  <a:solidFill>
                    <a:srgbClr val="FF0066"/>
                  </a:solidFill>
                  <a:latin typeface="Times New Roman" panose="02020603050405020304" pitchFamily="18" charset="0"/>
                  <a:ea typeface="Times New Roman" panose="02020603050405020304" pitchFamily="18" charset="0"/>
                </a:rPr>
                <a:t>người</a:t>
              </a:r>
              <a:r>
                <a:rPr lang="en-US" sz="4000" b="1" dirty="0" smtClean="0">
                  <a:solidFill>
                    <a:srgbClr val="FF0066"/>
                  </a:solidFill>
                  <a:latin typeface="Times New Roman" panose="02020603050405020304" pitchFamily="18" charset="0"/>
                  <a:ea typeface="Times New Roman" panose="02020603050405020304" pitchFamily="18" charset="0"/>
                </a:rPr>
                <a:t> </a:t>
              </a:r>
              <a:r>
                <a:rPr lang="en-US" sz="4000" b="1" dirty="0" err="1" smtClean="0">
                  <a:solidFill>
                    <a:srgbClr val="FF0066"/>
                  </a:solidFill>
                  <a:latin typeface="Times New Roman" panose="02020603050405020304" pitchFamily="18" charset="0"/>
                  <a:ea typeface="Times New Roman" panose="02020603050405020304" pitchFamily="18" charset="0"/>
                </a:rPr>
                <a:t>xung</a:t>
              </a:r>
              <a:r>
                <a:rPr lang="en-US" sz="4000" b="1" dirty="0" smtClean="0">
                  <a:solidFill>
                    <a:srgbClr val="FF0066"/>
                  </a:solidFill>
                  <a:latin typeface="Times New Roman" panose="02020603050405020304" pitchFamily="18" charset="0"/>
                  <a:ea typeface="Times New Roman" panose="02020603050405020304" pitchFamily="18" charset="0"/>
                </a:rPr>
                <a:t> </a:t>
              </a:r>
              <a:r>
                <a:rPr lang="en-US" sz="4000" b="1" dirty="0" err="1" smtClean="0">
                  <a:solidFill>
                    <a:srgbClr val="FF0066"/>
                  </a:solidFill>
                  <a:latin typeface="Times New Roman" panose="02020603050405020304" pitchFamily="18" charset="0"/>
                  <a:ea typeface="Times New Roman" panose="02020603050405020304" pitchFamily="18" charset="0"/>
                </a:rPr>
                <a:t>quan</a:t>
              </a:r>
              <a:r>
                <a:rPr lang="en-US" sz="4000" b="1" dirty="0" smtClean="0">
                  <a:solidFill>
                    <a:srgbClr val="FF0066"/>
                  </a:solidFill>
                  <a:latin typeface="Times New Roman" panose="02020603050405020304" pitchFamily="18" charset="0"/>
                  <a:ea typeface="Times New Roman" panose="02020603050405020304" pitchFamily="18" charset="0"/>
                </a:rPr>
                <a:t> </a:t>
              </a:r>
              <a:endParaRPr kumimoji="0" lang="en-US" sz="3800" b="1" i="0" u="none" strike="noStrike" kern="1200" cap="none" spc="0" normalizeH="0" baseline="0" noProof="0" dirty="0">
                <a:ln>
                  <a:noFill/>
                </a:ln>
                <a:solidFill>
                  <a:srgbClr val="FF0066"/>
                </a:solidFill>
                <a:effectLst/>
                <a:uLnTx/>
                <a:uFillTx/>
                <a:latin typeface="Times New Roman" pitchFamily="18" charset="0"/>
                <a:cs typeface="Times New Roman" pitchFamily="18" charset="0"/>
              </a:endParaRPr>
            </a:p>
          </p:txBody>
        </p:sp>
        <p:cxnSp>
          <p:nvCxnSpPr>
            <p:cNvPr id="22" name="Straight Connector 21"/>
            <p:cNvCxnSpPr/>
            <p:nvPr/>
          </p:nvCxnSpPr>
          <p:spPr>
            <a:xfrm>
              <a:off x="2052016" y="2565772"/>
              <a:ext cx="867167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Text Box 14"/>
          <p:cNvSpPr txBox="1">
            <a:spLocks noChangeArrowheads="1"/>
          </p:cNvSpPr>
          <p:nvPr/>
        </p:nvSpPr>
        <p:spPr bwMode="auto">
          <a:xfrm>
            <a:off x="3756391" y="1128103"/>
            <a:ext cx="9067799" cy="6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ctr">
              <a:lnSpc>
                <a:spcPct val="120000"/>
              </a:lnSpc>
              <a:spcAft>
                <a:spcPts val="0"/>
              </a:spcAft>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 5 : </a:t>
            </a:r>
            <a:r>
              <a:rPr lang="nl-NL"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 HOẠT CHỦ ĐỀ: NÉT RIÊNG CỦA EM</a:t>
            </a:r>
            <a:endPar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8" name="TextBox 17"/>
          <p:cNvSpPr txBox="1"/>
          <p:nvPr/>
        </p:nvSpPr>
        <p:spPr>
          <a:xfrm>
            <a:off x="5787104" y="573001"/>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
        <p:nvSpPr>
          <p:cNvPr id="2" name="Rectangle 1"/>
          <p:cNvSpPr/>
          <p:nvPr/>
        </p:nvSpPr>
        <p:spPr>
          <a:xfrm>
            <a:off x="784590" y="2811077"/>
            <a:ext cx="8801529" cy="6075509"/>
          </a:xfrm>
          <a:prstGeom prst="rect">
            <a:avLst/>
          </a:prstGeom>
        </p:spPr>
        <p:txBody>
          <a:bodyPr wrap="square">
            <a:spAutoFit/>
          </a:bodyPr>
          <a:lstStyle/>
          <a:p>
            <a:pPr lvl="0" algn="just">
              <a:lnSpc>
                <a:spcPct val="120000"/>
              </a:lnSpc>
              <a:spcAft>
                <a:spcPts val="0"/>
              </a:spcAft>
            </a:pPr>
            <a:r>
              <a:rPr lang="nl-NL" sz="3600" b="1" dirty="0" smtClean="0">
                <a:solidFill>
                  <a:srgbClr val="FF0000"/>
                </a:solidFill>
                <a:latin typeface="Times New Roman" panose="02020603050405020304" pitchFamily="18" charset="0"/>
                <a:ea typeface="Times New Roman" panose="02020603050405020304" pitchFamily="18" charset="0"/>
              </a:rPr>
              <a:t>  ?Khi </a:t>
            </a:r>
            <a:r>
              <a:rPr lang="nl-NL" sz="3600" b="1" dirty="0">
                <a:solidFill>
                  <a:srgbClr val="FF0000"/>
                </a:solidFill>
                <a:latin typeface="Times New Roman" panose="02020603050405020304" pitchFamily="18" charset="0"/>
                <a:ea typeface="Times New Roman" panose="02020603050405020304" pitchFamily="18" charset="0"/>
              </a:rPr>
              <a:t>kể lại câu chuyện với mẹ, mẹ đã chia sẻ điều gì với Hoa</a:t>
            </a:r>
            <a:r>
              <a:rPr lang="nl-NL" sz="3600" b="1" dirty="0" smtClean="0">
                <a:solidFill>
                  <a:srgbClr val="FF0000"/>
                </a:solidFill>
                <a:latin typeface="Times New Roman" panose="02020603050405020304" pitchFamily="18" charset="0"/>
                <a:ea typeface="Times New Roman" panose="02020603050405020304" pitchFamily="18" charset="0"/>
              </a:rPr>
              <a:t>?</a:t>
            </a:r>
          </a:p>
          <a:p>
            <a:pPr lvl="0" algn="just">
              <a:lnSpc>
                <a:spcPct val="120000"/>
              </a:lnSpc>
              <a:spcAft>
                <a:spcPts val="0"/>
              </a:spcAft>
            </a:pPr>
            <a:r>
              <a:rPr lang="nl-NL" sz="3600" b="1" dirty="0" smtClean="0">
                <a:solidFill>
                  <a:srgbClr val="0000CC"/>
                </a:solidFill>
                <a:latin typeface="Times New Roman" panose="02020603050405020304" pitchFamily="18" charset="0"/>
                <a:ea typeface="Times New Roman" panose="02020603050405020304" pitchFamily="18" charset="0"/>
              </a:rPr>
              <a:t>   + Mẹ đã nói: Mỗi người đều có những nét riêng. Con hãy yêu quý và tự hào về nét riêng của mình nhé!</a:t>
            </a:r>
            <a:endParaRPr lang="en-US" sz="3600" b="1" dirty="0">
              <a:solidFill>
                <a:srgbClr val="0000CC"/>
              </a:solidFill>
              <a:latin typeface="Times New Roman" panose="02020603050405020304" pitchFamily="18" charset="0"/>
              <a:ea typeface="Times New Roman" panose="02020603050405020304" pitchFamily="18" charset="0"/>
            </a:endParaRPr>
          </a:p>
          <a:p>
            <a:pPr lvl="0" algn="just">
              <a:lnSpc>
                <a:spcPct val="120000"/>
              </a:lnSpc>
              <a:spcAft>
                <a:spcPts val="0"/>
              </a:spcAft>
            </a:pPr>
            <a:r>
              <a:rPr lang="nl-NL" sz="3600" b="1" dirty="0" smtClean="0">
                <a:solidFill>
                  <a:srgbClr val="FF0000"/>
                </a:solidFill>
                <a:latin typeface="Times New Roman" panose="02020603050405020304" pitchFamily="18" charset="0"/>
                <a:ea typeface="Times New Roman" panose="02020603050405020304" pitchFamily="18" charset="0"/>
              </a:rPr>
              <a:t>  ?Qua </a:t>
            </a:r>
            <a:r>
              <a:rPr lang="nl-NL" sz="3600" b="1" dirty="0">
                <a:solidFill>
                  <a:srgbClr val="FF0000"/>
                </a:solidFill>
                <a:latin typeface="Times New Roman" panose="02020603050405020304" pitchFamily="18" charset="0"/>
                <a:ea typeface="Times New Roman" panose="02020603050405020304" pitchFamily="18" charset="0"/>
              </a:rPr>
              <a:t>câu chuyện của Hoa, em rút ra được điều gì</a:t>
            </a:r>
            <a:r>
              <a:rPr lang="nl-NL" sz="3600" b="1" dirty="0" smtClean="0">
                <a:solidFill>
                  <a:srgbClr val="FF0000"/>
                </a:solidFill>
                <a:latin typeface="Times New Roman" panose="02020603050405020304" pitchFamily="18" charset="0"/>
                <a:ea typeface="Times New Roman" panose="02020603050405020304" pitchFamily="18" charset="0"/>
              </a:rPr>
              <a:t>?</a:t>
            </a:r>
          </a:p>
          <a:p>
            <a:pPr lvl="0" algn="just">
              <a:lnSpc>
                <a:spcPct val="120000"/>
              </a:lnSpc>
              <a:spcAft>
                <a:spcPts val="0"/>
              </a:spcAft>
            </a:pPr>
            <a:r>
              <a:rPr lang="nl-NL" sz="3600" i="1" dirty="0" smtClean="0">
                <a:latin typeface="Times New Roman" panose="02020603050405020304" pitchFamily="18" charset="0"/>
                <a:ea typeface="Times New Roman" panose="02020603050405020304" pitchFamily="18" charset="0"/>
              </a:rPr>
              <a:t>     </a:t>
            </a:r>
            <a:r>
              <a:rPr lang="nl-NL" sz="3600" b="1" dirty="0" smtClean="0">
                <a:solidFill>
                  <a:srgbClr val="0000CC"/>
                </a:solidFill>
                <a:latin typeface="Times New Roman" panose="02020603050405020304" pitchFamily="18" charset="0"/>
                <a:ea typeface="Times New Roman" panose="02020603050405020304" pitchFamily="18" charset="0"/>
              </a:rPr>
              <a:t>+ Em </a:t>
            </a:r>
            <a:r>
              <a:rPr lang="nl-NL" sz="3600" b="1" dirty="0">
                <a:solidFill>
                  <a:srgbClr val="0000CC"/>
                </a:solidFill>
                <a:latin typeface="Times New Roman" panose="02020603050405020304" pitchFamily="18" charset="0"/>
                <a:ea typeface="Times New Roman" panose="02020603050405020304" pitchFamily="18" charset="0"/>
              </a:rPr>
              <a:t>hãy yêu quý những nét riêng của mình và tôn trọng nét riêng của các bạn. </a:t>
            </a:r>
            <a:r>
              <a:rPr lang="nl-NL" sz="3600" b="1" dirty="0" smtClean="0">
                <a:solidFill>
                  <a:srgbClr val="0000CC"/>
                </a:solidFill>
                <a:latin typeface="Times New Roman" panose="02020603050405020304" pitchFamily="18" charset="0"/>
                <a:ea typeface="Times New Roman" panose="02020603050405020304" pitchFamily="18" charset="0"/>
              </a:rPr>
              <a:t> </a:t>
            </a:r>
            <a:endParaRPr lang="en-US" sz="3600" b="1" dirty="0">
              <a:solidFill>
                <a:srgbClr val="0000CC"/>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rotWithShape="1">
          <a:blip r:embed="rId2"/>
          <a:srcRect l="48985"/>
          <a:stretch/>
        </p:blipFill>
        <p:spPr>
          <a:xfrm>
            <a:off x="9764829" y="2811076"/>
            <a:ext cx="5884412" cy="5799523"/>
          </a:xfrm>
          <a:prstGeom prst="rect">
            <a:avLst/>
          </a:prstGeom>
        </p:spPr>
      </p:pic>
    </p:spTree>
    <p:extLst>
      <p:ext uri="{BB962C8B-B14F-4D97-AF65-F5344CB8AC3E}">
        <p14:creationId xmlns:p14="http://schemas.microsoft.com/office/powerpoint/2010/main" val="28131378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additive="base">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11073</TotalTime>
  <Words>635</Words>
  <Application>Microsoft Office PowerPoint</Application>
  <PresentationFormat>Custom</PresentationFormat>
  <Paragraphs>52</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1184</cp:revision>
  <dcterms:created xsi:type="dcterms:W3CDTF">2008-09-09T22:52:10Z</dcterms:created>
  <dcterms:modified xsi:type="dcterms:W3CDTF">2022-10-06T08:45:09Z</dcterms:modified>
</cp:coreProperties>
</file>