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3" r:id="rId2"/>
    <p:sldId id="283" r:id="rId3"/>
    <p:sldId id="257" r:id="rId4"/>
    <p:sldId id="284" r:id="rId5"/>
    <p:sldId id="285" r:id="rId6"/>
    <p:sldId id="286" r:id="rId7"/>
    <p:sldId id="287" r:id="rId8"/>
    <p:sldId id="288" r:id="rId9"/>
    <p:sldId id="289" r:id="rId10"/>
    <p:sldId id="290" r:id="rId11"/>
    <p:sldId id="291" r:id="rId12"/>
    <p:sldId id="292" r:id="rId13"/>
    <p:sldId id="268" r:id="rId14"/>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8" d="100"/>
          <a:sy n="88" d="100"/>
        </p:scale>
        <p:origin x="312" y="9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10/21/2022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10/21/2022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496219" y="4582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1800"/>
              </a:spcBef>
              <a:spcAft>
                <a:spcPts val="0"/>
              </a:spcAft>
              <a:buClrTx/>
              <a:buSzTx/>
              <a:buFontTx/>
              <a:buNone/>
              <a:tabLst/>
              <a:defRPr/>
            </a:pP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Đạo</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đức</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2: </a:t>
            </a:r>
            <a:r>
              <a:rPr kumimoji="0" lang="en-US" sz="4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EM YÊU</a:t>
            </a:r>
            <a:r>
              <a:rPr kumimoji="0" lang="en-US" sz="44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TỔ QUỐC VIỆT NAM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(T3)</a:t>
            </a:r>
            <a:endPar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a:t>
            </a:r>
            <a:r>
              <a:rPr kumimoji="0" lang="en-US" sz="6600" b="1" i="0" u="none" strike="noStrike" kern="1200" cap="none" spc="0" normalizeH="0" baseline="0" noProof="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CÔ</a:t>
            </a:r>
          </a:p>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a:t>
            </a:r>
            <a:r>
              <a:rPr kumimoji="0" lang="en-US" sz="66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
          <p:cNvSpPr txBox="1">
            <a:spLocks noChangeArrowheads="1"/>
          </p:cNvSpPr>
          <p:nvPr/>
        </p:nvSpPr>
        <p:spPr bwMode="auto">
          <a:xfrm>
            <a:off x="3382085" y="774473"/>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THẠCH BÀN A</a:t>
            </a:r>
            <a:endParaRPr lang="en-US" altLang="en-US" sz="3500" b="1" dirty="0">
              <a:solidFill>
                <a:srgbClr val="FF0066"/>
              </a:solidFill>
              <a:latin typeface="Times New Roman" pitchFamily="18" charset="0"/>
            </a:endParaRPr>
          </a:p>
        </p:txBody>
      </p:sp>
    </p:spTree>
    <p:extLst>
      <p:ext uri="{BB962C8B-B14F-4D97-AF65-F5344CB8AC3E}">
        <p14:creationId xmlns:p14="http://schemas.microsoft.com/office/powerpoint/2010/main" val="18249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128919" y="2703433"/>
            <a:ext cx="6705600" cy="5029201"/>
          </a:xfrm>
          <a:prstGeom prst="rect">
            <a:avLst/>
          </a:prstGeom>
        </p:spPr>
      </p:pic>
      <p:sp>
        <p:nvSpPr>
          <p:cNvPr id="21" name="TextBox 20"/>
          <p:cNvSpPr txBox="1"/>
          <p:nvPr/>
        </p:nvSpPr>
        <p:spPr>
          <a:xfrm>
            <a:off x="11186319" y="7789808"/>
            <a:ext cx="336502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Bến</a:t>
            </a:r>
            <a:r>
              <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Nhà</a:t>
            </a:r>
            <a:r>
              <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Rồng</a:t>
            </a:r>
            <a:endPar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542334" y="3352800"/>
            <a:ext cx="8434186" cy="3970318"/>
          </a:xfrm>
          <a:prstGeom prst="rect">
            <a:avLst/>
          </a:prstGeom>
          <a:noFill/>
        </p:spPr>
        <p:txBody>
          <a:bodyPr wrap="square" rtlCol="0">
            <a:spAutoFit/>
          </a:bodyPr>
          <a:lstStyle/>
          <a:p>
            <a:pPr algn="just"/>
            <a:r>
              <a:rPr lang="en-US" sz="3600" dirty="0" smtClean="0">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Bến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Nhà</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Rồng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trước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đây</a:t>
            </a:r>
            <a:r>
              <a:rPr lang="en-US" sz="3600" b="1" dirty="0" smtClean="0">
                <a:solidFill>
                  <a:srgbClr val="0000FF"/>
                </a:solidFill>
                <a:latin typeface="Times New Roman" pitchFamily="18" charset="0"/>
                <a:cs typeface="Times New Roman" pitchFamily="18" charset="0"/>
              </a:rPr>
              <a:t> là </a:t>
            </a:r>
            <a:r>
              <a:rPr lang="en-US" sz="3600" b="1" dirty="0" err="1" smtClean="0">
                <a:solidFill>
                  <a:srgbClr val="0000FF"/>
                </a:solidFill>
                <a:latin typeface="Times New Roman" pitchFamily="18" charset="0"/>
                <a:cs typeface="Times New Roman" pitchFamily="18" charset="0"/>
              </a:rPr>
              <a:t>trụ</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sở</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thương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cảng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Gòn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nằm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trên</a:t>
            </a:r>
            <a:r>
              <a:rPr lang="en-US" sz="3600" b="1" dirty="0" smtClean="0">
                <a:solidFill>
                  <a:srgbClr val="0000FF"/>
                </a:solidFill>
                <a:latin typeface="Times New Roman" pitchFamily="18" charset="0"/>
                <a:cs typeface="Times New Roman" pitchFamily="18" charset="0"/>
              </a:rPr>
              <a:t> sông </a:t>
            </a:r>
            <a:r>
              <a:rPr lang="en-US" sz="3600" b="1" dirty="0" err="1" smtClean="0">
                <a:solidFill>
                  <a:srgbClr val="0000FF"/>
                </a:solidFill>
                <a:latin typeface="Times New Roman" pitchFamily="18" charset="0"/>
                <a:cs typeface="Times New Roman" pitchFamily="18" charset="0"/>
              </a:rPr>
              <a:t>Sài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Gòn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được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xây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dựng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từ</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năm</a:t>
            </a:r>
            <a:r>
              <a:rPr lang="en-US" sz="3600" b="1" dirty="0" smtClean="0">
                <a:solidFill>
                  <a:srgbClr val="0000FF"/>
                </a:solidFill>
                <a:latin typeface="Times New Roman" pitchFamily="18" charset="0"/>
                <a:cs typeface="Times New Roman" pitchFamily="18" charset="0"/>
              </a:rPr>
              <a:t> 1863 là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trong</a:t>
            </a:r>
            <a:r>
              <a:rPr lang="en-US" sz="3600" b="1" dirty="0" smtClean="0">
                <a:solidFill>
                  <a:srgbClr val="0000FF"/>
                </a:solidFill>
                <a:latin typeface="Times New Roman" pitchFamily="18" charset="0"/>
                <a:cs typeface="Times New Roman" pitchFamily="18" charset="0"/>
              </a:rPr>
              <a:t> những </a:t>
            </a:r>
            <a:r>
              <a:rPr lang="en-US" sz="3600" b="1" dirty="0" err="1" smtClean="0">
                <a:solidFill>
                  <a:srgbClr val="0000FF"/>
                </a:solidFill>
                <a:latin typeface="Times New Roman" pitchFamily="18" charset="0"/>
                <a:cs typeface="Times New Roman" pitchFamily="18" charset="0"/>
              </a:rPr>
              <a:t>công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trình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đầu</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thực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dân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Pháp</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xây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dựng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Từ</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nơi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đây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ngày</a:t>
            </a:r>
            <a:r>
              <a:rPr lang="en-US" sz="3600" b="1" dirty="0" smtClean="0">
                <a:solidFill>
                  <a:srgbClr val="0000FF"/>
                </a:solidFill>
                <a:latin typeface="Times New Roman" pitchFamily="18" charset="0"/>
                <a:cs typeface="Times New Roman" pitchFamily="18" charset="0"/>
              </a:rPr>
              <a:t> 5/6/1911 </a:t>
            </a:r>
            <a:r>
              <a:rPr lang="en-US" sz="3600" b="1" dirty="0" err="1" smtClean="0">
                <a:solidFill>
                  <a:srgbClr val="0000FF"/>
                </a:solidFill>
                <a:latin typeface="Times New Roman" pitchFamily="18" charset="0"/>
                <a:cs typeface="Times New Roman" pitchFamily="18" charset="0"/>
              </a:rPr>
              <a:t>Bác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chúng</a:t>
            </a:r>
            <a:r>
              <a:rPr lang="en-US" sz="3600" b="1" dirty="0" smtClean="0">
                <a:solidFill>
                  <a:srgbClr val="0000FF"/>
                </a:solidFill>
                <a:latin typeface="Times New Roman" pitchFamily="18" charset="0"/>
                <a:cs typeface="Times New Roman" pitchFamily="18" charset="0"/>
              </a:rPr>
              <a:t> ta </a:t>
            </a:r>
            <a:r>
              <a:rPr lang="en-US" sz="3600" b="1" dirty="0" err="1" smtClean="0">
                <a:solidFill>
                  <a:srgbClr val="0000FF"/>
                </a:solidFill>
                <a:latin typeface="Times New Roman" pitchFamily="18" charset="0"/>
                <a:cs typeface="Times New Roman" pitchFamily="18" charset="0"/>
              </a:rPr>
              <a:t>đã</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tìm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đường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cứu</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nước</a:t>
            </a:r>
            <a:r>
              <a:rPr lang="en-US" sz="3600" b="1" dirty="0" smtClean="0">
                <a:solidFill>
                  <a:srgbClr val="0000FF"/>
                </a:solidFill>
                <a:latin typeface="Times New Roman" pitchFamily="18" charset="0"/>
                <a:cs typeface="Times New Roman" pitchFamily="18" charset="0"/>
              </a:rPr>
              <a:t>. </a:t>
            </a:r>
            <a:endParaRPr lang="en-US" sz="3600" b="1" dirty="0">
              <a:solidFill>
                <a:srgbClr val="0000FF"/>
              </a:solidFill>
              <a:latin typeface="Times New Roman" pitchFamily="18" charset="0"/>
              <a:cs typeface="Times New Roman" pitchFamily="18" charset="0"/>
            </a:endParaRPr>
          </a:p>
        </p:txBody>
      </p:sp>
      <p:grpSp>
        <p:nvGrpSpPr>
          <p:cNvPr id="16" name="Group 15"/>
          <p:cNvGrpSpPr/>
          <p:nvPr/>
        </p:nvGrpSpPr>
        <p:grpSpPr>
          <a:xfrm>
            <a:off x="3794919" y="24825"/>
            <a:ext cx="8001000" cy="1575375"/>
            <a:chOff x="3750611" y="-44774"/>
            <a:chExt cx="8001000" cy="1575375"/>
          </a:xfrm>
        </p:grpSpPr>
        <p:grpSp>
          <p:nvGrpSpPr>
            <p:cNvPr id="17" name="Group 16"/>
            <p:cNvGrpSpPr/>
            <p:nvPr/>
          </p:nvGrpSpPr>
          <p:grpSpPr>
            <a:xfrm>
              <a:off x="4617134" y="-44774"/>
              <a:ext cx="6255239" cy="1101394"/>
              <a:chOff x="4539228" y="16185"/>
              <a:chExt cx="6149694" cy="1101394"/>
            </a:xfrm>
          </p:grpSpPr>
          <p:sp>
            <p:nvSpPr>
              <p:cNvPr id="20" name="TextBox 19"/>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9"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4" name="Rectangle 23"/>
          <p:cNvSpPr/>
          <p:nvPr/>
        </p:nvSpPr>
        <p:spPr>
          <a:xfrm>
            <a:off x="1205318" y="1808400"/>
            <a:ext cx="9575955" cy="646331"/>
          </a:xfrm>
          <a:prstGeom prst="rect">
            <a:avLst/>
          </a:prstGeom>
        </p:spPr>
        <p:txBody>
          <a:bodyPr wrap="square">
            <a:spAutoFit/>
          </a:bodyPr>
          <a:lstStyle/>
          <a:p>
            <a:pPr lvl="0" defTabSz="914400" eaLnBrk="0" fontAlgn="base" hangingPunct="0">
              <a:spcBef>
                <a:spcPct val="0"/>
              </a:spcBef>
              <a:spcAft>
                <a:spcPct val="0"/>
              </a:spcAft>
              <a:defRPr/>
            </a:pPr>
            <a:r>
              <a:rPr lang="en-US" sz="3600" b="1" u="sng" kern="0" dirty="0">
                <a:solidFill>
                  <a:srgbClr val="FF0066"/>
                </a:solidFill>
                <a:latin typeface="Times New Roman" pitchFamily="18" charset="0"/>
                <a:cs typeface="Times New Roman" pitchFamily="18" charset="0"/>
              </a:rPr>
              <a:t>3</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lang="nl-NL" sz="3600" b="1" u="sng" dirty="0">
                <a:solidFill>
                  <a:srgbClr val="FF0000"/>
                </a:solidFill>
                <a:latin typeface="Times New Roman" pitchFamily="18" charset="0"/>
                <a:ea typeface="Times New Roman" panose="02020603050405020304" pitchFamily="18" charset="0"/>
                <a:cs typeface="Times New Roman" pitchFamily="18" charset="0"/>
              </a:rPr>
              <a:t>Nêu những hiểu biết của em về các địa danh. </a:t>
            </a:r>
            <a:endParaRPr kumimoji="0" lang="en-US" sz="36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09770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style.rotation</p:attrName>
                                        </p:attrNameLst>
                                      </p:cBhvr>
                                      <p:tavLst>
                                        <p:tav tm="0">
                                          <p:val>
                                            <p:fltVal val="90"/>
                                          </p:val>
                                        </p:tav>
                                        <p:tav tm="100000">
                                          <p:val>
                                            <p:fltVal val="0"/>
                                          </p:val>
                                        </p:tav>
                                      </p:tavLst>
                                    </p:anim>
                                    <p:animEffect transition="in" filter="fade">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9128919" y="2895600"/>
            <a:ext cx="6757753" cy="4953000"/>
          </a:xfrm>
          <a:prstGeom prst="rect">
            <a:avLst/>
          </a:prstGeom>
        </p:spPr>
      </p:pic>
      <p:sp>
        <p:nvSpPr>
          <p:cNvPr id="22" name="TextBox 21"/>
          <p:cNvSpPr txBox="1"/>
          <p:nvPr/>
        </p:nvSpPr>
        <p:spPr>
          <a:xfrm>
            <a:off x="11186319" y="7977689"/>
            <a:ext cx="330090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Làng</a:t>
            </a:r>
            <a:r>
              <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Sen </a:t>
            </a: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quê</a:t>
            </a:r>
            <a:r>
              <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Bác</a:t>
            </a:r>
            <a:endPar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746919" y="3041698"/>
            <a:ext cx="8229600" cy="5078313"/>
          </a:xfrm>
          <a:prstGeom prst="rect">
            <a:avLst/>
          </a:prstGeom>
          <a:noFill/>
        </p:spPr>
        <p:txBody>
          <a:bodyPr wrap="square" rtlCol="0">
            <a:spAutoFit/>
          </a:bodyPr>
          <a:lstStyle/>
          <a:p>
            <a:pPr algn="just"/>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Làng</a:t>
            </a:r>
            <a:r>
              <a:rPr lang="en-US" sz="3600" b="1" dirty="0" smtClean="0">
                <a:solidFill>
                  <a:srgbClr val="0000FF"/>
                </a:solidFill>
                <a:latin typeface="Times New Roman" pitchFamily="18" charset="0"/>
                <a:cs typeface="Times New Roman" pitchFamily="18" charset="0"/>
              </a:rPr>
              <a:t> Sen có tên </a:t>
            </a:r>
            <a:r>
              <a:rPr lang="en-US" sz="3600" b="1" dirty="0" err="1" smtClean="0">
                <a:solidFill>
                  <a:srgbClr val="0000FF"/>
                </a:solidFill>
                <a:latin typeface="Times New Roman" pitchFamily="18" charset="0"/>
                <a:cs typeface="Times New Roman" pitchFamily="18" charset="0"/>
              </a:rPr>
              <a:t>chính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thức</a:t>
            </a:r>
            <a:r>
              <a:rPr lang="en-US" sz="3600" b="1" dirty="0" smtClean="0">
                <a:solidFill>
                  <a:srgbClr val="0000FF"/>
                </a:solidFill>
                <a:latin typeface="Times New Roman" pitchFamily="18" charset="0"/>
                <a:cs typeface="Times New Roman" pitchFamily="18" charset="0"/>
              </a:rPr>
              <a:t> là </a:t>
            </a:r>
            <a:r>
              <a:rPr lang="en-US" sz="3600" b="1" dirty="0" err="1" smtClean="0">
                <a:solidFill>
                  <a:srgbClr val="0000FF"/>
                </a:solidFill>
                <a:latin typeface="Times New Roman" pitchFamily="18" charset="0"/>
                <a:cs typeface="Times New Roman" pitchFamily="18" charset="0"/>
              </a:rPr>
              <a:t>làng</a:t>
            </a:r>
            <a:r>
              <a:rPr lang="en-US" sz="3600" b="1" dirty="0" smtClean="0">
                <a:solidFill>
                  <a:srgbClr val="0000FF"/>
                </a:solidFill>
                <a:latin typeface="Times New Roman" pitchFamily="18" charset="0"/>
                <a:cs typeface="Times New Roman" pitchFamily="18" charset="0"/>
              </a:rPr>
              <a:t> Kim </a:t>
            </a:r>
            <a:r>
              <a:rPr lang="en-US" sz="3600" b="1" dirty="0" err="1" smtClean="0">
                <a:solidFill>
                  <a:srgbClr val="0000FF"/>
                </a:solidFill>
                <a:latin typeface="Times New Roman" pitchFamily="18" charset="0"/>
                <a:cs typeface="Times New Roman" pitchFamily="18" charset="0"/>
              </a:rPr>
              <a:t>Liên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thuộc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xã</a:t>
            </a:r>
            <a:r>
              <a:rPr lang="en-US" sz="3600" b="1" dirty="0" smtClean="0">
                <a:solidFill>
                  <a:srgbClr val="0000FF"/>
                </a:solidFill>
                <a:latin typeface="Times New Roman" pitchFamily="18" charset="0"/>
                <a:cs typeface="Times New Roman" pitchFamily="18" charset="0"/>
              </a:rPr>
              <a:t> Kim </a:t>
            </a:r>
            <a:r>
              <a:rPr lang="en-US" sz="3600" b="1" dirty="0" err="1" smtClean="0">
                <a:solidFill>
                  <a:srgbClr val="0000FF"/>
                </a:solidFill>
                <a:latin typeface="Times New Roman" pitchFamily="18" charset="0"/>
                <a:cs typeface="Times New Roman" pitchFamily="18" charset="0"/>
              </a:rPr>
              <a:t>Liên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huyện</a:t>
            </a:r>
            <a:r>
              <a:rPr lang="en-US" sz="3600" b="1" dirty="0" smtClean="0">
                <a:solidFill>
                  <a:srgbClr val="0000FF"/>
                </a:solidFill>
                <a:latin typeface="Times New Roman" pitchFamily="18" charset="0"/>
                <a:cs typeface="Times New Roman" pitchFamily="18" charset="0"/>
              </a:rPr>
              <a:t> Nam Đàn, </a:t>
            </a:r>
            <a:r>
              <a:rPr lang="en-US" sz="3600" b="1" dirty="0" err="1" smtClean="0">
                <a:solidFill>
                  <a:srgbClr val="0000FF"/>
                </a:solidFill>
                <a:latin typeface="Times New Roman" pitchFamily="18" charset="0"/>
                <a:cs typeface="Times New Roman" pitchFamily="18" charset="0"/>
              </a:rPr>
              <a:t>tỉnh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Nghệ</a:t>
            </a:r>
            <a:r>
              <a:rPr lang="en-US" sz="3600" b="1" dirty="0" smtClean="0">
                <a:solidFill>
                  <a:srgbClr val="0000FF"/>
                </a:solidFill>
                <a:latin typeface="Times New Roman" pitchFamily="18" charset="0"/>
                <a:cs typeface="Times New Roman" pitchFamily="18" charset="0"/>
              </a:rPr>
              <a:t> An, là </a:t>
            </a:r>
            <a:r>
              <a:rPr lang="en-US" sz="3600" b="1" dirty="0" err="1" smtClean="0">
                <a:solidFill>
                  <a:srgbClr val="0000FF"/>
                </a:solidFill>
                <a:latin typeface="Times New Roman" pitchFamily="18" charset="0"/>
                <a:cs typeface="Times New Roman" pitchFamily="18" charset="0"/>
              </a:rPr>
              <a:t>quê</a:t>
            </a:r>
            <a:r>
              <a:rPr lang="en-US" sz="3600" b="1" dirty="0" smtClean="0">
                <a:solidFill>
                  <a:srgbClr val="0000FF"/>
                </a:solidFill>
                <a:latin typeface="Times New Roman" pitchFamily="18" charset="0"/>
                <a:cs typeface="Times New Roman" pitchFamily="18" charset="0"/>
              </a:rPr>
              <a:t> cha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Bác</a:t>
            </a:r>
            <a:r>
              <a:rPr lang="en-US" sz="3600" b="1" dirty="0" smtClean="0">
                <a:solidFill>
                  <a:srgbClr val="0000FF"/>
                </a:solidFill>
                <a:latin typeface="Times New Roman" pitchFamily="18" charset="0"/>
                <a:cs typeface="Times New Roman" pitchFamily="18" charset="0"/>
              </a:rPr>
              <a:t>. Nơi </a:t>
            </a:r>
            <a:r>
              <a:rPr lang="en-US" sz="3600" b="1" dirty="0" err="1" smtClean="0">
                <a:solidFill>
                  <a:srgbClr val="0000FF"/>
                </a:solidFill>
                <a:latin typeface="Times New Roman" pitchFamily="18" charset="0"/>
                <a:cs typeface="Times New Roman" pitchFamily="18" charset="0"/>
              </a:rPr>
              <a:t>đây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nổi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bật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với</a:t>
            </a:r>
            <a:r>
              <a:rPr lang="en-US" sz="3600" b="1" dirty="0" smtClean="0">
                <a:solidFill>
                  <a:srgbClr val="0000FF"/>
                </a:solidFill>
                <a:latin typeface="Times New Roman" pitchFamily="18" charset="0"/>
                <a:cs typeface="Times New Roman" pitchFamily="18" charset="0"/>
              </a:rPr>
              <a:t> những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sen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sen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dày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đặc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trở</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thành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dạng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cảnh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quan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đặc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biệt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với</a:t>
            </a:r>
            <a:r>
              <a:rPr lang="en-US" sz="3600" b="1" dirty="0" smtClean="0">
                <a:solidFill>
                  <a:srgbClr val="0000FF"/>
                </a:solidFill>
                <a:latin typeface="Times New Roman" pitchFamily="18" charset="0"/>
                <a:cs typeface="Times New Roman" pitchFamily="18" charset="0"/>
              </a:rPr>
              <a:t> những </a:t>
            </a:r>
            <a:r>
              <a:rPr lang="en-US" sz="3600" b="1" dirty="0" err="1" smtClean="0">
                <a:solidFill>
                  <a:srgbClr val="0000FF"/>
                </a:solidFill>
                <a:latin typeface="Times New Roman" pitchFamily="18" charset="0"/>
                <a:cs typeface="Times New Roman" pitchFamily="18" charset="0"/>
              </a:rPr>
              <a:t>bông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sen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hồng</a:t>
            </a:r>
            <a:r>
              <a:rPr lang="en-US" sz="3600" b="1" dirty="0" smtClean="0">
                <a:solidFill>
                  <a:srgbClr val="0000FF"/>
                </a:solidFill>
                <a:latin typeface="Times New Roman" pitchFamily="18" charset="0"/>
                <a:cs typeface="Times New Roman" pitchFamily="18" charset="0"/>
              </a:rPr>
              <a:t> bung </a:t>
            </a:r>
            <a:r>
              <a:rPr lang="en-US" sz="3600" b="1" dirty="0" err="1" smtClean="0">
                <a:solidFill>
                  <a:srgbClr val="0000FF"/>
                </a:solidFill>
                <a:latin typeface="Times New Roman" pitchFamily="18" charset="0"/>
                <a:cs typeface="Times New Roman" pitchFamily="18" charset="0"/>
              </a:rPr>
              <a:t>nở</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khi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vào</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mùa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tỏa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hương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thoang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thoảng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cả</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vùng</a:t>
            </a:r>
            <a:r>
              <a:rPr lang="en-US" sz="3600" b="1" dirty="0" smtClean="0">
                <a:solidFill>
                  <a:srgbClr val="0000FF"/>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L</a:t>
            </a:r>
            <a:r>
              <a:rPr lang="nl-NL" sz="3600" b="1" dirty="0" smtClean="0">
                <a:solidFill>
                  <a:srgbClr val="0000FF"/>
                </a:solidFill>
                <a:latin typeface="Times New Roman" pitchFamily="18" charset="0"/>
                <a:ea typeface="Times New Roman" panose="02020603050405020304" pitchFamily="18" charset="0"/>
                <a:cs typeface="Times New Roman" pitchFamily="18" charset="0"/>
              </a:rPr>
              <a:t>à </a:t>
            </a:r>
            <a:r>
              <a:rPr lang="nl-NL" sz="3600" b="1" dirty="0">
                <a:solidFill>
                  <a:srgbClr val="0000FF"/>
                </a:solidFill>
                <a:latin typeface="Times New Roman" pitchFamily="18" charset="0"/>
                <a:ea typeface="Times New Roman" panose="02020603050405020304" pitchFamily="18" charset="0"/>
                <a:cs typeface="Times New Roman" pitchFamily="18" charset="0"/>
              </a:rPr>
              <a:t>di tích lịch sử, điểm du lịch, tham quan nổi </a:t>
            </a:r>
            <a:r>
              <a:rPr lang="nl-NL" sz="3600" b="1" dirty="0" smtClean="0">
                <a:solidFill>
                  <a:srgbClr val="0000FF"/>
                </a:solidFill>
                <a:latin typeface="Times New Roman" pitchFamily="18" charset="0"/>
                <a:ea typeface="Times New Roman" panose="02020603050405020304" pitchFamily="18" charset="0"/>
                <a:cs typeface="Times New Roman" pitchFamily="18" charset="0"/>
              </a:rPr>
              <a:t>tiếng.</a:t>
            </a:r>
            <a:endParaRPr lang="en-US" sz="3600" b="1" dirty="0">
              <a:solidFill>
                <a:srgbClr val="0000FF"/>
              </a:solidFill>
              <a:latin typeface="Times New Roman" pitchFamily="18" charset="0"/>
              <a:cs typeface="Times New Roman" pitchFamily="18" charset="0"/>
            </a:endParaRPr>
          </a:p>
        </p:txBody>
      </p:sp>
      <p:grpSp>
        <p:nvGrpSpPr>
          <p:cNvPr id="16" name="Group 15"/>
          <p:cNvGrpSpPr/>
          <p:nvPr/>
        </p:nvGrpSpPr>
        <p:grpSpPr>
          <a:xfrm>
            <a:off x="3794919" y="24825"/>
            <a:ext cx="8001000" cy="1575375"/>
            <a:chOff x="3750611" y="-44774"/>
            <a:chExt cx="8001000" cy="1575375"/>
          </a:xfrm>
        </p:grpSpPr>
        <p:grpSp>
          <p:nvGrpSpPr>
            <p:cNvPr id="17" name="Group 16"/>
            <p:cNvGrpSpPr/>
            <p:nvPr/>
          </p:nvGrpSpPr>
          <p:grpSpPr>
            <a:xfrm>
              <a:off x="4617134" y="-44774"/>
              <a:ext cx="6255239" cy="1101394"/>
              <a:chOff x="4539228" y="16185"/>
              <a:chExt cx="6149694" cy="1101394"/>
            </a:xfrm>
          </p:grpSpPr>
          <p:sp>
            <p:nvSpPr>
              <p:cNvPr id="20" name="TextBox 19"/>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1" name="TextBox 20"/>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8"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4" name="Rectangle 23"/>
          <p:cNvSpPr/>
          <p:nvPr/>
        </p:nvSpPr>
        <p:spPr>
          <a:xfrm>
            <a:off x="1205318" y="1808400"/>
            <a:ext cx="9575955" cy="646331"/>
          </a:xfrm>
          <a:prstGeom prst="rect">
            <a:avLst/>
          </a:prstGeom>
        </p:spPr>
        <p:txBody>
          <a:bodyPr wrap="square">
            <a:spAutoFit/>
          </a:bodyPr>
          <a:lstStyle/>
          <a:p>
            <a:pPr lvl="0" defTabSz="914400" eaLnBrk="0" fontAlgn="base" hangingPunct="0">
              <a:spcBef>
                <a:spcPct val="0"/>
              </a:spcBef>
              <a:spcAft>
                <a:spcPct val="0"/>
              </a:spcAft>
              <a:defRPr/>
            </a:pPr>
            <a:r>
              <a:rPr lang="en-US" sz="3600" b="1" u="sng" kern="0" dirty="0">
                <a:solidFill>
                  <a:srgbClr val="FF0066"/>
                </a:solidFill>
                <a:latin typeface="Times New Roman" pitchFamily="18" charset="0"/>
                <a:cs typeface="Times New Roman" pitchFamily="18" charset="0"/>
              </a:rPr>
              <a:t>3</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lang="nl-NL" sz="3600" b="1" u="sng" dirty="0">
                <a:solidFill>
                  <a:srgbClr val="FF0000"/>
                </a:solidFill>
                <a:latin typeface="Times New Roman" pitchFamily="18" charset="0"/>
                <a:ea typeface="Times New Roman" panose="02020603050405020304" pitchFamily="18" charset="0"/>
                <a:cs typeface="Times New Roman" pitchFamily="18" charset="0"/>
              </a:rPr>
              <a:t>Nêu những hiểu biết của em về các địa danh. </a:t>
            </a:r>
            <a:endParaRPr kumimoji="0" lang="en-US" sz="36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236373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04119" y="1770300"/>
            <a:ext cx="9848335" cy="707886"/>
          </a:xfrm>
          <a:prstGeom prst="rect">
            <a:avLst/>
          </a:prstGeom>
        </p:spPr>
        <p:txBody>
          <a:bodyPr wrap="square">
            <a:spAutoFit/>
          </a:bodyPr>
          <a:lstStyle/>
          <a:p>
            <a:pPr lvl="0" defTabSz="914400" eaLnBrk="0" fontAlgn="base" hangingPunct="0">
              <a:spcBef>
                <a:spcPct val="0"/>
              </a:spcBef>
              <a:spcAft>
                <a:spcPct val="0"/>
              </a:spcAft>
              <a:defRPr/>
            </a:pPr>
            <a:r>
              <a:rPr kumimoji="0" lang="en-US" sz="3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rPr>
              <a:t>4. </a:t>
            </a:r>
            <a:r>
              <a:rPr lang="nl-NL" sz="4000" b="1" dirty="0">
                <a:solidFill>
                  <a:srgbClr val="FF0000"/>
                </a:solidFill>
                <a:latin typeface="Times New Roman" pitchFamily="18" charset="0"/>
                <a:ea typeface="Times New Roman" panose="02020603050405020304" pitchFamily="18" charset="0"/>
                <a:cs typeface="Times New Roman" pitchFamily="18" charset="0"/>
              </a:rPr>
              <a:t>Thực hiện tư thế nghiêm khi chào cờ.</a:t>
            </a:r>
            <a:endParaRPr kumimoji="0" lang="en-US" sz="3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sp>
        <p:nvSpPr>
          <p:cNvPr id="17" name="TextBox 16"/>
          <p:cNvSpPr txBox="1"/>
          <p:nvPr/>
        </p:nvSpPr>
        <p:spPr>
          <a:xfrm>
            <a:off x="990396" y="2996148"/>
            <a:ext cx="8595723" cy="3785652"/>
          </a:xfrm>
          <a:prstGeom prst="rect">
            <a:avLst/>
          </a:prstGeom>
          <a:noFill/>
        </p:spPr>
        <p:txBody>
          <a:bodyPr wrap="square" rtlCol="0">
            <a:spAutoFit/>
          </a:bodyPr>
          <a:lstStyle/>
          <a:p>
            <a:pPr marL="742950" indent="-742950" algn="just">
              <a:buAutoNum type="alphaLcPeriod"/>
            </a:pPr>
            <a:r>
              <a:rPr lang="en-US" sz="4000" b="1" dirty="0" err="1" smtClean="0">
                <a:solidFill>
                  <a:srgbClr val="0000FF"/>
                </a:solidFill>
                <a:latin typeface="Times New Roman" pitchFamily="18" charset="0"/>
                <a:cs typeface="Times New Roman" pitchFamily="18" charset="0"/>
              </a:rPr>
              <a:t>Bỏ</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mũ</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nón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xuống</a:t>
            </a:r>
            <a:r>
              <a:rPr lang="en-US" sz="4000" b="1" dirty="0" smtClean="0">
                <a:solidFill>
                  <a:srgbClr val="0000FF"/>
                </a:solidFill>
                <a:latin typeface="Times New Roman" pitchFamily="18" charset="0"/>
                <a:cs typeface="Times New Roman" pitchFamily="18" charset="0"/>
              </a:rPr>
              <a:t>.</a:t>
            </a:r>
          </a:p>
          <a:p>
            <a:pPr marL="742950" indent="-742950" algn="just">
              <a:buAutoNum type="alphaLcPeriod"/>
            </a:pPr>
            <a:r>
              <a:rPr lang="en-US" sz="4000" b="1" dirty="0" smtClean="0">
                <a:solidFill>
                  <a:srgbClr val="0000FF"/>
                </a:solidFill>
                <a:latin typeface="Times New Roman" pitchFamily="18" charset="0"/>
                <a:cs typeface="Times New Roman" pitchFamily="18" charset="0"/>
              </a:rPr>
              <a:t>Chỉnh </a:t>
            </a:r>
            <a:r>
              <a:rPr lang="en-US" sz="4000" b="1" dirty="0" err="1" smtClean="0">
                <a:solidFill>
                  <a:srgbClr val="0000FF"/>
                </a:solidFill>
                <a:latin typeface="Times New Roman" pitchFamily="18" charset="0"/>
                <a:cs typeface="Times New Roman" pitchFamily="18" charset="0"/>
              </a:rPr>
              <a:t>đốn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trang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phục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gọn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gàng</a:t>
            </a:r>
            <a:r>
              <a:rPr lang="en-US" sz="4000" b="1" dirty="0" smtClean="0">
                <a:solidFill>
                  <a:srgbClr val="0000FF"/>
                </a:solidFill>
                <a:latin typeface="Times New Roman" pitchFamily="18" charset="0"/>
                <a:cs typeface="Times New Roman" pitchFamily="18" charset="0"/>
              </a:rPr>
              <a:t>.</a:t>
            </a:r>
          </a:p>
          <a:p>
            <a:pPr marL="742950" indent="-742950" algn="just">
              <a:buAutoNum type="alphaLcPeriod"/>
            </a:pPr>
            <a:r>
              <a:rPr lang="en-US" sz="4000" b="1" dirty="0" smtClean="0">
                <a:solidFill>
                  <a:srgbClr val="0000FF"/>
                </a:solidFill>
                <a:latin typeface="Times New Roman" pitchFamily="18" charset="0"/>
                <a:cs typeface="Times New Roman" pitchFamily="18" charset="0"/>
              </a:rPr>
              <a:t>Tư </a:t>
            </a:r>
            <a:r>
              <a:rPr lang="en-US" sz="4000" b="1" dirty="0" err="1" smtClean="0">
                <a:solidFill>
                  <a:srgbClr val="0000FF"/>
                </a:solidFill>
                <a:latin typeface="Times New Roman" pitchFamily="18" charset="0"/>
                <a:cs typeface="Times New Roman" pitchFamily="18" charset="0"/>
              </a:rPr>
              <a:t>thế</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nghiêm</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trang</a:t>
            </a:r>
            <a:r>
              <a:rPr lang="en-US" sz="4000" b="1" dirty="0" smtClean="0">
                <a:solidFill>
                  <a:srgbClr val="0000FF"/>
                </a:solidFill>
                <a:latin typeface="Times New Roman" pitchFamily="18" charset="0"/>
                <a:cs typeface="Times New Roman" pitchFamily="18" charset="0"/>
              </a:rPr>
              <a:t>, hai </a:t>
            </a:r>
            <a:r>
              <a:rPr lang="en-US" sz="4000" b="1" dirty="0" err="1" smtClean="0">
                <a:solidFill>
                  <a:srgbClr val="0000FF"/>
                </a:solidFill>
                <a:latin typeface="Times New Roman" pitchFamily="18" charset="0"/>
                <a:cs typeface="Times New Roman" pitchFamily="18" charset="0"/>
              </a:rPr>
              <a:t>tay</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nắm</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hờ</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mắt</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hướng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về</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phía</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Quốc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kì</a:t>
            </a:r>
            <a:r>
              <a:rPr lang="en-US" sz="4000" b="1" dirty="0" smtClean="0">
                <a:solidFill>
                  <a:srgbClr val="0000FF"/>
                </a:solidFill>
                <a:latin typeface="Times New Roman" pitchFamily="18" charset="0"/>
                <a:cs typeface="Times New Roman" pitchFamily="18" charset="0"/>
              </a:rPr>
              <a:t>.</a:t>
            </a:r>
          </a:p>
          <a:p>
            <a:pPr marL="742950" indent="-742950" algn="just">
              <a:buAutoNum type="alphaLcPeriod"/>
            </a:pPr>
            <a:r>
              <a:rPr lang="en-US" sz="4000" b="1" dirty="0" err="1" smtClean="0">
                <a:solidFill>
                  <a:srgbClr val="0000FF"/>
                </a:solidFill>
                <a:latin typeface="Times New Roman" pitchFamily="18" charset="0"/>
                <a:cs typeface="Times New Roman" pitchFamily="18" charset="0"/>
              </a:rPr>
              <a:t>Thực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hiện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động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tác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chào</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theo</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nghi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thức</a:t>
            </a:r>
            <a:r>
              <a:rPr lang="en-US" sz="4000" b="1" dirty="0" smtClean="0">
                <a:solidFill>
                  <a:srgbClr val="0000FF"/>
                </a:solidFill>
                <a:latin typeface="Times New Roman" pitchFamily="18" charset="0"/>
                <a:cs typeface="Times New Roman" pitchFamily="18" charset="0"/>
              </a:rPr>
              <a:t>.</a:t>
            </a:r>
            <a:endParaRPr lang="en-US" sz="4000" b="1" dirty="0">
              <a:solidFill>
                <a:srgbClr val="0000FF"/>
              </a:solidFill>
              <a:latin typeface="Times New Roman" pitchFamily="18" charset="0"/>
              <a:cs typeface="Times New Roman" pitchFamily="18" charset="0"/>
            </a:endParaRPr>
          </a:p>
        </p:txBody>
      </p:sp>
      <p:pic>
        <p:nvPicPr>
          <p:cNvPr id="18" name="Picture 2" descr="https://baivan.net/sites/default/files/styles/giua_bai/public/d/m/Y/screenshot_25_5.png?itok=LDK-1aq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4719" y="2246515"/>
            <a:ext cx="5844904" cy="29168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0119519" y="5139879"/>
            <a:ext cx="5707381" cy="3555062"/>
          </a:xfrm>
          <a:prstGeom prst="rect">
            <a:avLst/>
          </a:prstGeom>
        </p:spPr>
      </p:pic>
      <p:grpSp>
        <p:nvGrpSpPr>
          <p:cNvPr id="16" name="Group 15"/>
          <p:cNvGrpSpPr/>
          <p:nvPr/>
        </p:nvGrpSpPr>
        <p:grpSpPr>
          <a:xfrm>
            <a:off x="3794919" y="24825"/>
            <a:ext cx="8001000" cy="1575375"/>
            <a:chOff x="3750611" y="-44774"/>
            <a:chExt cx="8001000" cy="1575375"/>
          </a:xfrm>
        </p:grpSpPr>
        <p:grpSp>
          <p:nvGrpSpPr>
            <p:cNvPr id="19" name="Group 18"/>
            <p:cNvGrpSpPr/>
            <p:nvPr/>
          </p:nvGrpSpPr>
          <p:grpSpPr>
            <a:xfrm>
              <a:off x="4617134" y="-44774"/>
              <a:ext cx="6255239" cy="1101394"/>
              <a:chOff x="4539228" y="16185"/>
              <a:chExt cx="6149694" cy="1101394"/>
            </a:xfrm>
          </p:grpSpPr>
          <p:sp>
            <p:nvSpPr>
              <p:cNvPr id="21" name="TextBox 2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20"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583188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Hương Tươi Đẹp - Nhạc Thiếu Nhi H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609600"/>
            <a:ext cx="15163800" cy="7543800"/>
          </a:xfrm>
          <a:prstGeom prst="rect">
            <a:avLst/>
          </a:prstGeom>
        </p:spPr>
      </p:pic>
    </p:spTree>
    <p:extLst>
      <p:ext uri="{BB962C8B-B14F-4D97-AF65-F5344CB8AC3E}">
        <p14:creationId xmlns:p14="http://schemas.microsoft.com/office/powerpoint/2010/main" val="25894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794919" y="24825"/>
            <a:ext cx="8001000" cy="1575375"/>
            <a:chOff x="3750611" y="-44774"/>
            <a:chExt cx="8001000" cy="1575375"/>
          </a:xfrm>
        </p:grpSpPr>
        <p:grpSp>
          <p:nvGrpSpPr>
            <p:cNvPr id="9" name="Group 8"/>
            <p:cNvGrpSpPr/>
            <p:nvPr/>
          </p:nvGrpSpPr>
          <p:grpSpPr>
            <a:xfrm>
              <a:off x="4617134" y="-44774"/>
              <a:ext cx="6255239" cy="1101394"/>
              <a:chOff x="4539228" y="16185"/>
              <a:chExt cx="6149694" cy="1101394"/>
            </a:xfrm>
          </p:grpSpPr>
          <p:sp>
            <p:nvSpPr>
              <p:cNvPr id="11" name="TextBox 1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12" name="TextBox 1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8"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14" name="Rectangle 13"/>
          <p:cNvSpPr/>
          <p:nvPr/>
        </p:nvSpPr>
        <p:spPr>
          <a:xfrm>
            <a:off x="1194851" y="1856045"/>
            <a:ext cx="5047735" cy="646331"/>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1.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Xử</a:t>
            </a:r>
            <a:r>
              <a:rPr kumimoji="0" lang="en-US" sz="36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6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lý</a:t>
            </a:r>
            <a:r>
              <a:rPr kumimoji="0" lang="en-US" sz="36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tính </a:t>
            </a:r>
            <a:r>
              <a:rPr kumimoji="0" lang="en-US" sz="36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huống</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a:t>
            </a:r>
          </a:p>
        </p:txBody>
      </p:sp>
      <p:sp>
        <p:nvSpPr>
          <p:cNvPr id="17" name="Text Box 14"/>
          <p:cNvSpPr txBox="1">
            <a:spLocks noChangeArrowheads="1"/>
          </p:cNvSpPr>
          <p:nvPr/>
        </p:nvSpPr>
        <p:spPr bwMode="auto">
          <a:xfrm>
            <a:off x="1003009" y="5290805"/>
            <a:ext cx="14146094"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i="1" u="none" strike="noStrike" kern="0" cap="none" spc="0" normalizeH="0" baseline="0" noProof="0" dirty="0" smtClean="0">
                <a:ln>
                  <a:noFill/>
                </a:ln>
                <a:solidFill>
                  <a:srgbClr val="FF0000"/>
                </a:solidFill>
                <a:uLnTx/>
                <a:uFillTx/>
                <a:latin typeface="Times New Roman" pitchFamily="18" charset="0"/>
                <a:cs typeface="Times New Roman" pitchFamily="18" charset="0"/>
              </a:rPr>
              <a:t>Tình</a:t>
            </a:r>
            <a:r>
              <a:rPr kumimoji="0" lang="en-US" sz="3600" b="1" i="1"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1" u="none" strike="noStrike" kern="0" cap="none" spc="0" normalizeH="0" noProof="0" dirty="0" err="1" smtClean="0">
                <a:ln>
                  <a:noFill/>
                </a:ln>
                <a:solidFill>
                  <a:srgbClr val="FF0000"/>
                </a:solidFill>
                <a:uLnTx/>
                <a:uFillTx/>
                <a:latin typeface="Times New Roman" pitchFamily="18" charset="0"/>
                <a:cs typeface="Times New Roman" pitchFamily="18" charset="0"/>
              </a:rPr>
              <a:t>huống</a:t>
            </a:r>
            <a:r>
              <a:rPr kumimoji="0" lang="en-US" sz="3600" b="1" i="1" u="none" strike="noStrike" kern="0" cap="none" spc="0" normalizeH="0" noProof="0" dirty="0" smtClean="0">
                <a:ln>
                  <a:noFill/>
                </a:ln>
                <a:solidFill>
                  <a:srgbClr val="FF0000"/>
                </a:solidFill>
                <a:uLnTx/>
                <a:uFillTx/>
                <a:latin typeface="Times New Roman" pitchFamily="18" charset="0"/>
                <a:cs typeface="Times New Roman" pitchFamily="18" charset="0"/>
              </a:rPr>
              <a:t> 2: </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Trong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buổi</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giao</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lưu</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với</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các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nghệ</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sĩ</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đờn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ac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tài</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tử</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do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trường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tổ</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chức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Minh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đã</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không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tập</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trung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tham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gia</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mà</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còn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rủ</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Đức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đọc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truyện</a:t>
            </a:r>
            <a:r>
              <a:rPr lang="en-US" sz="3600" b="1" kern="0" dirty="0" smtClean="0">
                <a:solidFill>
                  <a:srgbClr val="FF0000"/>
                </a:solidFill>
                <a:latin typeface="Times New Roman" pitchFamily="18" charset="0"/>
                <a:cs typeface="Times New Roman" pitchFamily="18" charset="0"/>
              </a:rPr>
              <a:t>.</a:t>
            </a:r>
          </a:p>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Nếu</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là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Đức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em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sẽ</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làm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gì</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a:t>
            </a:r>
            <a:endPar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endParaRPr>
          </a:p>
        </p:txBody>
      </p:sp>
      <p:sp>
        <p:nvSpPr>
          <p:cNvPr id="18" name="Text Box 14"/>
          <p:cNvSpPr txBox="1">
            <a:spLocks noChangeArrowheads="1"/>
          </p:cNvSpPr>
          <p:nvPr/>
        </p:nvSpPr>
        <p:spPr bwMode="auto">
          <a:xfrm>
            <a:off x="1003009" y="2984614"/>
            <a:ext cx="141460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i="1" u="none" strike="noStrike" kern="0" cap="none" spc="0" normalizeH="0" baseline="0" noProof="0" dirty="0" smtClean="0">
                <a:ln>
                  <a:noFill/>
                </a:ln>
                <a:solidFill>
                  <a:srgbClr val="FF0000"/>
                </a:solidFill>
                <a:uLnTx/>
                <a:uFillTx/>
                <a:latin typeface="Times New Roman" pitchFamily="18" charset="0"/>
                <a:cs typeface="Times New Roman" pitchFamily="18" charset="0"/>
              </a:rPr>
              <a:t>Tình</a:t>
            </a:r>
            <a:r>
              <a:rPr kumimoji="0" lang="en-US" sz="3600" b="1" i="1"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1" u="none" strike="noStrike" kern="0" cap="none" spc="0" normalizeH="0" noProof="0" dirty="0" err="1" smtClean="0">
                <a:ln>
                  <a:noFill/>
                </a:ln>
                <a:solidFill>
                  <a:srgbClr val="FF0000"/>
                </a:solidFill>
                <a:uLnTx/>
                <a:uFillTx/>
                <a:latin typeface="Times New Roman" pitchFamily="18" charset="0"/>
                <a:cs typeface="Times New Roman" pitchFamily="18" charset="0"/>
              </a:rPr>
              <a:t>huống</a:t>
            </a:r>
            <a:r>
              <a:rPr kumimoji="0" lang="en-US" sz="3600" b="1" i="1" u="none" strike="noStrike" kern="0" cap="none" spc="0" normalizeH="0" noProof="0" dirty="0" smtClean="0">
                <a:ln>
                  <a:noFill/>
                </a:ln>
                <a:solidFill>
                  <a:srgbClr val="FF0000"/>
                </a:solidFill>
                <a:uLnTx/>
                <a:uFillTx/>
                <a:latin typeface="Times New Roman" pitchFamily="18" charset="0"/>
                <a:cs typeface="Times New Roman" pitchFamily="18" charset="0"/>
              </a:rPr>
              <a:t> 1: </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Nam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rủ</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Lan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cùng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tham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gia</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dọn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vệ</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sinh</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khu</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phố</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vào</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sáng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Chủ</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nhật</a:t>
            </a:r>
            <a:r>
              <a:rPr lang="en-US" sz="3600" b="1" kern="0" dirty="0" smtClean="0">
                <a:solidFill>
                  <a:srgbClr val="FF0000"/>
                </a:solidFill>
                <a:latin typeface="Times New Roman" pitchFamily="18" charset="0"/>
                <a:cs typeface="Times New Roman" pitchFamily="18" charset="0"/>
              </a:rPr>
              <a:t>. Lan </a:t>
            </a:r>
            <a:r>
              <a:rPr lang="en-US" sz="3600" b="1" kern="0" dirty="0" err="1" smtClean="0">
                <a:solidFill>
                  <a:srgbClr val="FF0000"/>
                </a:solidFill>
                <a:latin typeface="Times New Roman" pitchFamily="18" charset="0"/>
                <a:cs typeface="Times New Roman" pitchFamily="18" charset="0"/>
              </a:rPr>
              <a:t>sợ</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nắng</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nên</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từ</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chối</a:t>
            </a:r>
            <a:r>
              <a:rPr lang="en-US" sz="3600" b="1" kern="0" dirty="0" smtClean="0">
                <a:solidFill>
                  <a:srgbClr val="FF0000"/>
                </a:solidFill>
                <a:latin typeface="Times New Roman" pitchFamily="18" charset="0"/>
                <a:cs typeface="Times New Roman" pitchFamily="18" charset="0"/>
              </a:rPr>
              <a:t>.</a:t>
            </a:r>
          </a:p>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Nếu</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là Nam,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em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sẽ</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làm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gì</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a:t>
            </a:r>
            <a:endPar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623219" y="1827434"/>
            <a:ext cx="43434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1.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Xử</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lý</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tính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huống</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a:t>
            </a:r>
          </a:p>
        </p:txBody>
      </p:sp>
      <p:sp>
        <p:nvSpPr>
          <p:cNvPr id="17" name="Text Box 14"/>
          <p:cNvSpPr txBox="1">
            <a:spLocks noChangeArrowheads="1"/>
          </p:cNvSpPr>
          <p:nvPr/>
        </p:nvSpPr>
        <p:spPr bwMode="auto">
          <a:xfrm>
            <a:off x="645035" y="5290805"/>
            <a:ext cx="14884684" cy="27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defTabSz="914400" eaLnBrk="1" fontAlgn="base" hangingPunct="1">
              <a:lnSpc>
                <a:spcPct val="120000"/>
              </a:lnSpc>
              <a:spcAft>
                <a:spcPct val="0"/>
              </a:spcAft>
              <a:defRPr/>
            </a:pPr>
            <a:r>
              <a:rPr lang="nl-NL" sz="3200" dirty="0" smtClean="0">
                <a:solidFill>
                  <a:prstClr val="black"/>
                </a:solidFill>
                <a:latin typeface="Times New Roman" pitchFamily="18" charset="0"/>
                <a:cs typeface="Times New Roman" pitchFamily="18" charset="0"/>
              </a:rPr>
              <a:t>      </a:t>
            </a:r>
            <a:r>
              <a:rPr lang="nl-NL" sz="3600" b="1" dirty="0">
                <a:solidFill>
                  <a:srgbClr val="0000FF"/>
                </a:solidFill>
                <a:latin typeface="Times New Roman" pitchFamily="18" charset="0"/>
                <a:cs typeface="Times New Roman" pitchFamily="18" charset="0"/>
              </a:rPr>
              <a:t>Nếu là Nam em sẽ nói với Lan rằng: việc tham gia dọn vệ sinh sẽ làm khu phố mình trở nên sạch đẹp hơn, đây là việc làm dù rất nhỏ những cũng thể hiện tình yêu quê hương, Tổ quốc. Bạn có thể mặc áo chống nắng, đội mũ để tham gia. </a:t>
            </a:r>
            <a:endParaRPr kumimoji="0" lang="en-US" sz="3600" b="1" i="0" u="none" strike="noStrike" kern="0" cap="none" spc="0" normalizeH="0" baseline="0" noProof="0" dirty="0" smtClean="0">
              <a:ln>
                <a:noFill/>
              </a:ln>
              <a:solidFill>
                <a:srgbClr val="0000FF"/>
              </a:solidFill>
              <a:uLnTx/>
              <a:uFillTx/>
              <a:latin typeface="Times New Roman" pitchFamily="18" charset="0"/>
              <a:cs typeface="Times New Roman" pitchFamily="18" charset="0"/>
            </a:endParaRPr>
          </a:p>
        </p:txBody>
      </p:sp>
      <p:sp>
        <p:nvSpPr>
          <p:cNvPr id="18" name="Text Box 14"/>
          <p:cNvSpPr txBox="1">
            <a:spLocks noChangeArrowheads="1"/>
          </p:cNvSpPr>
          <p:nvPr/>
        </p:nvSpPr>
        <p:spPr bwMode="auto">
          <a:xfrm>
            <a:off x="1280319" y="2743200"/>
            <a:ext cx="14146094" cy="207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20000"/>
              </a:lnSpc>
              <a:spcBef>
                <a:spcPts val="0"/>
              </a:spcBef>
              <a:spcAft>
                <a:spcPct val="0"/>
              </a:spcAft>
              <a:buClrTx/>
              <a:buSzTx/>
              <a:buFontTx/>
              <a:buNone/>
              <a:tabLst/>
              <a:defRPr/>
            </a:pPr>
            <a:r>
              <a:rPr kumimoji="0" lang="en-US" sz="3600" b="1" i="1" u="none" strike="noStrike" kern="0" cap="none" spc="0" normalizeH="0" baseline="0" noProof="0" smtClean="0">
                <a:ln>
                  <a:noFill/>
                </a:ln>
                <a:solidFill>
                  <a:srgbClr val="FF0000"/>
                </a:solidFill>
                <a:uLnTx/>
                <a:uFillTx/>
                <a:latin typeface="Times New Roman" pitchFamily="18" charset="0"/>
                <a:cs typeface="Times New Roman" pitchFamily="18" charset="0"/>
              </a:rPr>
              <a:t>     Tình </a:t>
            </a:r>
            <a:r>
              <a:rPr kumimoji="0" lang="en-US" sz="3600" b="1" i="1" u="none" strike="noStrike" kern="0" cap="none" spc="0" normalizeH="0" baseline="0" noProof="0" dirty="0" err="1" smtClean="0">
                <a:ln>
                  <a:noFill/>
                </a:ln>
                <a:solidFill>
                  <a:srgbClr val="FF0000"/>
                </a:solidFill>
                <a:uLnTx/>
                <a:uFillTx/>
                <a:latin typeface="Times New Roman" pitchFamily="18" charset="0"/>
                <a:cs typeface="Times New Roman" pitchFamily="18" charset="0"/>
              </a:rPr>
              <a:t>huống</a:t>
            </a:r>
            <a:r>
              <a:rPr kumimoji="0" lang="en-US" sz="3600" b="1" i="1" u="none" strike="noStrike" kern="0" cap="none" spc="0" normalizeH="0" baseline="0" noProof="0" dirty="0" smtClean="0">
                <a:ln>
                  <a:noFill/>
                </a:ln>
                <a:solidFill>
                  <a:srgbClr val="FF0000"/>
                </a:solidFill>
                <a:uLnTx/>
                <a:uFillTx/>
                <a:latin typeface="Times New Roman" pitchFamily="18" charset="0"/>
                <a:cs typeface="Times New Roman" pitchFamily="18" charset="0"/>
              </a:rPr>
              <a:t> 1: </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Nam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rủ</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Lan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cùng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tham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gia</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dọn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vệ</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sinh</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khu</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phố</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vào</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sáng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Chủ</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nhật</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Lan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sợ</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nắng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nên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từ</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chối</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a:t>
            </a:r>
          </a:p>
          <a:p>
            <a:pPr marL="0" marR="0" lvl="0" indent="0" algn="just" defTabSz="914400" rtl="0" eaLnBrk="1" fontAlgn="base" latinLnBrk="0" hangingPunct="1">
              <a:lnSpc>
                <a:spcPct val="12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Nếu là Nam,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em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sẽ</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làm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gì</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a:t>
            </a:r>
          </a:p>
        </p:txBody>
      </p:sp>
      <p:grpSp>
        <p:nvGrpSpPr>
          <p:cNvPr id="16" name="Group 15"/>
          <p:cNvGrpSpPr/>
          <p:nvPr/>
        </p:nvGrpSpPr>
        <p:grpSpPr>
          <a:xfrm>
            <a:off x="3794919" y="24825"/>
            <a:ext cx="8001000" cy="1575375"/>
            <a:chOff x="3750611" y="-44774"/>
            <a:chExt cx="8001000" cy="1575375"/>
          </a:xfrm>
        </p:grpSpPr>
        <p:grpSp>
          <p:nvGrpSpPr>
            <p:cNvPr id="19" name="Group 18"/>
            <p:cNvGrpSpPr/>
            <p:nvPr/>
          </p:nvGrpSpPr>
          <p:grpSpPr>
            <a:xfrm>
              <a:off x="4617134" y="-44774"/>
              <a:ext cx="6255239" cy="1101394"/>
              <a:chOff x="4539228" y="16185"/>
              <a:chExt cx="6149694" cy="1101394"/>
            </a:xfrm>
          </p:grpSpPr>
          <p:sp>
            <p:nvSpPr>
              <p:cNvPr id="21" name="TextBox 2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20"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87728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4"/>
          <p:cNvSpPr txBox="1">
            <a:spLocks noChangeArrowheads="1"/>
          </p:cNvSpPr>
          <p:nvPr/>
        </p:nvSpPr>
        <p:spPr bwMode="auto">
          <a:xfrm>
            <a:off x="850609" y="2554897"/>
            <a:ext cx="14831510" cy="280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20000"/>
              </a:lnSpc>
              <a:spcBef>
                <a:spcPts val="0"/>
              </a:spcBef>
              <a:spcAft>
                <a:spcPct val="0"/>
              </a:spcAft>
              <a:buClrTx/>
              <a:buSzTx/>
              <a:buFontTx/>
              <a:buNone/>
              <a:tabLst/>
              <a:defRPr/>
            </a:pPr>
            <a:r>
              <a:rPr kumimoji="0" lang="en-US" sz="3600" b="1" i="1" u="none" strike="noStrike" kern="0" cap="none" spc="0" normalizeH="0" baseline="0" noProof="0" smtClean="0">
                <a:ln>
                  <a:noFill/>
                </a:ln>
                <a:solidFill>
                  <a:srgbClr val="FF0000"/>
                </a:solidFill>
                <a:uLnTx/>
                <a:uFillTx/>
                <a:latin typeface="Times New Roman" pitchFamily="18" charset="0"/>
                <a:cs typeface="Times New Roman" pitchFamily="18" charset="0"/>
              </a:rPr>
              <a:t>      Tình </a:t>
            </a:r>
            <a:r>
              <a:rPr kumimoji="0" lang="en-US" sz="3600" b="1" i="1" u="none" strike="noStrike" kern="0" cap="none" spc="0" normalizeH="0" baseline="0" noProof="0" dirty="0" err="1" smtClean="0">
                <a:ln>
                  <a:noFill/>
                </a:ln>
                <a:solidFill>
                  <a:srgbClr val="FF0000"/>
                </a:solidFill>
                <a:uLnTx/>
                <a:uFillTx/>
                <a:latin typeface="Times New Roman" pitchFamily="18" charset="0"/>
                <a:cs typeface="Times New Roman" pitchFamily="18" charset="0"/>
              </a:rPr>
              <a:t>huống</a:t>
            </a:r>
            <a:r>
              <a:rPr kumimoji="0" lang="en-US" sz="3600" b="1" i="1" u="none" strike="noStrike" kern="0" cap="none" spc="0" normalizeH="0" baseline="0" noProof="0" dirty="0" smtClean="0">
                <a:ln>
                  <a:noFill/>
                </a:ln>
                <a:solidFill>
                  <a:srgbClr val="FF0000"/>
                </a:solidFill>
                <a:uLnTx/>
                <a:uFillTx/>
                <a:latin typeface="Times New Roman" pitchFamily="18" charset="0"/>
                <a:cs typeface="Times New Roman" pitchFamily="18" charset="0"/>
              </a:rPr>
              <a:t> 2: </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Trong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buổi</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giao</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lưu</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với</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các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nghệ</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sĩ</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đờn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ac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tài</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tử</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do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trường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tổ</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chức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Minh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đã</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không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tập</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trung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tham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gia</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mà</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còn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rủ</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Đức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đọc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truyện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a:t>
            </a:r>
          </a:p>
          <a:p>
            <a:pPr marL="0" marR="0" lvl="0" indent="0" algn="just" defTabSz="914400" rtl="0" eaLnBrk="1" fontAlgn="base" latinLnBrk="0" hangingPunct="1">
              <a:lnSpc>
                <a:spcPct val="12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Nếu là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Đức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em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sẽ</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làm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gì</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a:t>
            </a:r>
          </a:p>
        </p:txBody>
      </p:sp>
      <p:sp>
        <p:nvSpPr>
          <p:cNvPr id="18" name="Text Box 14"/>
          <p:cNvSpPr txBox="1">
            <a:spLocks noChangeArrowheads="1"/>
          </p:cNvSpPr>
          <p:nvPr/>
        </p:nvSpPr>
        <p:spPr bwMode="auto">
          <a:xfrm>
            <a:off x="850609" y="5501519"/>
            <a:ext cx="14755310" cy="280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eaLnBrk="1" hangingPunct="1">
              <a:lnSpc>
                <a:spcPct val="120000"/>
              </a:lnSpc>
            </a:pPr>
            <a:r>
              <a:rPr lang="en-US" sz="3600" b="1" dirty="0" smtClean="0">
                <a:solidFill>
                  <a:srgbClr val="0000FF"/>
                </a:solidFill>
                <a:latin typeface="Times New Roman" pitchFamily="18" charset="0"/>
                <a:cs typeface="Times New Roman" pitchFamily="18" charset="0"/>
              </a:rPr>
              <a:t>      Nếu </a:t>
            </a:r>
            <a:r>
              <a:rPr lang="en-US" sz="3600" b="1" dirty="0">
                <a:solidFill>
                  <a:srgbClr val="0000FF"/>
                </a:solidFill>
                <a:latin typeface="Times New Roman" pitchFamily="18" charset="0"/>
                <a:cs typeface="Times New Roman" pitchFamily="18" charset="0"/>
              </a:rPr>
              <a:t>là </a:t>
            </a:r>
            <a:r>
              <a:rPr lang="en-US" sz="3600" b="1" dirty="0" err="1">
                <a:solidFill>
                  <a:srgbClr val="0000FF"/>
                </a:solidFill>
                <a:latin typeface="Times New Roman" pitchFamily="18" charset="0"/>
                <a:cs typeface="Times New Roman" pitchFamily="18" charset="0"/>
              </a:rPr>
              <a:t>Đức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sẽ</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nhắc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nhở</a:t>
            </a:r>
            <a:r>
              <a:rPr lang="en-US" sz="3600" b="1" dirty="0">
                <a:solidFill>
                  <a:srgbClr val="0000FF"/>
                </a:solidFill>
                <a:latin typeface="Times New Roman" pitchFamily="18" charset="0"/>
                <a:cs typeface="Times New Roman" pitchFamily="18" charset="0"/>
              </a:rPr>
              <a:t> Minh </a:t>
            </a:r>
            <a:r>
              <a:rPr lang="en-US" sz="3600" b="1" dirty="0" err="1">
                <a:solidFill>
                  <a:srgbClr val="0000FF"/>
                </a:solidFill>
                <a:latin typeface="Times New Roman" pitchFamily="18" charset="0"/>
                <a:cs typeface="Times New Roman" pitchFamily="18" charset="0"/>
              </a:rPr>
              <a:t>nên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tập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trung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lắng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nghe</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cần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tôn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trọng</a:t>
            </a:r>
            <a:r>
              <a:rPr lang="en-US" sz="3600" b="1" dirty="0">
                <a:solidFill>
                  <a:srgbClr val="0000FF"/>
                </a:solidFill>
                <a:latin typeface="Times New Roman" pitchFamily="18" charset="0"/>
                <a:cs typeface="Times New Roman" pitchFamily="18" charset="0"/>
              </a:rPr>
              <a:t> những </a:t>
            </a:r>
            <a:r>
              <a:rPr lang="en-US" sz="3600" b="1" dirty="0" err="1">
                <a:solidFill>
                  <a:srgbClr val="0000FF"/>
                </a:solidFill>
                <a:latin typeface="Times New Roman" pitchFamily="18" charset="0"/>
                <a:cs typeface="Times New Roman" pitchFamily="18" charset="0"/>
              </a:rPr>
              <a:t>nghệ</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sĩ</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làm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việc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riêng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trong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buổi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sinh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hoạt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như</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Đờn</a:t>
            </a:r>
            <a:r>
              <a:rPr lang="en-US" sz="3600" b="1" dirty="0">
                <a:solidFill>
                  <a:srgbClr val="0000FF"/>
                </a:solidFill>
                <a:latin typeface="Times New Roman" pitchFamily="18" charset="0"/>
                <a:cs typeface="Times New Roman" pitchFamily="18" charset="0"/>
              </a:rPr>
              <a:t> ca </a:t>
            </a:r>
            <a:r>
              <a:rPr lang="en-US" sz="3600" b="1" dirty="0" err="1">
                <a:solidFill>
                  <a:srgbClr val="0000FF"/>
                </a:solidFill>
                <a:latin typeface="Times New Roman" pitchFamily="18" charset="0"/>
                <a:cs typeface="Times New Roman" pitchFamily="18" charset="0"/>
              </a:rPr>
              <a:t>tài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tử</a:t>
            </a:r>
            <a:r>
              <a:rPr lang="en-US" sz="3600" b="1" dirty="0">
                <a:solidFill>
                  <a:srgbClr val="0000FF"/>
                </a:solidFill>
                <a:latin typeface="Times New Roman" pitchFamily="18" charset="0"/>
                <a:cs typeface="Times New Roman" pitchFamily="18" charset="0"/>
              </a:rPr>
              <a:t> là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loại</a:t>
            </a:r>
            <a:r>
              <a:rPr lang="en-US" sz="3600" b="1" dirty="0">
                <a:solidFill>
                  <a:srgbClr val="0000FF"/>
                </a:solidFill>
                <a:latin typeface="Times New Roman" pitchFamily="18" charset="0"/>
                <a:cs typeface="Times New Roman" pitchFamily="18" charset="0"/>
              </a:rPr>
              <a:t> hình </a:t>
            </a:r>
            <a:r>
              <a:rPr lang="en-US" sz="3600" b="1" dirty="0" err="1">
                <a:solidFill>
                  <a:srgbClr val="0000FF"/>
                </a:solidFill>
                <a:latin typeface="Times New Roman" pitchFamily="18" charset="0"/>
                <a:cs typeface="Times New Roman" pitchFamily="18" charset="0"/>
              </a:rPr>
              <a:t>nghệ</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thuật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truyền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thống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tộc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Việt</a:t>
            </a:r>
            <a:r>
              <a:rPr lang="en-US" sz="3600" b="1" dirty="0">
                <a:solidFill>
                  <a:srgbClr val="0000FF"/>
                </a:solidFill>
                <a:latin typeface="Times New Roman" pitchFamily="18" charset="0"/>
                <a:cs typeface="Times New Roman" pitchFamily="18" charset="0"/>
              </a:rPr>
              <a:t> Nam, </a:t>
            </a:r>
            <a:r>
              <a:rPr lang="en-US" sz="3600" b="1" dirty="0" err="1">
                <a:solidFill>
                  <a:srgbClr val="0000FF"/>
                </a:solidFill>
                <a:latin typeface="Times New Roman" pitchFamily="18" charset="0"/>
                <a:cs typeface="Times New Roman" pitchFamily="18" charset="0"/>
              </a:rPr>
              <a:t>chúng</a:t>
            </a:r>
            <a:r>
              <a:rPr lang="en-US" sz="3600" b="1" dirty="0">
                <a:solidFill>
                  <a:srgbClr val="0000FF"/>
                </a:solidFill>
                <a:latin typeface="Times New Roman" pitchFamily="18" charset="0"/>
                <a:cs typeface="Times New Roman" pitchFamily="18" charset="0"/>
              </a:rPr>
              <a:t> ta </a:t>
            </a:r>
            <a:r>
              <a:rPr lang="en-US" sz="3600" b="1" dirty="0" err="1">
                <a:solidFill>
                  <a:srgbClr val="0000FF"/>
                </a:solidFill>
                <a:latin typeface="Times New Roman" pitchFamily="18" charset="0"/>
                <a:cs typeface="Times New Roman" pitchFamily="18" charset="0"/>
              </a:rPr>
              <a:t>nên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nét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hóa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đặc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sắc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ấy</a:t>
            </a:r>
            <a:r>
              <a:rPr lang="en-US" sz="3600" b="1" dirty="0">
                <a:solidFill>
                  <a:srgbClr val="0000FF"/>
                </a:solidFill>
                <a:latin typeface="Times New Roman" pitchFamily="18" charset="0"/>
                <a:cs typeface="Times New Roman" pitchFamily="18" charset="0"/>
              </a:rPr>
              <a:t>.</a:t>
            </a:r>
          </a:p>
        </p:txBody>
      </p:sp>
      <p:grpSp>
        <p:nvGrpSpPr>
          <p:cNvPr id="16" name="Group 15"/>
          <p:cNvGrpSpPr/>
          <p:nvPr/>
        </p:nvGrpSpPr>
        <p:grpSpPr>
          <a:xfrm>
            <a:off x="3794919" y="24825"/>
            <a:ext cx="8001000" cy="1575375"/>
            <a:chOff x="3750611" y="-44774"/>
            <a:chExt cx="8001000" cy="1575375"/>
          </a:xfrm>
        </p:grpSpPr>
        <p:grpSp>
          <p:nvGrpSpPr>
            <p:cNvPr id="19" name="Group 18"/>
            <p:cNvGrpSpPr/>
            <p:nvPr/>
          </p:nvGrpSpPr>
          <p:grpSpPr>
            <a:xfrm>
              <a:off x="4617134" y="-44774"/>
              <a:ext cx="6255239" cy="1101394"/>
              <a:chOff x="4539228" y="16185"/>
              <a:chExt cx="6149694" cy="1101394"/>
            </a:xfrm>
          </p:grpSpPr>
          <p:sp>
            <p:nvSpPr>
              <p:cNvPr id="21" name="TextBox 2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20"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3" name="Rectangle 22"/>
          <p:cNvSpPr/>
          <p:nvPr/>
        </p:nvSpPr>
        <p:spPr>
          <a:xfrm>
            <a:off x="1623219" y="1827434"/>
            <a:ext cx="43434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1.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Xử</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lý</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tính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huống</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4077668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09384" y="1808400"/>
            <a:ext cx="13277335" cy="6771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2. Em </a:t>
            </a:r>
            <a:r>
              <a:rPr kumimoji="0" lang="en-US" sz="38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đồng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tình</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hay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không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đồng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tình</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với</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ý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kiến</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nào</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Vì </a:t>
            </a:r>
            <a:r>
              <a:rPr kumimoji="0" lang="en-US" sz="3800" b="1" i="0" u="sng" strike="noStrike" kern="0" cap="none" spc="0" normalizeH="0" noProof="0" err="1" smtClean="0">
                <a:ln>
                  <a:noFill/>
                </a:ln>
                <a:solidFill>
                  <a:srgbClr val="FF0066"/>
                </a:solidFill>
                <a:effectLst/>
                <a:uLnTx/>
                <a:uFillTx/>
                <a:latin typeface="Times New Roman" pitchFamily="18" charset="0"/>
                <a:cs typeface="Times New Roman" pitchFamily="18" charset="0"/>
              </a:rPr>
              <a:t>sao</a:t>
            </a:r>
            <a:r>
              <a:rPr kumimoji="0" lang="en-US" sz="3800" b="1" i="0" u="sng" strike="noStrike" kern="0" cap="none" spc="0" normalizeH="0" noProof="0" smtClean="0">
                <a:ln>
                  <a:noFill/>
                </a:ln>
                <a:solidFill>
                  <a:srgbClr val="FF0066"/>
                </a:solidFill>
                <a:effectLst/>
                <a:uLnTx/>
                <a:uFillTx/>
                <a:latin typeface="Times New Roman" pitchFamily="18" charset="0"/>
                <a:cs typeface="Times New Roman" pitchFamily="18" charset="0"/>
              </a:rPr>
              <a:t>?</a:t>
            </a:r>
            <a:endParaRPr kumimoji="0" lang="en-US" sz="38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sp>
        <p:nvSpPr>
          <p:cNvPr id="17" name="Text Box 14"/>
          <p:cNvSpPr txBox="1">
            <a:spLocks noChangeArrowheads="1"/>
          </p:cNvSpPr>
          <p:nvPr/>
        </p:nvSpPr>
        <p:spPr bwMode="auto">
          <a:xfrm>
            <a:off x="1185584" y="2819400"/>
            <a:ext cx="14039335" cy="457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200000"/>
              </a:lnSpc>
              <a:spcBef>
                <a:spcPts val="0"/>
              </a:spcBef>
              <a:spcAft>
                <a:spcPct val="0"/>
              </a:spcAft>
              <a:buClrTx/>
              <a:buSzTx/>
              <a:buFontTx/>
              <a:buNone/>
              <a:tabLst/>
              <a:defRPr/>
            </a:pPr>
            <a:r>
              <a:rPr lang="en-US" sz="3600" b="1" i="1" kern="0" dirty="0" smtClean="0">
                <a:solidFill>
                  <a:srgbClr val="FF0000"/>
                </a:solidFill>
                <a:latin typeface="Times New Roman" pitchFamily="18" charset="0"/>
                <a:cs typeface="Times New Roman" pitchFamily="18" charset="0"/>
              </a:rPr>
              <a:t>a. </a:t>
            </a:r>
            <a:r>
              <a:rPr lang="en-US" sz="3600" b="1" i="1" kern="0" dirty="0" err="1" smtClean="0">
                <a:solidFill>
                  <a:srgbClr val="FF0000"/>
                </a:solidFill>
                <a:latin typeface="Times New Roman" pitchFamily="18" charset="0"/>
                <a:cs typeface="Times New Roman" pitchFamily="18" charset="0"/>
              </a:rPr>
              <a:t>Nghiêm</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trang</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khi</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chào</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cờ</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thể</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hiện</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tình</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yêu</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Tổ</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quốc</a:t>
            </a:r>
            <a:r>
              <a:rPr lang="en-US" sz="3600" b="1" i="1" kern="0" dirty="0" smtClean="0">
                <a:solidFill>
                  <a:srgbClr val="FF0000"/>
                </a:solidFill>
                <a:latin typeface="Times New Roman" pitchFamily="18" charset="0"/>
                <a:cs typeface="Times New Roman" pitchFamily="18" charset="0"/>
              </a:rPr>
              <a:t>.</a:t>
            </a:r>
            <a:endPar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endParaRPr>
          </a:p>
          <a:p>
            <a:pPr marL="0" marR="0" lvl="0" indent="0" algn="l" defTabSz="914400" rtl="0" eaLnBrk="1" fontAlgn="base" latinLnBrk="0" hangingPunct="1">
              <a:lnSpc>
                <a:spcPct val="20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b. </a:t>
            </a:r>
            <a:r>
              <a:rPr lang="en-US" sz="3600" b="1" kern="0" dirty="0" err="1" smtClean="0">
                <a:solidFill>
                  <a:srgbClr val="FF0000"/>
                </a:solidFill>
                <a:latin typeface="Times New Roman" pitchFamily="18" charset="0"/>
                <a:cs typeface="Times New Roman" pitchFamily="18" charset="0"/>
              </a:rPr>
              <a:t>giữ</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gìn</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vẻ</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đẹp</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quê</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hương</a:t>
            </a:r>
            <a:r>
              <a:rPr lang="en-US" sz="3600" b="1" kern="0" dirty="0" smtClean="0">
                <a:solidFill>
                  <a:srgbClr val="FF0000"/>
                </a:solidFill>
                <a:latin typeface="Times New Roman" pitchFamily="18" charset="0"/>
                <a:cs typeface="Times New Roman" pitchFamily="18" charset="0"/>
              </a:rPr>
              <a:t> là </a:t>
            </a:r>
            <a:r>
              <a:rPr lang="en-US" sz="3600" b="1" kern="0" dirty="0" err="1" smtClean="0">
                <a:solidFill>
                  <a:srgbClr val="FF0000"/>
                </a:solidFill>
                <a:latin typeface="Times New Roman" pitchFamily="18" charset="0"/>
                <a:cs typeface="Times New Roman" pitchFamily="18" charset="0"/>
              </a:rPr>
              <a:t>trách</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nhiệm</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của</a:t>
            </a:r>
            <a:r>
              <a:rPr lang="en-US" sz="3600" b="1" kern="0" dirty="0" smtClean="0">
                <a:solidFill>
                  <a:srgbClr val="FF0000"/>
                </a:solidFill>
                <a:latin typeface="Times New Roman" pitchFamily="18" charset="0"/>
                <a:cs typeface="Times New Roman" pitchFamily="18" charset="0"/>
              </a:rPr>
              <a:t> mỗi </a:t>
            </a:r>
            <a:r>
              <a:rPr lang="en-US" sz="3600" b="1" kern="0" dirty="0" err="1" smtClean="0">
                <a:solidFill>
                  <a:srgbClr val="FF0000"/>
                </a:solidFill>
                <a:latin typeface="Times New Roman" pitchFamily="18" charset="0"/>
                <a:cs typeface="Times New Roman" pitchFamily="18" charset="0"/>
              </a:rPr>
              <a:t>chúng</a:t>
            </a:r>
            <a:r>
              <a:rPr lang="en-US" sz="3600" b="1" kern="0" dirty="0" smtClean="0">
                <a:solidFill>
                  <a:srgbClr val="FF0000"/>
                </a:solidFill>
                <a:latin typeface="Times New Roman" pitchFamily="18" charset="0"/>
                <a:cs typeface="Times New Roman" pitchFamily="18" charset="0"/>
              </a:rPr>
              <a:t> ta. </a:t>
            </a:r>
          </a:p>
          <a:p>
            <a:pPr marL="0" marR="0" lvl="0" indent="0" algn="l" defTabSz="914400" rtl="0" eaLnBrk="1" fontAlgn="base" latinLnBrk="0" hangingPunct="1">
              <a:lnSpc>
                <a:spcPct val="20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Trò</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chơi</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dân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gian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không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hấp</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dẫn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a:t>
            </a:r>
          </a:p>
          <a:p>
            <a:pPr marL="0" marR="0" lvl="0" indent="0" algn="l" defTabSz="914400" rtl="0" eaLnBrk="1" fontAlgn="base" latinLnBrk="0" hangingPunct="1">
              <a:lnSpc>
                <a:spcPct val="200000"/>
              </a:lnSpc>
              <a:spcBef>
                <a:spcPts val="0"/>
              </a:spcBef>
              <a:spcAft>
                <a:spcPct val="0"/>
              </a:spcAft>
              <a:buClrTx/>
              <a:buSzTx/>
              <a:buFontTx/>
              <a:buNone/>
              <a:tabLst/>
              <a:defRPr/>
            </a:pPr>
            <a:r>
              <a:rPr lang="en-US" sz="3600" b="1" kern="0" baseline="0" dirty="0" smtClean="0">
                <a:solidFill>
                  <a:srgbClr val="FF0000"/>
                </a:solidFill>
                <a:latin typeface="Times New Roman" pitchFamily="18" charset="0"/>
                <a:cs typeface="Times New Roman" pitchFamily="18" charset="0"/>
              </a:rPr>
              <a:t>d.</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Yêu</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nước</a:t>
            </a:r>
            <a:r>
              <a:rPr lang="en-US" sz="3600" b="1" kern="0" dirty="0" smtClean="0">
                <a:solidFill>
                  <a:srgbClr val="FF0000"/>
                </a:solidFill>
                <a:latin typeface="Times New Roman" pitchFamily="18" charset="0"/>
                <a:cs typeface="Times New Roman" pitchFamily="18" charset="0"/>
              </a:rPr>
              <a:t> là </a:t>
            </a:r>
            <a:r>
              <a:rPr lang="en-US" sz="3600" b="1" kern="0" dirty="0" err="1" smtClean="0">
                <a:solidFill>
                  <a:srgbClr val="FF0000"/>
                </a:solidFill>
                <a:latin typeface="Times New Roman" pitchFamily="18" charset="0"/>
                <a:cs typeface="Times New Roman" pitchFamily="18" charset="0"/>
              </a:rPr>
              <a:t>một</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truyền</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thống</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quý</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báu</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của</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dân</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tộc</a:t>
            </a:r>
            <a:r>
              <a:rPr lang="en-US" sz="3600" b="1" kern="0" dirty="0" smtClean="0">
                <a:solidFill>
                  <a:srgbClr val="FF0000"/>
                </a:solidFill>
                <a:latin typeface="Times New Roman" pitchFamily="18" charset="0"/>
                <a:cs typeface="Times New Roman" pitchFamily="18" charset="0"/>
              </a:rPr>
              <a:t> ta.</a:t>
            </a:r>
            <a:endPar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endParaRPr>
          </a:p>
        </p:txBody>
      </p:sp>
      <p:grpSp>
        <p:nvGrpSpPr>
          <p:cNvPr id="16" name="Group 15"/>
          <p:cNvGrpSpPr/>
          <p:nvPr/>
        </p:nvGrpSpPr>
        <p:grpSpPr>
          <a:xfrm>
            <a:off x="3794919" y="24825"/>
            <a:ext cx="8001000" cy="1575375"/>
            <a:chOff x="3750611" y="-44774"/>
            <a:chExt cx="8001000" cy="1575375"/>
          </a:xfrm>
        </p:grpSpPr>
        <p:grpSp>
          <p:nvGrpSpPr>
            <p:cNvPr id="18" name="Group 17"/>
            <p:cNvGrpSpPr/>
            <p:nvPr/>
          </p:nvGrpSpPr>
          <p:grpSpPr>
            <a:xfrm>
              <a:off x="4617134" y="-44774"/>
              <a:ext cx="6255239" cy="1101394"/>
              <a:chOff x="4539228" y="16185"/>
              <a:chExt cx="6149694" cy="1101394"/>
            </a:xfrm>
          </p:grpSpPr>
          <p:sp>
            <p:nvSpPr>
              <p:cNvPr id="20" name="TextBox 19"/>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1" name="TextBox 20"/>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9"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599820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4"/>
          <p:cNvSpPr txBox="1">
            <a:spLocks noChangeArrowheads="1"/>
          </p:cNvSpPr>
          <p:nvPr/>
        </p:nvSpPr>
        <p:spPr bwMode="auto">
          <a:xfrm>
            <a:off x="437811" y="3007830"/>
            <a:ext cx="15258535" cy="377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20000"/>
              </a:lnSpc>
              <a:spcAft>
                <a:spcPts val="0"/>
              </a:spcAft>
            </a:pPr>
            <a:r>
              <a:rPr lang="nl-NL" sz="4000" b="1" dirty="0" smtClean="0">
                <a:solidFill>
                  <a:srgbClr val="0000FF"/>
                </a:solidFill>
                <a:latin typeface="Times New Roman" pitchFamily="18" charset="0"/>
                <a:ea typeface="Times New Roman" panose="02020603050405020304" pitchFamily="18" charset="0"/>
                <a:cs typeface="Times New Roman" pitchFamily="18" charset="0"/>
              </a:rPr>
              <a:t>    + </a:t>
            </a:r>
            <a:r>
              <a:rPr lang="nl-NL" sz="4000" b="1" dirty="0">
                <a:solidFill>
                  <a:srgbClr val="0000FF"/>
                </a:solidFill>
                <a:latin typeface="Times New Roman" pitchFamily="18" charset="0"/>
                <a:ea typeface="Times New Roman" panose="02020603050405020304" pitchFamily="18" charset="0"/>
                <a:cs typeface="Times New Roman" pitchFamily="18" charset="0"/>
              </a:rPr>
              <a:t>Đồng tình với ý kiến a, b, </a:t>
            </a:r>
            <a:r>
              <a:rPr lang="nl-NL" sz="4000" b="1" dirty="0" smtClean="0">
                <a:solidFill>
                  <a:srgbClr val="0000FF"/>
                </a:solidFill>
                <a:latin typeface="Times New Roman" pitchFamily="18" charset="0"/>
                <a:ea typeface="Times New Roman" panose="02020603050405020304" pitchFamily="18" charset="0"/>
                <a:cs typeface="Times New Roman" pitchFamily="18" charset="0"/>
              </a:rPr>
              <a:t>d </a:t>
            </a:r>
            <a:r>
              <a:rPr lang="nl-NL" sz="4000" b="1" dirty="0">
                <a:solidFill>
                  <a:srgbClr val="0000FF"/>
                </a:solidFill>
                <a:latin typeface="Times New Roman" pitchFamily="18" charset="0"/>
                <a:ea typeface="Times New Roman" panose="02020603050405020304" pitchFamily="18" charset="0"/>
                <a:cs typeface="Times New Roman" pitchFamily="18" charset="0"/>
              </a:rPr>
              <a:t>vì đều thể hiện sự trân trọng, tự hào về truyền thống lịch sử, văn hóa của đất nước ta và tình yêu Tổ quốc.</a:t>
            </a:r>
            <a:endParaRPr lang="en-US" sz="4000" b="1" dirty="0">
              <a:solidFill>
                <a:srgbClr val="0000FF"/>
              </a:solidFill>
              <a:latin typeface="Times New Roman" pitchFamily="18" charset="0"/>
              <a:ea typeface="Times New Roman" panose="02020603050405020304" pitchFamily="18" charset="0"/>
              <a:cs typeface="Times New Roman" pitchFamily="18" charset="0"/>
            </a:endParaRPr>
          </a:p>
          <a:p>
            <a:pPr algn="just">
              <a:lnSpc>
                <a:spcPct val="120000"/>
              </a:lnSpc>
              <a:spcAft>
                <a:spcPts val="0"/>
              </a:spcAft>
            </a:pPr>
            <a:r>
              <a:rPr lang="nl-NL" sz="4000" b="1" dirty="0" smtClean="0">
                <a:solidFill>
                  <a:srgbClr val="0000FF"/>
                </a:solidFill>
                <a:latin typeface="Times New Roman" pitchFamily="18" charset="0"/>
                <a:ea typeface="Times New Roman" panose="02020603050405020304" pitchFamily="18" charset="0"/>
                <a:cs typeface="Times New Roman" pitchFamily="18" charset="0"/>
              </a:rPr>
              <a:t>    + </a:t>
            </a:r>
            <a:r>
              <a:rPr lang="nl-NL" sz="4000" b="1" dirty="0">
                <a:solidFill>
                  <a:srgbClr val="0000FF"/>
                </a:solidFill>
                <a:latin typeface="Times New Roman" pitchFamily="18" charset="0"/>
                <a:ea typeface="Times New Roman" panose="02020603050405020304" pitchFamily="18" charset="0"/>
                <a:cs typeface="Times New Roman" pitchFamily="18" charset="0"/>
              </a:rPr>
              <a:t>Không đồng tình với ý kiến c vì trò chơi dân gian là trò chơi truyền thống của dân tộc, mang một nét đẹp văn hóa của dân tộc, đất nước.</a:t>
            </a:r>
            <a:endParaRPr lang="en-US" sz="4000" b="1" dirty="0">
              <a:solidFill>
                <a:srgbClr val="0000FF"/>
              </a:solidFill>
              <a:effectLst/>
              <a:latin typeface="Times New Roman" pitchFamily="18" charset="0"/>
              <a:ea typeface="Times New Roman" panose="02020603050405020304" pitchFamily="18" charset="0"/>
              <a:cs typeface="Times New Roman" pitchFamily="18" charset="0"/>
            </a:endParaRPr>
          </a:p>
        </p:txBody>
      </p:sp>
      <p:grpSp>
        <p:nvGrpSpPr>
          <p:cNvPr id="16" name="Group 15"/>
          <p:cNvGrpSpPr/>
          <p:nvPr/>
        </p:nvGrpSpPr>
        <p:grpSpPr>
          <a:xfrm>
            <a:off x="3794919" y="24825"/>
            <a:ext cx="8001000" cy="1575375"/>
            <a:chOff x="3750611" y="-44774"/>
            <a:chExt cx="8001000" cy="1575375"/>
          </a:xfrm>
        </p:grpSpPr>
        <p:grpSp>
          <p:nvGrpSpPr>
            <p:cNvPr id="18" name="Group 17"/>
            <p:cNvGrpSpPr/>
            <p:nvPr/>
          </p:nvGrpSpPr>
          <p:grpSpPr>
            <a:xfrm>
              <a:off x="4617134" y="-44774"/>
              <a:ext cx="6255239" cy="1101394"/>
              <a:chOff x="4539228" y="16185"/>
              <a:chExt cx="6149694" cy="1101394"/>
            </a:xfrm>
          </p:grpSpPr>
          <p:sp>
            <p:nvSpPr>
              <p:cNvPr id="20" name="TextBox 19"/>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1" name="TextBox 20"/>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9"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2" name="Rectangle 21"/>
          <p:cNvSpPr/>
          <p:nvPr/>
        </p:nvSpPr>
        <p:spPr>
          <a:xfrm>
            <a:off x="1109384" y="1808400"/>
            <a:ext cx="13277335" cy="6771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2. Em </a:t>
            </a:r>
            <a:r>
              <a:rPr kumimoji="0" lang="en-US" sz="38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đồng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tình</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hay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không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đồng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tình</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với</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ý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kiến</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nào</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Vì </a:t>
            </a:r>
            <a:r>
              <a:rPr kumimoji="0" lang="en-US" sz="3800" b="1" i="0" u="sng" strike="noStrike" kern="0" cap="none" spc="0" normalizeH="0" noProof="0" err="1" smtClean="0">
                <a:ln>
                  <a:noFill/>
                </a:ln>
                <a:solidFill>
                  <a:srgbClr val="FF0066"/>
                </a:solidFill>
                <a:effectLst/>
                <a:uLnTx/>
                <a:uFillTx/>
                <a:latin typeface="Times New Roman" pitchFamily="18" charset="0"/>
                <a:cs typeface="Times New Roman" pitchFamily="18" charset="0"/>
              </a:rPr>
              <a:t>sao</a:t>
            </a:r>
            <a:r>
              <a:rPr kumimoji="0" lang="en-US" sz="3800" b="1" i="0" u="sng" strike="noStrike" kern="0" cap="none" spc="0" normalizeH="0" noProof="0" smtClean="0">
                <a:ln>
                  <a:noFill/>
                </a:ln>
                <a:solidFill>
                  <a:srgbClr val="FF0066"/>
                </a:solidFill>
                <a:effectLst/>
                <a:uLnTx/>
                <a:uFillTx/>
                <a:latin typeface="Times New Roman" pitchFamily="18" charset="0"/>
                <a:cs typeface="Times New Roman" pitchFamily="18" charset="0"/>
              </a:rPr>
              <a:t>?</a:t>
            </a:r>
            <a:endParaRPr kumimoji="0" lang="en-US" sz="38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195556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 calcmode="lin" valueType="num">
                                      <p:cBhvr>
                                        <p:cTn id="19" dur="1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7">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17">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05318" y="1808400"/>
            <a:ext cx="9575955" cy="646331"/>
          </a:xfrm>
          <a:prstGeom prst="rect">
            <a:avLst/>
          </a:prstGeom>
        </p:spPr>
        <p:txBody>
          <a:bodyPr wrap="square">
            <a:spAutoFit/>
          </a:bodyPr>
          <a:lstStyle/>
          <a:p>
            <a:pPr lvl="0" defTabSz="914400" eaLnBrk="0" fontAlgn="base" hangingPunct="0">
              <a:spcBef>
                <a:spcPct val="0"/>
              </a:spcBef>
              <a:spcAft>
                <a:spcPct val="0"/>
              </a:spcAft>
              <a:defRPr/>
            </a:pPr>
            <a:r>
              <a:rPr lang="en-US" sz="3600" b="1" u="sng" kern="0" dirty="0">
                <a:solidFill>
                  <a:srgbClr val="FF0066"/>
                </a:solidFill>
                <a:latin typeface="Times New Roman" pitchFamily="18" charset="0"/>
                <a:cs typeface="Times New Roman" pitchFamily="18" charset="0"/>
              </a:rPr>
              <a:t>3</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lang="nl-NL" sz="3600" b="1" u="sng" dirty="0">
                <a:solidFill>
                  <a:srgbClr val="FF0000"/>
                </a:solidFill>
                <a:latin typeface="Times New Roman" pitchFamily="18" charset="0"/>
                <a:ea typeface="Times New Roman" panose="02020603050405020304" pitchFamily="18" charset="0"/>
                <a:cs typeface="Times New Roman" pitchFamily="18" charset="0"/>
              </a:rPr>
              <a:t>Nêu những hiểu biết của em về các địa danh. </a:t>
            </a:r>
            <a:endParaRPr kumimoji="0" lang="en-US" sz="36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586768" y="3196958"/>
            <a:ext cx="4884551" cy="4117617"/>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5675873" y="3200399"/>
            <a:ext cx="5105400" cy="4114801"/>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10781273" y="3200401"/>
            <a:ext cx="4952999" cy="4052455"/>
          </a:xfrm>
          <a:prstGeom prst="rect">
            <a:avLst/>
          </a:prstGeom>
        </p:spPr>
      </p:pic>
      <p:sp>
        <p:nvSpPr>
          <p:cNvPr id="20" name="TextBox 19"/>
          <p:cNvSpPr txBox="1"/>
          <p:nvPr/>
        </p:nvSpPr>
        <p:spPr>
          <a:xfrm>
            <a:off x="1661319" y="7467600"/>
            <a:ext cx="187583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Hồ</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Gươm</a:t>
            </a:r>
            <a:endPar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7348686" y="7467600"/>
            <a:ext cx="266130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Bến</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Nhà</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Rồng</a:t>
            </a:r>
            <a:endPar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11607320" y="7467600"/>
            <a:ext cx="330090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Làng</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Sen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quê</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Bác</a:t>
            </a:r>
            <a:endPar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grpSp>
        <p:nvGrpSpPr>
          <p:cNvPr id="23" name="Group 22"/>
          <p:cNvGrpSpPr/>
          <p:nvPr/>
        </p:nvGrpSpPr>
        <p:grpSpPr>
          <a:xfrm>
            <a:off x="3794919" y="24825"/>
            <a:ext cx="8001000" cy="1575375"/>
            <a:chOff x="3750611" y="-44774"/>
            <a:chExt cx="8001000" cy="1575375"/>
          </a:xfrm>
        </p:grpSpPr>
        <p:grpSp>
          <p:nvGrpSpPr>
            <p:cNvPr id="24" name="Group 23"/>
            <p:cNvGrpSpPr/>
            <p:nvPr/>
          </p:nvGrpSpPr>
          <p:grpSpPr>
            <a:xfrm>
              <a:off x="4617134" y="-44774"/>
              <a:ext cx="6255239" cy="1101394"/>
              <a:chOff x="4539228" y="16185"/>
              <a:chExt cx="6149694" cy="1101394"/>
            </a:xfrm>
          </p:grpSpPr>
          <p:sp>
            <p:nvSpPr>
              <p:cNvPr id="26" name="TextBox 25"/>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7" name="TextBox 26"/>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25"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311808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8824119" y="2516286"/>
            <a:ext cx="7010400" cy="5032643"/>
          </a:xfrm>
          <a:prstGeom prst="rect">
            <a:avLst/>
          </a:prstGeom>
        </p:spPr>
      </p:pic>
      <p:sp>
        <p:nvSpPr>
          <p:cNvPr id="20" name="TextBox 19"/>
          <p:cNvSpPr txBox="1"/>
          <p:nvPr/>
        </p:nvSpPr>
        <p:spPr>
          <a:xfrm>
            <a:off x="11529547" y="7566514"/>
            <a:ext cx="236154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Hồ</a:t>
            </a:r>
            <a:r>
              <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Gươm</a:t>
            </a:r>
            <a:endPar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23584" y="2805671"/>
            <a:ext cx="8248135" cy="4745915"/>
          </a:xfrm>
          <a:prstGeom prst="rect">
            <a:avLst/>
          </a:prstGeom>
          <a:noFill/>
        </p:spPr>
        <p:txBody>
          <a:bodyPr wrap="square" rtlCol="0">
            <a:spAutoFit/>
          </a:bodyPr>
          <a:lstStyle/>
          <a:p>
            <a:pPr algn="just">
              <a:lnSpc>
                <a:spcPct val="120000"/>
              </a:lnSpc>
            </a:pP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Gươm</a:t>
            </a:r>
            <a:r>
              <a:rPr lang="en-US" sz="3600" b="1" dirty="0" smtClean="0">
                <a:solidFill>
                  <a:srgbClr val="0000FF"/>
                </a:solidFill>
                <a:latin typeface="Times New Roman" pitchFamily="18" charset="0"/>
                <a:cs typeface="Times New Roman" pitchFamily="18" charset="0"/>
              </a:rPr>
              <a:t> có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vẻ</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đẹp</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tự</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như</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ngọc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xanh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duyên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dáng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giữa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lòng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Hà</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Nội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Nổi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giữa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Gươm</a:t>
            </a:r>
            <a:r>
              <a:rPr lang="en-US" sz="3600" b="1" dirty="0" smtClean="0">
                <a:solidFill>
                  <a:srgbClr val="0000FF"/>
                </a:solidFill>
                <a:latin typeface="Times New Roman" pitchFamily="18" charset="0"/>
                <a:cs typeface="Times New Roman" pitchFamily="18" charset="0"/>
              </a:rPr>
              <a:t> là </a:t>
            </a:r>
            <a:r>
              <a:rPr lang="en-US" sz="3600" b="1" dirty="0" err="1" smtClean="0">
                <a:solidFill>
                  <a:srgbClr val="0000FF"/>
                </a:solidFill>
                <a:latin typeface="Times New Roman" pitchFamily="18" charset="0"/>
                <a:cs typeface="Times New Roman" pitchFamily="18" charset="0"/>
              </a:rPr>
              <a:t>Tháp</a:t>
            </a:r>
            <a:r>
              <a:rPr lang="en-US" sz="3600" b="1" dirty="0" smtClean="0">
                <a:solidFill>
                  <a:srgbClr val="0000FF"/>
                </a:solidFill>
                <a:latin typeface="Times New Roman" pitchFamily="18" charset="0"/>
                <a:cs typeface="Times New Roman" pitchFamily="18" charset="0"/>
              </a:rPr>
              <a:t> Rùa </a:t>
            </a:r>
            <a:r>
              <a:rPr lang="en-US" sz="3600" b="1" dirty="0" err="1" smtClean="0">
                <a:solidFill>
                  <a:srgbClr val="0000FF"/>
                </a:solidFill>
                <a:latin typeface="Times New Roman" pitchFamily="18" charset="0"/>
                <a:cs typeface="Times New Roman" pitchFamily="18" charset="0"/>
              </a:rPr>
              <a:t>cao</a:t>
            </a:r>
            <a:r>
              <a:rPr lang="en-US" sz="3600" b="1" dirty="0" smtClean="0">
                <a:solidFill>
                  <a:srgbClr val="0000FF"/>
                </a:solidFill>
                <a:latin typeface="Times New Roman" pitchFamily="18" charset="0"/>
                <a:cs typeface="Times New Roman" pitchFamily="18" charset="0"/>
              </a:rPr>
              <a:t> 3 </a:t>
            </a:r>
            <a:r>
              <a:rPr lang="en-US" sz="3600" b="1" dirty="0" err="1" smtClean="0">
                <a:solidFill>
                  <a:srgbClr val="0000FF"/>
                </a:solidFill>
                <a:latin typeface="Times New Roman" pitchFamily="18" charset="0"/>
                <a:cs typeface="Times New Roman" pitchFamily="18" charset="0"/>
              </a:rPr>
              <a:t>tầng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nhỏ</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nhắn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rêu</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phong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phủ</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kín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tạo</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nét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cổ</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kính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Ngoài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còn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có</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đền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Ngọc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Sơn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với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Tháp</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Bút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và</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Nghiên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nằm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ngay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phía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trước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cửa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đền</a:t>
            </a:r>
            <a:r>
              <a:rPr lang="en-US" sz="3600" b="1" dirty="0" smtClean="0">
                <a:solidFill>
                  <a:srgbClr val="0000FF"/>
                </a:solidFill>
                <a:latin typeface="Times New Roman" pitchFamily="18" charset="0"/>
                <a:cs typeface="Times New Roman" pitchFamily="18" charset="0"/>
              </a:rPr>
              <a:t>. </a:t>
            </a:r>
            <a:endParaRPr lang="en-US" sz="3600" b="1" dirty="0">
              <a:solidFill>
                <a:srgbClr val="0000FF"/>
              </a:solidFill>
              <a:latin typeface="Times New Roman" pitchFamily="18" charset="0"/>
              <a:cs typeface="Times New Roman" pitchFamily="18" charset="0"/>
            </a:endParaRPr>
          </a:p>
        </p:txBody>
      </p:sp>
      <p:grpSp>
        <p:nvGrpSpPr>
          <p:cNvPr id="17" name="Group 16"/>
          <p:cNvGrpSpPr/>
          <p:nvPr/>
        </p:nvGrpSpPr>
        <p:grpSpPr>
          <a:xfrm>
            <a:off x="3794919" y="24825"/>
            <a:ext cx="8001000" cy="1575375"/>
            <a:chOff x="3750611" y="-44774"/>
            <a:chExt cx="8001000" cy="1575375"/>
          </a:xfrm>
        </p:grpSpPr>
        <p:grpSp>
          <p:nvGrpSpPr>
            <p:cNvPr id="18" name="Group 17"/>
            <p:cNvGrpSpPr/>
            <p:nvPr/>
          </p:nvGrpSpPr>
          <p:grpSpPr>
            <a:xfrm>
              <a:off x="4617134" y="-44774"/>
              <a:ext cx="6255239" cy="1101394"/>
              <a:chOff x="4539228" y="16185"/>
              <a:chExt cx="6149694" cy="1101394"/>
            </a:xfrm>
          </p:grpSpPr>
          <p:sp>
            <p:nvSpPr>
              <p:cNvPr id="21" name="TextBox 2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9"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4" name="Rectangle 23"/>
          <p:cNvSpPr/>
          <p:nvPr/>
        </p:nvSpPr>
        <p:spPr>
          <a:xfrm>
            <a:off x="1205318" y="1808400"/>
            <a:ext cx="9575955" cy="646331"/>
          </a:xfrm>
          <a:prstGeom prst="rect">
            <a:avLst/>
          </a:prstGeom>
        </p:spPr>
        <p:txBody>
          <a:bodyPr wrap="square">
            <a:spAutoFit/>
          </a:bodyPr>
          <a:lstStyle/>
          <a:p>
            <a:pPr lvl="0" defTabSz="914400" eaLnBrk="0" fontAlgn="base" hangingPunct="0">
              <a:spcBef>
                <a:spcPct val="0"/>
              </a:spcBef>
              <a:spcAft>
                <a:spcPct val="0"/>
              </a:spcAft>
              <a:defRPr/>
            </a:pPr>
            <a:r>
              <a:rPr lang="en-US" sz="3600" b="1" u="sng" kern="0" dirty="0">
                <a:solidFill>
                  <a:srgbClr val="FF0066"/>
                </a:solidFill>
                <a:latin typeface="Times New Roman" pitchFamily="18" charset="0"/>
                <a:cs typeface="Times New Roman" pitchFamily="18" charset="0"/>
              </a:rPr>
              <a:t>3</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lang="nl-NL" sz="3600" b="1" u="sng" dirty="0">
                <a:solidFill>
                  <a:srgbClr val="FF0000"/>
                </a:solidFill>
                <a:latin typeface="Times New Roman" pitchFamily="18" charset="0"/>
                <a:ea typeface="Times New Roman" panose="02020603050405020304" pitchFamily="18" charset="0"/>
                <a:cs typeface="Times New Roman" pitchFamily="18" charset="0"/>
              </a:rPr>
              <a:t>Nêu những hiểu biết của em về các địa danh. </a:t>
            </a:r>
            <a:endParaRPr kumimoji="0" lang="en-US" sz="36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2173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1084</Words>
  <Application>Microsoft Office PowerPoint</Application>
  <PresentationFormat>Custom</PresentationFormat>
  <Paragraphs>77</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237</cp:revision>
  <dcterms:created xsi:type="dcterms:W3CDTF">2022-07-10T01:37:20Z</dcterms:created>
  <dcterms:modified xsi:type="dcterms:W3CDTF">2022-10-21T05:07:56Z</dcterms:modified>
</cp:coreProperties>
</file>