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3"/>
  </p:notesMasterIdLst>
  <p:handoutMasterIdLst>
    <p:handoutMasterId r:id="rId24"/>
  </p:handoutMasterIdLst>
  <p:sldIdLst>
    <p:sldId id="314" r:id="rId3"/>
    <p:sldId id="311" r:id="rId4"/>
    <p:sldId id="312" r:id="rId5"/>
    <p:sldId id="263" r:id="rId6"/>
    <p:sldId id="275" r:id="rId7"/>
    <p:sldId id="278" r:id="rId8"/>
    <p:sldId id="257" r:id="rId9"/>
    <p:sldId id="260" r:id="rId10"/>
    <p:sldId id="291" r:id="rId11"/>
    <p:sldId id="287" r:id="rId12"/>
    <p:sldId id="303" r:id="rId13"/>
    <p:sldId id="306" r:id="rId14"/>
    <p:sldId id="305" r:id="rId15"/>
    <p:sldId id="319" r:id="rId16"/>
    <p:sldId id="310" r:id="rId17"/>
    <p:sldId id="276" r:id="rId18"/>
    <p:sldId id="316" r:id="rId19"/>
    <p:sldId id="317" r:id="rId20"/>
    <p:sldId id="318" r:id="rId21"/>
    <p:sldId id="315" r:id="rId22"/>
  </p:sldIdLst>
  <p:sldSz cx="9144000" cy="6858000" type="screen4x3"/>
  <p:notesSz cx="7010400" cy="92964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0000"/>
    <a:srgbClr val="0000CC"/>
    <a:srgbClr val="CC0099"/>
    <a:srgbClr val="954ECA"/>
    <a:srgbClr val="00CC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38" autoAdjust="0"/>
    <p:restoredTop sz="94660"/>
  </p:normalViewPr>
  <p:slideViewPr>
    <p:cSldViewPr>
      <p:cViewPr>
        <p:scale>
          <a:sx n="75" d="100"/>
          <a:sy n="75" d="100"/>
        </p:scale>
        <p:origin x="-576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8B87B-9FBC-4116-B396-531B309F8C9B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2FEDB-BA6B-4954-B3A5-DC4591526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4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F152813-C17F-46E6-8CD8-F9B3EDF8E9FE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D728261-F778-4D9C-9193-2B2D2E00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7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987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247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96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88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31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29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96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36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65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95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3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4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DB9FA06-2DE5-4556-B7EE-4B8C0153EEA8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456048C-A6C0-4E07-841C-7F3EF85C8344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6686550" y="1316767"/>
            <a:ext cx="245745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453685" y="139699"/>
            <a:ext cx="8419514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7753350" y="3670327"/>
            <a:ext cx="139065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158115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9512" y="51099"/>
            <a:ext cx="245745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96915" y="3582381"/>
            <a:ext cx="2333081" cy="1754322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US" altLang="zh-CN" sz="3600" b="1" dirty="0" err="1">
                <a:ln w="31550" cmpd="sng">
                  <a:noFill/>
                  <a:prstDash val="solid"/>
                </a:ln>
                <a:solidFill>
                  <a:srgbClr val="0000C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Môn</a:t>
            </a:r>
            <a:r>
              <a:rPr lang="en-US" altLang="zh-CN" sz="3600" b="1" dirty="0">
                <a:ln w="31550" cmpd="sng">
                  <a:noFill/>
                  <a:prstDash val="solid"/>
                </a:ln>
                <a:solidFill>
                  <a:srgbClr val="0000C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: Tin </a:t>
            </a:r>
            <a:r>
              <a:rPr lang="en-US" altLang="zh-CN" sz="3600" b="1" dirty="0" err="1">
                <a:ln w="31550" cmpd="sng">
                  <a:noFill/>
                  <a:prstDash val="solid"/>
                </a:ln>
                <a:solidFill>
                  <a:srgbClr val="0000C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học</a:t>
            </a:r>
            <a:endParaRPr lang="en-US" altLang="zh-CN" sz="3600" b="1" dirty="0">
              <a:ln w="31550" cmpd="sng">
                <a:noFill/>
                <a:prstDash val="solid"/>
              </a:ln>
              <a:solidFill>
                <a:srgbClr val="0000CC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ea typeface="Segoe UI Black" panose="020B0A02040204020203" pitchFamily="34" charset="0"/>
              <a:cs typeface="Times New Roman" pitchFamily="18" charset="0"/>
            </a:endParaRPr>
          </a:p>
          <a:p>
            <a:pPr algn="ctr"/>
            <a:r>
              <a:rPr lang="en-US" altLang="zh-CN" sz="3600" b="1" dirty="0">
                <a:ln w="31550" cmpd="sng">
                  <a:noFill/>
                  <a:prstDash val="solid"/>
                </a:ln>
                <a:solidFill>
                  <a:srgbClr val="0000C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ln w="31550" cmpd="sng">
                  <a:noFill/>
                  <a:prstDash val="solid"/>
                </a:ln>
                <a:solidFill>
                  <a:srgbClr val="0000C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Lớp</a:t>
            </a:r>
            <a:r>
              <a:rPr lang="en-US" altLang="zh-CN" sz="3600" b="1" dirty="0">
                <a:ln w="31550" cmpd="sng">
                  <a:noFill/>
                  <a:prstDash val="solid"/>
                </a:ln>
                <a:solidFill>
                  <a:srgbClr val="0000C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4 </a:t>
            </a:r>
            <a:endParaRPr lang="zh-CN" altLang="en-US" sz="3600" b="1" dirty="0">
              <a:ln w="31550" cmpd="sng">
                <a:noFill/>
                <a:prstDash val="solid"/>
              </a:ln>
              <a:solidFill>
                <a:srgbClr val="0000CC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ea typeface="华文琥珀" pitchFamily="2" charset="-122"/>
              <a:cs typeface="Times New Roman" pitchFamily="18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793620" y="2231232"/>
            <a:ext cx="809242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602" y="660104"/>
            <a:ext cx="861135" cy="955285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2600327" y="2513020"/>
            <a:ext cx="4086225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3015025" y="3696260"/>
              <a:ext cx="1611921" cy="103874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ea typeface="方正粗圆_GBK" panose="03000509000000000000" pitchFamily="65" charset="-122"/>
                  <a:cs typeface="Times New Roman" pitchFamily="18" charset="0"/>
                </a:rPr>
                <a:t>TIN HỌC</a:t>
              </a:r>
            </a:p>
            <a:p>
              <a:pPr algn="ctr"/>
              <a:r>
                <a:rPr lang="en-US" altLang="zh-CN" sz="2800" b="1" err="1">
                  <a:solidFill>
                    <a:schemeClr val="bg1"/>
                  </a:solidFill>
                  <a:latin typeface="Times New Roman" pitchFamily="18" charset="0"/>
                  <a:ea typeface="方正粗圆_GBK" panose="03000509000000000000" pitchFamily="65" charset="-122"/>
                  <a:cs typeface="Times New Roman" pitchFamily="18" charset="0"/>
                </a:rPr>
                <a:t>LỚP</a:t>
              </a:r>
              <a:r>
                <a:rPr lang="en-US" altLang="zh-CN" sz="2800" b="1">
                  <a:solidFill>
                    <a:schemeClr val="bg1"/>
                  </a:solidFill>
                  <a:latin typeface="Times New Roman" pitchFamily="18" charset="0"/>
                  <a:ea typeface="方正粗圆_GBK" panose="03000509000000000000" pitchFamily="65" charset="-122"/>
                  <a:cs typeface="Times New Roman" pitchFamily="18" charset="0"/>
                </a:rPr>
                <a:t> </a:t>
              </a:r>
              <a:r>
                <a:rPr lang="en-US" altLang="zh-CN" sz="2800" b="1" smtClean="0">
                  <a:solidFill>
                    <a:schemeClr val="bg1"/>
                  </a:solidFill>
                  <a:latin typeface="Times New Roman" pitchFamily="18" charset="0"/>
                  <a:ea typeface="方正粗圆_GBK" panose="03000509000000000000" pitchFamily="65" charset="-122"/>
                  <a:cs typeface="Times New Roman" pitchFamily="18" charset="0"/>
                </a:rPr>
                <a:t> 4B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ea typeface="方正粗圆_GBK" panose="03000509000000000000" pitchFamily="65" charset="-122"/>
                <a:cs typeface="Times New Roman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-1275523"/>
            <a:ext cx="609600" cy="812800"/>
          </a:xfrm>
          <a:prstGeom prst="rect">
            <a:avLst/>
          </a:prstGeom>
        </p:spPr>
      </p:pic>
      <p:sp>
        <p:nvSpPr>
          <p:cNvPr id="21" name="WordArt 6"/>
          <p:cNvSpPr>
            <a:spLocks noChangeArrowheads="1" noChangeShapeType="1" noTextEdit="1"/>
          </p:cNvSpPr>
          <p:nvPr/>
        </p:nvSpPr>
        <p:spPr bwMode="auto">
          <a:xfrm>
            <a:off x="2118818" y="2397152"/>
            <a:ext cx="5132784" cy="6096000"/>
          </a:xfrm>
          <a:prstGeom prst="rect">
            <a:avLst/>
          </a:prstGeom>
        </p:spPr>
        <p:txBody>
          <a:bodyPr spcFirstLastPara="1" wrap="none" lIns="91428" tIns="45718" rIns="91428" bIns="45718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QUÝ CÔ VỀ DỰ GIỜ THĂM LỚP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467" y="6258584"/>
            <a:ext cx="4363093" cy="523216"/>
          </a:xfrm>
          <a:prstGeom prst="rect">
            <a:avLst/>
          </a:prstGeom>
          <a:noFill/>
        </p:spPr>
        <p:txBody>
          <a:bodyPr wrap="none" lIns="91428" tIns="45718" rIns="91428" bIns="45718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CC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>
                <a:solidFill>
                  <a:srgbClr val="0000CC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smtClean="0">
                <a:solidFill>
                  <a:srgbClr val="0000CC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Hà Thị Yến Hoa</a:t>
            </a:r>
            <a:endParaRPr lang="en-US" sz="2800" b="1" dirty="0">
              <a:solidFill>
                <a:srgbClr val="0000CC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41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numSld="21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2286000"/>
            <a:ext cx="5156200" cy="18810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3200" b="1" smtClean="0">
                <a:solidFill>
                  <a:srgbClr val="006600"/>
                </a:solidFill>
              </a:rPr>
              <a:t>Hãy </a:t>
            </a:r>
            <a:r>
              <a:rPr lang="en-US" sz="3200" b="1" dirty="0" smtClean="0">
                <a:solidFill>
                  <a:srgbClr val="006600"/>
                </a:solidFill>
              </a:rPr>
              <a:t>chèn bảng gồm 4 dòng và 6 cột vào trang soạn </a:t>
            </a:r>
            <a:r>
              <a:rPr lang="en-US" sz="3200" b="1" smtClean="0">
                <a:solidFill>
                  <a:srgbClr val="006600"/>
                </a:solidFill>
              </a:rPr>
              <a:t>thảo?</a:t>
            </a:r>
            <a:endParaRPr lang="en-US" sz="3200" b="1" dirty="0" smtClean="0">
              <a:solidFill>
                <a:srgbClr val="0066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411480"/>
            <a:ext cx="8229600" cy="762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00CC"/>
                </a:solidFill>
              </a:rPr>
              <a:t>1. Chèn bảng vào trang soạn thảo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3505200" cy="28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6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6600"/>
                </a:solidFill>
              </a:rPr>
              <a:t>Các bước chèn bảng vào trang soạn thảo:</a:t>
            </a:r>
          </a:p>
          <a:p>
            <a:pPr marL="0" indent="0">
              <a:buNone/>
            </a:pP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411480"/>
            <a:ext cx="8229600" cy="762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00CC"/>
                </a:solidFill>
              </a:rPr>
              <a:t>1. Chèn bảng vào trang soạn thảo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798637"/>
            <a:ext cx="8229600" cy="47545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endParaRPr lang="en-US" dirty="0" smtClean="0"/>
          </a:p>
          <a:p>
            <a:pPr marL="0" indent="0">
              <a:buFont typeface="Wingdings 2"/>
              <a:buNone/>
            </a:pPr>
            <a:r>
              <a:rPr lang="en-US" dirty="0" smtClean="0"/>
              <a:t>                                </a:t>
            </a:r>
            <a:r>
              <a:rPr lang="en-US" sz="2800" dirty="0" smtClean="0">
                <a:solidFill>
                  <a:srgbClr val="002060"/>
                </a:solidFill>
              </a:rPr>
              <a:t>Bước 1: Trong thẻ Insert, chọn</a:t>
            </a:r>
            <a:endParaRPr lang="en-US" dirty="0" smtClean="0">
              <a:solidFill>
                <a:srgbClr val="002060"/>
              </a:solidFill>
            </a:endParaRPr>
          </a:p>
          <a:p>
            <a:pPr marL="0" indent="0">
              <a:buFont typeface="Wingdings 2"/>
              <a:buNone/>
            </a:pPr>
            <a:endParaRPr lang="en-US" dirty="0" smtClean="0"/>
          </a:p>
          <a:p>
            <a:pPr marL="0" indent="0">
              <a:buFont typeface="Wingdings 2"/>
              <a:buNone/>
            </a:pPr>
            <a:endParaRPr lang="en-US" dirty="0" smtClean="0"/>
          </a:p>
          <a:p>
            <a:pPr marL="0" indent="0" algn="just">
              <a:spcBef>
                <a:spcPts val="600"/>
              </a:spcBef>
              <a:buFont typeface="Wingdings 2"/>
              <a:buNone/>
            </a:pPr>
            <a:r>
              <a:rPr lang="en-US" dirty="0" smtClean="0"/>
              <a:t>                                 </a:t>
            </a:r>
            <a:r>
              <a:rPr lang="en-US" sz="2800" dirty="0" smtClean="0">
                <a:solidFill>
                  <a:srgbClr val="002060"/>
                </a:solidFill>
              </a:rPr>
              <a:t>Bước 2: Di chuyển con trỏ chuột 			    vào vùng có các ô vuông để chọn			    số dòng và số cột. Nháy chuột để 			    chèn bảng vào trang soạn thảo.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332037"/>
            <a:ext cx="2791381" cy="396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2" r="74638" b="59518"/>
          <a:stretch/>
        </p:blipFill>
        <p:spPr>
          <a:xfrm>
            <a:off x="7890163" y="2190052"/>
            <a:ext cx="616527" cy="82778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838200" y="2789237"/>
            <a:ext cx="2590800" cy="762000"/>
          </a:xfrm>
          <a:prstGeom prst="line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1828800" y="4618037"/>
            <a:ext cx="1676400" cy="45720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1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6600"/>
                </a:solidFill>
              </a:rPr>
              <a:t>Tăng độ rộng của cột 4 và dòng 3 trong bảng đã tạo ở phần 1?</a:t>
            </a:r>
            <a:endParaRPr lang="en-US" sz="2800" b="1" dirty="0">
              <a:solidFill>
                <a:srgbClr val="0066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109475"/>
              </p:ext>
            </p:extLst>
          </p:nvPr>
        </p:nvGraphicFramePr>
        <p:xfrm>
          <a:off x="1676400" y="2819400"/>
          <a:ext cx="60960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404446"/>
            <a:ext cx="9372600" cy="762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0000CC"/>
                </a:solidFill>
              </a:rPr>
              <a:t>2. Điều chỉnh độ rộng </a:t>
            </a:r>
            <a:r>
              <a:rPr lang="en-US" sz="4400" b="1" smtClean="0">
                <a:solidFill>
                  <a:srgbClr val="0000CC"/>
                </a:solidFill>
              </a:rPr>
              <a:t>của cột và dòng</a:t>
            </a:r>
            <a:endParaRPr lang="en-US" sz="4400" b="1" dirty="0">
              <a:solidFill>
                <a:srgbClr val="0000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0" y="23622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23622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2400" y="23622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23622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9800" y="23622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23622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0" y="278869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3000" y="31242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7139" y="35052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37139" y="38862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485281"/>
              </p:ext>
            </p:extLst>
          </p:nvPr>
        </p:nvGraphicFramePr>
        <p:xfrm>
          <a:off x="1676401" y="4963160"/>
          <a:ext cx="6095999" cy="1894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1080"/>
                <a:gridCol w="1053608"/>
                <a:gridCol w="998924"/>
                <a:gridCol w="1536807"/>
                <a:gridCol w="469580"/>
                <a:gridCol w="1016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82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Right Arrow 19"/>
          <p:cNvSpPr/>
          <p:nvPr/>
        </p:nvSpPr>
        <p:spPr>
          <a:xfrm>
            <a:off x="1066800" y="5867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5410200" y="44196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1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1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6600"/>
                </a:solidFill>
              </a:rPr>
              <a:t>Các bước điều chỉnh độ rộng của cột/dòng:</a:t>
            </a:r>
            <a:endParaRPr lang="en-US" sz="2800" b="1" dirty="0">
              <a:solidFill>
                <a:srgbClr val="0066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404446"/>
            <a:ext cx="9372600" cy="762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0000CC"/>
                </a:solidFill>
              </a:rPr>
              <a:t>2. Điều chỉnh độ rộng </a:t>
            </a:r>
            <a:r>
              <a:rPr lang="en-US" sz="4400" b="1" smtClean="0">
                <a:solidFill>
                  <a:srgbClr val="0000CC"/>
                </a:solidFill>
              </a:rPr>
              <a:t>của cột và dòng</a:t>
            </a:r>
            <a:endParaRPr lang="en-US" sz="4400" b="1" dirty="0">
              <a:solidFill>
                <a:srgbClr val="0000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4400" y="2057400"/>
            <a:ext cx="4191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</a:rPr>
              <a:t>Bước 1: Di chuyển con trỏ chuột vào đoạn thẳng, ranh giới giữa các cột, con trỏ chuột chuyển thành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24400" y="4343400"/>
            <a:ext cx="4191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</a:rPr>
              <a:t>Bước 2: Kéo thả chuột để tăng hoặc giảm độ rộng của cột. Tương tự em điều chỉnh độ rộng của dòng.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4" t="28906" r="39401" b="57131"/>
          <a:stretch/>
        </p:blipFill>
        <p:spPr bwMode="auto">
          <a:xfrm>
            <a:off x="457200" y="2408239"/>
            <a:ext cx="3505200" cy="111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6" t="29343" r="40692" b="59415"/>
          <a:stretch/>
        </p:blipFill>
        <p:spPr bwMode="auto">
          <a:xfrm>
            <a:off x="381000" y="4114800"/>
            <a:ext cx="3489961" cy="9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H="1">
            <a:off x="2133600" y="2514600"/>
            <a:ext cx="2590800" cy="3657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2743200" y="4759270"/>
            <a:ext cx="1905000" cy="11753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28906" r="40743" b="58438"/>
          <a:stretch/>
        </p:blipFill>
        <p:spPr bwMode="auto">
          <a:xfrm>
            <a:off x="380999" y="5090160"/>
            <a:ext cx="3489961" cy="105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 flipH="1">
            <a:off x="1371600" y="5090160"/>
            <a:ext cx="3276600" cy="77724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65576"/>
            <a:ext cx="609600" cy="42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49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57200" y="164440"/>
            <a:ext cx="8229600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40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3</a:t>
            </a:r>
            <a:r>
              <a:rPr lang="en-US" sz="4000" b="1" smtClean="0">
                <a:solidFill>
                  <a:srgbClr val="0000CC"/>
                </a:solidFill>
                <a:latin typeface="+mj-lt"/>
                <a:cs typeface="Times New Roman" pitchFamily="18" charset="0"/>
              </a:rPr>
              <a:t>. Gộp các ô trong bảng</a:t>
            </a:r>
            <a:endParaRPr lang="en-US" sz="4000" b="1" dirty="0">
              <a:solidFill>
                <a:srgbClr val="0000CC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3000"/>
            <a:ext cx="7467600" cy="510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975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2895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959" y="3425503"/>
            <a:ext cx="3349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Layout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Ugfntitl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114800"/>
            <a:ext cx="7086600" cy="2362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38400" y="3425503"/>
            <a:ext cx="6095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Merge Cells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38400" y="4572000"/>
            <a:ext cx="762000" cy="7620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06052" y="4114800"/>
            <a:ext cx="8103465" cy="2147547"/>
            <a:chOff x="533400" y="2743200"/>
            <a:chExt cx="7924800" cy="2147547"/>
          </a:xfrm>
        </p:grpSpPr>
        <p:pic>
          <p:nvPicPr>
            <p:cNvPr id="15" name="Picture 14" descr="Untitleádfd.jpg"/>
            <p:cNvPicPr>
              <a:picLocks noChangeAspect="1"/>
            </p:cNvPicPr>
            <p:nvPr/>
          </p:nvPicPr>
          <p:blipFill>
            <a:blip r:embed="rId3"/>
            <a:srcRect l="7096" t="6897"/>
            <a:stretch>
              <a:fillRect/>
            </a:stretch>
          </p:blipFill>
          <p:spPr>
            <a:xfrm>
              <a:off x="5334000" y="2743200"/>
              <a:ext cx="3124200" cy="2147547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5" descr="Untithgfdled.jpg"/>
            <p:cNvPicPr>
              <a:picLocks noChangeAspect="1"/>
            </p:cNvPicPr>
            <p:nvPr/>
          </p:nvPicPr>
          <p:blipFill>
            <a:blip r:embed="rId4"/>
            <a:srcRect l="3979" t="3571" r="8485"/>
            <a:stretch>
              <a:fillRect/>
            </a:stretch>
          </p:blipFill>
          <p:spPr>
            <a:xfrm>
              <a:off x="533400" y="2743200"/>
              <a:ext cx="3352800" cy="2057400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7" name="Right Arrow 16"/>
            <p:cNvSpPr/>
            <p:nvPr/>
          </p:nvSpPr>
          <p:spPr>
            <a:xfrm>
              <a:off x="4114800" y="3581400"/>
              <a:ext cx="990600" cy="304800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7086600" y="4114800"/>
            <a:ext cx="914400" cy="6096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483" y="774918"/>
            <a:ext cx="52615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</a:p>
          <a:p>
            <a:pPr algn="just"/>
            <a:r>
              <a:rPr lang="en-US" sz="280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Untithgfdl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677646"/>
            <a:ext cx="3581400" cy="257921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206052" y="-30777"/>
            <a:ext cx="761999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40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3</a:t>
            </a:r>
            <a:r>
              <a:rPr lang="en-US" sz="4000" b="1" smtClean="0">
                <a:solidFill>
                  <a:srgbClr val="0000CC"/>
                </a:solidFill>
                <a:latin typeface="+mj-lt"/>
                <a:cs typeface="Times New Roman" pitchFamily="18" charset="0"/>
              </a:rPr>
              <a:t>. Gộp các ô trong bảng</a:t>
            </a:r>
            <a:endParaRPr lang="en-US" sz="4000" b="1" dirty="0">
              <a:solidFill>
                <a:srgbClr val="0000CC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19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 animBg="1"/>
      <p:bldP spid="12" grpId="1" animBg="1"/>
      <p:bldP spid="12" grpId="2" animBg="1"/>
      <p:bldP spid="18" grpId="0" animBg="1"/>
      <p:bldP spid="18" grpId="1" animBg="1"/>
      <p:bldP spid="18" grpId="2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 txBox="1">
            <a:spLocks/>
          </p:cNvSpPr>
          <p:nvPr/>
        </p:nvSpPr>
        <p:spPr>
          <a:xfrm>
            <a:off x="533400" y="-2286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smtClean="0">
                <a:solidFill>
                  <a:srgbClr val="0000CC"/>
                </a:solidFill>
              </a:rPr>
              <a:t>3. Thực hành</a:t>
            </a:r>
            <a:endParaRPr lang="en-US" sz="4800" b="1" dirty="0">
              <a:solidFill>
                <a:srgbClr val="0000CC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" y="1066804"/>
            <a:ext cx="243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Trao đổi với bạn,</a:t>
            </a:r>
            <a:endParaRPr lang="en-US" sz="25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82240" y="1066804"/>
            <a:ext cx="7467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25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00400" y="1066804"/>
            <a:ext cx="24180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thời khóa biểu</a:t>
            </a:r>
            <a:endParaRPr lang="en-US" sz="25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05400" y="1066802"/>
            <a:ext cx="1790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 lớp 4B.</a:t>
            </a:r>
            <a:endParaRPr lang="en-US" sz="25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640975" y="1066801"/>
            <a:ext cx="838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endParaRPr lang="en-US" sz="25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275975" y="1066800"/>
            <a:ext cx="167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thời khóa</a:t>
            </a:r>
            <a:endParaRPr lang="en-US" sz="25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3400" y="1528469"/>
            <a:ext cx="457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biểu vừa tạo vào</a:t>
            </a:r>
            <a:endParaRPr lang="en-US" sz="25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47640" y="1528465"/>
            <a:ext cx="2133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trên máy tính,</a:t>
            </a:r>
            <a:endParaRPr lang="en-US" sz="25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162800" y="1532930"/>
            <a:ext cx="1219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5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ặt tên</a:t>
            </a:r>
            <a:endParaRPr lang="en-US" sz="25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3400" y="2047244"/>
            <a:ext cx="2667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Thời khóa biểu.</a:t>
            </a:r>
            <a:endParaRPr lang="en-US" sz="25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077200" y="1532930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là</a:t>
            </a:r>
            <a:endParaRPr lang="en-US" sz="25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730500" y="1527231"/>
            <a:ext cx="27559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thư mục D:\Lop4B</a:t>
            </a:r>
            <a:endParaRPr lang="en-US" sz="25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24298"/>
            <a:ext cx="7543800" cy="417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84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000"/>
    </mc:Choice>
    <mc:Fallback xmlns="">
      <p:transition spd="slow" advTm="68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/>
      <p:bldP spid="43" grpId="1"/>
      <p:bldP spid="44" grpId="0"/>
      <p:bldP spid="44" grpId="1"/>
      <p:bldP spid="45" grpId="0"/>
      <p:bldP spid="46" grpId="0"/>
      <p:bldP spid="46" grpId="1"/>
      <p:bldP spid="47" grpId="0"/>
      <p:bldP spid="48" grpId="0"/>
      <p:bldP spid="49" grpId="0"/>
      <p:bldP spid="50" grpId="0"/>
      <p:bldP spid="50" grpId="1"/>
      <p:bldP spid="51" grpId="0"/>
      <p:bldP spid="51" grpId="1"/>
      <p:bldP spid="52" grpId="0"/>
      <p:bldP spid="53" grpId="0"/>
      <p:bldP spid="5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6228184" y="1706880"/>
            <a:ext cx="3121152" cy="51511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660232" y="127027"/>
            <a:ext cx="2001416" cy="3056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546712" y="0"/>
            <a:ext cx="5681472" cy="64536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134112" y="3657600"/>
            <a:ext cx="1962912" cy="30561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20945" y="2705727"/>
            <a:ext cx="5110614" cy="1446546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TRÒ </a:t>
            </a:r>
            <a:r>
              <a:rPr lang="vi-VN" sz="4400" b="1">
                <a:solidFill>
                  <a:srgbClr val="FF0000"/>
                </a:solidFill>
                <a:latin typeface="+mj-lt"/>
              </a:rPr>
              <a:t>CHƠI </a:t>
            </a:r>
            <a:endParaRPr lang="vi-VN" sz="4400" b="1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4400" b="1" smtClean="0">
                <a:solidFill>
                  <a:srgbClr val="0000CC"/>
                </a:solidFill>
                <a:latin typeface="+mj-lt"/>
              </a:rPr>
              <a:t>“</a:t>
            </a:r>
            <a:r>
              <a:rPr lang="vi-VN" sz="4400" b="1" dirty="0">
                <a:solidFill>
                  <a:srgbClr val="0000CC"/>
                </a:solidFill>
                <a:latin typeface="+mj-lt"/>
              </a:rPr>
              <a:t>AI NHANH HƠN”</a:t>
            </a:r>
          </a:p>
        </p:txBody>
      </p:sp>
    </p:spTree>
    <p:extLst>
      <p:ext uri="{BB962C8B-B14F-4D97-AF65-F5344CB8AC3E}">
        <p14:creationId xmlns:p14="http://schemas.microsoft.com/office/powerpoint/2010/main" val="935341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/>
          <p:cNvSpPr txBox="1"/>
          <p:nvPr/>
        </p:nvSpPr>
        <p:spPr>
          <a:xfrm>
            <a:off x="1053152" y="1212555"/>
            <a:ext cx="7862248" cy="584771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  <a:latin typeface="+mj-lt"/>
              </a:rPr>
              <a:t>Để </a:t>
            </a:r>
            <a:r>
              <a:rPr lang="en-US" sz="3200" b="1" smtClean="0">
                <a:solidFill>
                  <a:srgbClr val="0000FF"/>
                </a:solidFill>
                <a:latin typeface="+mj-lt"/>
              </a:rPr>
              <a:t>chèn bảng vào trang soạn thảo ta chọn:</a:t>
            </a:r>
            <a:r>
              <a:rPr lang="vi-VN" sz="3200" b="1" smtClean="0">
                <a:solidFill>
                  <a:srgbClr val="0000FF"/>
                </a:solidFill>
                <a:latin typeface="+mj-lt"/>
              </a:rPr>
              <a:t>?</a:t>
            </a:r>
            <a:endParaRPr lang="vi-VN" sz="32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" name="da1"/>
          <p:cNvSpPr txBox="1"/>
          <p:nvPr/>
        </p:nvSpPr>
        <p:spPr>
          <a:xfrm>
            <a:off x="838200" y="2424919"/>
            <a:ext cx="7391400" cy="523220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vi-VN" sz="2800" dirty="0">
                <a:latin typeface="+mj-lt"/>
              </a:rPr>
              <a:t>A. Vào thẻ Insert </a:t>
            </a:r>
            <a:r>
              <a:rPr lang="vi-VN" sz="2800">
                <a:latin typeface="+mj-lt"/>
              </a:rPr>
              <a:t>– </a:t>
            </a:r>
            <a:r>
              <a:rPr lang="en-US" sz="2800" smtClean="0">
                <a:latin typeface="+mj-lt"/>
              </a:rPr>
              <a:t>Picture</a:t>
            </a:r>
            <a:endParaRPr lang="vi-VN" sz="2800" dirty="0">
              <a:latin typeface="+mj-lt"/>
            </a:endParaRPr>
          </a:p>
        </p:txBody>
      </p:sp>
      <p:sp>
        <p:nvSpPr>
          <p:cNvPr id="4" name="da4"/>
          <p:cNvSpPr txBox="1"/>
          <p:nvPr/>
        </p:nvSpPr>
        <p:spPr>
          <a:xfrm>
            <a:off x="841420" y="4939519"/>
            <a:ext cx="7391400" cy="523220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vi-VN" sz="2800">
                <a:latin typeface="+mj-lt"/>
              </a:rPr>
              <a:t>D. </a:t>
            </a:r>
            <a:r>
              <a:rPr lang="vi-VN" sz="2800" err="1">
                <a:latin typeface="+mj-lt"/>
              </a:rPr>
              <a:t>Vào</a:t>
            </a:r>
            <a:r>
              <a:rPr lang="vi-VN" sz="2800">
                <a:latin typeface="+mj-lt"/>
              </a:rPr>
              <a:t> </a:t>
            </a:r>
            <a:r>
              <a:rPr lang="vi-VN" sz="2800" err="1">
                <a:latin typeface="+mj-lt"/>
              </a:rPr>
              <a:t>thẻ</a:t>
            </a:r>
            <a:r>
              <a:rPr lang="vi-VN" sz="2800">
                <a:latin typeface="+mj-lt"/>
              </a:rPr>
              <a:t> Format – </a:t>
            </a:r>
            <a:r>
              <a:rPr lang="en-US" sz="2800" smtClean="0">
                <a:latin typeface="+mj-lt"/>
              </a:rPr>
              <a:t>Table</a:t>
            </a:r>
            <a:endParaRPr lang="vi-VN" sz="2800">
              <a:latin typeface="+mj-lt"/>
            </a:endParaRPr>
          </a:p>
        </p:txBody>
      </p:sp>
      <p:sp>
        <p:nvSpPr>
          <p:cNvPr id="5" name="da3"/>
          <p:cNvSpPr txBox="1"/>
          <p:nvPr/>
        </p:nvSpPr>
        <p:spPr>
          <a:xfrm>
            <a:off x="802944" y="4095399"/>
            <a:ext cx="7391400" cy="523220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vi-VN" sz="2800" dirty="0">
                <a:latin typeface="+mj-lt"/>
              </a:rPr>
              <a:t>C. Vào thẻ Insert </a:t>
            </a:r>
            <a:r>
              <a:rPr lang="vi-VN" sz="2800">
                <a:latin typeface="+mj-lt"/>
              </a:rPr>
              <a:t>– </a:t>
            </a:r>
            <a:r>
              <a:rPr lang="en-US" sz="2800" smtClean="0">
                <a:latin typeface="+mj-lt"/>
              </a:rPr>
              <a:t>Clip Art</a:t>
            </a:r>
            <a:endParaRPr lang="vi-VN" sz="2800" dirty="0">
              <a:latin typeface="+mj-lt"/>
            </a:endParaRPr>
          </a:p>
        </p:txBody>
      </p:sp>
      <p:sp>
        <p:nvSpPr>
          <p:cNvPr id="6" name="da2"/>
          <p:cNvSpPr txBox="1"/>
          <p:nvPr/>
        </p:nvSpPr>
        <p:spPr>
          <a:xfrm>
            <a:off x="838200" y="3269035"/>
            <a:ext cx="7391400" cy="523220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vi-VN" sz="2800" dirty="0">
                <a:latin typeface="+mj-lt"/>
              </a:rPr>
              <a:t>B. Vào </a:t>
            </a:r>
            <a:r>
              <a:rPr lang="vi-VN" sz="2800">
                <a:latin typeface="+mj-lt"/>
              </a:rPr>
              <a:t>thẻ </a:t>
            </a:r>
            <a:r>
              <a:rPr lang="en-US" sz="2800" smtClean="0">
                <a:latin typeface="+mj-lt"/>
              </a:rPr>
              <a:t>Insert</a:t>
            </a:r>
            <a:r>
              <a:rPr lang="vi-VN" sz="2800" smtClean="0">
                <a:latin typeface="+mj-lt"/>
              </a:rPr>
              <a:t> </a:t>
            </a:r>
            <a:r>
              <a:rPr lang="vi-VN" sz="2800">
                <a:latin typeface="+mj-lt"/>
              </a:rPr>
              <a:t>– </a:t>
            </a:r>
            <a:r>
              <a:rPr lang="en-US" sz="2800" smtClean="0">
                <a:latin typeface="+mj-lt"/>
              </a:rPr>
              <a:t>Table</a:t>
            </a:r>
            <a:endParaRPr lang="vi-VN" sz="2800" dirty="0">
              <a:latin typeface="+mj-lt"/>
            </a:endParaRPr>
          </a:p>
        </p:txBody>
      </p:sp>
      <p:sp>
        <p:nvSpPr>
          <p:cNvPr id="7" name="Action Button: Home 6">
            <a:hlinkClick r:id="rId2" action="ppaction://hlinksldjump" highlightClick="1"/>
          </p:cNvPr>
          <p:cNvSpPr/>
          <p:nvPr/>
        </p:nvSpPr>
        <p:spPr>
          <a:xfrm>
            <a:off x="8686800" y="6400800"/>
            <a:ext cx="457200" cy="457200"/>
          </a:xfrm>
          <a:prstGeom prst="actionButtonHom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vi-VN"/>
          </a:p>
        </p:txBody>
      </p:sp>
      <p:sp>
        <p:nvSpPr>
          <p:cNvPr id="17" name="Hexagon 16">
            <a:hlinkClick r:id="rId3" action="ppaction://hlinksldjump"/>
          </p:cNvPr>
          <p:cNvSpPr/>
          <p:nvPr/>
        </p:nvSpPr>
        <p:spPr>
          <a:xfrm>
            <a:off x="358255" y="1163479"/>
            <a:ext cx="665328" cy="706272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</a:rPr>
              <a:t>?</a:t>
            </a:r>
            <a:r>
              <a:rPr lang="vi-VN" sz="2800" b="1" dirty="0">
                <a:solidFill>
                  <a:srgbClr val="0000FF"/>
                </a:solidFill>
                <a:latin typeface="+mj-lt"/>
              </a:rPr>
              <a:t>1</a:t>
            </a: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0" y="28576"/>
            <a:ext cx="9144000" cy="6829425"/>
          </a:xfrm>
          <a:prstGeom prst="roundRect">
            <a:avLst>
              <a:gd name="adj" fmla="val 5088"/>
            </a:avLst>
          </a:prstGeom>
          <a:noFill/>
          <a:ln w="57240" cap="sq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811900" y="3316027"/>
            <a:ext cx="342900" cy="457200"/>
          </a:xfrm>
          <a:prstGeom prst="ellipse">
            <a:avLst/>
          </a:prstGeom>
          <a:noFill/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8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7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4491" y="1087723"/>
            <a:ext cx="8077200" cy="523216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2800" b="1" smtClean="0">
                <a:solidFill>
                  <a:srgbClr val="0000FF"/>
                </a:solidFill>
                <a:latin typeface="+mj-lt"/>
              </a:rPr>
              <a:t>Để gộp các ô trong bảng, trên thẻ Layout chọn…</a:t>
            </a:r>
            <a:r>
              <a:rPr lang="vi-VN" sz="2800" b="1" smtClean="0">
                <a:solidFill>
                  <a:srgbClr val="0000FF"/>
                </a:solidFill>
                <a:latin typeface="+mj-lt"/>
              </a:rPr>
              <a:t>?</a:t>
            </a:r>
            <a:endParaRPr lang="vi-VN" sz="2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6351" y="2283235"/>
            <a:ext cx="7237260" cy="523220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vi-VN" sz="2800">
                <a:latin typeface="+mj-lt"/>
              </a:rPr>
              <a:t>A. </a:t>
            </a:r>
            <a:r>
              <a:rPr lang="en-US" sz="2800" smtClean="0">
                <a:latin typeface="+mj-lt"/>
              </a:rPr>
              <a:t>Ceel Margins</a:t>
            </a:r>
            <a:endParaRPr lang="vi-VN" sz="280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692" y="3238179"/>
            <a:ext cx="7237260" cy="523220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vi-VN" sz="2800">
                <a:latin typeface="+mj-lt"/>
              </a:rPr>
              <a:t>B. </a:t>
            </a:r>
            <a:r>
              <a:rPr lang="en-US" sz="2800" smtClean="0">
                <a:latin typeface="+mj-lt"/>
              </a:rPr>
              <a:t>Split cells</a:t>
            </a:r>
            <a:endParaRPr lang="vi-VN" sz="280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099" y="3992706"/>
            <a:ext cx="7886700" cy="523216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vi-VN" sz="2800">
                <a:latin typeface="+mj-lt"/>
              </a:rPr>
              <a:t>C</a:t>
            </a:r>
            <a:r>
              <a:rPr lang="vi-VN" sz="2800" smtClean="0">
                <a:latin typeface="+mj-lt"/>
              </a:rPr>
              <a:t>.</a:t>
            </a:r>
            <a:r>
              <a:rPr lang="en-US" sz="2800" smtClean="0">
                <a:latin typeface="+mj-lt"/>
              </a:rPr>
              <a:t> </a:t>
            </a:r>
            <a:r>
              <a:rPr lang="en-US" sz="2800" smtClean="0"/>
              <a:t>Split table</a:t>
            </a:r>
            <a:r>
              <a:rPr lang="vi-VN" sz="2800" smtClean="0">
                <a:latin typeface="+mj-lt"/>
              </a:rPr>
              <a:t> </a:t>
            </a:r>
            <a:endParaRPr lang="vi-VN" sz="280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6692" y="4863410"/>
            <a:ext cx="7924800" cy="523216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just"/>
            <a:r>
              <a:rPr lang="vi-VN" sz="2800">
                <a:latin typeface="+mj-lt"/>
              </a:rPr>
              <a:t>D. </a:t>
            </a:r>
            <a:r>
              <a:rPr lang="en-US" sz="2800" smtClean="0">
                <a:latin typeface="+mj-lt"/>
              </a:rPr>
              <a:t>Merge cells</a:t>
            </a:r>
            <a:endParaRPr lang="vi-VN" sz="2800">
              <a:latin typeface="+mj-lt"/>
            </a:endParaRPr>
          </a:p>
        </p:txBody>
      </p:sp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>
          <a:xfrm>
            <a:off x="8572500" y="6277971"/>
            <a:ext cx="533400" cy="609600"/>
          </a:xfrm>
          <a:prstGeom prst="actionButtonHom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vi-VN"/>
          </a:p>
        </p:txBody>
      </p:sp>
      <p:sp>
        <p:nvSpPr>
          <p:cNvPr id="15" name="Hexagon 14">
            <a:hlinkClick r:id="rId3" action="ppaction://hlinksldjump"/>
          </p:cNvPr>
          <p:cNvSpPr/>
          <p:nvPr/>
        </p:nvSpPr>
        <p:spPr>
          <a:xfrm>
            <a:off x="225191" y="999699"/>
            <a:ext cx="665328" cy="706272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</a:rPr>
              <a:t>?2</a:t>
            </a:r>
            <a:endParaRPr lang="vi-VN" sz="2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0" y="28576"/>
            <a:ext cx="9144000" cy="6829425"/>
          </a:xfrm>
          <a:prstGeom prst="roundRect">
            <a:avLst>
              <a:gd name="adj" fmla="val 5088"/>
            </a:avLst>
          </a:prstGeom>
          <a:noFill/>
          <a:ln w="57240" cap="sq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89070" y="4912815"/>
            <a:ext cx="342900" cy="457200"/>
          </a:xfrm>
          <a:prstGeom prst="ellipse">
            <a:avLst/>
          </a:prstGeom>
          <a:noFill/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26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3" grpId="0"/>
      <p:bldP spid="15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302616" y="-3159773"/>
            <a:ext cx="6248836" cy="9064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Thứ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6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ngày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8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tháng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12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năm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2017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3076" name="Picture 4" descr="Kết quả hình ảnh cho nốt nhạ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9924" r="91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9" y="5762345"/>
            <a:ext cx="899972" cy="109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Kết quả hình ảnh cho nốt nhạ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9924" r="91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05939"/>
            <a:ext cx="1274863" cy="155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6" y="6282463"/>
            <a:ext cx="3810000" cy="5143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982" y="6241192"/>
            <a:ext cx="3810000" cy="514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75" y="3233678"/>
            <a:ext cx="86630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66FF"/>
                </a:solidFill>
              </a:rPr>
              <a:t>Sắp </a:t>
            </a:r>
            <a:r>
              <a:rPr lang="en-US" sz="3600" b="1" dirty="0" smtClean="0">
                <a:solidFill>
                  <a:srgbClr val="0066FF"/>
                </a:solidFill>
              </a:rPr>
              <a:t>xếp các bước theo thứ tự đúng </a:t>
            </a:r>
            <a:r>
              <a:rPr lang="en-US" sz="3600" b="1" smtClean="0">
                <a:solidFill>
                  <a:srgbClr val="0066FF"/>
                </a:solidFill>
              </a:rPr>
              <a:t>để có </a:t>
            </a:r>
            <a:r>
              <a:rPr lang="en-US" sz="3600" b="1" dirty="0" smtClean="0">
                <a:solidFill>
                  <a:srgbClr val="0066FF"/>
                </a:solidFill>
              </a:rPr>
              <a:t>thể chèn hình ảnh từ Clip Art  vào </a:t>
            </a:r>
            <a:r>
              <a:rPr lang="en-US" sz="3600" b="1" smtClean="0">
                <a:solidFill>
                  <a:srgbClr val="0066FF"/>
                </a:solidFill>
              </a:rPr>
              <a:t>văn bản</a:t>
            </a:r>
            <a:endParaRPr lang="en-US" sz="3600" b="1" dirty="0" smtClean="0">
              <a:solidFill>
                <a:srgbClr val="0066FF"/>
              </a:solidFill>
            </a:endParaRPr>
          </a:p>
          <a:p>
            <a:pPr algn="just"/>
            <a:endParaRPr lang="vi-VN" sz="3600" b="1" dirty="0">
              <a:solidFill>
                <a:srgbClr val="0066FF"/>
              </a:solidFill>
            </a:endParaRPr>
          </a:p>
        </p:txBody>
      </p:sp>
      <p:sp>
        <p:nvSpPr>
          <p:cNvPr id="8" name="Explosion 2 7"/>
          <p:cNvSpPr/>
          <p:nvPr/>
        </p:nvSpPr>
        <p:spPr>
          <a:xfrm rot="21119876">
            <a:off x="835931" y="226442"/>
            <a:ext cx="7789906" cy="2253299"/>
          </a:xfrm>
          <a:prstGeom prst="irregularSeal2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Trò chơi: đường về nhà thỏ</a:t>
            </a:r>
            <a:endParaRPr lang="vi-VN" sz="3600" b="1" dirty="0" err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2089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978358" y="673450"/>
            <a:ext cx="1829414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1594626" y="1925420"/>
            <a:ext cx="489672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394295" y="2910859"/>
            <a:ext cx="8550907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141973"/>
            <a:ext cx="9144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408402" y="476498"/>
            <a:ext cx="6127531" cy="57456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2468" y="3208308"/>
            <a:ext cx="3096343" cy="2554541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US" altLang="zh-CN" sz="40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Xin</a:t>
            </a:r>
            <a:r>
              <a:rPr lang="en-US" altLang="zh-CN" sz="40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40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chào</a:t>
            </a:r>
            <a:r>
              <a:rPr lang="en-US" altLang="zh-CN" sz="40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40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và</a:t>
            </a:r>
            <a:r>
              <a:rPr lang="en-US" altLang="zh-CN" sz="40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40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hẹn</a:t>
            </a:r>
            <a:r>
              <a:rPr lang="en-US" altLang="zh-CN" sz="40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40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gặp</a:t>
            </a:r>
            <a:r>
              <a:rPr lang="en-US" altLang="zh-CN" sz="40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40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lại</a:t>
            </a:r>
            <a:r>
              <a:rPr lang="en-US" altLang="zh-CN" sz="40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40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các</a:t>
            </a:r>
            <a:r>
              <a:rPr lang="en-US" altLang="zh-CN" sz="40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40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em</a:t>
            </a:r>
            <a:r>
              <a:rPr lang="en-US" altLang="zh-CN" sz="40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 ở </a:t>
            </a:r>
            <a:r>
              <a:rPr lang="en-US" altLang="zh-CN" sz="40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những</a:t>
            </a:r>
            <a:r>
              <a:rPr lang="en-US" altLang="zh-CN" sz="40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40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tiết</a:t>
            </a:r>
            <a:r>
              <a:rPr lang="en-US" altLang="zh-CN" sz="40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40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học</a:t>
            </a:r>
            <a:r>
              <a:rPr lang="en-US" altLang="zh-CN" sz="40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40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sau</a:t>
            </a:r>
            <a:r>
              <a:rPr lang="en-US" altLang="zh-CN" sz="40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!</a:t>
            </a:r>
            <a:endParaRPr lang="zh-CN" altLang="en-US" sz="4000" b="1" spc="-4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ea typeface="方正粗圆_GBK" panose="03000509000000000000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112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19200"/>
            <a:ext cx="1042987" cy="1143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95600"/>
            <a:ext cx="2716530" cy="2057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6" name="Picture 4" descr="Kết quả hình ảnh cho nhà của th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3200400"/>
            <a:ext cx="1828800" cy="1719072"/>
          </a:xfrm>
          <a:prstGeom prst="rect">
            <a:avLst/>
          </a:prstGeom>
          <a:noFill/>
        </p:spPr>
      </p:pic>
      <p:cxnSp>
        <p:nvCxnSpPr>
          <p:cNvPr id="46" name="Straight Arrow Connector 45"/>
          <p:cNvCxnSpPr/>
          <p:nvPr/>
        </p:nvCxnSpPr>
        <p:spPr>
          <a:xfrm rot="10800000" flipV="1">
            <a:off x="1828800" y="685800"/>
            <a:ext cx="1219200" cy="838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1828800" y="914400"/>
            <a:ext cx="2971800" cy="76200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6-Point Star 16"/>
          <p:cNvSpPr/>
          <p:nvPr/>
        </p:nvSpPr>
        <p:spPr>
          <a:xfrm>
            <a:off x="0" y="838200"/>
            <a:ext cx="914400" cy="685800"/>
          </a:xfrm>
          <a:prstGeom prst="star6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5</a:t>
            </a:r>
            <a:endParaRPr lang="en-US" sz="2400" b="1" dirty="0" err="1" smtClean="0">
              <a:solidFill>
                <a:srgbClr val="FF0000"/>
              </a:solidFill>
            </a:endParaRPr>
          </a:p>
        </p:txBody>
      </p:sp>
      <p:sp>
        <p:nvSpPr>
          <p:cNvPr id="18" name="6-Point Star 17"/>
          <p:cNvSpPr/>
          <p:nvPr/>
        </p:nvSpPr>
        <p:spPr>
          <a:xfrm>
            <a:off x="2667000" y="2438400"/>
            <a:ext cx="914400" cy="685800"/>
          </a:xfrm>
          <a:prstGeom prst="star6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6</a:t>
            </a:r>
            <a:endParaRPr lang="en-US" sz="2400" b="1" dirty="0" err="1" smtClean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905000" y="609600"/>
            <a:ext cx="990600" cy="76200"/>
          </a:xfrm>
          <a:prstGeom prst="straightConnector1">
            <a:avLst/>
          </a:prstGeom>
          <a:ln>
            <a:solidFill>
              <a:srgbClr val="FF0066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4114800"/>
            <a:ext cx="1719262" cy="7536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7" name="6-Point Star 36"/>
          <p:cNvSpPr/>
          <p:nvPr/>
        </p:nvSpPr>
        <p:spPr>
          <a:xfrm>
            <a:off x="5029200" y="3657600"/>
            <a:ext cx="914400" cy="685800"/>
          </a:xfrm>
          <a:prstGeom prst="star6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3</a:t>
            </a:r>
            <a:endParaRPr lang="en-US" sz="2400" b="1" dirty="0" err="1" smtClean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228600"/>
            <a:ext cx="1295400" cy="5272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9" name="6-Point Star 38"/>
          <p:cNvSpPr/>
          <p:nvPr/>
        </p:nvSpPr>
        <p:spPr>
          <a:xfrm>
            <a:off x="2590800" y="0"/>
            <a:ext cx="838200" cy="609600"/>
          </a:xfrm>
          <a:prstGeom prst="star6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2</a:t>
            </a:r>
            <a:endParaRPr lang="en-US" sz="2400" b="1" dirty="0" err="1" smtClean="0">
              <a:solidFill>
                <a:srgbClr val="FF0000"/>
              </a:solidFill>
            </a:endParaRPr>
          </a:p>
        </p:txBody>
      </p:sp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00" y="457200"/>
            <a:ext cx="3147824" cy="7286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1" name="6-Point Star 50"/>
          <p:cNvSpPr/>
          <p:nvPr/>
        </p:nvSpPr>
        <p:spPr>
          <a:xfrm>
            <a:off x="5715000" y="0"/>
            <a:ext cx="914400" cy="685800"/>
          </a:xfrm>
          <a:prstGeom prst="star6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1</a:t>
            </a:r>
            <a:endParaRPr lang="en-US" sz="2400" b="1" dirty="0" err="1" smtClean="0">
              <a:solidFill>
                <a:srgbClr val="FF0000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rot="10800000" flipV="1">
            <a:off x="1676400" y="1066800"/>
            <a:ext cx="3124200" cy="1752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5400000" flipH="1" flipV="1">
            <a:off x="3048000" y="2667000"/>
            <a:ext cx="1219200" cy="1066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rot="5400000">
            <a:off x="4533900" y="3771900"/>
            <a:ext cx="686594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381000" y="5638800"/>
            <a:ext cx="3886200" cy="838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A.   </a:t>
            </a:r>
            <a:r>
              <a:rPr lang="en-US" sz="2400" b="1" smtClean="0">
                <a:solidFill>
                  <a:srgbClr val="0000FF"/>
                </a:solidFill>
              </a:rPr>
              <a:t>2 -&gt; 5 -&gt; 1 -&gt; 4 -&gt; 6 -&gt; 3</a:t>
            </a:r>
            <a:endParaRPr lang="en-US" sz="2400" b="1" dirty="0" err="1" smtClean="0">
              <a:solidFill>
                <a:srgbClr val="0000FF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4572000" y="5638800"/>
            <a:ext cx="3886200" cy="838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B.   </a:t>
            </a:r>
            <a:r>
              <a:rPr lang="en-US" sz="2400" b="1" smtClean="0">
                <a:solidFill>
                  <a:srgbClr val="0000FF"/>
                </a:solidFill>
              </a:rPr>
              <a:t>2 -&gt; 5 -&gt; 1 -&gt; 6 -&gt; 4 -&gt; 3</a:t>
            </a:r>
            <a:endParaRPr lang="en-US" sz="2400" b="1" dirty="0" err="1" smtClean="0">
              <a:solidFill>
                <a:srgbClr val="0000FF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91000" y="1828800"/>
            <a:ext cx="3048000" cy="15446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8" name="6-Point Star 27"/>
          <p:cNvSpPr/>
          <p:nvPr/>
        </p:nvSpPr>
        <p:spPr>
          <a:xfrm>
            <a:off x="6858000" y="1371600"/>
            <a:ext cx="838200" cy="689113"/>
          </a:xfrm>
          <a:prstGeom prst="star6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4</a:t>
            </a:r>
            <a:endParaRPr lang="en-US" sz="2400" b="1" dirty="0" err="1" smtClean="0">
              <a:solidFill>
                <a:srgbClr val="FF00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0" y="0"/>
            <a:ext cx="1384237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26050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0.00069 C 0.1283 -0.02174 0.24827 -0.04393 0.24219 -0.0148 C 0.23594 0.01456 -0.07204 0.17086 -0.02916 0.17688 C 0.01355 0.18266 0.50053 -0.01781 0.49931 0.02081 C 0.49775 0.05965 0.01737 0.32901 -0.03802 0.40855 C -0.0934 0.48809 0.08455 0.53017 0.16684 0.4978 C 0.24948 0.46543 0.40625 0.20323 0.45625 0.2148 C 0.50608 0.22636 0.43907 0.49641 0.46719 0.56693 C 0.49497 0.63745 0.59827 0.62636 0.62414 0.63838 " pathEditMode="relative" rAng="0" ptsTypes="aaaaaaaaA">
                                      <p:cBhvr>
                                        <p:cTn id="3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0" y="2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914400"/>
            <a:ext cx="7010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 chơi “Thi ghép tranh”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057400"/>
            <a:ext cx="2568347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068032"/>
            <a:ext cx="2562614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440866"/>
            <a:ext cx="2568347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449726"/>
            <a:ext cx="256261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4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111 1.11111E-6 C -0.66111 -0.02824 -0.58715 -0.05 -0.4974 -0.05 C -0.40469 -0.05 -0.33056 -0.02824 -0.33056 1.11111E-6 C -0.33056 0.02801 -0.25642 0.05 -0.16406 0.05 C -0.07413 0.05 0 0.02801 0 1.11111E-6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Trò chơi “Ghép tranh”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2331720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</a:rPr>
              <a:t>Luật chơi</a:t>
            </a:r>
            <a:r>
              <a:rPr lang="en-US">
                <a:solidFill>
                  <a:srgbClr val="002060"/>
                </a:solidFill>
              </a:rPr>
              <a:t>: </a:t>
            </a:r>
            <a:r>
              <a:rPr lang="en-US" smtClean="0">
                <a:solidFill>
                  <a:srgbClr val="002060"/>
                </a:solidFill>
              </a:rPr>
              <a:t>Khởi động phần </a:t>
            </a:r>
            <a:r>
              <a:rPr lang="en-US" dirty="0">
                <a:solidFill>
                  <a:srgbClr val="002060"/>
                </a:solidFill>
              </a:rPr>
              <a:t>mềm Word, thực hiện chèn và điều chỉnh kích thước ảnh trong </a:t>
            </a:r>
            <a:r>
              <a:rPr lang="en-US">
                <a:solidFill>
                  <a:srgbClr val="002060"/>
                </a:solidFill>
              </a:rPr>
              <a:t>thư </a:t>
            </a:r>
            <a:r>
              <a:rPr lang="en-US" smtClean="0">
                <a:solidFill>
                  <a:srgbClr val="002060"/>
                </a:solidFill>
              </a:rPr>
              <a:t>mục Tranhghep trên màn hình Desktop </a:t>
            </a:r>
            <a:r>
              <a:rPr lang="en-US" dirty="0">
                <a:solidFill>
                  <a:srgbClr val="002060"/>
                </a:solidFill>
              </a:rPr>
              <a:t>để tạo thành 1 bức tranh hoàn chỉnh</a:t>
            </a:r>
            <a:r>
              <a:rPr lang="en-US">
                <a:solidFill>
                  <a:srgbClr val="002060"/>
                </a:solidFill>
              </a:rPr>
              <a:t>. </a:t>
            </a:r>
          </a:p>
          <a:p>
            <a:pPr algn="just"/>
            <a:r>
              <a:rPr lang="en-US" smtClean="0">
                <a:solidFill>
                  <a:srgbClr val="002060"/>
                </a:solidFill>
              </a:rPr>
              <a:t>Thời </a:t>
            </a:r>
            <a:r>
              <a:rPr lang="en-US" dirty="0">
                <a:solidFill>
                  <a:srgbClr val="002060"/>
                </a:solidFill>
              </a:rPr>
              <a:t>gian ghép tranh là 2’. Hai bạn ghép nhanh và chính xác nhất sẽ giành chiến thắng. </a:t>
            </a:r>
          </a:p>
        </p:txBody>
      </p:sp>
      <p:pic>
        <p:nvPicPr>
          <p:cNvPr id="3" name="Đồng hồ đếm ngược 2 phút - 2 Minutes countdow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7967" y="3505200"/>
            <a:ext cx="4275666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49234"/>
            <a:ext cx="3541548" cy="2521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948" y="949234"/>
            <a:ext cx="3533643" cy="2521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458305"/>
            <a:ext cx="3541548" cy="2521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948" y="3458306"/>
            <a:ext cx="3533643" cy="252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5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4267200" cy="3238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3733800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355975"/>
            <a:ext cx="4343400" cy="2425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429001"/>
            <a:ext cx="4343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3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71800" y="1447800"/>
            <a:ext cx="5372100" cy="5181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perspectiveLeft"/>
              <a:lightRig rig="glow" dir="tl">
                <a:rot lat="0" lon="0" rev="5400000"/>
              </a:lightRig>
            </a:scene3d>
            <a:sp3d extrusionH="57150" contourW="12700">
              <a:bevelT w="25400" h="25400" prst="coolSlant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 w="11430"/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Chèn và trình bày bảng </a:t>
            </a:r>
          </a:p>
          <a:p>
            <a:pPr algn="ctr"/>
            <a:r>
              <a:rPr lang="en-US" sz="6000" b="1" dirty="0" smtClean="0">
                <a:ln w="11430"/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trong văn bản</a:t>
            </a:r>
            <a:endParaRPr lang="en-US" sz="6000" b="1" cap="none" spc="0" dirty="0">
              <a:ln w="11430"/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997200"/>
            <a:ext cx="7086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3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Bảng </a:t>
            </a:r>
            <a:r>
              <a:rPr lang="en-US" sz="2800" b="1" dirty="0">
                <a:solidFill>
                  <a:srgbClr val="FF0000"/>
                </a:solidFill>
              </a:rPr>
              <a:t>gồm 4 </a:t>
            </a:r>
            <a:r>
              <a:rPr lang="en-US" sz="2800" b="1" dirty="0" smtClean="0">
                <a:solidFill>
                  <a:srgbClr val="FF0000"/>
                </a:solidFill>
              </a:rPr>
              <a:t>dòng và </a:t>
            </a:r>
            <a:r>
              <a:rPr lang="en-US" sz="2800" b="1" dirty="0">
                <a:solidFill>
                  <a:srgbClr val="FF0000"/>
                </a:solidFill>
              </a:rPr>
              <a:t>6 </a:t>
            </a:r>
            <a:r>
              <a:rPr lang="en-US" sz="2800" b="1" dirty="0" smtClean="0">
                <a:solidFill>
                  <a:srgbClr val="FF0000"/>
                </a:solidFill>
              </a:rPr>
              <a:t>cột: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900797"/>
              </p:ext>
            </p:extLst>
          </p:nvPr>
        </p:nvGraphicFramePr>
        <p:xfrm>
          <a:off x="1447800" y="2468880"/>
          <a:ext cx="6096000" cy="1569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924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243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243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243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04800" y="411480"/>
            <a:ext cx="8229600" cy="762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00CC"/>
                </a:solidFill>
              </a:rPr>
              <a:t>1. Chèn bảng vào trang soạn thảo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2433711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279969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8539" y="31959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8539" y="35769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0" y="19005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200" y="19005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3800" y="19005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600" y="19005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200" y="19005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0" y="19005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11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9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4&quot;/&gt;&lt;property id=&quot;20307&quot; value=&quot;263&quot;/&gt;&lt;/object&gt;&lt;object type=&quot;3&quot; unique_id=&quot;10007&quot;&gt;&lt;property id=&quot;20148&quot; value=&quot;5&quot;/&gt;&lt;property id=&quot;20300&quot; value=&quot;Slide 5 - &amp;quot;Trò chơi “Ghép tranh”&amp;quot;&quot;/&gt;&lt;property id=&quot;20307&quot; value=&quot;275&quot;/&gt;&lt;/object&gt;&lt;object type=&quot;3&quot; unique_id=&quot;10008&quot;&gt;&lt;property id=&quot;20148&quot; value=&quot;5&quot;/&gt;&lt;property id=&quot;20300&quot; value=&quot;Slide 6&quot;/&gt;&lt;property id=&quot;20307&quot; value=&quot;278&quot;/&gt;&lt;/object&gt;&lt;object type=&quot;3&quot; unique_id=&quot;10009&quot;&gt;&lt;property id=&quot;20148&quot; value=&quot;5&quot;/&gt;&lt;property id=&quot;20300&quot; value=&quot;Slide 7&quot;/&gt;&lt;property id=&quot;20307&quot; value=&quot;257&quot;/&gt;&lt;/object&gt;&lt;object type=&quot;3&quot; unique_id=&quot;10011&quot;&gt;&lt;property id=&quot;20148&quot; value=&quot;5&quot;/&gt;&lt;property id=&quot;20300&quot; value=&quot;Slide 8&quot;/&gt;&lt;property id=&quot;20307&quot; value=&quot;260&quot;/&gt;&lt;/object&gt;&lt;object type=&quot;3&quot; unique_id=&quot;10012&quot;&gt;&lt;property id=&quot;20148&quot; value=&quot;5&quot;/&gt;&lt;property id=&quot;20300&quot; value=&quot;Slide 10 - &amp;quot;1. Chèn bảng vào trang soạn thảo&amp;quot;&quot;/&gt;&lt;property id=&quot;20307&quot; value=&quot;287&quot;/&gt;&lt;/object&gt;&lt;object type=&quot;3&quot; unique_id=&quot;10013&quot;&gt;&lt;property id=&quot;20148&quot; value=&quot;5&quot;/&gt;&lt;property id=&quot;20300&quot; value=&quot;Slide 11 - &amp;quot;1. Chèn bảng vào trang soạn thảo&amp;quot;&quot;/&gt;&lt;property id=&quot;20307&quot; value=&quot;303&quot;/&gt;&lt;/object&gt;&lt;object type=&quot;3&quot; unique_id=&quot;10017&quot;&gt;&lt;property id=&quot;20148&quot; value=&quot;5&quot;/&gt;&lt;property id=&quot;20300&quot; value=&quot;Slide 9 - &amp;quot;1. Chèn bảng vào trang soạn thảo&amp;quot;&quot;/&gt;&lt;property id=&quot;20307&quot; value=&quot;291&quot;/&gt;&lt;/object&gt;&lt;object type=&quot;3&quot; unique_id=&quot;10019&quot;&gt;&lt;property id=&quot;20148&quot; value=&quot;5&quot;/&gt;&lt;property id=&quot;20300&quot; value=&quot;Slide 13 - &amp;quot;2. Điều chỉnh độ rộng của cột và dòng&amp;quot;&quot;/&gt;&lt;property id=&quot;20307&quot; value=&quot;305&quot;/&gt;&lt;/object&gt;&lt;object type=&quot;3&quot; unique_id=&quot;10025&quot;&gt;&lt;property id=&quot;20148&quot; value=&quot;5&quot;/&gt;&lt;property id=&quot;20300&quot; value=&quot;Slide 16&quot;/&gt;&lt;property id=&quot;20307&quot; value=&quot;276&quot;/&gt;&lt;/object&gt;&lt;object type=&quot;3&quot; unique_id=&quot;10262&quot;&gt;&lt;property id=&quot;20148&quot; value=&quot;5&quot;/&gt;&lt;property id=&quot;20300&quot; value=&quot;Slide 12 - &amp;quot;2. Điều chỉnh độ rộng của cột và dòng&amp;quot;&quot;/&gt;&lt;property id=&quot;20307&quot; value=&quot;306&quot;/&gt;&lt;/object&gt;&lt;object type=&quot;3&quot; unique_id=&quot;10263&quot;&gt;&lt;property id=&quot;20148&quot; value=&quot;5&quot;/&gt;&lt;property id=&quot;20300&quot; value=&quot;Slide 15&quot;/&gt;&lt;property id=&quot;20307&quot; value=&quot;310&quot;/&gt;&lt;/object&gt;&lt;object type=&quot;3&quot; unique_id=&quot;10506&quot;&gt;&lt;property id=&quot;20148&quot; value=&quot;5&quot;/&gt;&lt;property id=&quot;20300&quot; value=&quot;Slide 1&quot;/&gt;&lt;property id=&quot;20307&quot; value=&quot;314&quot;/&gt;&lt;/object&gt;&lt;object type=&quot;3&quot; unique_id=&quot;10507&quot;&gt;&lt;property id=&quot;20148&quot; value=&quot;5&quot;/&gt;&lt;property id=&quot;20300&quot; value=&quot;Slide 2&quot;/&gt;&lt;property id=&quot;20307&quot; value=&quot;311&quot;/&gt;&lt;/object&gt;&lt;object type=&quot;3&quot; unique_id=&quot;10508&quot;&gt;&lt;property id=&quot;20148&quot; value=&quot;5&quot;/&gt;&lt;property id=&quot;20300&quot; value=&quot;Slide 3&quot;/&gt;&lt;property id=&quot;20307&quot; value=&quot;312&quot;/&gt;&lt;/object&gt;&lt;object type=&quot;3&quot; unique_id=&quot;10509&quot;&gt;&lt;property id=&quot;20148&quot; value=&quot;5&quot;/&gt;&lt;property id=&quot;20300&quot; value=&quot;Slide 17&quot;/&gt;&lt;property id=&quot;20307&quot; value=&quot;316&quot;/&gt;&lt;/object&gt;&lt;object type=&quot;3&quot; unique_id=&quot;10510&quot;&gt;&lt;property id=&quot;20148&quot; value=&quot;5&quot;/&gt;&lt;property id=&quot;20300&quot; value=&quot;Slide 18&quot;/&gt;&lt;property id=&quot;20307&quot; value=&quot;317&quot;/&gt;&lt;/object&gt;&lt;object type=&quot;3&quot; unique_id=&quot;10511&quot;&gt;&lt;property id=&quot;20148&quot; value=&quot;5&quot;/&gt;&lt;property id=&quot;20300&quot; value=&quot;Slide 19&quot;/&gt;&lt;property id=&quot;20307&quot; value=&quot;318&quot;/&gt;&lt;/object&gt;&lt;object type=&quot;3&quot; unique_id=&quot;10512&quot;&gt;&lt;property id=&quot;20148&quot; value=&quot;5&quot;/&gt;&lt;property id=&quot;20300&quot; value=&quot;Slide 20&quot;/&gt;&lt;property id=&quot;20307&quot; value=&quot;315&quot;/&gt;&lt;/object&gt;&lt;object type=&quot;3&quot; unique_id=&quot;10597&quot;&gt;&lt;property id=&quot;20148&quot; value=&quot;5&quot;/&gt;&lt;property id=&quot;20300&quot; value=&quot;Slide 14 - &amp;quot;3. Gộp các ô trong bảng&amp;quot;&quot;/&gt;&lt;property id=&quot;20307&quot; value=&quot;319&quot;/&gt;&lt;/object&gt;&lt;/object&gt;&lt;/object&gt;&lt;/database&gt;"/>
  <p:tag name="SECTOMILLISECCONVERTED" val="1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3026</TotalTime>
  <Words>559</Words>
  <Application>Microsoft Office PowerPoint</Application>
  <PresentationFormat>On-screen Show (4:3)</PresentationFormat>
  <Paragraphs>98</Paragraphs>
  <Slides>20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Flow</vt:lpstr>
      <vt:lpstr>PowerPoint Presentation</vt:lpstr>
      <vt:lpstr>PowerPoint Presentation</vt:lpstr>
      <vt:lpstr>PowerPoint Presentation</vt:lpstr>
      <vt:lpstr>PowerPoint Presentation</vt:lpstr>
      <vt:lpstr>Trò chơi “Ghép tranh”</vt:lpstr>
      <vt:lpstr>PowerPoint Presentation</vt:lpstr>
      <vt:lpstr>PowerPoint Presentation</vt:lpstr>
      <vt:lpstr>PowerPoint Presentation</vt:lpstr>
      <vt:lpstr>1. Chèn bảng vào trang soạn thảo</vt:lpstr>
      <vt:lpstr>1. Chèn bảng vào trang soạn thảo</vt:lpstr>
      <vt:lpstr>1. Chèn bảng vào trang soạn thảo</vt:lpstr>
      <vt:lpstr>2. Điều chỉnh độ rộng của cột và dòng</vt:lpstr>
      <vt:lpstr>2. Điều chỉnh độ rộng của cột và dòng</vt:lpstr>
      <vt:lpstr>3. Gộp các ô trong bảng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MTC</cp:lastModifiedBy>
  <cp:revision>340</cp:revision>
  <cp:lastPrinted>2019-12-05T03:55:05Z</cp:lastPrinted>
  <dcterms:created xsi:type="dcterms:W3CDTF">2018-10-17T08:27:33Z</dcterms:created>
  <dcterms:modified xsi:type="dcterms:W3CDTF">2019-12-06T06:46:26Z</dcterms:modified>
</cp:coreProperties>
</file>